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27" autoAdjust="0"/>
  </p:normalViewPr>
  <p:slideViewPr>
    <p:cSldViewPr>
      <p:cViewPr varScale="1">
        <p:scale>
          <a:sx n="64" d="100"/>
          <a:sy n="64" d="100"/>
        </p:scale>
        <p:origin x="9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E3374-7A41-4DE5-B57E-F5693F5E8B0C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4A64D-3F4E-45A9-B180-E588E152F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23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9C0AE-CDF3-41AC-B294-41CB0CF064F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讲解分析思路</a:t>
            </a:r>
          </a:p>
        </p:txBody>
      </p:sp>
    </p:spTree>
    <p:extLst>
      <p:ext uri="{BB962C8B-B14F-4D97-AF65-F5344CB8AC3E}">
        <p14:creationId xmlns:p14="http://schemas.microsoft.com/office/powerpoint/2010/main" val="4157100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D3E63310-C88D-478A-918B-4734A572B59B}" type="slidenum">
              <a:rPr lang="en-US" altLang="zh-CN" smtClean="0">
                <a:latin typeface="Times New Roman" pitchFamily="18" charset="0"/>
              </a:rPr>
              <a:pPr eaLnBrk="1" hangingPunct="1"/>
              <a:t>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2690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b="1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BE74A6A4-DDA3-4301-9DF0-430FF64E974A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A6A4-DDA3-4301-9DF0-430FF64E974A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9B3082-5F68-4F1C-AD51-EB5782C7DC9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A6A4-DDA3-4301-9DF0-430FF64E974A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9B3082-5F68-4F1C-AD51-EB5782C7DC9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A6A4-DDA3-4301-9DF0-430FF64E974A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9B3082-5F68-4F1C-AD51-EB5782C7DC9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A6A4-DDA3-4301-9DF0-430FF64E974A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9B3082-5F68-4F1C-AD51-EB5782C7DC9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A6A4-DDA3-4301-9DF0-430FF64E974A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9B3082-5F68-4F1C-AD51-EB5782C7DC9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A6A4-DDA3-4301-9DF0-430FF64E974A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9B3082-5F68-4F1C-AD51-EB5782C7DC9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A6A4-DDA3-4301-9DF0-430FF64E974A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9B3082-5F68-4F1C-AD51-EB5782C7DC9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A6A4-DDA3-4301-9DF0-430FF64E974A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9B3082-5F68-4F1C-AD51-EB5782C7DC9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A6A4-DDA3-4301-9DF0-430FF64E974A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9B3082-5F68-4F1C-AD51-EB5782C7DC9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BE74A6A4-DDA3-4301-9DF0-430FF64E974A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B9B3082-5F68-4F1C-AD51-EB5782C7DC9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 b="1">
                <a:solidFill>
                  <a:schemeClr val="tx1"/>
                </a:solidFill>
              </a:defRPr>
            </a:lvl1pPr>
          </a:lstStyle>
          <a:p>
            <a:fld id="{BE74A6A4-DDA3-4301-9DF0-430FF64E974A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="1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1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4-2&#25490;&#24207;&#31639;&#27861;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file:///d:\tc\tc" TargetMode="Externa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二分查找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7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前提条件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>
                <a:hlinkClick r:id="rId2" action="ppaction://hlinkpres?slideindex=1&amp;slidetitle="/>
              </a:rPr>
              <a:t>初始数据有序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顺序存储结构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7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二分搜索技术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68313" y="4149725"/>
            <a:ext cx="8353425" cy="1238250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分析：</a:t>
            </a:r>
            <a:r>
              <a:rPr lang="zh-CN" altLang="en-US" sz="2400">
                <a:ea typeface="楷体_GB2312" pitchFamily="49" charset="-122"/>
              </a:rPr>
              <a:t>如果</a:t>
            </a:r>
            <a:r>
              <a:rPr lang="en-US" altLang="zh-CN" sz="2400">
                <a:ea typeface="楷体_GB2312" pitchFamily="49" charset="-122"/>
              </a:rPr>
              <a:t>n=1</a:t>
            </a:r>
            <a:r>
              <a:rPr lang="zh-CN" altLang="en-US" sz="2400">
                <a:ea typeface="楷体_GB2312" pitchFamily="49" charset="-122"/>
              </a:rPr>
              <a:t>即只有一个元素，则只要比较这个元素和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就可以确定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是否在表中。因此这个问题满足分治法的第一个适用条件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1000" y="4159250"/>
            <a:ext cx="8353425" cy="2698750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分析：</a:t>
            </a:r>
            <a:r>
              <a:rPr lang="zh-CN" altLang="en-US" sz="2400">
                <a:ea typeface="楷体_GB2312" pitchFamily="49" charset="-122"/>
              </a:rPr>
              <a:t>比较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和</a:t>
            </a:r>
            <a:r>
              <a:rPr lang="en-US" altLang="zh-CN" sz="2400"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的中间元素</a:t>
            </a:r>
            <a:r>
              <a:rPr lang="en-US" altLang="zh-CN" sz="2400">
                <a:ea typeface="楷体_GB2312" pitchFamily="49" charset="-122"/>
              </a:rPr>
              <a:t>a[mid]</a:t>
            </a:r>
            <a:r>
              <a:rPr lang="zh-CN" altLang="en-US" sz="2400">
                <a:ea typeface="楷体_GB2312" pitchFamily="49" charset="-122"/>
              </a:rPr>
              <a:t>，若</a:t>
            </a:r>
            <a:r>
              <a:rPr lang="en-US" altLang="zh-CN" sz="2400">
                <a:ea typeface="楷体_GB2312" pitchFamily="49" charset="-122"/>
              </a:rPr>
              <a:t>x=a[mid]</a:t>
            </a:r>
            <a:r>
              <a:rPr lang="zh-CN" altLang="en-US" sz="2400">
                <a:ea typeface="楷体_GB2312" pitchFamily="49" charset="-122"/>
              </a:rPr>
              <a:t>，则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在</a:t>
            </a:r>
            <a:r>
              <a:rPr lang="en-US" altLang="zh-CN" sz="2400">
                <a:ea typeface="楷体_GB2312" pitchFamily="49" charset="-122"/>
              </a:rPr>
              <a:t>L</a:t>
            </a:r>
            <a:r>
              <a:rPr lang="zh-CN" altLang="en-US" sz="2400">
                <a:ea typeface="楷体_GB2312" pitchFamily="49" charset="-122"/>
              </a:rPr>
              <a:t>中的位置就是</a:t>
            </a:r>
            <a:r>
              <a:rPr lang="en-US" altLang="zh-CN" sz="2400">
                <a:ea typeface="楷体_GB2312" pitchFamily="49" charset="-122"/>
              </a:rPr>
              <a:t>mid</a:t>
            </a:r>
            <a:r>
              <a:rPr lang="zh-CN" altLang="en-US" sz="2400">
                <a:ea typeface="楷体_GB2312" pitchFamily="49" charset="-122"/>
              </a:rPr>
              <a:t>；如果</a:t>
            </a:r>
            <a:r>
              <a:rPr lang="en-US" altLang="zh-CN" sz="2400">
                <a:ea typeface="楷体_GB2312" pitchFamily="49" charset="-122"/>
              </a:rPr>
              <a:t>x&lt;a[mid]</a:t>
            </a:r>
            <a:r>
              <a:rPr lang="zh-CN" altLang="en-US" sz="2400">
                <a:ea typeface="楷体_GB2312" pitchFamily="49" charset="-122"/>
              </a:rPr>
              <a:t>，由于</a:t>
            </a:r>
            <a:r>
              <a:rPr lang="en-US" altLang="zh-CN" sz="2400"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是递增排序的，因此假如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在</a:t>
            </a:r>
            <a:r>
              <a:rPr lang="en-US" altLang="zh-CN" sz="2400"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中的话，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必然排在</a:t>
            </a:r>
            <a:r>
              <a:rPr lang="en-US" altLang="zh-CN" sz="2400">
                <a:ea typeface="楷体_GB2312" pitchFamily="49" charset="-122"/>
              </a:rPr>
              <a:t>a[mid]</a:t>
            </a:r>
            <a:r>
              <a:rPr lang="zh-CN" altLang="en-US" sz="2400">
                <a:ea typeface="楷体_GB2312" pitchFamily="49" charset="-122"/>
              </a:rPr>
              <a:t>的前面，所以我们只要在</a:t>
            </a:r>
            <a:r>
              <a:rPr lang="en-US" altLang="zh-CN" sz="2400">
                <a:ea typeface="楷体_GB2312" pitchFamily="49" charset="-122"/>
              </a:rPr>
              <a:t>a[mid]</a:t>
            </a:r>
            <a:r>
              <a:rPr lang="zh-CN" altLang="en-US" sz="2400">
                <a:ea typeface="楷体_GB2312" pitchFamily="49" charset="-122"/>
              </a:rPr>
              <a:t>的前面查找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即可；如果</a:t>
            </a:r>
            <a:r>
              <a:rPr lang="en-US" altLang="zh-CN" sz="2400">
                <a:ea typeface="楷体_GB2312" pitchFamily="49" charset="-122"/>
              </a:rPr>
              <a:t>x&gt;a[i]</a:t>
            </a:r>
            <a:r>
              <a:rPr lang="zh-CN" altLang="en-US" sz="2400">
                <a:ea typeface="楷体_GB2312" pitchFamily="49" charset="-122"/>
              </a:rPr>
              <a:t>，同理我们只要在</a:t>
            </a:r>
            <a:r>
              <a:rPr lang="en-US" altLang="zh-CN" sz="2400">
                <a:ea typeface="楷体_GB2312" pitchFamily="49" charset="-122"/>
              </a:rPr>
              <a:t>a[mid]</a:t>
            </a:r>
            <a:r>
              <a:rPr lang="zh-CN" altLang="en-US" sz="2400">
                <a:ea typeface="楷体_GB2312" pitchFamily="49" charset="-122"/>
              </a:rPr>
              <a:t>的后面查找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即可。无论是在前面还是后面查找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，其方法都和在</a:t>
            </a:r>
            <a:r>
              <a:rPr lang="en-US" altLang="zh-CN" sz="2400"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中查找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一样，只不过是查找的规模缩小了。这就说明了此问题满足分治法的第二个和第三个适用条件。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5496" y="3889325"/>
            <a:ext cx="9144000" cy="3140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ea typeface="华文行楷" panose="02010800040101010101" pitchFamily="2" charset="-122"/>
              </a:rPr>
              <a:t>                                                       </a:t>
            </a:r>
          </a:p>
          <a:p>
            <a:r>
              <a:rPr lang="en-US" altLang="zh-CN" sz="4000">
                <a:ea typeface="华文行楷" panose="02010800040101010101" pitchFamily="2" charset="-122"/>
              </a:rPr>
              <a:t> </a:t>
            </a:r>
          </a:p>
          <a:p>
            <a:endParaRPr lang="en-US" altLang="zh-CN" sz="4000">
              <a:ea typeface="华文行楷" panose="02010800040101010101" pitchFamily="2" charset="-122"/>
            </a:endParaRPr>
          </a:p>
          <a:p>
            <a:endParaRPr lang="en-US" altLang="zh-CN" sz="4000">
              <a:ea typeface="华文行楷" panose="02010800040101010101" pitchFamily="2" charset="-122"/>
            </a:endParaRPr>
          </a:p>
          <a:p>
            <a:endParaRPr lang="en-US" altLang="zh-CN" sz="4000">
              <a:ea typeface="华文行楷" panose="02010800040101010101" pitchFamily="2" charset="-122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28600" y="4800600"/>
            <a:ext cx="8353425" cy="1238250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ea typeface="黑体" panose="02010609060101010101" pitchFamily="49" charset="-122"/>
              </a:rPr>
              <a:t>分析：</a:t>
            </a:r>
            <a:r>
              <a:rPr lang="zh-CN" altLang="en-US" sz="2400" dirty="0">
                <a:ea typeface="楷体_GB2312" pitchFamily="49" charset="-122"/>
              </a:rPr>
              <a:t>很显然此问题分解出的子问题相互独立，即在</a:t>
            </a:r>
            <a:r>
              <a:rPr lang="en-US" altLang="zh-CN" sz="2400" dirty="0">
                <a:ea typeface="楷体_GB2312" pitchFamily="49" charset="-122"/>
              </a:rPr>
              <a:t>a[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]</a:t>
            </a:r>
            <a:r>
              <a:rPr lang="zh-CN" altLang="en-US" sz="2400" dirty="0">
                <a:ea typeface="楷体_GB2312" pitchFamily="49" charset="-122"/>
              </a:rPr>
              <a:t>的前面或后面查找</a:t>
            </a:r>
            <a:r>
              <a:rPr lang="en-US" altLang="zh-CN" sz="2400" dirty="0">
                <a:ea typeface="楷体_GB2312" pitchFamily="49" charset="-122"/>
              </a:rPr>
              <a:t>x</a:t>
            </a:r>
            <a:r>
              <a:rPr lang="zh-CN" altLang="en-US" sz="2400" dirty="0">
                <a:ea typeface="楷体_GB2312" pitchFamily="49" charset="-122"/>
              </a:rPr>
              <a:t>是独立的子问题，因此满足分治法的第四个适用条件。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250825" y="1557338"/>
            <a:ext cx="8642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给定已按升序排好序的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个元素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a[0:n-1]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，现要在这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个元素中找出一特定元素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分析：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971550" y="1844675"/>
            <a:ext cx="77724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ea typeface="楷体_GB2312" pitchFamily="49" charset="-122"/>
              </a:rPr>
              <a:t>该问题的规模缩小到一定的程度就可以容易地解决；</a:t>
            </a:r>
            <a:endParaRPr lang="zh-CN" altLang="en-US" sz="2400" dirty="0">
              <a:ea typeface="楷体_GB2312" pitchFamily="49" charset="-12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ea typeface="楷体_GB2312" pitchFamily="49" charset="-122"/>
              </a:rPr>
              <a:t>该问题可以分解为若干个规模较小的相同问题</a:t>
            </a:r>
            <a:r>
              <a:rPr lang="en-US" altLang="zh-CN" sz="2400" b="1" dirty="0">
                <a:ea typeface="楷体_GB2312" pitchFamily="49" charset="-122"/>
              </a:rPr>
              <a:t>;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ea typeface="楷体_GB2312" pitchFamily="49" charset="-122"/>
              </a:rPr>
              <a:t>分解出的子问题的解可以合并为原问题的解；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ea typeface="楷体_GB2312" pitchFamily="49" charset="-122"/>
              </a:rPr>
              <a:t>分解出的各个子问题是相互独立的。 </a:t>
            </a:r>
          </a:p>
        </p:txBody>
      </p:sp>
    </p:spTree>
    <p:extLst>
      <p:ext uri="{BB962C8B-B14F-4D97-AF65-F5344CB8AC3E}">
        <p14:creationId xmlns:p14="http://schemas.microsoft.com/office/powerpoint/2010/main" val="2288856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 autoUpdateAnimBg="0"/>
      <p:bldP spid="33796" grpId="0" animBg="1" autoUpdateAnimBg="0"/>
      <p:bldP spid="33797" grpId="0" animBg="1" autoUpdateAnimBg="0"/>
      <p:bldP spid="33798" grpId="0" animBg="1" autoUpdateAnimBg="0"/>
      <p:bldP spid="3380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查找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50825" y="1557338"/>
            <a:ext cx="8642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给定已按升序排好序的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个元素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a[0:n-1]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，现要在这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个元素中找出一特定元素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50825" y="2420938"/>
            <a:ext cx="8353425" cy="402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据此容易设计出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二分搜索算法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public static int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binarySearch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(int [] a, int x, int n)</a:t>
            </a:r>
          </a:p>
          <a:p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  {</a:t>
            </a:r>
          </a:p>
          <a:p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    //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在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a[0] &lt;= a[1] &lt;= ... &lt;= a[n-1]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中搜索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  <a:p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    //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找到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时返回其在数组中的位置，否则返回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-1</a:t>
            </a:r>
          </a:p>
          <a:p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    int left = 0; int right = n - 1;</a:t>
            </a:r>
          </a:p>
          <a:p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while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(left &lt;= right) {</a:t>
            </a:r>
          </a:p>
          <a:p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      int middle = (left + right)/2;</a:t>
            </a:r>
          </a:p>
          <a:p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if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(x == a[middle])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return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middle;</a:t>
            </a:r>
          </a:p>
          <a:p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(x &gt; a[middle]) left = middle + 1;</a:t>
            </a:r>
          </a:p>
          <a:p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else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right = middle - 1;</a:t>
            </a:r>
          </a:p>
          <a:p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     }</a:t>
            </a:r>
          </a:p>
          <a:p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return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-1; //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未找到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  <a:p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  }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486400" y="2057400"/>
            <a:ext cx="3276600" cy="4159250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ea typeface="黑体" panose="02010609060101010101" pitchFamily="49" charset="-122"/>
              </a:rPr>
              <a:t>算法复杂度分析：</a:t>
            </a:r>
          </a:p>
          <a:p>
            <a:r>
              <a:rPr lang="zh-CN" altLang="en-US" sz="2400">
                <a:ea typeface="楷体_GB2312" pitchFamily="49" charset="-122"/>
              </a:rPr>
              <a:t>每执行一次算法的</a:t>
            </a:r>
            <a:r>
              <a:rPr lang="en-US" altLang="zh-CN" sz="2400">
                <a:ea typeface="楷体_GB2312" pitchFamily="49" charset="-122"/>
              </a:rPr>
              <a:t>while</a:t>
            </a:r>
            <a:r>
              <a:rPr lang="zh-CN" altLang="en-US" sz="2400">
                <a:ea typeface="楷体_GB2312" pitchFamily="49" charset="-122"/>
              </a:rPr>
              <a:t>循环， 待搜索数组的大小减少一半。因此，在最坏情况下，</a:t>
            </a:r>
            <a:r>
              <a:rPr lang="en-US" altLang="zh-CN" sz="2400">
                <a:ea typeface="楷体_GB2312" pitchFamily="49" charset="-122"/>
              </a:rPr>
              <a:t>while</a:t>
            </a:r>
            <a:r>
              <a:rPr lang="zh-CN" altLang="en-US" sz="2400">
                <a:ea typeface="楷体_GB2312" pitchFamily="49" charset="-122"/>
              </a:rPr>
              <a:t>循环被执行了</a:t>
            </a:r>
            <a:r>
              <a:rPr lang="en-US" altLang="zh-CN" sz="2400">
                <a:ea typeface="楷体_GB2312" pitchFamily="49" charset="-122"/>
              </a:rPr>
              <a:t>O(logn) </a:t>
            </a:r>
            <a:r>
              <a:rPr lang="zh-CN" altLang="en-US" sz="2400">
                <a:ea typeface="楷体_GB2312" pitchFamily="49" charset="-122"/>
              </a:rPr>
              <a:t>次。循环体内运算需要</a:t>
            </a:r>
            <a:r>
              <a:rPr lang="en-US" altLang="zh-CN" sz="2400">
                <a:ea typeface="楷体_GB2312" pitchFamily="49" charset="-122"/>
              </a:rPr>
              <a:t>O(1) </a:t>
            </a:r>
            <a:r>
              <a:rPr lang="zh-CN" altLang="en-US" sz="2400">
                <a:ea typeface="楷体_GB2312" pitchFamily="49" charset="-122"/>
              </a:rPr>
              <a:t>时间，因此整个算法在最坏情况下的计算时间复杂性为</a:t>
            </a:r>
            <a:r>
              <a:rPr lang="en-US" altLang="zh-CN" sz="2400">
                <a:ea typeface="楷体_GB2312" pitchFamily="49" charset="-122"/>
              </a:rPr>
              <a:t>O(logn) </a:t>
            </a:r>
            <a:r>
              <a:rPr lang="zh-CN" altLang="en-US" sz="2400"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26135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思考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50825" y="1557338"/>
            <a:ext cx="8642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插入排序中能否使用二分查找提高排序算法效率？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95536" y="4221088"/>
            <a:ext cx="5803870" cy="461665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/>
              <a:t>用折半查找方法确定插入位置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1579" y="2469505"/>
            <a:ext cx="8642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每次插入元素都需要在一有序数列中查找插入位置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5536" y="3429000"/>
            <a:ext cx="5803870" cy="461665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要插入的序列是有序序列</a:t>
            </a:r>
            <a:endParaRPr lang="zh-CN" altLang="en-US" sz="24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968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42938" y="447675"/>
            <a:ext cx="8501062" cy="928688"/>
          </a:xfrm>
        </p:spPr>
        <p:txBody>
          <a:bodyPr>
            <a:normAutofit lnSpcReduction="10000"/>
          </a:bodyPr>
          <a:lstStyle/>
          <a:p>
            <a:pPr marL="365760" lvl="1" indent="0" eaLnBrk="1" hangingPunct="1">
              <a:buNone/>
            </a:pPr>
            <a:r>
              <a:rPr lang="zh-CN" altLang="en-US" b="1" dirty="0" smtClean="0"/>
              <a:t>折半插入排序</a:t>
            </a:r>
          </a:p>
          <a:p>
            <a:pPr marL="777240" lvl="2" indent="0" eaLnBrk="1" hangingPunct="1">
              <a:buNone/>
            </a:pPr>
            <a:r>
              <a:rPr lang="zh-CN" altLang="en-US" b="1" dirty="0" smtClean="0"/>
              <a:t>排序过程：用折半查找方法确定插入位置的排序叫</a:t>
            </a:r>
            <a:r>
              <a:rPr lang="en-US" altLang="zh-CN" b="1" dirty="0" smtClean="0"/>
              <a:t>~</a:t>
            </a:r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400" y="-182564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70512734-BD47-491E-9B3E-6F6195364EA9}" type="slidenum">
              <a:rPr lang="en-US" altLang="zh-CN" b="1" smtClean="0"/>
              <a:pPr eaLnBrk="1" hangingPunct="1"/>
              <a:t>6</a:t>
            </a:fld>
            <a:endParaRPr lang="en-US" altLang="zh-CN" b="1" dirty="0" smtClean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19175" y="1544638"/>
            <a:ext cx="442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例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866900" y="1506538"/>
            <a:ext cx="51876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i=1           (30)    13    70    85    39    42    6     20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866900" y="1922463"/>
            <a:ext cx="51876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i=2 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13</a:t>
            </a:r>
            <a:r>
              <a:rPr kumimoji="1" lang="en-US" altLang="zh-CN" sz="2000" b="1">
                <a:latin typeface="Times New Roman" pitchFamily="18" charset="0"/>
              </a:rPr>
              <a:t>    (13     30)   70    85    39    42    6     20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866900" y="2640013"/>
            <a:ext cx="53158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i=7 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6</a:t>
            </a:r>
            <a:r>
              <a:rPr kumimoji="1" lang="en-US" altLang="zh-CN" sz="2000" b="1">
                <a:latin typeface="Times New Roman" pitchFamily="18" charset="0"/>
              </a:rPr>
              <a:t>      (6       13    30    39     42   70    85 )   20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863407" y="2228850"/>
            <a:ext cx="492443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…...</a:t>
            </a:r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1866900" y="3074988"/>
            <a:ext cx="5316538" cy="760412"/>
            <a:chOff x="1185" y="1937"/>
            <a:chExt cx="3349" cy="479"/>
          </a:xfrm>
        </p:grpSpPr>
        <p:sp>
          <p:nvSpPr>
            <p:cNvPr id="17451" name="Text Box 9"/>
            <p:cNvSpPr txBox="1">
              <a:spLocks noChangeArrowheads="1"/>
            </p:cNvSpPr>
            <p:nvPr/>
          </p:nvSpPr>
          <p:spPr bwMode="auto">
            <a:xfrm>
              <a:off x="1185" y="1937"/>
              <a:ext cx="33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i=8   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itchFamily="18" charset="0"/>
                </a:rPr>
                <a:t>20</a:t>
              </a:r>
              <a:r>
                <a:rPr kumimoji="1" lang="en-US" altLang="zh-CN" sz="2000" b="1">
                  <a:latin typeface="Times New Roman" pitchFamily="18" charset="0"/>
                </a:rPr>
                <a:t>    (6       13    30    39     42   70    85 )   20</a:t>
              </a:r>
            </a:p>
          </p:txBody>
        </p:sp>
        <p:grpSp>
          <p:nvGrpSpPr>
            <p:cNvPr id="17452" name="Group 10"/>
            <p:cNvGrpSpPr>
              <a:grpSpLocks/>
            </p:cNvGrpSpPr>
            <p:nvPr/>
          </p:nvGrpSpPr>
          <p:grpSpPr bwMode="auto">
            <a:xfrm>
              <a:off x="1920" y="2111"/>
              <a:ext cx="178" cy="295"/>
              <a:chOff x="1454" y="3189"/>
              <a:chExt cx="178" cy="295"/>
            </a:xfrm>
          </p:grpSpPr>
          <p:sp>
            <p:nvSpPr>
              <p:cNvPr id="17459" name="Line 11"/>
              <p:cNvSpPr>
                <a:spLocks noChangeShapeType="1"/>
              </p:cNvSpPr>
              <p:nvPr/>
            </p:nvSpPr>
            <p:spPr bwMode="auto">
              <a:xfrm flipV="1">
                <a:off x="1534" y="31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60" name="Text Box 12"/>
              <p:cNvSpPr txBox="1">
                <a:spLocks noChangeArrowheads="1"/>
              </p:cNvSpPr>
              <p:nvPr/>
            </p:nvSpPr>
            <p:spPr bwMode="auto">
              <a:xfrm>
                <a:off x="1454" y="3234"/>
                <a:ext cx="1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s</a:t>
                </a:r>
              </a:p>
            </p:txBody>
          </p:sp>
        </p:grpSp>
        <p:grpSp>
          <p:nvGrpSpPr>
            <p:cNvPr id="17453" name="Group 13"/>
            <p:cNvGrpSpPr>
              <a:grpSpLocks/>
            </p:cNvGrpSpPr>
            <p:nvPr/>
          </p:nvGrpSpPr>
          <p:grpSpPr bwMode="auto">
            <a:xfrm>
              <a:off x="3906" y="2119"/>
              <a:ext cx="170" cy="297"/>
              <a:chOff x="1454" y="3189"/>
              <a:chExt cx="170" cy="297"/>
            </a:xfrm>
          </p:grpSpPr>
          <p:sp>
            <p:nvSpPr>
              <p:cNvPr id="17457" name="Line 14"/>
              <p:cNvSpPr>
                <a:spLocks noChangeShapeType="1"/>
              </p:cNvSpPr>
              <p:nvPr/>
            </p:nvSpPr>
            <p:spPr bwMode="auto">
              <a:xfrm flipV="1">
                <a:off x="1534" y="31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58" name="Text Box 15"/>
              <p:cNvSpPr txBox="1">
                <a:spLocks noChangeArrowheads="1"/>
              </p:cNvSpPr>
              <p:nvPr/>
            </p:nvSpPr>
            <p:spPr bwMode="auto">
              <a:xfrm>
                <a:off x="1454" y="3234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j</a:t>
                </a:r>
              </a:p>
            </p:txBody>
          </p:sp>
        </p:grpSp>
        <p:grpSp>
          <p:nvGrpSpPr>
            <p:cNvPr id="17454" name="Group 16"/>
            <p:cNvGrpSpPr>
              <a:grpSpLocks/>
            </p:cNvGrpSpPr>
            <p:nvPr/>
          </p:nvGrpSpPr>
          <p:grpSpPr bwMode="auto">
            <a:xfrm>
              <a:off x="2962" y="2106"/>
              <a:ext cx="251" cy="297"/>
              <a:chOff x="1454" y="3189"/>
              <a:chExt cx="251" cy="297"/>
            </a:xfrm>
          </p:grpSpPr>
          <p:sp>
            <p:nvSpPr>
              <p:cNvPr id="17455" name="Line 17"/>
              <p:cNvSpPr>
                <a:spLocks noChangeShapeType="1"/>
              </p:cNvSpPr>
              <p:nvPr/>
            </p:nvSpPr>
            <p:spPr bwMode="auto">
              <a:xfrm flipV="1">
                <a:off x="1534" y="31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56" name="Text Box 18"/>
              <p:cNvSpPr txBox="1">
                <a:spLocks noChangeArrowheads="1"/>
              </p:cNvSpPr>
              <p:nvPr/>
            </p:nvSpPr>
            <p:spPr bwMode="auto">
              <a:xfrm>
                <a:off x="1454" y="3234"/>
                <a:ext cx="2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m</a:t>
                </a:r>
              </a:p>
            </p:txBody>
          </p:sp>
        </p:grpSp>
      </p:grpSp>
      <p:grpSp>
        <p:nvGrpSpPr>
          <p:cNvPr id="14355" name="Group 19"/>
          <p:cNvGrpSpPr>
            <a:grpSpLocks/>
          </p:cNvGrpSpPr>
          <p:nvPr/>
        </p:nvGrpSpPr>
        <p:grpSpPr bwMode="auto">
          <a:xfrm>
            <a:off x="1866900" y="3740152"/>
            <a:ext cx="5316538" cy="755651"/>
            <a:chOff x="1192" y="2356"/>
            <a:chExt cx="3349" cy="476"/>
          </a:xfrm>
        </p:grpSpPr>
        <p:sp>
          <p:nvSpPr>
            <p:cNvPr id="17441" name="Text Box 20"/>
            <p:cNvSpPr txBox="1">
              <a:spLocks noChangeArrowheads="1"/>
            </p:cNvSpPr>
            <p:nvPr/>
          </p:nvSpPr>
          <p:spPr bwMode="auto">
            <a:xfrm>
              <a:off x="1192" y="2356"/>
              <a:ext cx="33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i=8   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itchFamily="18" charset="0"/>
                </a:rPr>
                <a:t>20</a:t>
              </a:r>
              <a:r>
                <a:rPr kumimoji="1" lang="en-US" altLang="zh-CN" sz="2000" b="1">
                  <a:latin typeface="Times New Roman" pitchFamily="18" charset="0"/>
                </a:rPr>
                <a:t>    (6       13    30    39     42   70    85 )   20</a:t>
              </a:r>
            </a:p>
          </p:txBody>
        </p:sp>
        <p:grpSp>
          <p:nvGrpSpPr>
            <p:cNvPr id="17442" name="Group 21"/>
            <p:cNvGrpSpPr>
              <a:grpSpLocks/>
            </p:cNvGrpSpPr>
            <p:nvPr/>
          </p:nvGrpSpPr>
          <p:grpSpPr bwMode="auto">
            <a:xfrm>
              <a:off x="1927" y="2530"/>
              <a:ext cx="178" cy="295"/>
              <a:chOff x="1454" y="3189"/>
              <a:chExt cx="178" cy="295"/>
            </a:xfrm>
          </p:grpSpPr>
          <p:sp>
            <p:nvSpPr>
              <p:cNvPr id="17449" name="Line 22"/>
              <p:cNvSpPr>
                <a:spLocks noChangeShapeType="1"/>
              </p:cNvSpPr>
              <p:nvPr/>
            </p:nvSpPr>
            <p:spPr bwMode="auto">
              <a:xfrm flipV="1">
                <a:off x="1534" y="31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50" name="Text Box 23"/>
              <p:cNvSpPr txBox="1">
                <a:spLocks noChangeArrowheads="1"/>
              </p:cNvSpPr>
              <p:nvPr/>
            </p:nvSpPr>
            <p:spPr bwMode="auto">
              <a:xfrm>
                <a:off x="1454" y="3234"/>
                <a:ext cx="1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s</a:t>
                </a:r>
              </a:p>
            </p:txBody>
          </p:sp>
        </p:grpSp>
        <p:grpSp>
          <p:nvGrpSpPr>
            <p:cNvPr id="17443" name="Group 24"/>
            <p:cNvGrpSpPr>
              <a:grpSpLocks/>
            </p:cNvGrpSpPr>
            <p:nvPr/>
          </p:nvGrpSpPr>
          <p:grpSpPr bwMode="auto">
            <a:xfrm>
              <a:off x="2669" y="2527"/>
              <a:ext cx="170" cy="297"/>
              <a:chOff x="1454" y="3189"/>
              <a:chExt cx="170" cy="297"/>
            </a:xfrm>
          </p:grpSpPr>
          <p:sp>
            <p:nvSpPr>
              <p:cNvPr id="17447" name="Line 25"/>
              <p:cNvSpPr>
                <a:spLocks noChangeShapeType="1"/>
              </p:cNvSpPr>
              <p:nvPr/>
            </p:nvSpPr>
            <p:spPr bwMode="auto">
              <a:xfrm flipV="1">
                <a:off x="1534" y="31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48" name="Text Box 26"/>
              <p:cNvSpPr txBox="1">
                <a:spLocks noChangeArrowheads="1"/>
              </p:cNvSpPr>
              <p:nvPr/>
            </p:nvSpPr>
            <p:spPr bwMode="auto">
              <a:xfrm>
                <a:off x="1454" y="3234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j</a:t>
                </a:r>
              </a:p>
            </p:txBody>
          </p:sp>
        </p:grpSp>
        <p:grpSp>
          <p:nvGrpSpPr>
            <p:cNvPr id="17444" name="Group 27"/>
            <p:cNvGrpSpPr>
              <a:grpSpLocks/>
            </p:cNvGrpSpPr>
            <p:nvPr/>
          </p:nvGrpSpPr>
          <p:grpSpPr bwMode="auto">
            <a:xfrm>
              <a:off x="2305" y="2538"/>
              <a:ext cx="251" cy="294"/>
              <a:chOff x="1454" y="3189"/>
              <a:chExt cx="211" cy="317"/>
            </a:xfrm>
          </p:grpSpPr>
          <p:sp>
            <p:nvSpPr>
              <p:cNvPr id="17445" name="Line 28"/>
              <p:cNvSpPr>
                <a:spLocks noChangeShapeType="1"/>
              </p:cNvSpPr>
              <p:nvPr/>
            </p:nvSpPr>
            <p:spPr bwMode="auto">
              <a:xfrm flipV="1">
                <a:off x="1534" y="31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46" name="Text Box 29"/>
              <p:cNvSpPr txBox="1">
                <a:spLocks noChangeArrowheads="1"/>
              </p:cNvSpPr>
              <p:nvPr/>
            </p:nvSpPr>
            <p:spPr bwMode="auto">
              <a:xfrm>
                <a:off x="1454" y="3234"/>
                <a:ext cx="211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m</a:t>
                </a:r>
              </a:p>
            </p:txBody>
          </p:sp>
        </p:grpSp>
      </p:grp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1866900" y="4445000"/>
            <a:ext cx="5316538" cy="742950"/>
            <a:chOff x="1203" y="2800"/>
            <a:chExt cx="3349" cy="468"/>
          </a:xfrm>
        </p:grpSpPr>
        <p:sp>
          <p:nvSpPr>
            <p:cNvPr id="17431" name="Text Box 31"/>
            <p:cNvSpPr txBox="1">
              <a:spLocks noChangeArrowheads="1"/>
            </p:cNvSpPr>
            <p:nvPr/>
          </p:nvSpPr>
          <p:spPr bwMode="auto">
            <a:xfrm>
              <a:off x="1203" y="2800"/>
              <a:ext cx="33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i=8   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itchFamily="18" charset="0"/>
                </a:rPr>
                <a:t>20</a:t>
              </a:r>
              <a:r>
                <a:rPr kumimoji="1" lang="en-US" altLang="zh-CN" sz="2000" b="1">
                  <a:latin typeface="Times New Roman" pitchFamily="18" charset="0"/>
                </a:rPr>
                <a:t>    (6       13    30    39     42   70    85 )   20</a:t>
              </a:r>
            </a:p>
          </p:txBody>
        </p:sp>
        <p:grpSp>
          <p:nvGrpSpPr>
            <p:cNvPr id="17432" name="Group 32"/>
            <p:cNvGrpSpPr>
              <a:grpSpLocks/>
            </p:cNvGrpSpPr>
            <p:nvPr/>
          </p:nvGrpSpPr>
          <p:grpSpPr bwMode="auto">
            <a:xfrm>
              <a:off x="2561" y="2971"/>
              <a:ext cx="178" cy="295"/>
              <a:chOff x="1454" y="3189"/>
              <a:chExt cx="178" cy="295"/>
            </a:xfrm>
          </p:grpSpPr>
          <p:sp>
            <p:nvSpPr>
              <p:cNvPr id="17439" name="Line 33"/>
              <p:cNvSpPr>
                <a:spLocks noChangeShapeType="1"/>
              </p:cNvSpPr>
              <p:nvPr/>
            </p:nvSpPr>
            <p:spPr bwMode="auto">
              <a:xfrm flipV="1">
                <a:off x="1534" y="31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40" name="Text Box 34"/>
              <p:cNvSpPr txBox="1">
                <a:spLocks noChangeArrowheads="1"/>
              </p:cNvSpPr>
              <p:nvPr/>
            </p:nvSpPr>
            <p:spPr bwMode="auto">
              <a:xfrm>
                <a:off x="1454" y="3234"/>
                <a:ext cx="1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s</a:t>
                </a:r>
              </a:p>
            </p:txBody>
          </p:sp>
        </p:grpSp>
        <p:grpSp>
          <p:nvGrpSpPr>
            <p:cNvPr id="17433" name="Group 35"/>
            <p:cNvGrpSpPr>
              <a:grpSpLocks/>
            </p:cNvGrpSpPr>
            <p:nvPr/>
          </p:nvGrpSpPr>
          <p:grpSpPr bwMode="auto">
            <a:xfrm>
              <a:off x="2779" y="2971"/>
              <a:ext cx="170" cy="297"/>
              <a:chOff x="1454" y="3189"/>
              <a:chExt cx="170" cy="297"/>
            </a:xfrm>
          </p:grpSpPr>
          <p:sp>
            <p:nvSpPr>
              <p:cNvPr id="17437" name="Line 36"/>
              <p:cNvSpPr>
                <a:spLocks noChangeShapeType="1"/>
              </p:cNvSpPr>
              <p:nvPr/>
            </p:nvSpPr>
            <p:spPr bwMode="auto">
              <a:xfrm flipV="1">
                <a:off x="1534" y="31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38" name="Text Box 37"/>
              <p:cNvSpPr txBox="1">
                <a:spLocks noChangeArrowheads="1"/>
              </p:cNvSpPr>
              <p:nvPr/>
            </p:nvSpPr>
            <p:spPr bwMode="auto">
              <a:xfrm>
                <a:off x="1454" y="3234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j</a:t>
                </a:r>
              </a:p>
            </p:txBody>
          </p:sp>
        </p:grpSp>
        <p:grpSp>
          <p:nvGrpSpPr>
            <p:cNvPr id="17434" name="Group 38"/>
            <p:cNvGrpSpPr>
              <a:grpSpLocks/>
            </p:cNvGrpSpPr>
            <p:nvPr/>
          </p:nvGrpSpPr>
          <p:grpSpPr bwMode="auto">
            <a:xfrm>
              <a:off x="2669" y="2971"/>
              <a:ext cx="251" cy="297"/>
              <a:chOff x="1454" y="3189"/>
              <a:chExt cx="251" cy="297"/>
            </a:xfrm>
          </p:grpSpPr>
          <p:sp>
            <p:nvSpPr>
              <p:cNvPr id="17435" name="Line 39"/>
              <p:cNvSpPr>
                <a:spLocks noChangeShapeType="1"/>
              </p:cNvSpPr>
              <p:nvPr/>
            </p:nvSpPr>
            <p:spPr bwMode="auto">
              <a:xfrm flipV="1">
                <a:off x="1534" y="31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36" name="Text Box 40"/>
              <p:cNvSpPr txBox="1">
                <a:spLocks noChangeArrowheads="1"/>
              </p:cNvSpPr>
              <p:nvPr/>
            </p:nvSpPr>
            <p:spPr bwMode="auto">
              <a:xfrm>
                <a:off x="1454" y="3234"/>
                <a:ext cx="2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m</a:t>
                </a:r>
              </a:p>
            </p:txBody>
          </p:sp>
        </p:grpSp>
      </p:grpSp>
      <p:grpSp>
        <p:nvGrpSpPr>
          <p:cNvPr id="14377" name="Group 41"/>
          <p:cNvGrpSpPr>
            <a:grpSpLocks/>
          </p:cNvGrpSpPr>
          <p:nvPr/>
        </p:nvGrpSpPr>
        <p:grpSpPr bwMode="auto">
          <a:xfrm>
            <a:off x="1866900" y="5162553"/>
            <a:ext cx="5316538" cy="741363"/>
            <a:chOff x="1176" y="3252"/>
            <a:chExt cx="3349" cy="467"/>
          </a:xfrm>
        </p:grpSpPr>
        <p:sp>
          <p:nvSpPr>
            <p:cNvPr id="17424" name="Text Box 42"/>
            <p:cNvSpPr txBox="1">
              <a:spLocks noChangeArrowheads="1"/>
            </p:cNvSpPr>
            <p:nvPr/>
          </p:nvSpPr>
          <p:spPr bwMode="auto">
            <a:xfrm>
              <a:off x="1176" y="3252"/>
              <a:ext cx="33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i=8   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itchFamily="18" charset="0"/>
                </a:rPr>
                <a:t>20</a:t>
              </a:r>
              <a:r>
                <a:rPr kumimoji="1" lang="en-US" altLang="zh-CN" sz="2000" b="1">
                  <a:latin typeface="Times New Roman" pitchFamily="18" charset="0"/>
                </a:rPr>
                <a:t>    (6       13    30    39     42   70    85 )   20</a:t>
              </a:r>
            </a:p>
          </p:txBody>
        </p:sp>
        <p:grpSp>
          <p:nvGrpSpPr>
            <p:cNvPr id="17425" name="Group 43"/>
            <p:cNvGrpSpPr>
              <a:grpSpLocks/>
            </p:cNvGrpSpPr>
            <p:nvPr/>
          </p:nvGrpSpPr>
          <p:grpSpPr bwMode="auto">
            <a:xfrm>
              <a:off x="2623" y="3423"/>
              <a:ext cx="178" cy="295"/>
              <a:chOff x="1454" y="3189"/>
              <a:chExt cx="178" cy="295"/>
            </a:xfrm>
          </p:grpSpPr>
          <p:sp>
            <p:nvSpPr>
              <p:cNvPr id="17429" name="Line 44"/>
              <p:cNvSpPr>
                <a:spLocks noChangeShapeType="1"/>
              </p:cNvSpPr>
              <p:nvPr/>
            </p:nvSpPr>
            <p:spPr bwMode="auto">
              <a:xfrm flipV="1">
                <a:off x="1534" y="31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30" name="Text Box 45"/>
              <p:cNvSpPr txBox="1">
                <a:spLocks noChangeArrowheads="1"/>
              </p:cNvSpPr>
              <p:nvPr/>
            </p:nvSpPr>
            <p:spPr bwMode="auto">
              <a:xfrm>
                <a:off x="1454" y="3234"/>
                <a:ext cx="1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s</a:t>
                </a:r>
              </a:p>
            </p:txBody>
          </p:sp>
        </p:grpSp>
        <p:grpSp>
          <p:nvGrpSpPr>
            <p:cNvPr id="17426" name="Group 46"/>
            <p:cNvGrpSpPr>
              <a:grpSpLocks/>
            </p:cNvGrpSpPr>
            <p:nvPr/>
          </p:nvGrpSpPr>
          <p:grpSpPr bwMode="auto">
            <a:xfrm>
              <a:off x="2296" y="3422"/>
              <a:ext cx="170" cy="297"/>
              <a:chOff x="1454" y="3189"/>
              <a:chExt cx="170" cy="297"/>
            </a:xfrm>
          </p:grpSpPr>
          <p:sp>
            <p:nvSpPr>
              <p:cNvPr id="17427" name="Line 47"/>
              <p:cNvSpPr>
                <a:spLocks noChangeShapeType="1"/>
              </p:cNvSpPr>
              <p:nvPr/>
            </p:nvSpPr>
            <p:spPr bwMode="auto">
              <a:xfrm flipV="1">
                <a:off x="1534" y="31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28" name="Text Box 48"/>
              <p:cNvSpPr txBox="1">
                <a:spLocks noChangeArrowheads="1"/>
              </p:cNvSpPr>
              <p:nvPr/>
            </p:nvSpPr>
            <p:spPr bwMode="auto">
              <a:xfrm>
                <a:off x="1454" y="3234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j</a:t>
                </a:r>
              </a:p>
            </p:txBody>
          </p:sp>
        </p:grpSp>
      </p:grpSp>
      <p:sp useBgFill="1"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1866900" y="5895975"/>
            <a:ext cx="5315879" cy="40011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latin typeface="Times New Roman" pitchFamily="18" charset="0"/>
              </a:rPr>
              <a:t>i=8   </a:t>
            </a:r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20</a:t>
            </a:r>
            <a:r>
              <a:rPr kumimoji="1" lang="en-US" altLang="zh-CN" sz="2000" b="1" dirty="0">
                <a:latin typeface="Times New Roman" pitchFamily="18" charset="0"/>
              </a:rPr>
              <a:t>    (6       13    20   30    39     42   70    85 )</a:t>
            </a:r>
          </a:p>
        </p:txBody>
      </p:sp>
    </p:spTree>
    <p:extLst>
      <p:ext uri="{BB962C8B-B14F-4D97-AF65-F5344CB8AC3E}">
        <p14:creationId xmlns:p14="http://schemas.microsoft.com/office/powerpoint/2010/main" val="247693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5" autoUpdateAnimBg="0"/>
      <p:bldP spid="14339" grpId="0" build="p" autoUpdateAnimBg="0"/>
      <p:bldP spid="14340" grpId="0" build="p" autoUpdateAnimBg="0"/>
      <p:bldP spid="14341" grpId="0" build="p" autoUpdateAnimBg="0"/>
      <p:bldP spid="14342" grpId="0" build="p" autoUpdateAnimBg="0"/>
      <p:bldP spid="14343" grpId="0" build="p" autoUpdateAnimBg="0"/>
      <p:bldP spid="1438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42938" y="465138"/>
            <a:ext cx="8501062" cy="574675"/>
          </a:xfrm>
        </p:spPr>
        <p:txBody>
          <a:bodyPr>
            <a:noAutofit/>
          </a:bodyPr>
          <a:lstStyle/>
          <a:p>
            <a:pPr marL="777240" lvl="2" indent="0" eaLnBrk="1" hangingPunct="1">
              <a:buNone/>
            </a:pPr>
            <a:r>
              <a:rPr lang="zh-CN" altLang="en-US" sz="3200" b="1" dirty="0" smtClean="0"/>
              <a:t>算法描述</a:t>
            </a:r>
          </a:p>
        </p:txBody>
      </p:sp>
      <p:sp>
        <p:nvSpPr>
          <p:cNvPr id="1843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mtClean="0"/>
              <a:t>电子科技计算机学院</a:t>
            </a:r>
          </a:p>
        </p:txBody>
      </p:sp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667102" y="-4003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18DDD777-13E3-49D9-B2C8-18F60DA44625}" type="slidenum">
              <a:rPr lang="en-US" altLang="zh-CN" smtClean="0"/>
              <a:pPr eaLnBrk="1" hangingPunct="1"/>
              <a:t>7</a:t>
            </a:fld>
            <a:endParaRPr lang="en-US" altLang="zh-CN" dirty="0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42938" y="1498600"/>
            <a:ext cx="85010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</a:pPr>
            <a:r>
              <a:rPr lang="zh-CN" altLang="en-US" sz="2400" b="1"/>
              <a:t>算法评价</a:t>
            </a: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</a:pPr>
            <a:r>
              <a:rPr lang="zh-CN" altLang="en-US" sz="2000" b="1"/>
              <a:t>时间复杂度：</a:t>
            </a:r>
            <a:r>
              <a:rPr lang="en-US" altLang="zh-CN" sz="2000" b="1"/>
              <a:t>T(n)=O(n²)</a:t>
            </a: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</a:pPr>
            <a:r>
              <a:rPr lang="zh-CN" altLang="zh-CN" sz="2000" b="1"/>
              <a:t>空间复杂度：</a:t>
            </a:r>
            <a:r>
              <a:rPr lang="en-US" altLang="zh-CN" sz="2000" b="1"/>
              <a:t>S(n)=O(1)</a:t>
            </a:r>
          </a:p>
        </p:txBody>
      </p:sp>
      <p:graphicFrame>
        <p:nvGraphicFramePr>
          <p:cNvPr id="15364" name="Object 4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3657600" y="548216"/>
          <a:ext cx="7604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包" r:id="rId4" imgW="651753" imgH="466928" progId="Package">
                  <p:embed/>
                </p:oleObj>
              </mc:Choice>
              <mc:Fallback>
                <p:oleObj name="包" r:id="rId4" imgW="651753" imgH="466928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48216"/>
                        <a:ext cx="76041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AutoShape 5">
            <a:hlinkClick r:id="rId6" action="ppaction://program" highlightClick="1"/>
          </p:cNvPr>
          <p:cNvSpPr>
            <a:spLocks noChangeArrowheads="1"/>
          </p:cNvSpPr>
          <p:nvPr/>
        </p:nvSpPr>
        <p:spPr bwMode="auto">
          <a:xfrm>
            <a:off x="381000" y="5943600"/>
            <a:ext cx="533400" cy="609600"/>
          </a:xfrm>
          <a:prstGeom prst="actionButton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838200" y="6096000"/>
            <a:ext cx="1038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Ch8_2.c</a:t>
            </a:r>
          </a:p>
        </p:txBody>
      </p:sp>
    </p:spTree>
    <p:extLst>
      <p:ext uri="{BB962C8B-B14F-4D97-AF65-F5344CB8AC3E}">
        <p14:creationId xmlns:p14="http://schemas.microsoft.com/office/powerpoint/2010/main" val="120263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  <p:bldP spid="15363" grpId="0" build="p" bldLvl="4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深色模板</Template>
  <TotalTime>39</TotalTime>
  <Words>729</Words>
  <Application>Microsoft Office PowerPoint</Application>
  <PresentationFormat>全屏显示(4:3)</PresentationFormat>
  <Paragraphs>75</Paragraphs>
  <Slides>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黑体</vt:lpstr>
      <vt:lpstr>华文行楷</vt:lpstr>
      <vt:lpstr>华文新魏</vt:lpstr>
      <vt:lpstr>楷体_GB2312</vt:lpstr>
      <vt:lpstr>宋体</vt:lpstr>
      <vt:lpstr>幼圆</vt:lpstr>
      <vt:lpstr>Arial</vt:lpstr>
      <vt:lpstr>Calibri</vt:lpstr>
      <vt:lpstr>Footlight MT Light</vt:lpstr>
      <vt:lpstr>Goudy Old Style</vt:lpstr>
      <vt:lpstr>Times New Roman</vt:lpstr>
      <vt:lpstr>Wingdings</vt:lpstr>
      <vt:lpstr>Wingdings 2</vt:lpstr>
      <vt:lpstr>凤舞九天</vt:lpstr>
      <vt:lpstr>包</vt:lpstr>
      <vt:lpstr>二分查找</vt:lpstr>
      <vt:lpstr>前提条件</vt:lpstr>
      <vt:lpstr>二分搜索技术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二分查找</dc:title>
  <dc:creator>微软用户</dc:creator>
  <cp:lastModifiedBy>sync</cp:lastModifiedBy>
  <cp:revision>11</cp:revision>
  <dcterms:created xsi:type="dcterms:W3CDTF">2012-07-12T09:50:35Z</dcterms:created>
  <dcterms:modified xsi:type="dcterms:W3CDTF">2014-09-21T03:40:25Z</dcterms:modified>
</cp:coreProperties>
</file>