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27" autoAdjust="0"/>
  </p:normalViewPr>
  <p:slideViewPr>
    <p:cSldViewPr>
      <p:cViewPr varScale="1">
        <p:scale>
          <a:sx n="64" d="100"/>
          <a:sy n="64" d="100"/>
        </p:scale>
        <p:origin x="91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5FF6D4-D4D7-426A-98F7-170A3668379E}" type="datetime1">
              <a:rPr lang="en-US" smtClean="0"/>
              <a:pPr/>
              <a:t>9/21/2014</a:t>
            </a:fld>
            <a:endParaRPr 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5A9071-CFF5-4E3B-B0AB-39782972E256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D8BD1F-DE98-4C29-8281-9EC9927620DF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F09CF-C6A4-4DD1-9B25-D93A52FFD6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82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67CD6D-7520-4B34-A5A3-E8385FA3AFC6}" type="datetime1">
              <a:rPr lang="en-US" smtClean="0"/>
              <a:pPr/>
              <a:t>9/21/2014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295D47-465E-4A05-802B-049480555B6D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791DB0-D703-40B5-AE3D-532AFE0356D1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8C029-2200-4EB8-BDE8-5EE0E23571A6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45A1C-C0DD-4ED6-B23E-A9D2DD110058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4C1B50-C580-4CB7-BA07-14C66C34B76D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4F1D29-8BEE-49F3-AF49-7A09F617BF67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EB273CF-8910-423E-9890-FC81E25E5084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EC5816F-D43D-40D1-9B38-E1A2C18F0972}" type="datetime1">
              <a:rPr lang="en-US" smtClean="0"/>
              <a:pPr/>
              <a:t>9/21/2014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file:///d:\tc\tc" TargetMode="Externa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索引查找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36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15913" y="338138"/>
            <a:ext cx="8540750" cy="977900"/>
          </a:xfrm>
        </p:spPr>
        <p:txBody>
          <a:bodyPr/>
          <a:lstStyle/>
          <a:p>
            <a:pPr eaLnBrk="1" hangingPunct="1"/>
            <a:r>
              <a:rPr lang="zh-CN" altLang="en-US" sz="3600" dirty="0" smtClean="0"/>
              <a:t>索引表查找</a:t>
            </a:r>
          </a:p>
        </p:txBody>
      </p:sp>
      <p:sp>
        <p:nvSpPr>
          <p:cNvPr id="23556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268413"/>
            <a:ext cx="8507413" cy="4608512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zh-CN" altLang="en-US" b="1" dirty="0" smtClean="0">
                <a:latin typeface="幼圆" pitchFamily="49" charset="-122"/>
              </a:rPr>
              <a:t>索引表的基本概念</a:t>
            </a:r>
          </a:p>
          <a:p>
            <a:pPr marL="0" indent="0" eaLnBrk="1" hangingPunct="1">
              <a:buNone/>
            </a:pPr>
            <a:endParaRPr lang="zh-CN" altLang="en-US" sz="2400" b="1" dirty="0" smtClean="0">
              <a:latin typeface="幼圆" pitchFamily="49" charset="-122"/>
            </a:endParaRPr>
          </a:p>
          <a:p>
            <a:pPr marL="0" indent="0" eaLnBrk="1" hangingPunct="1">
              <a:buNone/>
            </a:pPr>
            <a:r>
              <a:rPr lang="zh-CN" altLang="en-US" sz="2400" b="1" dirty="0" smtClean="0">
                <a:latin typeface="幼圆" pitchFamily="49" charset="-122"/>
              </a:rPr>
              <a:t>索引指示了数据属于某一定范围的某种特性，即一定范围特性的数据可以用一个索引进行表示</a:t>
            </a:r>
            <a:endParaRPr lang="en-US" altLang="zh-CN" sz="2400" b="1" dirty="0" smtClean="0">
              <a:latin typeface="幼圆" pitchFamily="49" charset="-122"/>
            </a:endParaRPr>
          </a:p>
          <a:p>
            <a:pPr marL="0" indent="0" eaLnBrk="1" hangingPunct="1">
              <a:buNone/>
            </a:pPr>
            <a:endParaRPr lang="en-US" altLang="zh-CN" sz="2400" b="1" dirty="0">
              <a:latin typeface="幼圆" pitchFamily="49" charset="-122"/>
            </a:endParaRPr>
          </a:p>
          <a:p>
            <a:pPr marL="0" indent="0" eaLnBrk="1" hangingPunct="1">
              <a:buNone/>
            </a:pPr>
            <a:r>
              <a:rPr lang="zh-CN" altLang="en-US" sz="2400" b="1" dirty="0" smtClean="0">
                <a:latin typeface="幼圆" pitchFamily="49" charset="-122"/>
              </a:rPr>
              <a:t>书的目录就是一种索引，使用索引能够快速地定位查找范围。</a:t>
            </a:r>
            <a:endParaRPr lang="en-US" altLang="zh-CN" sz="2400" b="1" dirty="0" smtClean="0">
              <a:latin typeface="幼圆" pitchFamily="49" charset="-122"/>
            </a:endParaRPr>
          </a:p>
          <a:p>
            <a:pPr marL="0" indent="0" eaLnBrk="1" hangingPunct="1">
              <a:buNone/>
            </a:pPr>
            <a:endParaRPr lang="en-US" altLang="zh-CN" sz="2400" b="1" dirty="0">
              <a:latin typeface="幼圆" pitchFamily="49" charset="-122"/>
            </a:endParaRPr>
          </a:p>
          <a:p>
            <a:pPr marL="0" indent="0" eaLnBrk="1" hangingPunct="1">
              <a:buNone/>
            </a:pPr>
            <a:r>
              <a:rPr lang="zh-CN" altLang="en-US" sz="2400" b="1" dirty="0" smtClean="0">
                <a:latin typeface="幼圆" pitchFamily="49" charset="-122"/>
              </a:rPr>
              <a:t>班号可以是属于同一个班的同学的索引</a:t>
            </a:r>
          </a:p>
          <a:p>
            <a:pPr marL="0" indent="0" eaLnBrk="1" hangingPunct="1">
              <a:buNone/>
            </a:pPr>
            <a:r>
              <a:rPr lang="zh-CN" altLang="en-US" sz="2400" b="1" dirty="0" smtClean="0">
                <a:latin typeface="幼圆" pitchFamily="49" charset="-122"/>
              </a:rPr>
              <a:t>    </a:t>
            </a:r>
          </a:p>
          <a:p>
            <a:pPr marL="0" indent="0" eaLnBrk="1" hangingPunct="1">
              <a:buNone/>
            </a:pPr>
            <a:endParaRPr lang="en-US" altLang="zh-CN" sz="2400" b="1" dirty="0" smtClean="0">
              <a:latin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702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468313" y="549275"/>
            <a:ext cx="8675687" cy="5040313"/>
          </a:xfrm>
        </p:spPr>
        <p:txBody>
          <a:bodyPr>
            <a:normAutofit/>
          </a:bodyPr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b="1" dirty="0" smtClean="0">
                <a:latin typeface="幼圆" pitchFamily="49" charset="-122"/>
              </a:rPr>
              <a:t>2.</a:t>
            </a:r>
            <a:r>
              <a:rPr lang="zh-CN" altLang="en-US" b="1" dirty="0" smtClean="0">
                <a:latin typeface="幼圆" pitchFamily="49" charset="-122"/>
              </a:rPr>
              <a:t>索引表的构建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latin typeface="幼圆" pitchFamily="49" charset="-122"/>
              </a:rPr>
              <a:t>1) </a:t>
            </a:r>
            <a:r>
              <a:rPr lang="zh-CN" altLang="en-US" sz="2800" b="1" dirty="0" smtClean="0">
                <a:latin typeface="幼圆" pitchFamily="49" charset="-122"/>
              </a:rPr>
              <a:t>分块：按查找表中数据按关键字分成若干块：</a:t>
            </a:r>
            <a:r>
              <a:rPr lang="en-US" altLang="zh-CN" sz="2800" b="1" dirty="0" smtClean="0">
                <a:latin typeface="幼圆" pitchFamily="49" charset="-122"/>
              </a:rPr>
              <a:t>R</a:t>
            </a:r>
            <a:r>
              <a:rPr lang="en-US" altLang="zh-CN" sz="2800" b="1" baseline="-25000" dirty="0" smtClean="0">
                <a:latin typeface="幼圆" pitchFamily="49" charset="-122"/>
              </a:rPr>
              <a:t>1</a:t>
            </a:r>
            <a:r>
              <a:rPr lang="en-US" altLang="zh-CN" sz="2800" b="1" dirty="0" smtClean="0">
                <a:latin typeface="幼圆" pitchFamily="49" charset="-122"/>
              </a:rPr>
              <a:t>, R</a:t>
            </a:r>
            <a:r>
              <a:rPr lang="en-US" altLang="zh-CN" sz="2800" b="1" baseline="-25000" dirty="0" smtClean="0">
                <a:latin typeface="幼圆" pitchFamily="49" charset="-122"/>
              </a:rPr>
              <a:t>2</a:t>
            </a:r>
            <a:r>
              <a:rPr lang="en-US" altLang="zh-CN" sz="2800" b="1" dirty="0" smtClean="0">
                <a:latin typeface="幼圆" pitchFamily="49" charset="-122"/>
              </a:rPr>
              <a:t>, </a:t>
            </a:r>
            <a:r>
              <a:rPr lang="en-US" altLang="zh-CN" sz="2800" b="1" dirty="0" smtClean="0"/>
              <a:t>…</a:t>
            </a:r>
            <a:r>
              <a:rPr lang="en-US" altLang="zh-CN" sz="2800" b="1" dirty="0" smtClean="0">
                <a:latin typeface="幼圆" pitchFamily="49" charset="-122"/>
              </a:rPr>
              <a:t>, R</a:t>
            </a:r>
            <a:r>
              <a:rPr lang="en-US" altLang="zh-CN" sz="2800" b="1" baseline="-25000" dirty="0" smtClean="0">
                <a:latin typeface="幼圆" pitchFamily="49" charset="-122"/>
              </a:rPr>
              <a:t>L</a:t>
            </a:r>
            <a:r>
              <a:rPr lang="zh-CN" altLang="en-US" sz="2800" b="1" dirty="0" smtClean="0">
                <a:latin typeface="幼圆" pitchFamily="49" charset="-122"/>
              </a:rPr>
              <a:t>，使得</a:t>
            </a:r>
            <a:r>
              <a:rPr lang="zh-CN" altLang="en-US" sz="2800" b="1" dirty="0" smtClean="0"/>
              <a:t>“</a:t>
            </a:r>
            <a:r>
              <a:rPr lang="zh-CN" altLang="en-US" sz="2800" b="1" dirty="0" smtClean="0">
                <a:latin typeface="幼圆" pitchFamily="49" charset="-122"/>
              </a:rPr>
              <a:t>分块有序</a:t>
            </a:r>
            <a:r>
              <a:rPr lang="zh-CN" altLang="en-US" sz="2800" b="1" dirty="0" smtClean="0"/>
              <a:t>”</a:t>
            </a:r>
            <a:r>
              <a:rPr lang="zh-CN" altLang="en-US" sz="2800" b="1" dirty="0" smtClean="0">
                <a:latin typeface="幼圆" pitchFamily="49" charset="-122"/>
              </a:rPr>
              <a:t>，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latin typeface="幼圆" pitchFamily="49" charset="-122"/>
              </a:rPr>
              <a:t>    即第</a:t>
            </a:r>
            <a:r>
              <a:rPr lang="en-US" altLang="zh-CN" sz="2800" b="1" dirty="0" err="1" smtClean="0">
                <a:latin typeface="幼圆" pitchFamily="49" charset="-122"/>
              </a:rPr>
              <a:t>R</a:t>
            </a:r>
            <a:r>
              <a:rPr lang="en-US" altLang="zh-CN" sz="2800" b="1" baseline="-25000" dirty="0" err="1" smtClean="0">
                <a:latin typeface="幼圆" pitchFamily="49" charset="-122"/>
              </a:rPr>
              <a:t>k</a:t>
            </a:r>
            <a:r>
              <a:rPr lang="en-US" altLang="zh-CN" sz="2800" b="1" dirty="0" smtClean="0">
                <a:latin typeface="幼圆" pitchFamily="49" charset="-122"/>
              </a:rPr>
              <a:t> </a:t>
            </a:r>
            <a:r>
              <a:rPr lang="zh-CN" altLang="en-US" sz="2800" b="1" dirty="0" smtClean="0">
                <a:latin typeface="幼圆" pitchFamily="49" charset="-122"/>
              </a:rPr>
              <a:t>块中</a:t>
            </a:r>
            <a:r>
              <a:rPr lang="zh-CN" altLang="en-US" sz="2800" b="1" dirty="0" smtClean="0">
                <a:solidFill>
                  <a:srgbClr val="FF0000"/>
                </a:solidFill>
                <a:latin typeface="幼圆" pitchFamily="49" charset="-122"/>
              </a:rPr>
              <a:t>所有关键字</a:t>
            </a:r>
            <a:r>
              <a:rPr lang="en-US" altLang="zh-CN" sz="2800" b="1" dirty="0" smtClean="0">
                <a:latin typeface="幼圆" pitchFamily="49" charset="-122"/>
              </a:rPr>
              <a:t>&lt; R</a:t>
            </a:r>
            <a:r>
              <a:rPr lang="en-US" altLang="zh-CN" sz="2800" b="1" baseline="-25000" dirty="0" smtClean="0">
                <a:latin typeface="幼圆" pitchFamily="49" charset="-122"/>
              </a:rPr>
              <a:t>k+1</a:t>
            </a:r>
            <a:r>
              <a:rPr lang="zh-CN" altLang="en-US" sz="2800" b="1" dirty="0" smtClean="0">
                <a:latin typeface="幼圆" pitchFamily="49" charset="-122"/>
              </a:rPr>
              <a:t>块中所有关键字，</a:t>
            </a:r>
            <a:r>
              <a:rPr lang="en-US" altLang="zh-CN" sz="2800" b="1" dirty="0" smtClean="0">
                <a:latin typeface="幼圆" pitchFamily="49" charset="-122"/>
              </a:rPr>
              <a:t>k=1, 2, </a:t>
            </a:r>
            <a:r>
              <a:rPr lang="en-US" altLang="zh-CN" sz="2800" b="1" dirty="0" smtClean="0"/>
              <a:t>…</a:t>
            </a:r>
            <a:r>
              <a:rPr lang="en-US" altLang="zh-CN" sz="2800" b="1" dirty="0" smtClean="0">
                <a:latin typeface="幼圆" pitchFamily="49" charset="-122"/>
              </a:rPr>
              <a:t>, L-1</a:t>
            </a:r>
            <a:r>
              <a:rPr lang="zh-CN" altLang="en-US" sz="2800" b="1" dirty="0" smtClean="0">
                <a:latin typeface="幼圆" pitchFamily="49" charset="-122"/>
              </a:rPr>
              <a:t>，</a:t>
            </a:r>
            <a:endParaRPr lang="zh-CN" altLang="en-US" sz="4400" b="1" dirty="0" smtClean="0">
              <a:latin typeface="幼圆" pitchFamily="49" charset="-122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latin typeface="幼圆" pitchFamily="49" charset="-122"/>
              </a:rPr>
              <a:t>2) </a:t>
            </a:r>
            <a:r>
              <a:rPr lang="zh-CN" altLang="en-US" sz="2800" b="1" dirty="0" smtClean="0">
                <a:latin typeface="幼圆" pitchFamily="49" charset="-122"/>
              </a:rPr>
              <a:t>建立索引项：对每一个块建立一个索引项，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latin typeface="幼圆" pitchFamily="49" charset="-122"/>
              </a:rPr>
              <a:t>	每个索引项包含两项内容：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幼圆" pitchFamily="49" charset="-122"/>
              </a:rPr>
              <a:t>	</a:t>
            </a:r>
            <a:r>
              <a:rPr lang="zh-CN" altLang="en-US" sz="2800" b="1" dirty="0" smtClean="0">
                <a:solidFill>
                  <a:srgbClr val="FFFF00"/>
                </a:solidFill>
                <a:latin typeface="幼圆" pitchFamily="49" charset="-122"/>
              </a:rPr>
              <a:t>关键字项</a:t>
            </a:r>
            <a:r>
              <a:rPr lang="zh-CN" altLang="en-US" sz="2800" b="1" dirty="0" smtClean="0">
                <a:solidFill>
                  <a:srgbClr val="0000FF"/>
                </a:solidFill>
                <a:latin typeface="幼圆" pitchFamily="49" charset="-122"/>
              </a:rPr>
              <a:t>：</a:t>
            </a:r>
            <a:r>
              <a:rPr lang="zh-CN" altLang="en-US" sz="2800" b="1" dirty="0" smtClean="0">
                <a:latin typeface="幼圆" pitchFamily="49" charset="-122"/>
              </a:rPr>
              <a:t>记载该块中最大关键字值；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幼圆" pitchFamily="49" charset="-122"/>
              </a:rPr>
              <a:t>	</a:t>
            </a:r>
            <a:r>
              <a:rPr lang="zh-CN" altLang="en-US" sz="2800" b="1" dirty="0" smtClean="0">
                <a:solidFill>
                  <a:srgbClr val="FFFF00"/>
                </a:solidFill>
                <a:latin typeface="幼圆" pitchFamily="49" charset="-122"/>
              </a:rPr>
              <a:t>指针项</a:t>
            </a:r>
            <a:r>
              <a:rPr lang="zh-CN" altLang="en-US" sz="2800" b="1" dirty="0" smtClean="0">
                <a:solidFill>
                  <a:srgbClr val="0000FF"/>
                </a:solidFill>
                <a:latin typeface="幼圆" pitchFamily="49" charset="-122"/>
              </a:rPr>
              <a:t>：  </a:t>
            </a:r>
            <a:r>
              <a:rPr lang="zh-CN" altLang="en-US" sz="2800" b="1" dirty="0" smtClean="0">
                <a:latin typeface="幼圆" pitchFamily="49" charset="-122"/>
              </a:rPr>
              <a:t>记载该块第一个记录在表中位置。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latin typeface="幼圆" pitchFamily="49" charset="-122"/>
              </a:rPr>
              <a:t>3) </a:t>
            </a:r>
            <a:r>
              <a:rPr lang="zh-CN" altLang="en-US" sz="2800" b="1" dirty="0" smtClean="0">
                <a:latin typeface="幼圆" pitchFamily="49" charset="-122"/>
              </a:rPr>
              <a:t>所有索引项组成</a:t>
            </a:r>
            <a:r>
              <a:rPr lang="zh-CN" altLang="en-US" sz="2800" b="1" dirty="0" smtClean="0">
                <a:solidFill>
                  <a:srgbClr val="FF0000"/>
                </a:solidFill>
                <a:latin typeface="幼圆" pitchFamily="49" charset="-122"/>
              </a:rPr>
              <a:t>索引表</a:t>
            </a:r>
            <a:r>
              <a:rPr lang="zh-CN" altLang="en-US" sz="2800" b="1" dirty="0" smtClean="0">
                <a:latin typeface="幼圆" pitchFamily="49" charset="-122"/>
              </a:rPr>
              <a:t>。</a:t>
            </a:r>
          </a:p>
        </p:txBody>
      </p:sp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0DAEC3DB-27FD-48DB-8E63-67421E506DB4}" type="slidenum">
              <a:rPr lang="en-US" altLang="zh-CN" smtClean="0"/>
              <a:pPr eaLnBrk="1" hangingPunct="1"/>
              <a:t>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115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8" y="1644650"/>
            <a:ext cx="21145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8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1958975"/>
            <a:ext cx="9239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87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63700"/>
            <a:ext cx="24765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87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3149600"/>
            <a:ext cx="8001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87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44925"/>
            <a:ext cx="20764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10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611188" y="549275"/>
            <a:ext cx="7705725" cy="504031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dirty="0" smtClean="0">
                <a:latin typeface="幼圆" pitchFamily="49" charset="-122"/>
              </a:rPr>
              <a:t>3.</a:t>
            </a:r>
            <a:r>
              <a:rPr lang="zh-CN" altLang="en-US" sz="2800" b="1" dirty="0" smtClean="0">
                <a:latin typeface="幼圆" pitchFamily="49" charset="-122"/>
              </a:rPr>
              <a:t>索引表的查找</a:t>
            </a:r>
          </a:p>
          <a:p>
            <a:pPr marL="0" indent="0" eaLnBrk="1" hangingPunct="1">
              <a:buNone/>
            </a:pPr>
            <a:endParaRPr lang="zh-CN" altLang="en-US" sz="2400" b="1" dirty="0" smtClean="0">
              <a:latin typeface="幼圆" pitchFamily="49" charset="-122"/>
            </a:endParaRPr>
          </a:p>
          <a:p>
            <a:pPr marL="0" indent="0" eaLnBrk="1" hangingPunct="1">
              <a:buNone/>
            </a:pPr>
            <a:r>
              <a:rPr lang="zh-CN" altLang="en-US" sz="2400" b="1" dirty="0" smtClean="0">
                <a:latin typeface="幼圆" pitchFamily="49" charset="-122"/>
              </a:rPr>
              <a:t>  索引表的查找分两步进行： 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zh-CN" altLang="en-US" sz="2000" b="1" dirty="0" smtClean="0">
                <a:latin typeface="幼圆" pitchFamily="49" charset="-122"/>
              </a:rPr>
              <a:t>索引表上查找：由索引表确定记录所在区间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zh-CN" altLang="en-US" sz="2000" b="1" dirty="0" smtClean="0">
                <a:latin typeface="幼圆" pitchFamily="49" charset="-122"/>
              </a:rPr>
              <a:t>查找表上查找：在查找表的某个区间内进行查找</a:t>
            </a:r>
          </a:p>
          <a:p>
            <a:pPr marL="0" indent="0" eaLnBrk="1" hangingPunct="1">
              <a:buNone/>
            </a:pPr>
            <a:endParaRPr lang="zh-CN" altLang="en-US" sz="2400" b="1" dirty="0" smtClean="0">
              <a:latin typeface="幼圆" pitchFamily="49" charset="-122"/>
            </a:endParaRPr>
          </a:p>
          <a:p>
            <a:pPr marL="0" indent="0" eaLnBrk="1" hangingPunct="1">
              <a:buNone/>
            </a:pPr>
            <a:endParaRPr lang="zh-CN" altLang="en-US" sz="2400" b="1" dirty="0" smtClean="0">
              <a:latin typeface="幼圆" pitchFamily="49" charset="-122"/>
            </a:endParaRPr>
          </a:p>
          <a:p>
            <a:pPr marL="0" indent="0" eaLnBrk="1" hangingPunct="1">
              <a:buNone/>
            </a:pPr>
            <a:r>
              <a:rPr lang="zh-CN" altLang="en-US" sz="2400" b="1" dirty="0" smtClean="0">
                <a:latin typeface="幼圆" pitchFamily="49" charset="-122"/>
              </a:rPr>
              <a:t>  由于索引表有序，对索引表上的查找可用顺序查找、二</a:t>
            </a:r>
            <a:r>
              <a:rPr lang="zh-CN" altLang="en-US" sz="2400" b="1" smtClean="0">
                <a:latin typeface="幼圆" pitchFamily="49" charset="-122"/>
              </a:rPr>
              <a:t>分</a:t>
            </a:r>
            <a:r>
              <a:rPr lang="zh-CN" altLang="en-US" sz="2400" b="1" smtClean="0">
                <a:latin typeface="幼圆" pitchFamily="49" charset="-122"/>
              </a:rPr>
              <a:t>查找等</a:t>
            </a:r>
            <a:r>
              <a:rPr lang="zh-CN" altLang="en-US" sz="2400" b="1" dirty="0" smtClean="0">
                <a:latin typeface="幼圆" pitchFamily="49" charset="-122"/>
              </a:rPr>
              <a:t>方法。</a:t>
            </a:r>
          </a:p>
        </p:txBody>
      </p:sp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848400" y="83084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73067913-A107-4885-92EF-21CA11E9F3FE}" type="slidenum">
              <a:rPr lang="en-US" altLang="zh-CN" smtClean="0"/>
              <a:pPr eaLnBrk="1" hangingPunct="1"/>
              <a:t>5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455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642938" y="341313"/>
            <a:ext cx="8501062" cy="4473575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zh-CN" altLang="en-US" b="1" dirty="0" smtClean="0"/>
              <a:t>查找过程：将表分成几块，块内无序，块间有序；先确定待查记录所在块，再在块内查找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b="1" dirty="0" smtClean="0"/>
              <a:t>适用条件：分块有序表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b="1" dirty="0" smtClean="0"/>
              <a:t>算法实现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zh-CN" altLang="en-US" b="1" dirty="0" smtClean="0"/>
              <a:t>用数组存放待查记录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每个数据元素至少含有关键字域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zh-CN" altLang="en-US" b="1" dirty="0" smtClean="0"/>
              <a:t>建立索引表，每个索引表结点含有最大关键字域和指向本块第一个结点的指针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b="1" dirty="0" smtClean="0"/>
              <a:t>算法描述</a:t>
            </a:r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848400" y="-182563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46BCDC9A-7DA5-4470-A267-3BCF97D47E81}" type="slidenum">
              <a:rPr lang="en-US" altLang="zh-CN" smtClean="0"/>
              <a:pPr eaLnBrk="1" hangingPunct="1"/>
              <a:t>6</a:t>
            </a:fld>
            <a:endParaRPr lang="en-US" altLang="zh-CN" dirty="0" smtClean="0"/>
          </a:p>
        </p:txBody>
      </p:sp>
      <p:graphicFrame>
        <p:nvGraphicFramePr>
          <p:cNvPr id="18435" name="Object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333750" y="4340225"/>
          <a:ext cx="8382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包" r:id="rId4" imgW="651753" imgH="466928" progId="Package">
                  <p:embed/>
                </p:oleObj>
              </mc:Choice>
              <mc:Fallback>
                <p:oleObj name="包" r:id="rId4" imgW="651753" imgH="466928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4340225"/>
                        <a:ext cx="8382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AutoShape 4">
            <a:hlinkClick r:id="rId6" action="ppaction://program" highlightClick="1"/>
          </p:cNvPr>
          <p:cNvSpPr>
            <a:spLocks noChangeArrowheads="1"/>
          </p:cNvSpPr>
          <p:nvPr/>
        </p:nvSpPr>
        <p:spPr bwMode="auto">
          <a:xfrm>
            <a:off x="381000" y="5943600"/>
            <a:ext cx="533400" cy="609600"/>
          </a:xfrm>
          <a:prstGeom prst="actionButton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838200" y="6096000"/>
            <a:ext cx="1038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Ch7_3.c</a:t>
            </a:r>
          </a:p>
        </p:txBody>
      </p:sp>
    </p:spTree>
    <p:extLst>
      <p:ext uri="{BB962C8B-B14F-4D97-AF65-F5344CB8AC3E}">
        <p14:creationId xmlns:p14="http://schemas.microsoft.com/office/powerpoint/2010/main" val="251690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 bldLvl="5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539750" y="549275"/>
            <a:ext cx="8353425" cy="381635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例子：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查找表为：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22, 12, 13, 8, 9, 20, 33, 42, 44, 38, 24, 48, 60, 58, 74, 49, 86, 53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分块：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（ 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22, 12, 13, 8, 9, 20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）、（ 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33, 42, 44, 38, 24, 48,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）、（ 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60, 58, 74, 49, 86, 53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）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建立索引表：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23932" name="Group 2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62425031"/>
              </p:ext>
            </p:extLst>
          </p:nvPr>
        </p:nvGraphicFramePr>
        <p:xfrm>
          <a:off x="1136650" y="4514850"/>
          <a:ext cx="6875463" cy="796926"/>
        </p:xfrm>
        <a:graphic>
          <a:graphicData uri="http://schemas.openxmlformats.org/drawingml/2006/table">
            <a:tbl>
              <a:tblPr/>
              <a:tblGrid>
                <a:gridCol w="1660525"/>
                <a:gridCol w="1084263"/>
                <a:gridCol w="1377950"/>
                <a:gridCol w="1376362"/>
                <a:gridCol w="1376363"/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关键字</a:t>
                      </a:r>
                      <a:endParaRPr kumimoji="0" lang="zh-CN" alt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7" marB="4680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</a:t>
                      </a:r>
                      <a:endParaRPr kumimoji="0" lang="pt-BR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7" marB="4680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48</a:t>
                      </a:r>
                      <a:endParaRPr kumimoji="0" lang="pt-BR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7" marB="4680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46807" marB="4680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pt-BR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7" marB="4680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指针</a:t>
                      </a:r>
                      <a:endParaRPr kumimoji="0" lang="zh-CN" altLang="pt-B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7" marB="4680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7" marB="4680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7" marB="4680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46807" marB="4680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19(n+1)</a:t>
                      </a:r>
                      <a:endParaRPr kumimoji="0" lang="pt-BR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7" marB="4680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8674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410F5470-0D8D-48C1-9427-7F92C6C15E7A}" type="slidenum">
              <a:rPr lang="en-US" altLang="zh-CN" smtClean="0"/>
              <a:pPr eaLnBrk="1" hangingPunct="1"/>
              <a:t>7</a:t>
            </a:fld>
            <a:endParaRPr lang="en-US" altLang="zh-CN" smtClean="0"/>
          </a:p>
        </p:txBody>
      </p:sp>
      <p:grpSp>
        <p:nvGrpSpPr>
          <p:cNvPr id="28696" name="Group 23"/>
          <p:cNvGrpSpPr>
            <a:grpSpLocks/>
          </p:cNvGrpSpPr>
          <p:nvPr/>
        </p:nvGrpSpPr>
        <p:grpSpPr bwMode="auto">
          <a:xfrm>
            <a:off x="900113" y="5157788"/>
            <a:ext cx="7985125" cy="892175"/>
            <a:chOff x="567" y="3249"/>
            <a:chExt cx="5030" cy="562"/>
          </a:xfrm>
        </p:grpSpPr>
        <p:sp>
          <p:nvSpPr>
            <p:cNvPr id="123928" name="Text Box 24"/>
            <p:cNvSpPr txBox="1">
              <a:spLocks noChangeArrowheads="1"/>
            </p:cNvSpPr>
            <p:nvPr/>
          </p:nvSpPr>
          <p:spPr bwMode="auto">
            <a:xfrm>
              <a:off x="567" y="3505"/>
              <a:ext cx="5030" cy="306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F03B1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22, 12, 13, 8, 9, 20</a:t>
              </a:r>
              <a:r>
                <a:rPr kumimoji="1" lang="en-US" altLang="zh-CN" sz="2400" b="1">
                  <a:solidFill>
                    <a:srgbClr val="FFFF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, </a:t>
              </a:r>
              <a:r>
                <a:rPr kumimoji="1" lang="en-US" altLang="zh-CN" sz="2400" b="1">
                  <a:solidFill>
                    <a:srgbClr val="00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33, 42, 44, 38, 24, 48</a:t>
              </a:r>
              <a:r>
                <a:rPr kumimoji="1" lang="en-US" altLang="zh-CN" sz="2400" b="1">
                  <a:solidFill>
                    <a:srgbClr val="FFFF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, </a:t>
              </a:r>
              <a:r>
                <a:rPr kumimoji="1" lang="en-US" altLang="zh-CN" sz="24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60, 58, 74, 49, 86, 53</a:t>
              </a:r>
            </a:p>
          </p:txBody>
        </p:sp>
        <p:sp>
          <p:nvSpPr>
            <p:cNvPr id="28698" name="Line 25"/>
            <p:cNvSpPr>
              <a:spLocks noChangeShapeType="1"/>
            </p:cNvSpPr>
            <p:nvPr/>
          </p:nvSpPr>
          <p:spPr bwMode="auto">
            <a:xfrm flipH="1">
              <a:off x="807" y="3249"/>
              <a:ext cx="1075" cy="304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9" name="Line 26"/>
            <p:cNvSpPr>
              <a:spLocks noChangeShapeType="1"/>
            </p:cNvSpPr>
            <p:nvPr/>
          </p:nvSpPr>
          <p:spPr bwMode="auto">
            <a:xfrm flipH="1">
              <a:off x="2343" y="3249"/>
              <a:ext cx="401" cy="304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0" name="Line 27"/>
            <p:cNvSpPr>
              <a:spLocks noChangeShapeType="1"/>
            </p:cNvSpPr>
            <p:nvPr/>
          </p:nvSpPr>
          <p:spPr bwMode="auto">
            <a:xfrm>
              <a:off x="3742" y="3249"/>
              <a:ext cx="281" cy="304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17386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642938" y="269875"/>
            <a:ext cx="8501062" cy="492125"/>
          </a:xfrm>
        </p:spPr>
        <p:txBody>
          <a:bodyPr/>
          <a:lstStyle/>
          <a:p>
            <a:pPr marL="365760" lvl="1" indent="0" eaLnBrk="1" hangingPunct="1">
              <a:buNone/>
            </a:pPr>
            <a:r>
              <a:rPr lang="zh-CN" altLang="en-US" dirty="0" smtClean="0"/>
              <a:t>分块查找方法评价</a:t>
            </a:r>
          </a:p>
        </p:txBody>
      </p:sp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848401" y="-18517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1C5A0D85-E04D-4C7D-A574-02DBC5846FBF}" type="slidenum">
              <a:rPr lang="en-US" altLang="zh-CN" smtClean="0"/>
              <a:pPr eaLnBrk="1" hangingPunct="1"/>
              <a:t>8</a:t>
            </a:fld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40" y="1716165"/>
            <a:ext cx="8228920" cy="3425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1621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F65B0EA4-2281-4CD0-80C5-2E871BD50914}" type="slidenum">
              <a:rPr lang="en-US" altLang="zh-CN" smtClean="0"/>
              <a:pPr eaLnBrk="1" hangingPunct="1"/>
              <a:t>9</a:t>
            </a:fld>
            <a:endParaRPr lang="en-US" altLang="zh-CN" smtClean="0"/>
          </a:p>
        </p:txBody>
      </p:sp>
      <p:grpSp>
        <p:nvGrpSpPr>
          <p:cNvPr id="21532" name="Group 28"/>
          <p:cNvGrpSpPr>
            <a:grpSpLocks/>
          </p:cNvGrpSpPr>
          <p:nvPr/>
        </p:nvGrpSpPr>
        <p:grpSpPr bwMode="auto">
          <a:xfrm>
            <a:off x="1038225" y="2249488"/>
            <a:ext cx="6002338" cy="414337"/>
            <a:chOff x="654" y="1417"/>
            <a:chExt cx="3781" cy="261"/>
          </a:xfrm>
        </p:grpSpPr>
        <p:sp>
          <p:nvSpPr>
            <p:cNvPr id="34843" name="Text Box 7"/>
            <p:cNvSpPr txBox="1">
              <a:spLocks noChangeArrowheads="1"/>
            </p:cNvSpPr>
            <p:nvPr/>
          </p:nvSpPr>
          <p:spPr bwMode="auto">
            <a:xfrm>
              <a:off x="654" y="1417"/>
              <a:ext cx="1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ASL</a:t>
              </a:r>
              <a:r>
                <a:rPr kumimoji="1" lang="zh-CN" altLang="en-US" sz="1200" b="1">
                  <a:latin typeface="Times New Roman" pitchFamily="18" charset="0"/>
                </a:rPr>
                <a:t>（平均查找长度）</a:t>
              </a:r>
            </a:p>
          </p:txBody>
        </p:sp>
        <p:sp>
          <p:nvSpPr>
            <p:cNvPr id="34844" name="Text Box 10"/>
            <p:cNvSpPr txBox="1">
              <a:spLocks noChangeArrowheads="1"/>
            </p:cNvSpPr>
            <p:nvPr/>
          </p:nvSpPr>
          <p:spPr bwMode="auto">
            <a:xfrm>
              <a:off x="1387" y="1428"/>
              <a:ext cx="7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        </a:t>
              </a:r>
              <a:r>
                <a:rPr kumimoji="1" lang="zh-CN" altLang="en-US" sz="2000" b="1">
                  <a:latin typeface="Times New Roman" pitchFamily="18" charset="0"/>
                </a:rPr>
                <a:t>最大</a:t>
              </a:r>
            </a:p>
          </p:txBody>
        </p:sp>
        <p:sp>
          <p:nvSpPr>
            <p:cNvPr id="34845" name="Text Box 11"/>
            <p:cNvSpPr txBox="1">
              <a:spLocks noChangeArrowheads="1"/>
            </p:cNvSpPr>
            <p:nvPr/>
          </p:nvSpPr>
          <p:spPr bwMode="auto">
            <a:xfrm>
              <a:off x="2598" y="1417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latin typeface="Times New Roman" pitchFamily="18" charset="0"/>
                </a:rPr>
                <a:t>最小</a:t>
              </a:r>
            </a:p>
          </p:txBody>
        </p:sp>
        <p:sp>
          <p:nvSpPr>
            <p:cNvPr id="34846" name="Text Box 12"/>
            <p:cNvSpPr txBox="1">
              <a:spLocks noChangeArrowheads="1"/>
            </p:cNvSpPr>
            <p:nvPr/>
          </p:nvSpPr>
          <p:spPr bwMode="auto">
            <a:xfrm>
              <a:off x="3675" y="1417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latin typeface="Times New Roman" pitchFamily="18" charset="0"/>
                </a:rPr>
                <a:t>两者之间</a:t>
              </a:r>
            </a:p>
          </p:txBody>
        </p:sp>
      </p:grpSp>
      <p:grpSp>
        <p:nvGrpSpPr>
          <p:cNvPr id="21533" name="Group 29"/>
          <p:cNvGrpSpPr>
            <a:grpSpLocks/>
          </p:cNvGrpSpPr>
          <p:nvPr/>
        </p:nvGrpSpPr>
        <p:grpSpPr bwMode="auto">
          <a:xfrm>
            <a:off x="968375" y="2779713"/>
            <a:ext cx="6327775" cy="396875"/>
            <a:chOff x="610" y="1751"/>
            <a:chExt cx="3986" cy="250"/>
          </a:xfrm>
        </p:grpSpPr>
        <p:sp>
          <p:nvSpPr>
            <p:cNvPr id="34839" name="Text Box 8"/>
            <p:cNvSpPr txBox="1">
              <a:spLocks noChangeArrowheads="1"/>
            </p:cNvSpPr>
            <p:nvPr/>
          </p:nvSpPr>
          <p:spPr bwMode="auto">
            <a:xfrm>
              <a:off x="610" y="1751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latin typeface="Times New Roman" pitchFamily="18" charset="0"/>
                </a:rPr>
                <a:t>表结构</a:t>
              </a:r>
            </a:p>
          </p:txBody>
        </p:sp>
        <p:sp>
          <p:nvSpPr>
            <p:cNvPr id="34840" name="Text Box 13"/>
            <p:cNvSpPr txBox="1">
              <a:spLocks noChangeArrowheads="1"/>
            </p:cNvSpPr>
            <p:nvPr/>
          </p:nvSpPr>
          <p:spPr bwMode="auto">
            <a:xfrm>
              <a:off x="1387" y="1751"/>
              <a:ext cx="12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latin typeface="Times New Roman" pitchFamily="18" charset="0"/>
                </a:rPr>
                <a:t>有序表、无序表</a:t>
              </a:r>
            </a:p>
          </p:txBody>
        </p:sp>
        <p:sp>
          <p:nvSpPr>
            <p:cNvPr id="34841" name="Text Box 14"/>
            <p:cNvSpPr txBox="1">
              <a:spLocks noChangeArrowheads="1"/>
            </p:cNvSpPr>
            <p:nvPr/>
          </p:nvSpPr>
          <p:spPr bwMode="auto">
            <a:xfrm>
              <a:off x="2598" y="1751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latin typeface="Times New Roman" pitchFamily="18" charset="0"/>
                </a:rPr>
                <a:t>有序表</a:t>
              </a:r>
            </a:p>
          </p:txBody>
        </p:sp>
        <p:sp>
          <p:nvSpPr>
            <p:cNvPr id="34842" name="Text Box 15"/>
            <p:cNvSpPr txBox="1">
              <a:spLocks noChangeArrowheads="1"/>
            </p:cNvSpPr>
            <p:nvPr/>
          </p:nvSpPr>
          <p:spPr bwMode="auto">
            <a:xfrm>
              <a:off x="3675" y="1751"/>
              <a:ext cx="9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latin typeface="Times New Roman" pitchFamily="18" charset="0"/>
                </a:rPr>
                <a:t>分块有序表</a:t>
              </a:r>
            </a:p>
          </p:txBody>
        </p:sp>
      </p:grpSp>
      <p:grpSp>
        <p:nvGrpSpPr>
          <p:cNvPr id="21534" name="Group 30"/>
          <p:cNvGrpSpPr>
            <a:grpSpLocks/>
          </p:cNvGrpSpPr>
          <p:nvPr/>
        </p:nvGrpSpPr>
        <p:grpSpPr bwMode="auto">
          <a:xfrm>
            <a:off x="896938" y="3254375"/>
            <a:ext cx="6654800" cy="701675"/>
            <a:chOff x="565" y="2050"/>
            <a:chExt cx="4192" cy="442"/>
          </a:xfrm>
        </p:grpSpPr>
        <p:sp>
          <p:nvSpPr>
            <p:cNvPr id="34835" name="Text Box 9"/>
            <p:cNvSpPr txBox="1">
              <a:spLocks noChangeArrowheads="1"/>
            </p:cNvSpPr>
            <p:nvPr/>
          </p:nvSpPr>
          <p:spPr bwMode="auto">
            <a:xfrm>
              <a:off x="565" y="2050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latin typeface="Times New Roman" pitchFamily="18" charset="0"/>
                </a:rPr>
                <a:t>存储结构</a:t>
              </a:r>
            </a:p>
          </p:txBody>
        </p:sp>
        <p:sp>
          <p:nvSpPr>
            <p:cNvPr id="34836" name="Text Box 16"/>
            <p:cNvSpPr txBox="1">
              <a:spLocks noChangeArrowheads="1"/>
            </p:cNvSpPr>
            <p:nvPr/>
          </p:nvSpPr>
          <p:spPr bwMode="auto">
            <a:xfrm>
              <a:off x="1387" y="2050"/>
              <a:ext cx="108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latin typeface="Times New Roman" pitchFamily="18" charset="0"/>
                </a:rPr>
                <a:t>顺序存储结构</a:t>
              </a:r>
            </a:p>
            <a:p>
              <a:pPr eaLnBrk="1" hangingPunct="1"/>
              <a:r>
                <a:rPr kumimoji="1" lang="zh-CN" altLang="en-US" sz="2000" b="1">
                  <a:latin typeface="Times New Roman" pitchFamily="18" charset="0"/>
                </a:rPr>
                <a:t>线性链表</a:t>
              </a:r>
            </a:p>
          </p:txBody>
        </p:sp>
        <p:sp>
          <p:nvSpPr>
            <p:cNvPr id="34837" name="Text Box 17"/>
            <p:cNvSpPr txBox="1">
              <a:spLocks noChangeArrowheads="1"/>
            </p:cNvSpPr>
            <p:nvPr/>
          </p:nvSpPr>
          <p:spPr bwMode="auto">
            <a:xfrm>
              <a:off x="2598" y="2050"/>
              <a:ext cx="10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latin typeface="Times New Roman" pitchFamily="18" charset="0"/>
                </a:rPr>
                <a:t>顺序存储结构</a:t>
              </a:r>
            </a:p>
          </p:txBody>
        </p:sp>
        <p:sp>
          <p:nvSpPr>
            <p:cNvPr id="34838" name="Text Box 18"/>
            <p:cNvSpPr txBox="1">
              <a:spLocks noChangeArrowheads="1"/>
            </p:cNvSpPr>
            <p:nvPr/>
          </p:nvSpPr>
          <p:spPr bwMode="auto">
            <a:xfrm>
              <a:off x="3675" y="2050"/>
              <a:ext cx="108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latin typeface="Times New Roman" pitchFamily="18" charset="0"/>
                </a:rPr>
                <a:t>顺序存储结构</a:t>
              </a:r>
            </a:p>
            <a:p>
              <a:pPr eaLnBrk="1" hangingPunct="1"/>
              <a:r>
                <a:rPr kumimoji="1" lang="zh-CN" altLang="en-US" sz="2000" b="1">
                  <a:latin typeface="Times New Roman" pitchFamily="18" charset="0"/>
                </a:rPr>
                <a:t>线性链表</a:t>
              </a:r>
            </a:p>
          </p:txBody>
        </p:sp>
      </p:grpSp>
      <p:grpSp>
        <p:nvGrpSpPr>
          <p:cNvPr id="21531" name="Group 27"/>
          <p:cNvGrpSpPr>
            <a:grpSpLocks/>
          </p:cNvGrpSpPr>
          <p:nvPr/>
        </p:nvGrpSpPr>
        <p:grpSpPr bwMode="auto">
          <a:xfrm>
            <a:off x="865188" y="1243013"/>
            <a:ext cx="6843712" cy="2706687"/>
            <a:chOff x="545" y="783"/>
            <a:chExt cx="4311" cy="1705"/>
          </a:xfrm>
        </p:grpSpPr>
        <p:sp>
          <p:nvSpPr>
            <p:cNvPr id="34823" name="Text Box 3"/>
            <p:cNvSpPr txBox="1">
              <a:spLocks noChangeArrowheads="1"/>
            </p:cNvSpPr>
            <p:nvPr/>
          </p:nvSpPr>
          <p:spPr bwMode="auto">
            <a:xfrm>
              <a:off x="2020" y="783"/>
              <a:ext cx="10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latin typeface="Times New Roman" pitchFamily="18" charset="0"/>
                </a:rPr>
                <a:t>查找方法比较</a:t>
              </a:r>
            </a:p>
          </p:txBody>
        </p:sp>
        <p:sp>
          <p:nvSpPr>
            <p:cNvPr id="34824" name="Text Box 4"/>
            <p:cNvSpPr txBox="1">
              <a:spLocks noChangeArrowheads="1"/>
            </p:cNvSpPr>
            <p:nvPr/>
          </p:nvSpPr>
          <p:spPr bwMode="auto">
            <a:xfrm>
              <a:off x="1387" y="1161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latin typeface="Times New Roman" pitchFamily="18" charset="0"/>
                </a:rPr>
                <a:t>顺序查找</a:t>
              </a:r>
            </a:p>
          </p:txBody>
        </p:sp>
        <p:sp>
          <p:nvSpPr>
            <p:cNvPr id="34825" name="Text Box 5"/>
            <p:cNvSpPr txBox="1">
              <a:spLocks noChangeArrowheads="1"/>
            </p:cNvSpPr>
            <p:nvPr/>
          </p:nvSpPr>
          <p:spPr bwMode="auto">
            <a:xfrm>
              <a:off x="2598" y="1161"/>
              <a:ext cx="7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 dirty="0" smtClean="0">
                  <a:latin typeface="Times New Roman" pitchFamily="18" charset="0"/>
                </a:rPr>
                <a:t>折半查找</a:t>
              </a:r>
              <a:endParaRPr kumimoji="1" lang="zh-CN" altLang="en-US" sz="2000" b="1" dirty="0">
                <a:latin typeface="Times New Roman" pitchFamily="18" charset="0"/>
              </a:endParaRPr>
            </a:p>
          </p:txBody>
        </p:sp>
        <p:sp>
          <p:nvSpPr>
            <p:cNvPr id="34826" name="Text Box 6"/>
            <p:cNvSpPr txBox="1">
              <a:spLocks noChangeArrowheads="1"/>
            </p:cNvSpPr>
            <p:nvPr/>
          </p:nvSpPr>
          <p:spPr bwMode="auto">
            <a:xfrm>
              <a:off x="3675" y="1184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latin typeface="Times New Roman" pitchFamily="18" charset="0"/>
                </a:rPr>
                <a:t>分块查找</a:t>
              </a:r>
            </a:p>
          </p:txBody>
        </p:sp>
        <p:sp>
          <p:nvSpPr>
            <p:cNvPr id="34827" name="Line 19"/>
            <p:cNvSpPr>
              <a:spLocks noChangeShapeType="1"/>
            </p:cNvSpPr>
            <p:nvPr/>
          </p:nvSpPr>
          <p:spPr bwMode="auto">
            <a:xfrm>
              <a:off x="556" y="1400"/>
              <a:ext cx="4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4828" name="Group 20"/>
            <p:cNvGrpSpPr>
              <a:grpSpLocks/>
            </p:cNvGrpSpPr>
            <p:nvPr/>
          </p:nvGrpSpPr>
          <p:grpSpPr bwMode="auto">
            <a:xfrm>
              <a:off x="545" y="1133"/>
              <a:ext cx="4310" cy="1355"/>
              <a:chOff x="545" y="1133"/>
              <a:chExt cx="4310" cy="1622"/>
            </a:xfrm>
          </p:grpSpPr>
          <p:sp>
            <p:nvSpPr>
              <p:cNvPr id="34831" name="Rectangle 21"/>
              <p:cNvSpPr>
                <a:spLocks noChangeArrowheads="1"/>
              </p:cNvSpPr>
              <p:nvPr/>
            </p:nvSpPr>
            <p:spPr bwMode="auto">
              <a:xfrm>
                <a:off x="545" y="1133"/>
                <a:ext cx="4310" cy="162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2" name="Line 22"/>
              <p:cNvSpPr>
                <a:spLocks noChangeShapeType="1"/>
              </p:cNvSpPr>
              <p:nvPr/>
            </p:nvSpPr>
            <p:spPr bwMode="auto">
              <a:xfrm>
                <a:off x="1356" y="1144"/>
                <a:ext cx="0" cy="16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3" name="Line 23"/>
              <p:cNvSpPr>
                <a:spLocks noChangeShapeType="1"/>
              </p:cNvSpPr>
              <p:nvPr/>
            </p:nvSpPr>
            <p:spPr bwMode="auto">
              <a:xfrm>
                <a:off x="2567" y="1133"/>
                <a:ext cx="0" cy="1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4" name="Line 24"/>
              <p:cNvSpPr>
                <a:spLocks noChangeShapeType="1"/>
              </p:cNvSpPr>
              <p:nvPr/>
            </p:nvSpPr>
            <p:spPr bwMode="auto">
              <a:xfrm flipH="1">
                <a:off x="3634" y="1133"/>
                <a:ext cx="0" cy="1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829" name="Line 25"/>
            <p:cNvSpPr>
              <a:spLocks noChangeShapeType="1"/>
            </p:cNvSpPr>
            <p:nvPr/>
          </p:nvSpPr>
          <p:spPr bwMode="auto">
            <a:xfrm>
              <a:off x="545" y="1689"/>
              <a:ext cx="43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0" name="Line 26"/>
            <p:cNvSpPr>
              <a:spLocks noChangeShapeType="1"/>
            </p:cNvSpPr>
            <p:nvPr/>
          </p:nvSpPr>
          <p:spPr bwMode="auto">
            <a:xfrm>
              <a:off x="545" y="1989"/>
              <a:ext cx="43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980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12</TotalTime>
  <Words>466</Words>
  <Application>Microsoft Office PowerPoint</Application>
  <PresentationFormat>全屏显示(4:3)</PresentationFormat>
  <Paragraphs>74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华文楷体</vt:lpstr>
      <vt:lpstr>楷体_GB2312</vt:lpstr>
      <vt:lpstr>宋体</vt:lpstr>
      <vt:lpstr>幼圆</vt:lpstr>
      <vt:lpstr>Arial</vt:lpstr>
      <vt:lpstr>Consolas</vt:lpstr>
      <vt:lpstr>Corbel</vt:lpstr>
      <vt:lpstr>Times New Roman</vt:lpstr>
      <vt:lpstr>Wingdings</vt:lpstr>
      <vt:lpstr>Wingdings 2</vt:lpstr>
      <vt:lpstr>Wingdings 3</vt:lpstr>
      <vt:lpstr>穿越</vt:lpstr>
      <vt:lpstr>包</vt:lpstr>
      <vt:lpstr>索引查找</vt:lpstr>
      <vt:lpstr>索引表查找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索引查找</dc:title>
  <dc:creator>微软用户</dc:creator>
  <cp:lastModifiedBy>sync</cp:lastModifiedBy>
  <cp:revision>7</cp:revision>
  <dcterms:created xsi:type="dcterms:W3CDTF">2012-09-18T02:10:09Z</dcterms:created>
  <dcterms:modified xsi:type="dcterms:W3CDTF">2014-09-21T03:42:54Z</dcterms:modified>
</cp:coreProperties>
</file>