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7"/>
  </p:notesMasterIdLst>
  <p:handoutMasterIdLst>
    <p:handoutMasterId r:id="rId38"/>
  </p:handoutMasterIdLst>
  <p:sldIdLst>
    <p:sldId id="343" r:id="rId2"/>
    <p:sldId id="344" r:id="rId3"/>
    <p:sldId id="390" r:id="rId4"/>
    <p:sldId id="391" r:id="rId5"/>
    <p:sldId id="269" r:id="rId6"/>
    <p:sldId id="270" r:id="rId7"/>
    <p:sldId id="271" r:id="rId8"/>
    <p:sldId id="362" r:id="rId9"/>
    <p:sldId id="327" r:id="rId10"/>
    <p:sldId id="272" r:id="rId11"/>
    <p:sldId id="345" r:id="rId12"/>
    <p:sldId id="346" r:id="rId13"/>
    <p:sldId id="273" r:id="rId14"/>
    <p:sldId id="274" r:id="rId15"/>
    <p:sldId id="347" r:id="rId16"/>
    <p:sldId id="369" r:id="rId17"/>
    <p:sldId id="275" r:id="rId18"/>
    <p:sldId id="276" r:id="rId19"/>
    <p:sldId id="387" r:id="rId20"/>
    <p:sldId id="388" r:id="rId21"/>
    <p:sldId id="389" r:id="rId22"/>
    <p:sldId id="277" r:id="rId23"/>
    <p:sldId id="278" r:id="rId24"/>
    <p:sldId id="348" r:id="rId25"/>
    <p:sldId id="281" r:id="rId26"/>
    <p:sldId id="282" r:id="rId27"/>
    <p:sldId id="283" r:id="rId28"/>
    <p:sldId id="349" r:id="rId29"/>
    <p:sldId id="351" r:id="rId30"/>
    <p:sldId id="352" r:id="rId31"/>
    <p:sldId id="353" r:id="rId32"/>
    <p:sldId id="363" r:id="rId33"/>
    <p:sldId id="364" r:id="rId34"/>
    <p:sldId id="368" r:id="rId35"/>
    <p:sldId id="378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39" autoAdjust="0"/>
  </p:normalViewPr>
  <p:slideViewPr>
    <p:cSldViewPr snapToGrid="0">
      <p:cViewPr varScale="1">
        <p:scale>
          <a:sx n="64" d="100"/>
          <a:sy n="64" d="100"/>
        </p:scale>
        <p:origin x="918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49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2"/>
    </p:cViewPr>
  </p:sorterViewPr>
  <p:notesViewPr>
    <p:cSldViewPr snapToGrid="0"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0F47CA44-8A58-42DC-BEE3-6C67EE0A02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6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89A14F5-5F2E-4519-BAB8-B5E595DA1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5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DA38A52-A47C-4DA5-A27C-5BA044854B37}" type="slidenum">
              <a:rPr lang="en-US" altLang="zh-CN" smtClean="0">
                <a:latin typeface="Times New Roman" pitchFamily="18" charset="0"/>
              </a:rPr>
              <a:pPr eaLnBrk="1" hangingPunct="1"/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8027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b="1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9CE8BA-1519-4F6C-A3CE-A6B36DAC7D8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CC3942-1AA7-472E-B344-202F8CFB4D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047" y="53249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F09CF-C6A4-4DD1-9B25-D93A52FFD6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7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82D943-33FC-4BF3-BFDA-C2CFC695023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A2DE9F-C041-43D3-AF3E-88C2EE783D1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6D924C-BDE1-4609-BA0B-01A3AB78720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6C1854-73C2-4F31-AD46-B4D48281121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722762-85AB-4AC2-A8F7-ABC8AD3DA6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4F5DAF-A8BB-4E6C-ACB4-EA5711E249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17C0A7-911F-4481-99FE-B758B2D8907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fld id="{F8920CD4-F6E5-4527-9078-88D5700B4A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audio" Target="../media/audio1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file:///d:\tc\tc" TargetMode="Externa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5913" y="1514475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6.3 </a:t>
            </a:r>
            <a:r>
              <a:rPr lang="zh-CN" altLang="en-US" dirty="0" smtClean="0"/>
              <a:t>哈希表的查找</a:t>
            </a:r>
          </a:p>
        </p:txBody>
      </p:sp>
      <p:sp>
        <p:nvSpPr>
          <p:cNvPr id="3686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68413"/>
            <a:ext cx="8435975" cy="244792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幼圆" pitchFamily="49" charset="-122"/>
              </a:rPr>
              <a:t>问题引入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幼圆" pitchFamily="49" charset="-122"/>
              </a:rPr>
              <a:t>  前面介绍的查找方法，都有一个共同特点：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幼圆" pitchFamily="49" charset="-122"/>
              </a:rPr>
              <a:t>  都是通过一系列比较来确定关键字为</a:t>
            </a:r>
            <a:r>
              <a:rPr lang="en-US" altLang="zh-CN" sz="2400" b="1" dirty="0" smtClean="0">
                <a:latin typeface="幼圆" pitchFamily="49" charset="-122"/>
              </a:rPr>
              <a:t>key</a:t>
            </a:r>
            <a:r>
              <a:rPr lang="zh-CN" altLang="en-US" sz="2400" b="1" dirty="0" smtClean="0">
                <a:latin typeface="幼圆" pitchFamily="49" charset="-122"/>
              </a:rPr>
              <a:t>的记录在查找表中的地址。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幼圆" pitchFamily="49" charset="-122"/>
              </a:rPr>
              <a:t>  这些方法的平均查找长度都不为零。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幼圆" pitchFamily="49" charset="-122"/>
              </a:rPr>
              <a:t>  差别仅在于：关键字和给定值进行比较的顺序不同。</a:t>
            </a:r>
            <a:endParaRPr lang="zh-CN" altLang="en-US" sz="3600" b="1" dirty="0" smtClean="0">
              <a:latin typeface="幼圆" pitchFamily="49" charset="-122"/>
            </a:endParaRP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912679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FCBCB2D-0D7D-4E6E-B852-26622B437851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68313" y="3978275"/>
            <a:ext cx="770413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我们总希望  </a:t>
            </a:r>
            <a:r>
              <a:rPr kumimoji="1" lang="en-US" altLang="zh-CN" sz="2400" b="1">
                <a:latin typeface="Times New Roman" pitchFamily="18" charset="0"/>
              </a:rPr>
              <a:t>ASL = 0</a:t>
            </a:r>
            <a:r>
              <a:rPr kumimoji="1" lang="zh-CN" altLang="en-US" sz="2400" b="1">
                <a:latin typeface="Times New Roman" pitchFamily="18" charset="0"/>
              </a:rPr>
              <a:t>，平均比较次数为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。怎么做？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385763"/>
            <a:ext cx="8501062" cy="1847850"/>
          </a:xfrm>
        </p:spPr>
        <p:txBody>
          <a:bodyPr/>
          <a:lstStyle/>
          <a:p>
            <a:pPr marL="777240" lvl="2" indent="0" eaLnBrk="1" hangingPunct="1">
              <a:buNone/>
            </a:pPr>
            <a:endParaRPr lang="en-US" altLang="zh-CN" b="1" dirty="0" smtClean="0"/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构造：对关键字进行分析，取关键字的若干位或其组合作哈希地址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适于关键字位数比哈希地址位数大，且可能出现的关键字事先知道的情况</a:t>
            </a: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708228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B67033D-18A1-4589-9105-4ED80DB342A9}" type="slidenum">
              <a:rPr lang="en-US" altLang="zh-CN" smtClean="0"/>
              <a:pPr eaLnBrk="1" hangingPunct="1"/>
              <a:t>10</a:t>
            </a:fld>
            <a:endParaRPr lang="en-US" altLang="zh-CN" dirty="0" smtClean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04913" y="2352675"/>
            <a:ext cx="746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例  有</a:t>
            </a:r>
            <a:r>
              <a:rPr kumimoji="1" lang="en-US" altLang="zh-CN" sz="2000" b="1">
                <a:latin typeface="Times New Roman" pitchFamily="18" charset="0"/>
              </a:rPr>
              <a:t>80</a:t>
            </a:r>
            <a:r>
              <a:rPr kumimoji="1" lang="zh-CN" altLang="en-US" sz="2000" b="1">
                <a:latin typeface="Times New Roman" pitchFamily="18" charset="0"/>
              </a:rPr>
              <a:t>个记录，关键字为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位十进制数，哈希地址为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位十进制数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517650" y="2697163"/>
            <a:ext cx="2201863" cy="3595687"/>
            <a:chOff x="956" y="1699"/>
            <a:chExt cx="1387" cy="2265"/>
          </a:xfrm>
        </p:grpSpPr>
        <p:grpSp>
          <p:nvGrpSpPr>
            <p:cNvPr id="52232" name="Group 5"/>
            <p:cNvGrpSpPr>
              <a:grpSpLocks/>
            </p:cNvGrpSpPr>
            <p:nvPr/>
          </p:nvGrpSpPr>
          <p:grpSpPr bwMode="auto">
            <a:xfrm>
              <a:off x="987" y="1833"/>
              <a:ext cx="1356" cy="2131"/>
              <a:chOff x="987" y="1782"/>
              <a:chExt cx="1356" cy="2131"/>
            </a:xfrm>
          </p:grpSpPr>
          <p:sp>
            <p:nvSpPr>
              <p:cNvPr id="52236" name="Text Box 6"/>
              <p:cNvSpPr txBox="1">
                <a:spLocks noChangeArrowheads="1"/>
              </p:cNvSpPr>
              <p:nvPr/>
            </p:nvSpPr>
            <p:spPr bwMode="auto">
              <a:xfrm>
                <a:off x="987" y="2061"/>
                <a:ext cx="1356" cy="1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8  1  3  4  6  5  3  2</a:t>
                </a:r>
              </a:p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8  1  3  7  2  2  4  2</a:t>
                </a:r>
              </a:p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8  1  3  8  7  4  2  2</a:t>
                </a:r>
              </a:p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8  1  3  0  1  3  6  7</a:t>
                </a:r>
              </a:p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8  1  3  2  2  8  1  7 </a:t>
                </a:r>
              </a:p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8  1  3  3  8  9  6  7</a:t>
                </a:r>
              </a:p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8  1  3  6  8  5  3  7</a:t>
                </a:r>
              </a:p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8  1  4  1  9  3  5  5</a:t>
                </a:r>
              </a:p>
            </p:txBody>
          </p:sp>
          <p:sp>
            <p:nvSpPr>
              <p:cNvPr id="52237" name="Text Box 7"/>
              <p:cNvSpPr txBox="1">
                <a:spLocks noChangeArrowheads="1"/>
              </p:cNvSpPr>
              <p:nvPr/>
            </p:nvSpPr>
            <p:spPr bwMode="auto">
              <a:xfrm>
                <a:off x="1394" y="1782"/>
                <a:ext cx="308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…..</a:t>
                </a:r>
              </a:p>
            </p:txBody>
          </p:sp>
          <p:sp>
            <p:nvSpPr>
              <p:cNvPr id="52238" name="Text Box 8"/>
              <p:cNvSpPr txBox="1">
                <a:spLocks noChangeArrowheads="1"/>
              </p:cNvSpPr>
              <p:nvPr/>
            </p:nvSpPr>
            <p:spPr bwMode="auto">
              <a:xfrm>
                <a:off x="1439" y="3615"/>
                <a:ext cx="308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…..</a:t>
                </a:r>
              </a:p>
            </p:txBody>
          </p:sp>
        </p:grp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956" y="1699"/>
              <a:ext cx="1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  <a:sym typeface="Wingdings" pitchFamily="2" charset="2"/>
                </a:rPr>
                <a:t>   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1459" y="2182"/>
              <a:ext cx="0" cy="155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2110" y="2151"/>
              <a:ext cx="0" cy="1593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4527550" y="3538538"/>
            <a:ext cx="4022725" cy="2235200"/>
          </a:xfrm>
          <a:prstGeom prst="wedgeRectCallout">
            <a:avLst>
              <a:gd name="adj1" fmla="val -71968"/>
              <a:gd name="adj2" fmla="val 48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分析： </a:t>
            </a:r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只取</a:t>
            </a:r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8</a:t>
            </a:r>
          </a:p>
          <a:p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             </a:t>
            </a:r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只取</a:t>
            </a:r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1</a:t>
            </a:r>
          </a:p>
          <a:p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             </a:t>
            </a:r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只取</a:t>
            </a:r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3</a:t>
            </a:r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、</a:t>
            </a:r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4</a:t>
            </a:r>
          </a:p>
          <a:p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             </a:t>
            </a:r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只取</a:t>
            </a:r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2</a:t>
            </a:r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、</a:t>
            </a:r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7</a:t>
            </a:r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、</a:t>
            </a:r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5</a:t>
            </a:r>
          </a:p>
          <a:p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             </a:t>
            </a:r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数字分布近乎随机</a:t>
            </a:r>
          </a:p>
          <a:p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所以：取任意两位或两位</a:t>
            </a:r>
          </a:p>
          <a:p>
            <a:r>
              <a:rPr kumimoji="1" lang="zh-CN" altLang="en-US" sz="2000" b="1">
                <a:latin typeface="Times New Roman" pitchFamily="18" charset="0"/>
                <a:sym typeface="Wingdings" pitchFamily="2" charset="2"/>
              </a:rPr>
              <a:t>            与另两位的叠加作哈希地址</a:t>
            </a:r>
          </a:p>
        </p:txBody>
      </p:sp>
      <p:sp>
        <p:nvSpPr>
          <p:cNvPr id="52231" name="Rectangle 13"/>
          <p:cNvSpPr>
            <a:spLocks noChangeArrowheads="1"/>
          </p:cNvSpPr>
          <p:nvPr/>
        </p:nvSpPr>
        <p:spPr bwMode="auto">
          <a:xfrm>
            <a:off x="1774825" y="269875"/>
            <a:ext cx="151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数字分析法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5" autoUpdateAnimBg="0"/>
      <p:bldP spid="25603" grpId="0" build="p" autoUpdateAnimBg="0"/>
      <p:bldP spid="2561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68313" y="476250"/>
            <a:ext cx="8351837" cy="259238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400" b="1" dirty="0" smtClean="0">
                <a:effectLst/>
              </a:rPr>
              <a:t>6.3.2 </a:t>
            </a:r>
            <a:r>
              <a:rPr lang="zh-CN" altLang="en-US" sz="2400" b="1" dirty="0" smtClean="0">
                <a:effectLst/>
              </a:rPr>
              <a:t>哈希函数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>
                <a:effectLst/>
              </a:rPr>
              <a:t>3. </a:t>
            </a:r>
            <a:r>
              <a:rPr lang="zh-CN" altLang="en-US" sz="2400" b="1" dirty="0" smtClean="0">
                <a:effectLst/>
              </a:rPr>
              <a:t>平方取中法</a:t>
            </a:r>
          </a:p>
          <a:p>
            <a:pPr marL="0" indent="0" eaLnBrk="1" hangingPunct="1">
              <a:buNone/>
            </a:pPr>
            <a:r>
              <a:rPr lang="zh-CN" altLang="en-US" sz="2400" b="1" dirty="0" smtClean="0">
                <a:effectLst/>
              </a:rPr>
              <a:t>取关键字平方后的中间几位作为哈希地址，即哈希函数为：</a:t>
            </a:r>
          </a:p>
          <a:p>
            <a:pPr marL="777240" lvl="2" indent="0">
              <a:buNone/>
            </a:pPr>
            <a:r>
              <a:rPr lang="zh-CN" altLang="en-US" sz="2800" b="1" dirty="0" smtClean="0">
                <a:effectLst/>
              </a:rPr>
              <a:t>  </a:t>
            </a:r>
            <a:r>
              <a:rPr lang="en-US" altLang="zh-CN" sz="2800" b="1" dirty="0" smtClean="0">
                <a:effectLst/>
              </a:rPr>
              <a:t>H</a:t>
            </a:r>
            <a:r>
              <a:rPr lang="zh-CN" altLang="en-US" sz="2800" b="1" dirty="0" smtClean="0">
                <a:effectLst/>
              </a:rPr>
              <a:t>（</a:t>
            </a:r>
            <a:r>
              <a:rPr lang="en-US" altLang="zh-CN" sz="2800" b="1" dirty="0" smtClean="0">
                <a:effectLst/>
              </a:rPr>
              <a:t>key</a:t>
            </a:r>
            <a:r>
              <a:rPr lang="zh-CN" altLang="en-US" sz="2800" b="1" dirty="0" smtClean="0">
                <a:effectLst/>
              </a:rPr>
              <a:t>）</a:t>
            </a:r>
            <a:r>
              <a:rPr lang="en-US" altLang="zh-CN" sz="2800" b="1" dirty="0" smtClean="0">
                <a:effectLst/>
              </a:rPr>
              <a:t>=“key</a:t>
            </a:r>
            <a:r>
              <a:rPr lang="en-US" altLang="zh-CN" sz="2800" b="1" baseline="30000" dirty="0" smtClean="0">
                <a:effectLst/>
              </a:rPr>
              <a:t>2</a:t>
            </a:r>
            <a:r>
              <a:rPr lang="zh-CN" altLang="en-US" sz="2800" b="1" dirty="0" smtClean="0">
                <a:effectLst/>
              </a:rPr>
              <a:t>的中间几位”，</a:t>
            </a:r>
          </a:p>
          <a:p>
            <a:pPr marL="777240" lvl="2" indent="0">
              <a:buNone/>
            </a:pPr>
            <a:r>
              <a:rPr lang="zh-CN" altLang="en-US" sz="2800" b="1" dirty="0" smtClean="0">
                <a:effectLst/>
              </a:rPr>
              <a:t>其中，所取的位数由哈希表的大小确定</a:t>
            </a:r>
          </a:p>
        </p:txBody>
      </p:sp>
      <p:graphicFrame>
        <p:nvGraphicFramePr>
          <p:cNvPr id="103484" name="Group 6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2640371"/>
              </p:ext>
            </p:extLst>
          </p:nvPr>
        </p:nvGraphicFramePr>
        <p:xfrm>
          <a:off x="706438" y="3732213"/>
          <a:ext cx="7602537" cy="2743200"/>
        </p:xfrm>
        <a:graphic>
          <a:graphicData uri="http://schemas.openxmlformats.org/drawingml/2006/table">
            <a:tbl>
              <a:tblPr/>
              <a:tblGrid>
                <a:gridCol w="1808162"/>
                <a:gridCol w="1808163"/>
                <a:gridCol w="1809750"/>
                <a:gridCol w="21764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数据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关键字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关键字</a:t>
                      </a: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pt-BR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哈希地址</a:t>
                      </a: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(2</a:t>
                      </a:r>
                      <a:r>
                        <a:rPr kumimoji="0" lang="pt-BR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~2</a:t>
                      </a:r>
                      <a:r>
                        <a:rPr kumimoji="0" lang="pt-BR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)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0100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pt-BR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010</a:t>
                      </a: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000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010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1100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pt-BR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210</a:t>
                      </a: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000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210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J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1200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pt-BR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440</a:t>
                      </a: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000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440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I0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1160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pt-BR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370</a:t>
                      </a: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400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370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P1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2061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pt-BR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310</a:t>
                      </a: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541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310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P2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2062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pt-BR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314</a:t>
                      </a: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704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314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Q1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2161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pt-BR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734</a:t>
                      </a: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741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734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Q2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2162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pt-BR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741</a:t>
                      </a: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304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741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Q3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2163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pt-BR" altLang="zh-CN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745</a:t>
                      </a: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651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745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幼圆" pitchFamily="49" charset="-122"/>
                        <a:cs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09" name="TextBox 1"/>
          <p:cNvSpPr txBox="1">
            <a:spLocks noChangeArrowheads="1"/>
          </p:cNvSpPr>
          <p:nvPr/>
        </p:nvSpPr>
        <p:spPr bwMode="auto">
          <a:xfrm>
            <a:off x="725488" y="3144838"/>
            <a:ext cx="4964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ea"/>
                <a:ea typeface="+mn-ea"/>
              </a:rPr>
              <a:t>已知数据不超过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en-US" b="1" dirty="0">
                <a:latin typeface="+mn-ea"/>
                <a:ea typeface="+mn-ea"/>
              </a:rPr>
              <a:t>个，部分数据如下所示：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7B34243-CDDC-4BB6-948A-37F66CC0DFA0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33400" y="1436688"/>
            <a:ext cx="83820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</a:t>
            </a:r>
            <a:r>
              <a:rPr kumimoji="1" lang="zh-CN" altLang="en-US" sz="3200" b="1" dirty="0">
                <a:latin typeface="Times New Roman" pitchFamily="18" charset="0"/>
              </a:rPr>
              <a:t>以</a:t>
            </a:r>
            <a:r>
              <a:rPr kumimoji="1" lang="zh-CN" altLang="en-US" sz="3200" b="1" dirty="0">
                <a:solidFill>
                  <a:srgbClr val="66FF33"/>
                </a:solidFill>
                <a:latin typeface="Times New Roman" pitchFamily="18" charset="0"/>
              </a:rPr>
              <a:t>关键字的平方值的中间几位</a:t>
            </a:r>
            <a:r>
              <a:rPr kumimoji="1" lang="zh-CN" altLang="en-US" sz="3200" b="1" dirty="0">
                <a:latin typeface="Times New Roman" pitchFamily="18" charset="0"/>
              </a:rPr>
              <a:t>作为存储地址。求“关键字的平方值” 的目的是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itchFamily="18" charset="0"/>
              </a:rPr>
              <a:t>“扩大差别”和“贡献均衡”</a:t>
            </a:r>
            <a:r>
              <a:rPr kumimoji="1" lang="zh-CN" altLang="en-US" sz="3200" b="1" dirty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即：关键字的各位都在平方值的中间几位有所贡献，</a:t>
            </a:r>
            <a:r>
              <a:rPr kumimoji="1" lang="en-US" altLang="zh-CN" sz="3200" b="1" dirty="0">
                <a:latin typeface="Times New Roman" pitchFamily="18" charset="0"/>
              </a:rPr>
              <a:t>Hash</a:t>
            </a:r>
            <a:r>
              <a:rPr kumimoji="1" lang="zh-CN" altLang="en-US" sz="3200" b="1" dirty="0">
                <a:latin typeface="Times New Roman" pitchFamily="18" charset="0"/>
              </a:rPr>
              <a:t>值中应该有各位影子。适于不知道全部关键字情况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903413" y="404813"/>
            <a:ext cx="4324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latin typeface="Times New Roman" pitchFamily="18" charset="0"/>
              </a:rPr>
              <a:t>平方取中法思想      </a:t>
            </a:r>
          </a:p>
        </p:txBody>
      </p:sp>
      <p:pic>
        <p:nvPicPr>
          <p:cNvPr id="105476" name="Picture 4" descr="Autumn Leaves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079500"/>
            <a:ext cx="362743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484188"/>
            <a:ext cx="8501062" cy="3703637"/>
          </a:xfrm>
        </p:spPr>
        <p:txBody>
          <a:bodyPr/>
          <a:lstStyle/>
          <a:p>
            <a:pPr lvl="2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折叠法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构造：将关键字分割成位数相同的几部分，然后取这几部分的叠加和（舍去进位）做哈希地址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种类</a:t>
            </a:r>
          </a:p>
          <a:p>
            <a:pPr lvl="4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移位叠加：将分割后的几部分低位对齐相加</a:t>
            </a:r>
          </a:p>
          <a:p>
            <a:pPr lvl="4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间界叠加：从一端沿分割界来回折送，然后对齐相加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适于关键字位数很多，且每一位上数字分布大致均匀情况</a:t>
            </a: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958356" y="-182562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5CE15272-39FA-4B5C-983B-AD242E8AEC79}" type="slidenum">
              <a:rPr lang="en-US" altLang="zh-CN" smtClean="0"/>
              <a:pPr eaLnBrk="1" hangingPunct="1"/>
              <a:t>13</a:t>
            </a:fld>
            <a:endParaRPr lang="en-US" altLang="zh-CN" dirty="0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84325" y="4273550"/>
            <a:ext cx="541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例   关键字为 ：</a:t>
            </a:r>
            <a:r>
              <a:rPr kumimoji="1" lang="en-US" altLang="zh-CN" sz="2000" b="1">
                <a:latin typeface="Times New Roman" pitchFamily="18" charset="0"/>
              </a:rPr>
              <a:t>0442205864</a:t>
            </a:r>
            <a:r>
              <a:rPr kumimoji="1" lang="zh-CN" altLang="en-US" sz="2000" b="1">
                <a:latin typeface="Times New Roman" pitchFamily="18" charset="0"/>
              </a:rPr>
              <a:t>，哈希地址位数为</a:t>
            </a:r>
            <a:r>
              <a:rPr kumimoji="1" lang="en-US" altLang="zh-CN" sz="2000" b="1">
                <a:latin typeface="Times New Roman" pitchFamily="18" charset="0"/>
              </a:rPr>
              <a:t>4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665288" y="4700588"/>
            <a:ext cx="3268662" cy="1595437"/>
            <a:chOff x="1049" y="2961"/>
            <a:chExt cx="2059" cy="1005"/>
          </a:xfrm>
        </p:grpSpPr>
        <p:sp>
          <p:nvSpPr>
            <p:cNvPr id="55311" name="Text Box 5"/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5 8 6 4</a:t>
              </a:r>
            </a:p>
          </p:txBody>
        </p:sp>
        <p:grpSp>
          <p:nvGrpSpPr>
            <p:cNvPr id="55312" name="Group 6"/>
            <p:cNvGrpSpPr>
              <a:grpSpLocks/>
            </p:cNvGrpSpPr>
            <p:nvPr/>
          </p:nvGrpSpPr>
          <p:grpSpPr bwMode="auto">
            <a:xfrm>
              <a:off x="1049" y="3150"/>
              <a:ext cx="2059" cy="816"/>
              <a:chOff x="1049" y="3150"/>
              <a:chExt cx="2059" cy="816"/>
            </a:xfrm>
          </p:grpSpPr>
          <p:sp>
            <p:nvSpPr>
              <p:cNvPr id="55313" name="Text Box 7"/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4 2 2 0</a:t>
                </a:r>
              </a:p>
            </p:txBody>
          </p:sp>
          <p:sp>
            <p:nvSpPr>
              <p:cNvPr id="55314" name="Text Box 8"/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0 4</a:t>
                </a:r>
              </a:p>
            </p:txBody>
          </p:sp>
          <p:sp>
            <p:nvSpPr>
              <p:cNvPr id="55315" name="Line 9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6" name="Text Box 10"/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itchFamily="18" charset="0"/>
                  </a:rPr>
                  <a:t>1</a:t>
                </a:r>
                <a:r>
                  <a:rPr kumimoji="1" lang="en-US" altLang="zh-CN" sz="2000" b="1">
                    <a:latin typeface="Times New Roman" pitchFamily="18" charset="0"/>
                  </a:rPr>
                  <a:t> 0 0 8 8</a:t>
                </a:r>
              </a:p>
            </p:txBody>
          </p:sp>
          <p:sp>
            <p:nvSpPr>
              <p:cNvPr id="55317" name="Text Box 11"/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H(key)=0088</a:t>
                </a:r>
              </a:p>
            </p:txBody>
          </p:sp>
          <p:sp>
            <p:nvSpPr>
              <p:cNvPr id="55318" name="AutoShape 12"/>
              <p:cNvSpPr>
                <a:spLocks noChangeArrowheads="1"/>
              </p:cNvSpPr>
              <p:nvPr/>
            </p:nvSpPr>
            <p:spPr bwMode="auto">
              <a:xfrm>
                <a:off x="2075" y="3256"/>
                <a:ext cx="1033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zh-CN" altLang="en-US" sz="2000" b="1">
                    <a:latin typeface="Times New Roman" pitchFamily="18" charset="0"/>
                  </a:rPr>
                  <a:t>移位叠加</a:t>
                </a:r>
              </a:p>
            </p:txBody>
          </p:sp>
        </p:grpSp>
      </p:grp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5462588" y="4738688"/>
            <a:ext cx="3268662" cy="1595437"/>
            <a:chOff x="1049" y="2961"/>
            <a:chExt cx="2059" cy="1005"/>
          </a:xfrm>
        </p:grpSpPr>
        <p:sp>
          <p:nvSpPr>
            <p:cNvPr id="55303" name="Text Box 14"/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5 8 6 4</a:t>
              </a:r>
            </a:p>
          </p:txBody>
        </p:sp>
        <p:grpSp>
          <p:nvGrpSpPr>
            <p:cNvPr id="55304" name="Group 15"/>
            <p:cNvGrpSpPr>
              <a:grpSpLocks/>
            </p:cNvGrpSpPr>
            <p:nvPr/>
          </p:nvGrpSpPr>
          <p:grpSpPr bwMode="auto">
            <a:xfrm>
              <a:off x="1049" y="3150"/>
              <a:ext cx="2059" cy="816"/>
              <a:chOff x="1049" y="3150"/>
              <a:chExt cx="2059" cy="816"/>
            </a:xfrm>
          </p:grpSpPr>
          <p:sp>
            <p:nvSpPr>
              <p:cNvPr id="55305" name="Text Box 16"/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0 2 2 4</a:t>
                </a:r>
              </a:p>
            </p:txBody>
          </p:sp>
          <p:sp>
            <p:nvSpPr>
              <p:cNvPr id="55306" name="Text Box 17"/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0 4</a:t>
                </a:r>
              </a:p>
            </p:txBody>
          </p:sp>
          <p:sp>
            <p:nvSpPr>
              <p:cNvPr id="55307" name="Line 18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8" name="Text Box 19"/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itchFamily="18" charset="0"/>
                  </a:rPr>
                  <a:t>   </a:t>
                </a:r>
                <a:r>
                  <a:rPr kumimoji="1" lang="en-US" altLang="zh-CN" sz="2000" b="1">
                    <a:latin typeface="Times New Roman" pitchFamily="18" charset="0"/>
                  </a:rPr>
                  <a:t>6 0 9 2</a:t>
                </a:r>
              </a:p>
            </p:txBody>
          </p:sp>
          <p:sp>
            <p:nvSpPr>
              <p:cNvPr id="55309" name="Text Box 20"/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H(key)=6092</a:t>
                </a:r>
              </a:p>
            </p:txBody>
          </p:sp>
          <p:sp>
            <p:nvSpPr>
              <p:cNvPr id="55310" name="AutoShape 21"/>
              <p:cNvSpPr>
                <a:spLocks noChangeArrowheads="1"/>
              </p:cNvSpPr>
              <p:nvPr/>
            </p:nvSpPr>
            <p:spPr bwMode="auto">
              <a:xfrm>
                <a:off x="2075" y="3256"/>
                <a:ext cx="1033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zh-CN" altLang="en-US" sz="2000" b="1">
                    <a:latin typeface="Times New Roman" pitchFamily="18" charset="0"/>
                  </a:rPr>
                  <a:t>间界叠加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5" autoUpdateAnimBg="0"/>
      <p:bldP spid="2662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319088"/>
            <a:ext cx="8501062" cy="6538912"/>
          </a:xfrm>
        </p:spPr>
        <p:txBody>
          <a:bodyPr/>
          <a:lstStyle/>
          <a:p>
            <a:pPr lvl="2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除留余数法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构造：取关键字被某个不大于哈希表表长</a:t>
            </a:r>
            <a:r>
              <a:rPr lang="en-US" altLang="zh-CN" b="1" dirty="0" smtClean="0"/>
              <a:t>m</a:t>
            </a:r>
            <a:r>
              <a:rPr lang="zh-CN" altLang="zh-CN" b="1" dirty="0" smtClean="0"/>
              <a:t>的数</a:t>
            </a:r>
            <a:r>
              <a:rPr lang="en-US" altLang="zh-CN" b="1" dirty="0" smtClean="0"/>
              <a:t>p</a:t>
            </a:r>
            <a:r>
              <a:rPr lang="zh-CN" altLang="zh-CN" b="1" dirty="0" smtClean="0"/>
              <a:t>除后所得余数作哈希地址，即</a:t>
            </a:r>
            <a:r>
              <a:rPr lang="en-US" altLang="zh-CN" b="1" dirty="0" smtClean="0"/>
              <a:t>H(key)=key   MOD  p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p</a:t>
            </a:r>
            <a:r>
              <a:rPr lang="en-US" altLang="zh-CN" b="1" dirty="0" err="1" smtClean="0">
                <a:sym typeface="Symbol" pitchFamily="18" charset="2"/>
              </a:rPr>
              <a:t>m</a:t>
            </a:r>
            <a:endParaRPr lang="en-US" altLang="zh-CN" b="1" dirty="0" smtClean="0">
              <a:sym typeface="Symbol" pitchFamily="18" charset="2"/>
            </a:endParaRP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zh-CN" b="1" dirty="0" smtClean="0">
                <a:sym typeface="Symbol" pitchFamily="18" charset="2"/>
              </a:rPr>
              <a:t>特点</a:t>
            </a:r>
          </a:p>
          <a:p>
            <a:pPr lvl="4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简单、常用，可与上述几种方法结合使用</a:t>
            </a:r>
          </a:p>
          <a:p>
            <a:pPr lvl="4" eaLnBrk="1" hangingPunct="1">
              <a:buFont typeface="Arial" pitchFamily="34" charset="0"/>
              <a:buChar char="•"/>
            </a:pPr>
            <a:r>
              <a:rPr lang="en-US" altLang="zh-CN" b="1" dirty="0" smtClean="0"/>
              <a:t>p</a:t>
            </a:r>
            <a:r>
              <a:rPr lang="zh-CN" altLang="zh-CN" b="1" dirty="0" smtClean="0"/>
              <a:t>的选取很重要；</a:t>
            </a:r>
            <a:r>
              <a:rPr lang="en-US" altLang="zh-CN" b="1" dirty="0" smtClean="0"/>
              <a:t>p</a:t>
            </a:r>
            <a:r>
              <a:rPr lang="zh-CN" altLang="zh-CN" b="1" dirty="0" smtClean="0"/>
              <a:t>选的不好，容易产生同义词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随机数法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构造：取关键字的随机函数值作哈希地址，即</a:t>
            </a:r>
            <a:r>
              <a:rPr lang="en-US" altLang="zh-CN" b="1" dirty="0" smtClean="0"/>
              <a:t>H(key)=random(key)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zh-CN" b="1" dirty="0" smtClean="0"/>
              <a:t>适于关键字长度不等的情况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选取哈希函数，考虑以下因素：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计算哈希函数所需时间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关键字长度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哈希表长度（哈希地址范围）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关键字分布情况</a:t>
            </a:r>
          </a:p>
          <a:p>
            <a:pPr lvl="3" eaLnBrk="1" hangingPunct="1">
              <a:buFont typeface="Arial" pitchFamily="34" charset="0"/>
              <a:buChar char="•"/>
            </a:pPr>
            <a:r>
              <a:rPr lang="zh-CN" altLang="en-US" b="1" dirty="0" smtClean="0"/>
              <a:t>记录的查找频率</a:t>
            </a:r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A6D0871F-912A-4F18-B3E6-AA391280FBB9}" type="slidenum">
              <a:rPr lang="en-US" altLang="zh-CN" smtClean="0"/>
              <a:pPr eaLnBrk="1" hangingPunct="1"/>
              <a:t>14</a:t>
            </a:fld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6075" y="222250"/>
            <a:ext cx="7373938" cy="1062038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6.3 </a:t>
            </a:r>
            <a:r>
              <a:rPr lang="zh-CN" altLang="en-US" sz="3600" smtClean="0"/>
              <a:t>哈希表的查找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68413"/>
            <a:ext cx="8147050" cy="51133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/>
              <a:t>6.3.3 </a:t>
            </a:r>
            <a:r>
              <a:rPr lang="zh-CN" altLang="en-US" sz="2800" b="1" dirty="0" smtClean="0"/>
              <a:t>冲突处理</a:t>
            </a:r>
          </a:p>
          <a:p>
            <a:pPr marL="0" indent="0" eaLnBrk="1" hangingPunct="1">
              <a:spcBef>
                <a:spcPct val="50000"/>
              </a:spcBef>
              <a:buClr>
                <a:schemeClr val="bg1"/>
              </a:buClr>
              <a:buNone/>
            </a:pPr>
            <a:r>
              <a:rPr lang="zh-CN" altLang="en-US" sz="2400" b="1" dirty="0" smtClean="0">
                <a:solidFill>
                  <a:srgbClr val="66FF33"/>
                </a:solidFill>
              </a:rPr>
              <a:t>冲突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b="1" dirty="0" smtClean="0"/>
              <a:t>是指由关键字得到的</a:t>
            </a:r>
            <a:r>
              <a:rPr lang="en-US" altLang="zh-CN" sz="2400" b="1" dirty="0" smtClean="0"/>
              <a:t>Hash</a:t>
            </a:r>
            <a:r>
              <a:rPr lang="zh-CN" altLang="en-US" sz="2400" b="1" dirty="0" smtClean="0"/>
              <a:t>地址上已有其他记录。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66FF33"/>
                </a:solidFill>
              </a:rPr>
              <a:t>冲突处理 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FFFF00"/>
                </a:solidFill>
              </a:rPr>
              <a:t>为出现哈希地址冲突的关键字寻找下一个哈希地址。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好的哈希函数可以减少冲突，但很难避免冲突。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b="1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常见的冲突处理方法有：</a:t>
            </a:r>
          </a:p>
          <a:p>
            <a:pPr marL="1097280" lvl="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开放地址法</a:t>
            </a:r>
          </a:p>
          <a:p>
            <a:pPr marL="1097280" lvl="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再哈希法</a:t>
            </a:r>
          </a:p>
          <a:p>
            <a:pPr marL="1097280" lvl="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链地址法</a:t>
            </a:r>
          </a:p>
          <a:p>
            <a:pPr marL="1097280" lvl="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公共溢出区法</a:t>
            </a: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0EE26B61-2EED-44B5-BA07-E004E0F65134}" type="slidenum">
              <a:rPr lang="en-US" altLang="zh-CN" smtClean="0"/>
              <a:pPr eaLnBrk="1" hangingPunct="1"/>
              <a:t>15</a:t>
            </a:fld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755650" y="476250"/>
            <a:ext cx="8501063" cy="962025"/>
          </a:xfrm>
        </p:spPr>
        <p:txBody>
          <a:bodyPr/>
          <a:lstStyle/>
          <a:p>
            <a:pPr marL="365760" lvl="1" indent="0" eaLnBrk="1" hangingPunct="1">
              <a:buNone/>
            </a:pPr>
            <a:r>
              <a:rPr lang="zh-CN" altLang="en-US" b="1" dirty="0" smtClean="0"/>
              <a:t>存在冲突检测与处理的哈希查找流程图</a:t>
            </a:r>
            <a:endParaRPr lang="en-US" altLang="zh-CN" b="1" dirty="0" smtClean="0"/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927094" y="-3303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2A646D71-092C-4665-9CBB-9E69D25273F3}" type="slidenum">
              <a:rPr lang="en-US" altLang="zh-CN" b="1" smtClean="0"/>
              <a:pPr eaLnBrk="1" hangingPunct="1"/>
              <a:t>16</a:t>
            </a:fld>
            <a:endParaRPr lang="en-US" altLang="zh-CN" b="1" dirty="0" smtClean="0"/>
          </a:p>
        </p:txBody>
      </p:sp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1471613" y="1363663"/>
            <a:ext cx="3849895" cy="4465637"/>
            <a:chOff x="927" y="859"/>
            <a:chExt cx="2559" cy="2813"/>
          </a:xfrm>
        </p:grpSpPr>
        <p:grpSp>
          <p:nvGrpSpPr>
            <p:cNvPr id="58373" name="Group 4"/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58378" name="AutoShape 5"/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Input k</a:t>
                </a:r>
              </a:p>
            </p:txBody>
          </p:sp>
          <p:sp>
            <p:nvSpPr>
              <p:cNvPr id="58379" name="AutoShape 6"/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Pos=H(k)</a:t>
                </a:r>
              </a:p>
            </p:txBody>
          </p:sp>
          <p:sp>
            <p:nvSpPr>
              <p:cNvPr id="58380" name="AutoShape 7"/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Pos==NULL?</a:t>
                </a:r>
              </a:p>
            </p:txBody>
          </p:sp>
          <p:sp>
            <p:nvSpPr>
              <p:cNvPr id="58381" name="AutoShape 8"/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key==k</a:t>
                </a:r>
              </a:p>
            </p:txBody>
          </p:sp>
          <p:sp>
            <p:nvSpPr>
              <p:cNvPr id="58382" name="AutoShape 9"/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fail</a:t>
                </a:r>
              </a:p>
            </p:txBody>
          </p:sp>
          <p:sp>
            <p:nvSpPr>
              <p:cNvPr id="58383" name="AutoShape 10"/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success</a:t>
                </a:r>
              </a:p>
            </p:txBody>
          </p:sp>
          <p:sp>
            <p:nvSpPr>
              <p:cNvPr id="58384" name="AutoShape 11"/>
              <p:cNvSpPr>
                <a:spLocks noChangeArrowheads="1"/>
              </p:cNvSpPr>
              <p:nvPr/>
            </p:nvSpPr>
            <p:spPr bwMode="auto">
              <a:xfrm>
                <a:off x="1886" y="3480"/>
                <a:ext cx="680" cy="25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collision</a:t>
                </a:r>
              </a:p>
            </p:txBody>
          </p:sp>
          <p:sp>
            <p:nvSpPr>
              <p:cNvPr id="58385" name="Line 12"/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86" name="Line 13"/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87" name="Line 14"/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88" name="Line 15"/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89" name="Line 16"/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90" name="Line 17"/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91" name="Line 18"/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92" name="Line 19"/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93" name="Line 20"/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94" name="Line 21"/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95" name="Line 22"/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96" name="Line 23"/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397" name="Line 24"/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8374" name="Text Box 25"/>
            <p:cNvSpPr txBox="1">
              <a:spLocks noChangeArrowheads="1"/>
            </p:cNvSpPr>
            <p:nvPr/>
          </p:nvSpPr>
          <p:spPr bwMode="auto">
            <a:xfrm>
              <a:off x="1610" y="188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sp>
          <p:nvSpPr>
            <p:cNvPr id="58375" name="Text Box 26"/>
            <p:cNvSpPr txBox="1">
              <a:spLocks noChangeArrowheads="1"/>
            </p:cNvSpPr>
            <p:nvPr/>
          </p:nvSpPr>
          <p:spPr bwMode="auto">
            <a:xfrm>
              <a:off x="2421" y="227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N</a:t>
              </a:r>
            </a:p>
          </p:txBody>
        </p:sp>
        <p:sp>
          <p:nvSpPr>
            <p:cNvPr id="58376" name="Text Box 27"/>
            <p:cNvSpPr txBox="1">
              <a:spLocks noChangeArrowheads="1"/>
            </p:cNvSpPr>
            <p:nvPr/>
          </p:nvSpPr>
          <p:spPr bwMode="auto">
            <a:xfrm>
              <a:off x="1609" y="247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sp>
          <p:nvSpPr>
            <p:cNvPr id="58377" name="Text Box 28"/>
            <p:cNvSpPr txBox="1">
              <a:spLocks noChangeArrowheads="1"/>
            </p:cNvSpPr>
            <p:nvPr/>
          </p:nvSpPr>
          <p:spPr bwMode="auto">
            <a:xfrm>
              <a:off x="2420" y="279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N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55830" y="5391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冲突处理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 bldLvl="5" autoUpdateAnimBg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285750"/>
            <a:ext cx="8501062" cy="6572250"/>
          </a:xfrm>
        </p:spPr>
        <p:txBody>
          <a:bodyPr/>
          <a:lstStyle/>
          <a:p>
            <a:pPr marL="365760" lvl="1" indent="0" eaLnBrk="1" hangingPunct="1">
              <a:buNone/>
            </a:pPr>
            <a:r>
              <a:rPr lang="zh-CN" altLang="en-US" b="1" dirty="0" smtClean="0"/>
              <a:t>处理冲突的方法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开放定址法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方法：当冲突发生时，形成一个探查序列；沿此序列逐个地址探查，直到找到一个空位置（开放的地址），将发生冲突的记录放到该地址中，即</a:t>
            </a:r>
            <a:r>
              <a:rPr lang="en-US" altLang="zh-CN" b="1" dirty="0" smtClean="0"/>
              <a:t>H</a:t>
            </a:r>
            <a:r>
              <a:rPr lang="en-US" altLang="zh-CN" sz="1400" b="1" dirty="0" smtClean="0"/>
              <a:t>i</a:t>
            </a:r>
            <a:r>
              <a:rPr lang="en-US" altLang="zh-CN" b="1" dirty="0" smtClean="0"/>
              <a:t>=(H(key)+d</a:t>
            </a:r>
            <a:r>
              <a:rPr lang="en-US" altLang="zh-CN" sz="1400" b="1" dirty="0" smtClean="0"/>
              <a:t>i</a:t>
            </a:r>
            <a:r>
              <a:rPr lang="en-US" altLang="zh-CN" b="1" dirty="0" smtClean="0"/>
              <a:t>)MOD 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i=1,2,……k(k</a:t>
            </a:r>
            <a:r>
              <a:rPr lang="en-US" altLang="zh-CN" b="1" dirty="0" smtClean="0">
                <a:sym typeface="Symbol" pitchFamily="18" charset="2"/>
              </a:rPr>
              <a:t>m-1)</a:t>
            </a:r>
          </a:p>
          <a:p>
            <a:pPr marL="1097280" lvl="3" indent="0">
              <a:buNone/>
            </a:pPr>
            <a:r>
              <a:rPr lang="zh-CN" altLang="en-US" b="1" dirty="0" smtClean="0">
                <a:sym typeface="Symbol" pitchFamily="18" charset="2"/>
              </a:rPr>
              <a:t>其中：</a:t>
            </a:r>
            <a:r>
              <a:rPr lang="en-US" altLang="zh-CN" b="1" dirty="0" smtClean="0">
                <a:sym typeface="Symbol" pitchFamily="18" charset="2"/>
              </a:rPr>
              <a:t>H(key)——</a:t>
            </a:r>
            <a:r>
              <a:rPr lang="zh-CN" altLang="zh-CN" b="1" dirty="0" smtClean="0">
                <a:sym typeface="Symbol" pitchFamily="18" charset="2"/>
              </a:rPr>
              <a:t>哈希函数</a:t>
            </a:r>
          </a:p>
          <a:p>
            <a:pPr marL="1097280" lvl="3" indent="0">
              <a:buNone/>
            </a:pPr>
            <a:r>
              <a:rPr lang="zh-CN" altLang="zh-CN" b="1" dirty="0" smtClean="0">
                <a:sym typeface="Symbol" pitchFamily="18" charset="2"/>
              </a:rPr>
              <a:t>          </a:t>
            </a:r>
            <a:r>
              <a:rPr lang="en-US" altLang="zh-CN" b="1" dirty="0" smtClean="0">
                <a:sym typeface="Symbol" pitchFamily="18" charset="2"/>
              </a:rPr>
              <a:t>m——</a:t>
            </a:r>
            <a:r>
              <a:rPr lang="zh-CN" altLang="zh-CN" b="1" dirty="0" smtClean="0">
                <a:sym typeface="Symbol" pitchFamily="18" charset="2"/>
              </a:rPr>
              <a:t>哈希表表长</a:t>
            </a:r>
          </a:p>
          <a:p>
            <a:pPr marL="1097280" lvl="3" indent="0">
              <a:buNone/>
            </a:pPr>
            <a:r>
              <a:rPr lang="zh-CN" altLang="zh-CN" b="1" dirty="0" smtClean="0">
                <a:sym typeface="Symbol" pitchFamily="18" charset="2"/>
              </a:rPr>
              <a:t>          </a:t>
            </a:r>
            <a:r>
              <a:rPr lang="en-US" altLang="zh-CN" b="1" dirty="0" smtClean="0">
                <a:sym typeface="Symbol" pitchFamily="18" charset="2"/>
              </a:rPr>
              <a:t>d</a:t>
            </a:r>
            <a:r>
              <a:rPr lang="en-US" altLang="zh-CN" sz="1400" b="1" dirty="0" smtClean="0">
                <a:sym typeface="Symbol" pitchFamily="18" charset="2"/>
              </a:rPr>
              <a:t>i</a:t>
            </a:r>
            <a:r>
              <a:rPr lang="en-US" altLang="zh-CN" b="1" dirty="0" smtClean="0">
                <a:sym typeface="Symbol" pitchFamily="18" charset="2"/>
              </a:rPr>
              <a:t>——</a:t>
            </a:r>
            <a:r>
              <a:rPr lang="zh-CN" altLang="zh-CN" b="1" dirty="0" smtClean="0">
                <a:sym typeface="Symbol" pitchFamily="18" charset="2"/>
              </a:rPr>
              <a:t>增量序列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分类</a:t>
            </a:r>
          </a:p>
          <a:p>
            <a:pPr marL="1371600" lvl="4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线性探测再散列：</a:t>
            </a:r>
            <a:r>
              <a:rPr lang="en-US" altLang="zh-CN" b="1" dirty="0" smtClean="0">
                <a:sym typeface="Symbol" pitchFamily="18" charset="2"/>
              </a:rPr>
              <a:t>d</a:t>
            </a:r>
            <a:r>
              <a:rPr lang="en-US" altLang="zh-CN" sz="1400" b="1" dirty="0" smtClean="0">
                <a:sym typeface="Symbol" pitchFamily="18" charset="2"/>
              </a:rPr>
              <a:t>i</a:t>
            </a:r>
            <a:r>
              <a:rPr lang="en-US" altLang="zh-CN" b="1" dirty="0" smtClean="0">
                <a:sym typeface="Symbol" pitchFamily="18" charset="2"/>
              </a:rPr>
              <a:t>=1,2,3,……m-1</a:t>
            </a:r>
          </a:p>
          <a:p>
            <a:pPr marL="1371600" lvl="4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平方</a:t>
            </a:r>
            <a:r>
              <a:rPr lang="zh-CN" altLang="zh-CN" b="1" dirty="0" smtClean="0">
                <a:sym typeface="Symbol" pitchFamily="18" charset="2"/>
              </a:rPr>
              <a:t>探测再散列：</a:t>
            </a:r>
            <a:r>
              <a:rPr lang="en-US" altLang="zh-CN" b="1" dirty="0" smtClean="0">
                <a:sym typeface="Symbol" pitchFamily="18" charset="2"/>
              </a:rPr>
              <a:t>d</a:t>
            </a:r>
            <a:r>
              <a:rPr lang="en-US" altLang="zh-CN" sz="1400" b="1" dirty="0" smtClean="0">
                <a:sym typeface="Symbol" pitchFamily="18" charset="2"/>
              </a:rPr>
              <a:t>i</a:t>
            </a:r>
            <a:r>
              <a:rPr lang="en-US" altLang="zh-CN" b="1" dirty="0" smtClean="0">
                <a:sym typeface="Symbol" pitchFamily="18" charset="2"/>
              </a:rPr>
              <a:t>=1²,-1²,2²,-2²,3²,……±k²(</a:t>
            </a:r>
            <a:r>
              <a:rPr lang="en-US" altLang="zh-CN" b="1" dirty="0" err="1" smtClean="0">
                <a:sym typeface="Symbol" pitchFamily="18" charset="2"/>
              </a:rPr>
              <a:t>km</a:t>
            </a:r>
            <a:r>
              <a:rPr lang="en-US" altLang="zh-CN" b="1" dirty="0" smtClean="0">
                <a:sym typeface="Symbol" pitchFamily="18" charset="2"/>
              </a:rPr>
              <a:t>/2)</a:t>
            </a:r>
          </a:p>
          <a:p>
            <a:pPr marL="1371600" lvl="4" indent="0" eaLnBrk="1" hangingPunct="1">
              <a:buNone/>
            </a:pPr>
            <a:r>
              <a:rPr lang="zh-CN" altLang="zh-CN" b="1" dirty="0" smtClean="0">
                <a:sym typeface="Symbol" pitchFamily="18" charset="2"/>
              </a:rPr>
              <a:t>伪随机探测再散列：</a:t>
            </a:r>
            <a:r>
              <a:rPr lang="en-US" altLang="zh-CN" b="1" dirty="0" smtClean="0">
                <a:sym typeface="Symbol" pitchFamily="18" charset="2"/>
              </a:rPr>
              <a:t>d</a:t>
            </a:r>
            <a:r>
              <a:rPr lang="en-US" altLang="zh-CN" sz="1400" b="1" dirty="0" smtClean="0">
                <a:sym typeface="Symbol" pitchFamily="18" charset="2"/>
              </a:rPr>
              <a:t>i</a:t>
            </a:r>
            <a:r>
              <a:rPr lang="en-US" altLang="zh-CN" b="1" dirty="0" smtClean="0">
                <a:sym typeface="Symbol" pitchFamily="18" charset="2"/>
              </a:rPr>
              <a:t>=</a:t>
            </a:r>
            <a:r>
              <a:rPr lang="zh-CN" altLang="zh-CN" b="1" dirty="0" smtClean="0">
                <a:sym typeface="Symbol" pitchFamily="18" charset="2"/>
              </a:rPr>
              <a:t>伪随机数序列</a:t>
            </a:r>
            <a:endParaRPr lang="zh-CN" altLang="en-US" b="1" dirty="0" smtClean="0">
              <a:sym typeface="Symbol" pitchFamily="18" charset="2"/>
            </a:endParaRPr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650170" y="-182562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02060AB9-10B6-44DD-A146-BBAE217E9C9A}" type="slidenum">
              <a:rPr lang="en-US" altLang="zh-CN" smtClean="0"/>
              <a:pPr eaLnBrk="1" hangingPunct="1"/>
              <a:t>17</a:t>
            </a:fld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xfrm rot="900000">
            <a:off x="8392746" y="6200775"/>
            <a:ext cx="716206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F40D193-2919-4242-B94E-855C8FD5F5A5}" type="slidenum">
              <a:rPr lang="en-US" altLang="zh-CN" smtClean="0"/>
              <a:pPr eaLnBrk="1" hangingPunct="1"/>
              <a:t>18</a:t>
            </a:fld>
            <a:endParaRPr lang="en-US" altLang="zh-CN" dirty="0" smtClean="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55700" y="596900"/>
            <a:ext cx="6950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例  表长为</a:t>
            </a:r>
            <a:r>
              <a:rPr kumimoji="1" lang="en-US" altLang="zh-CN" sz="2000" b="1">
                <a:latin typeface="Times New Roman" pitchFamily="18" charset="0"/>
              </a:rPr>
              <a:t>11</a:t>
            </a:r>
            <a:r>
              <a:rPr kumimoji="1" lang="zh-CN" altLang="en-US" sz="2000" b="1">
                <a:latin typeface="Times New Roman" pitchFamily="18" charset="0"/>
              </a:rPr>
              <a:t>的哈希表中已填有关键字为</a:t>
            </a:r>
            <a:r>
              <a:rPr kumimoji="1" lang="en-US" altLang="zh-CN" sz="2000" b="1">
                <a:latin typeface="Times New Roman" pitchFamily="18" charset="0"/>
              </a:rPr>
              <a:t>17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60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29</a:t>
            </a:r>
            <a:r>
              <a:rPr kumimoji="1" lang="zh-CN" altLang="en-US" sz="2000" b="1">
                <a:latin typeface="Times New Roman" pitchFamily="18" charset="0"/>
              </a:rPr>
              <a:t>的记录，</a:t>
            </a:r>
          </a:p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H(key)=key  MOD  11,</a:t>
            </a:r>
            <a:r>
              <a:rPr kumimoji="1" lang="zh-CN" altLang="zh-CN" sz="2000" b="1">
                <a:latin typeface="Times New Roman" pitchFamily="18" charset="0"/>
              </a:rPr>
              <a:t>现有第4个记录，其关键字为38，</a:t>
            </a:r>
          </a:p>
          <a:p>
            <a:pPr eaLnBrk="1" hangingPunct="1"/>
            <a:r>
              <a:rPr kumimoji="1" lang="zh-CN" altLang="zh-CN" sz="2000" b="1">
                <a:latin typeface="Times New Roman" pitchFamily="18" charset="0"/>
              </a:rPr>
              <a:t>       按三种处理冲突的方法，将它填入表中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2001838" y="1862138"/>
            <a:ext cx="4256087" cy="690562"/>
            <a:chOff x="1261" y="1173"/>
            <a:chExt cx="2681" cy="435"/>
          </a:xfrm>
        </p:grpSpPr>
        <p:sp>
          <p:nvSpPr>
            <p:cNvPr id="60427" name="Text Box 5"/>
            <p:cNvSpPr txBox="1">
              <a:spLocks noChangeArrowheads="1"/>
            </p:cNvSpPr>
            <p:nvPr/>
          </p:nvSpPr>
          <p:spPr bwMode="auto">
            <a:xfrm>
              <a:off x="1295" y="1173"/>
              <a:ext cx="2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0    1    2    3    4    5    6    7    8    9   10</a:t>
              </a:r>
            </a:p>
          </p:txBody>
        </p:sp>
        <p:sp>
          <p:nvSpPr>
            <p:cNvPr id="60428" name="Rectangle 7"/>
            <p:cNvSpPr>
              <a:spLocks noChangeArrowheads="1"/>
            </p:cNvSpPr>
            <p:nvPr/>
          </p:nvSpPr>
          <p:spPr bwMode="auto">
            <a:xfrm>
              <a:off x="1261" y="1366"/>
              <a:ext cx="2681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9" name="Line 8"/>
            <p:cNvSpPr>
              <a:spLocks noChangeShapeType="1"/>
            </p:cNvSpPr>
            <p:nvPr/>
          </p:nvSpPr>
          <p:spPr bwMode="auto">
            <a:xfrm>
              <a:off x="149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Line 9"/>
            <p:cNvSpPr>
              <a:spLocks noChangeShapeType="1"/>
            </p:cNvSpPr>
            <p:nvPr/>
          </p:nvSpPr>
          <p:spPr bwMode="auto">
            <a:xfrm>
              <a:off x="1741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10"/>
            <p:cNvSpPr>
              <a:spLocks noChangeShapeType="1"/>
            </p:cNvSpPr>
            <p:nvPr/>
          </p:nvSpPr>
          <p:spPr bwMode="auto">
            <a:xfrm>
              <a:off x="1985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Line 11"/>
            <p:cNvSpPr>
              <a:spLocks noChangeShapeType="1"/>
            </p:cNvSpPr>
            <p:nvPr/>
          </p:nvSpPr>
          <p:spPr bwMode="auto">
            <a:xfrm>
              <a:off x="2229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Line 12"/>
            <p:cNvSpPr>
              <a:spLocks noChangeShapeType="1"/>
            </p:cNvSpPr>
            <p:nvPr/>
          </p:nvSpPr>
          <p:spPr bwMode="auto">
            <a:xfrm>
              <a:off x="2473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Line 13"/>
            <p:cNvSpPr>
              <a:spLocks noChangeShapeType="1"/>
            </p:cNvSpPr>
            <p:nvPr/>
          </p:nvSpPr>
          <p:spPr bwMode="auto">
            <a:xfrm>
              <a:off x="2716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Line 14"/>
            <p:cNvSpPr>
              <a:spLocks noChangeShapeType="1"/>
            </p:cNvSpPr>
            <p:nvPr/>
          </p:nvSpPr>
          <p:spPr bwMode="auto">
            <a:xfrm>
              <a:off x="2960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Line 15"/>
            <p:cNvSpPr>
              <a:spLocks noChangeShapeType="1"/>
            </p:cNvSpPr>
            <p:nvPr/>
          </p:nvSpPr>
          <p:spPr bwMode="auto">
            <a:xfrm>
              <a:off x="3204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Line 16"/>
            <p:cNvSpPr>
              <a:spLocks noChangeShapeType="1"/>
            </p:cNvSpPr>
            <p:nvPr/>
          </p:nvSpPr>
          <p:spPr bwMode="auto">
            <a:xfrm>
              <a:off x="344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8" name="Line 17"/>
            <p:cNvSpPr>
              <a:spLocks noChangeShapeType="1"/>
            </p:cNvSpPr>
            <p:nvPr/>
          </p:nvSpPr>
          <p:spPr bwMode="auto">
            <a:xfrm>
              <a:off x="3692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Text Box 18"/>
            <p:cNvSpPr txBox="1">
              <a:spLocks noChangeArrowheads="1"/>
            </p:cNvSpPr>
            <p:nvPr/>
          </p:nvSpPr>
          <p:spPr bwMode="auto">
            <a:xfrm>
              <a:off x="2454" y="135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60  17  29</a:t>
              </a:r>
            </a:p>
          </p:txBody>
        </p:sp>
      </p:grp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057400" y="2797175"/>
            <a:ext cx="39830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(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)  H(38)=38 MOD 11=5    </a:t>
            </a:r>
            <a:r>
              <a:rPr kumimoji="1" lang="zh-CN" altLang="zh-CN" sz="2000" b="1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=(5+1) MOD 11=6    </a:t>
            </a:r>
            <a:r>
              <a:rPr kumimoji="1" lang="zh-CN" altLang="zh-CN" sz="2000" b="1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=(5+2) MOD 11=7    </a:t>
            </a:r>
            <a:r>
              <a:rPr kumimoji="1" lang="zh-CN" altLang="zh-CN" sz="2000" b="1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=(5+3) MOD 11=8    </a:t>
            </a:r>
            <a:r>
              <a:rPr kumimoji="1" lang="zh-CN" altLang="zh-CN" sz="2000" b="1">
                <a:latin typeface="Times New Roman" pitchFamily="18" charset="0"/>
              </a:rPr>
              <a:t>不冲突 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5080000" y="21574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38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012950" y="4197350"/>
            <a:ext cx="4014788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(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)  H(38)=38 MOD 11=5      </a:t>
            </a:r>
            <a:r>
              <a:rPr kumimoji="1" lang="zh-CN" altLang="zh-CN" sz="2000" b="1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=(5+1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²</a:t>
            </a:r>
            <a:r>
              <a:rPr kumimoji="1" lang="en-US" altLang="zh-CN" sz="2000" b="1">
                <a:latin typeface="Times New Roman" pitchFamily="18" charset="0"/>
              </a:rPr>
              <a:t>) MOD 11=6    </a:t>
            </a:r>
            <a:r>
              <a:rPr kumimoji="1" lang="zh-CN" altLang="zh-CN" sz="2000" b="1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=(5-1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²</a:t>
            </a:r>
            <a:r>
              <a:rPr kumimoji="1" lang="en-US" altLang="zh-CN" sz="2000" b="1">
                <a:latin typeface="Times New Roman" pitchFamily="18" charset="0"/>
              </a:rPr>
              <a:t>) MOD 11=4     </a:t>
            </a:r>
            <a:r>
              <a:rPr kumimoji="1" lang="zh-CN" altLang="zh-CN" sz="2000" b="1">
                <a:latin typeface="Times New Roman" pitchFamily="18" charset="0"/>
              </a:rPr>
              <a:t>不冲突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3524250" y="21621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38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009775" y="5376863"/>
            <a:ext cx="3919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(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)  H(38)=38 MOD 11=5    </a:t>
            </a:r>
            <a:r>
              <a:rPr kumimoji="1" lang="zh-CN" altLang="zh-CN" sz="2000" b="1">
                <a:latin typeface="Times New Roman" pitchFamily="18" charset="0"/>
              </a:rPr>
              <a:t>冲突</a:t>
            </a:r>
            <a:endParaRPr kumimoji="1" lang="zh-CN" altLang="en-US" sz="2000" b="1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      设伪随机数序列为</a:t>
            </a:r>
            <a:r>
              <a:rPr kumimoji="1" lang="en-US" altLang="zh-CN" sz="2000" b="1">
                <a:latin typeface="Times New Roman" pitchFamily="18" charset="0"/>
              </a:rPr>
              <a:t>9</a:t>
            </a:r>
            <a:r>
              <a:rPr kumimoji="1" lang="zh-CN" altLang="en-US" sz="2000" b="1">
                <a:latin typeface="Times New Roman" pitchFamily="18" charset="0"/>
              </a:rPr>
              <a:t>，则：</a:t>
            </a:r>
          </a:p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=(5+9) MOD 11=3    </a:t>
            </a:r>
            <a:r>
              <a:rPr kumimoji="1" lang="zh-CN" altLang="zh-CN" sz="2000" b="1">
                <a:latin typeface="Times New Roman" pitchFamily="18" charset="0"/>
              </a:rPr>
              <a:t>不冲突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133725" y="21510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38</a:t>
            </a:r>
            <a:endParaRPr kumimoji="1" lang="en-US" altLang="zh-CN" sz="2000" b="1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15" grpId="0" build="p" autoUpdateAnimBg="0"/>
      <p:bldP spid="29716" grpId="0" autoUpdateAnimBg="0"/>
      <p:bldP spid="29717" grpId="0" build="p" autoUpdateAnimBg="0"/>
      <p:bldP spid="29718" grpId="0" autoUpdateAnimBg="0"/>
      <p:bldP spid="29719" grpId="0" build="p" autoUpdateAnimBg="0"/>
      <p:bldP spid="2972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二次探测法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828" y="2053771"/>
            <a:ext cx="7631113" cy="41148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b="1" dirty="0" smtClean="0">
                <a:ea typeface="楷体_GB2312" pitchFamily="49" charset="-122"/>
              </a:rPr>
              <a:t>二次探测法：地址序列为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b="1" dirty="0" smtClean="0">
                <a:ea typeface="楷体_GB2312" pitchFamily="49" charset="-122"/>
              </a:rPr>
              <a:t>问题：</a:t>
            </a:r>
          </a:p>
          <a:p>
            <a:pPr marL="365760" lvl="1" indent="0" eaLnBrk="1" hangingPunct="1">
              <a:lnSpc>
                <a:spcPct val="140000"/>
              </a:lnSpc>
              <a:buNone/>
            </a:pPr>
            <a:r>
              <a:rPr lang="zh-CN" altLang="en-US" b="1" dirty="0" smtClean="0">
                <a:ea typeface="楷体_GB2312" pitchFamily="49" charset="-122"/>
              </a:rPr>
              <a:t>是否能保证每次探测到的是新单元？</a:t>
            </a:r>
          </a:p>
          <a:p>
            <a:pPr marL="365760" lvl="1" indent="0" eaLnBrk="1" hangingPunct="1">
              <a:lnSpc>
                <a:spcPct val="140000"/>
              </a:lnSpc>
              <a:buNone/>
            </a:pPr>
            <a:r>
              <a:rPr lang="zh-CN" altLang="en-US" b="1" dirty="0" smtClean="0">
                <a:ea typeface="楷体_GB2312" pitchFamily="49" charset="-122"/>
              </a:rPr>
              <a:t>是否能保证当表没有满时一定能插入？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651500" y="2187575"/>
          <a:ext cx="31670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公式" r:id="rId3" imgW="1346040" imgH="228600" progId="Equation.3">
                  <p:embed/>
                </p:oleObj>
              </mc:Choice>
              <mc:Fallback>
                <p:oleObj name="公式" r:id="rId3" imgW="1346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187575"/>
                        <a:ext cx="31670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pPr>
              <a:defRPr/>
            </a:pPr>
            <a:fld id="{F61FA51B-756A-4ED0-A104-8C75C4154797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6593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90336ED-1594-40B0-BF8A-5B6866D649C8}" type="slidenum">
              <a:rPr lang="en-US" altLang="zh-CN" smtClean="0"/>
              <a:pPr eaLnBrk="1" hangingPunct="1"/>
              <a:t>2</a:t>
            </a:fld>
            <a:endParaRPr lang="en-US" altLang="zh-CN" dirty="0" smtClean="0"/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900113" y="1952625"/>
            <a:ext cx="763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若将学号为</a:t>
            </a:r>
            <a:r>
              <a:rPr kumimoji="1" lang="en-US" altLang="zh-CN" sz="2400" b="1" dirty="0">
                <a:latin typeface="Times New Roman" pitchFamily="18" charset="0"/>
              </a:rPr>
              <a:t>xx000 ~ xx999</a:t>
            </a:r>
            <a:r>
              <a:rPr kumimoji="1" lang="zh-CN" altLang="en-US" sz="2400" b="1" dirty="0">
                <a:latin typeface="Times New Roman" pitchFamily="18" charset="0"/>
              </a:rPr>
              <a:t>的学生记录分别存放在查找表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下标为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000 ~ 999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中 ，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27088" y="684892"/>
            <a:ext cx="7921625" cy="10064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ea typeface="隶书" pitchFamily="49" charset="-122"/>
              </a:rPr>
              <a:t>例如：</a:t>
            </a:r>
            <a:r>
              <a:rPr kumimoji="1" lang="zh-CN" altLang="en-US" sz="2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</a:rPr>
              <a:t>为每年招收的 </a:t>
            </a:r>
            <a:r>
              <a:rPr kumimoji="1" lang="en-US" altLang="zh-CN" sz="2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</a:rPr>
              <a:t>1000 </a:t>
            </a:r>
            <a:r>
              <a:rPr kumimoji="1" lang="zh-CN" altLang="en-US" sz="2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</a:rPr>
              <a:t>名新生建立一张查找表，其关键字为学号，其值的范围为 </a:t>
            </a:r>
            <a:r>
              <a:rPr kumimoji="1" lang="en-US" altLang="zh-CN" sz="2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</a:rPr>
              <a:t>xx000 ~ xx999 (</a:t>
            </a:r>
            <a:r>
              <a:rPr kumimoji="1" lang="zh-CN" altLang="en-US" sz="2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</a:rPr>
              <a:t>前两位为年份</a:t>
            </a:r>
            <a:r>
              <a:rPr kumimoji="1" lang="en-US" altLang="zh-CN" sz="2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900113" y="3081338"/>
            <a:ext cx="741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则查找过程为：取给定学号的后三位，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不需要</a:t>
            </a:r>
            <a:r>
              <a:rPr kumimoji="1" lang="zh-CN" altLang="en-US" sz="2400" b="1" dirty="0">
                <a:latin typeface="Times New Roman" pitchFamily="18" charset="0"/>
              </a:rPr>
              <a:t>经过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比较</a:t>
            </a:r>
            <a:r>
              <a:rPr kumimoji="1" lang="zh-CN" altLang="en-US" sz="2400" b="1" dirty="0">
                <a:latin typeface="Times New Roman" pitchFamily="18" charset="0"/>
              </a:rPr>
              <a:t>，便可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直接</a:t>
            </a:r>
            <a:r>
              <a:rPr kumimoji="1" lang="zh-CN" altLang="en-US" sz="2400" b="1" dirty="0">
                <a:latin typeface="Times New Roman" pitchFamily="18" charset="0"/>
              </a:rPr>
              <a:t>从查找表中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找到</a:t>
            </a:r>
            <a:r>
              <a:rPr kumimoji="1" lang="zh-CN" altLang="en-US" sz="2400" b="1" dirty="0">
                <a:latin typeface="Times New Roman" pitchFamily="18" charset="0"/>
              </a:rPr>
              <a:t>给定学生的记录。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04" grpId="0" animBg="1" autoUpdateAnimBg="0"/>
      <p:bldP spid="10240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8C6D2-0059-4C4F-B108-173B1922194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88925" y="511175"/>
            <a:ext cx="882015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itchFamily="49" charset="-122"/>
              </a:rPr>
              <a:t>定理：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itchFamily="49" charset="-122"/>
              </a:rPr>
              <a:t>    如果采用二次探测法，并且表的大小是一个素数，那么，如果表至少有一半是空的，新的元素总能被插入。而且，在插入过程中，没有一个单元被探测两次。</a:t>
            </a:r>
          </a:p>
          <a:p>
            <a:pPr>
              <a:lnSpc>
                <a:spcPct val="150000"/>
              </a:lnSpc>
            </a:pPr>
            <a:endParaRPr lang="zh-CN" altLang="en-US" sz="2400" b="1">
              <a:latin typeface="楷体_GB2312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b="1">
                <a:latin typeface="楷体_GB2312" pitchFamily="49" charset="-122"/>
              </a:rPr>
              <a:t>证明：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400" b="1">
                <a:latin typeface="楷体_GB2312" pitchFamily="49" charset="-122"/>
              </a:rPr>
              <a:t>    设</a:t>
            </a:r>
            <a:r>
              <a:rPr lang="en-US" altLang="zh-CN" sz="2400" b="1">
                <a:latin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</a:rPr>
              <a:t>是表的大小。假设</a:t>
            </a:r>
            <a:r>
              <a:rPr lang="en-US" altLang="zh-CN" sz="2400" b="1">
                <a:latin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</a:rPr>
              <a:t>是一个大于</a:t>
            </a:r>
            <a:r>
              <a:rPr lang="en-US" altLang="zh-CN" sz="2400" b="1">
                <a:latin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</a:rPr>
              <a:t>的奇素数。我们说明前          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400" b="1">
                <a:latin typeface="楷体_GB2312" pitchFamily="49" charset="-122"/>
              </a:rPr>
              <a:t>       个替换单元（包括初始单元）是不同的。这些单元中的某两个单元是</a:t>
            </a:r>
            <a:r>
              <a:rPr lang="en-US" altLang="zh-CN" sz="2400" b="1">
                <a:latin typeface="楷体_GB2312" pitchFamily="49" charset="-122"/>
              </a:rPr>
              <a:t>H+i</a:t>
            </a:r>
            <a:r>
              <a:rPr lang="en-US" altLang="zh-CN" sz="2400" b="1" baseline="30000">
                <a:latin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</a:rPr>
              <a:t>(mod M)</a:t>
            </a:r>
            <a:r>
              <a:rPr lang="zh-CN" altLang="en-US" sz="2400" b="1">
                <a:latin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</a:rPr>
              <a:t>H+j</a:t>
            </a:r>
            <a:r>
              <a:rPr lang="en-US" altLang="zh-CN" sz="2400" b="1" baseline="30000">
                <a:latin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</a:rPr>
              <a:t>(mod M)</a:t>
            </a:r>
            <a:r>
              <a:rPr lang="zh-CN" altLang="en-US" sz="2400" b="1">
                <a:latin typeface="楷体_GB2312" pitchFamily="49" charset="-122"/>
              </a:rPr>
              <a:t>，其中，用反证法，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400" b="1">
                <a:latin typeface="楷体_GB2312" pitchFamily="49" charset="-122"/>
              </a:rPr>
              <a:t>              假设这两个单元是相同的，但</a:t>
            </a:r>
            <a:r>
              <a:rPr lang="en-US" altLang="zh-CN" sz="2400" b="1">
                <a:latin typeface="楷体_GB2312" pitchFamily="49" charset="-122"/>
              </a:rPr>
              <a:t>i≠j</a:t>
            </a:r>
            <a:r>
              <a:rPr lang="zh-CN" altLang="en-US" sz="2400" b="1">
                <a:latin typeface="楷体_GB2312" pitchFamily="49" charset="-122"/>
              </a:rPr>
              <a:t>，那么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95288" y="4581525"/>
          <a:ext cx="936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公式" r:id="rId3" imgW="482391" imgH="228501" progId="Equation.3">
                  <p:embed/>
                </p:oleObj>
              </mc:Choice>
              <mc:Fallback>
                <p:oleObj name="公式" r:id="rId3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936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539750" y="5661025"/>
          <a:ext cx="180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公式" r:id="rId5" imgW="1054100" imgH="228600" progId="Equation.3">
                  <p:embed/>
                </p:oleObj>
              </mc:Choice>
              <mc:Fallback>
                <p:oleObj name="公式" r:id="rId5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661025"/>
                        <a:ext cx="1800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5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EAC13-EEBA-442E-9CB0-DDCBEE81F5E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539750" y="744538"/>
            <a:ext cx="8137525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pt-BR" altLang="zh-CN" sz="2400" b="1">
                <a:latin typeface="楷体_GB2312" pitchFamily="49" charset="-122"/>
              </a:rPr>
              <a:t>H+i</a:t>
            </a:r>
            <a:r>
              <a:rPr lang="pt-BR" altLang="zh-CN" sz="2400" b="1" baseline="30000">
                <a:latin typeface="楷体_GB2312" pitchFamily="49" charset="-122"/>
              </a:rPr>
              <a:t>2</a:t>
            </a:r>
            <a:r>
              <a:rPr lang="pt-BR" altLang="zh-CN" sz="2400" b="1">
                <a:latin typeface="楷体_GB2312" pitchFamily="49" charset="-122"/>
              </a:rPr>
              <a:t> ≡ H+j</a:t>
            </a:r>
            <a:r>
              <a:rPr lang="pt-BR" altLang="zh-CN" sz="2400" b="1" baseline="30000">
                <a:latin typeface="楷体_GB2312" pitchFamily="49" charset="-122"/>
              </a:rPr>
              <a:t>2</a:t>
            </a:r>
            <a:r>
              <a:rPr lang="pt-BR" altLang="zh-CN" sz="2400" b="1">
                <a:latin typeface="楷体_GB2312" pitchFamily="49" charset="-122"/>
              </a:rPr>
              <a:t>(mod M)</a:t>
            </a:r>
          </a:p>
          <a:p>
            <a:pPr eaLnBrk="0" hangingPunct="0">
              <a:lnSpc>
                <a:spcPct val="150000"/>
              </a:lnSpc>
            </a:pPr>
            <a:r>
              <a:rPr lang="pt-BR" altLang="zh-CN" sz="2400" b="1">
                <a:latin typeface="楷体_GB2312" pitchFamily="49" charset="-122"/>
              </a:rPr>
              <a:t>i</a:t>
            </a:r>
            <a:r>
              <a:rPr lang="pt-BR" altLang="zh-CN" sz="2400" b="1" baseline="30000">
                <a:latin typeface="楷体_GB2312" pitchFamily="49" charset="-122"/>
              </a:rPr>
              <a:t>2</a:t>
            </a:r>
            <a:r>
              <a:rPr lang="pt-BR" altLang="zh-CN" sz="2400" b="1">
                <a:latin typeface="楷体_GB2312" pitchFamily="49" charset="-122"/>
              </a:rPr>
              <a:t> ≡ j</a:t>
            </a:r>
            <a:r>
              <a:rPr lang="pt-BR" altLang="zh-CN" sz="2400" b="1" baseline="30000">
                <a:latin typeface="楷体_GB2312" pitchFamily="49" charset="-122"/>
              </a:rPr>
              <a:t>2</a:t>
            </a:r>
            <a:r>
              <a:rPr lang="pt-BR" altLang="zh-CN" sz="2400" b="1">
                <a:latin typeface="楷体_GB2312" pitchFamily="49" charset="-122"/>
              </a:rPr>
              <a:t>(mod M)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>
                <a:latin typeface="楷体_GB2312" pitchFamily="49" charset="-122"/>
              </a:rPr>
              <a:t>i</a:t>
            </a:r>
            <a:r>
              <a:rPr lang="en-US" altLang="zh-CN" sz="2400" b="1" baseline="30000">
                <a:latin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</a:rPr>
              <a:t> - j</a:t>
            </a:r>
            <a:r>
              <a:rPr lang="en-US" altLang="zh-CN" sz="2400" b="1" baseline="30000">
                <a:latin typeface="楷体_GB2312" pitchFamily="49" charset="-122"/>
              </a:rPr>
              <a:t>2 </a:t>
            </a:r>
            <a:r>
              <a:rPr lang="en-US" altLang="zh-CN" sz="2400" b="1">
                <a:latin typeface="楷体_GB2312" pitchFamily="49" charset="-122"/>
              </a:rPr>
              <a:t>≡ 0(mod M)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>
                <a:latin typeface="楷体_GB2312" pitchFamily="49" charset="-122"/>
              </a:rPr>
              <a:t>(i </a:t>
            </a:r>
            <a:r>
              <a:rPr lang="en-US" altLang="zh-CN" sz="2400" b="1"/>
              <a:t>–</a:t>
            </a:r>
            <a:r>
              <a:rPr lang="en-US" altLang="zh-CN" sz="2400" b="1">
                <a:latin typeface="楷体_GB2312" pitchFamily="49" charset="-122"/>
              </a:rPr>
              <a:t> j)(i + j) ≡ 0(mod M)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400" b="1">
                <a:latin typeface="楷体_GB2312" pitchFamily="49" charset="-122"/>
              </a:rPr>
              <a:t>因为</a:t>
            </a:r>
            <a:r>
              <a:rPr lang="en-US" altLang="zh-CN" sz="2400" b="1">
                <a:latin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</a:rPr>
              <a:t>是素数，所以</a:t>
            </a:r>
            <a:r>
              <a:rPr lang="en-US" altLang="zh-CN" sz="2400" b="1">
                <a:latin typeface="楷体_GB2312" pitchFamily="49" charset="-122"/>
              </a:rPr>
              <a:t>i </a:t>
            </a:r>
            <a:r>
              <a:rPr lang="en-US" altLang="zh-CN" sz="2400" b="1"/>
              <a:t>–</a:t>
            </a:r>
            <a:r>
              <a:rPr lang="en-US" altLang="zh-CN" sz="2400" b="1">
                <a:latin typeface="楷体_GB2312" pitchFamily="49" charset="-122"/>
              </a:rPr>
              <a:t> j</a:t>
            </a:r>
            <a:r>
              <a:rPr lang="zh-CN" altLang="en-US" sz="2400" b="1">
                <a:latin typeface="楷体_GB2312" pitchFamily="49" charset="-122"/>
              </a:rPr>
              <a:t>或</a:t>
            </a:r>
            <a:r>
              <a:rPr lang="en-US" altLang="zh-CN" sz="2400" b="1">
                <a:latin typeface="楷体_GB2312" pitchFamily="49" charset="-122"/>
              </a:rPr>
              <a:t>i + j</a:t>
            </a:r>
            <a:r>
              <a:rPr lang="zh-CN" altLang="en-US" sz="2400" b="1">
                <a:latin typeface="楷体_GB2312" pitchFamily="49" charset="-122"/>
              </a:rPr>
              <a:t>是可以被</a:t>
            </a:r>
            <a:r>
              <a:rPr lang="en-US" altLang="zh-CN" sz="2400" b="1">
                <a:latin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</a:rPr>
              <a:t>整除的。因为</a:t>
            </a:r>
            <a:r>
              <a:rPr lang="en-US" altLang="zh-CN" sz="2400" b="1">
                <a:latin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</a:rPr>
              <a:t>j</a:t>
            </a:r>
            <a:r>
              <a:rPr lang="zh-CN" altLang="en-US" sz="2400" b="1">
                <a:latin typeface="楷体_GB2312" pitchFamily="49" charset="-122"/>
              </a:rPr>
              <a:t>是不同的，并且它们的和小于</a:t>
            </a:r>
            <a:r>
              <a:rPr lang="en-US" altLang="zh-CN" sz="2400" b="1">
                <a:latin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</a:rPr>
              <a:t>，因此，这些可能性都不可能出现。这样我们得到了一个矛盾。它遵从前       个替换单元（包括初始单元）是不同的，并且保证如果表至少有一半是空的，新的元素总能被插入。 </a:t>
            </a:r>
          </a:p>
        </p:txBody>
      </p:sp>
      <p:graphicFrame>
        <p:nvGraphicFramePr>
          <p:cNvPr id="3074" name="Object 11"/>
          <p:cNvGraphicFramePr>
            <a:graphicFrameLocks noChangeAspect="1"/>
          </p:cNvGraphicFramePr>
          <p:nvPr/>
        </p:nvGraphicFramePr>
        <p:xfrm>
          <a:off x="7451725" y="4221163"/>
          <a:ext cx="936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公式" r:id="rId3" imgW="482391" imgH="228501" progId="Equation.3">
                  <p:embed/>
                </p:oleObj>
              </mc:Choice>
              <mc:Fallback>
                <p:oleObj name="公式" r:id="rId3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221163"/>
                        <a:ext cx="936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05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871764"/>
            <a:ext cx="8501062" cy="2882900"/>
          </a:xfrm>
        </p:spPr>
        <p:txBody>
          <a:bodyPr>
            <a:normAutofit lnSpcReduction="10000"/>
          </a:bodyPr>
          <a:lstStyle/>
          <a:p>
            <a:pPr marL="777240" lvl="2" indent="0" eaLnBrk="1" hangingPunct="1">
              <a:buNone/>
            </a:pPr>
            <a:r>
              <a:rPr lang="zh-CN" altLang="en-US" b="1" dirty="0" smtClean="0"/>
              <a:t>再哈希法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方法：构造若干个哈希函数，当发生冲突时，计算下一个哈希地址，即：</a:t>
            </a:r>
            <a:r>
              <a:rPr lang="en-US" altLang="zh-CN" b="1" dirty="0" smtClean="0"/>
              <a:t>Hi=</a:t>
            </a:r>
            <a:r>
              <a:rPr lang="en-US" altLang="zh-CN" b="1" dirty="0" err="1" smtClean="0"/>
              <a:t>Rhi</a:t>
            </a:r>
            <a:r>
              <a:rPr lang="en-US" altLang="zh-CN" b="1" dirty="0" smtClean="0"/>
              <a:t>(key)     i=1,2,……k</a:t>
            </a:r>
          </a:p>
          <a:p>
            <a:pPr marL="1097280" lvl="3" indent="0">
              <a:buNone/>
            </a:pPr>
            <a:r>
              <a:rPr lang="zh-CN" altLang="en-US" b="1" dirty="0" smtClean="0"/>
              <a:t>其中：</a:t>
            </a:r>
            <a:r>
              <a:rPr lang="en-US" altLang="zh-CN" b="1" dirty="0" err="1" smtClean="0"/>
              <a:t>Rhi</a:t>
            </a:r>
            <a:r>
              <a:rPr lang="en-US" altLang="zh-CN" b="1" dirty="0" smtClean="0"/>
              <a:t>——</a:t>
            </a:r>
            <a:r>
              <a:rPr lang="zh-CN" altLang="zh-CN" b="1" dirty="0" smtClean="0"/>
              <a:t>不同的哈希函数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特点：计算时间增加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链地址法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方法：将所有关键字为同义词的记录存储在一个单链表中，并用一维数组存放头指针</a:t>
            </a: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0CB40557-EE2C-46D9-9F29-4CE79F8CBE8C}" type="slidenum">
              <a:rPr lang="en-US" altLang="zh-CN" smtClean="0"/>
              <a:pPr eaLnBrk="1" hangingPunct="1"/>
              <a:t>22</a:t>
            </a:fld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DDE83FF-131D-4A3F-89CD-95CBE65A5B86}" type="slidenum">
              <a:rPr lang="en-US" altLang="zh-CN" b="1" smtClean="0"/>
              <a:pPr eaLnBrk="1" hangingPunct="1"/>
              <a:t>23</a:t>
            </a:fld>
            <a:endParaRPr lang="en-US" altLang="zh-CN" b="1" smtClean="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5525" y="777875"/>
            <a:ext cx="6270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例    已知一组关键字</a:t>
            </a:r>
            <a:r>
              <a:rPr kumimoji="1" lang="en-US" altLang="zh-CN" sz="2000" b="1">
                <a:latin typeface="Times New Roman" pitchFamily="18" charset="0"/>
              </a:rPr>
              <a:t>(19,14,23,1,68,20,84,27,55,11,10,79)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</a:t>
            </a:r>
            <a:r>
              <a:rPr kumimoji="1" lang="zh-CN" altLang="en-US" sz="2000" b="1">
                <a:latin typeface="Times New Roman" pitchFamily="18" charset="0"/>
              </a:rPr>
              <a:t>哈希函数为：</a:t>
            </a:r>
            <a:r>
              <a:rPr kumimoji="1" lang="en-US" altLang="zh-CN" sz="2000" b="1">
                <a:latin typeface="Times New Roman" pitchFamily="18" charset="0"/>
              </a:rPr>
              <a:t>H(key)=key MOD 13,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</a:t>
            </a:r>
            <a:r>
              <a:rPr kumimoji="1" lang="zh-CN" altLang="zh-CN" sz="2000" b="1">
                <a:latin typeface="Times New Roman" pitchFamily="18" charset="0"/>
              </a:rPr>
              <a:t>用链地址法处理冲突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695450" y="2117725"/>
            <a:ext cx="5794375" cy="4149725"/>
            <a:chOff x="1068" y="1448"/>
            <a:chExt cx="3650" cy="2614"/>
          </a:xfrm>
        </p:grpSpPr>
        <p:grpSp>
          <p:nvGrpSpPr>
            <p:cNvPr id="62469" name="Group 4"/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62532" name="Rectangle 5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33" name="Line 6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34" name="Line 7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35" name="Line 8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36" name="Line 9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37" name="Line 10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38" name="Line 11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39" name="Line 12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40" name="Line 13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41" name="Line 14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42" name="Line 15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43" name="Line 16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44" name="Line 17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62470" name="Text Box 18"/>
            <p:cNvSpPr txBox="1">
              <a:spLocks noChangeArrowheads="1"/>
            </p:cNvSpPr>
            <p:nvPr/>
          </p:nvSpPr>
          <p:spPr bwMode="auto">
            <a:xfrm>
              <a:off x="1068" y="1450"/>
              <a:ext cx="291" cy="2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1700" b="1">
                  <a:latin typeface="Times New Roman" pitchFamily="18" charset="0"/>
                </a:rPr>
                <a:t>0 1  2 3 4  5 6  7 8 9  10 11 12</a:t>
              </a:r>
              <a:r>
                <a:rPr kumimoji="1" lang="en-US" altLang="zh-CN" sz="2000" b="1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62471" name="Group 19"/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62529" name="Rectangle 2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62530" name="Line 2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31" name="Line 2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62472" name="Text Box 23"/>
            <p:cNvSpPr txBox="1">
              <a:spLocks noChangeArrowheads="1"/>
            </p:cNvSpPr>
            <p:nvPr/>
          </p:nvSpPr>
          <p:spPr bwMode="auto">
            <a:xfrm>
              <a:off x="1362" y="1448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grpSp>
          <p:nvGrpSpPr>
            <p:cNvPr id="62473" name="Group 24"/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62526" name="Rectangle 2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2527" name="Line 2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28" name="Line 2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74" name="Group 28"/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62523" name="Rectangle 2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27</a:t>
                </a:r>
              </a:p>
            </p:txBody>
          </p:sp>
          <p:sp>
            <p:nvSpPr>
              <p:cNvPr id="62524" name="Line 3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25" name="Line 3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75" name="Group 32"/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62520" name="Rectangle 3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79</a:t>
                </a:r>
              </a:p>
            </p:txBody>
          </p:sp>
          <p:sp>
            <p:nvSpPr>
              <p:cNvPr id="62521" name="Line 3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22" name="Line 3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76" name="Group 36"/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62517" name="Rectangle 3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68</a:t>
                </a:r>
              </a:p>
            </p:txBody>
          </p:sp>
          <p:sp>
            <p:nvSpPr>
              <p:cNvPr id="62518" name="Line 3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19" name="Line 3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77" name="Group 40"/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62514" name="Rectangle 4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55</a:t>
                </a:r>
              </a:p>
            </p:txBody>
          </p:sp>
          <p:sp>
            <p:nvSpPr>
              <p:cNvPr id="62515" name="Line 4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16" name="Line 4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78" name="Group 44"/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62511" name="Rectangle 4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62512" name="Line 4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13" name="Line 4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79" name="Group 48"/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62508" name="Rectangle 4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84</a:t>
                </a:r>
              </a:p>
            </p:txBody>
          </p:sp>
          <p:sp>
            <p:nvSpPr>
              <p:cNvPr id="62509" name="Line 5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10" name="Line 5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80" name="Group 52"/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62505" name="Rectangle 5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62506" name="Line 5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07" name="Line 5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81" name="Group 56"/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62502" name="Rectangle 5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62503" name="Line 5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04" name="Line 5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82" name="Group 60"/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62499" name="Rectangle 6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62500" name="Line 6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501" name="Line 6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62483" name="Group 64"/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62496" name="Rectangle 6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62497" name="Line 6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498" name="Line 6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62484" name="Text Box 68"/>
            <p:cNvSpPr txBox="1">
              <a:spLocks noChangeArrowheads="1"/>
            </p:cNvSpPr>
            <p:nvPr/>
          </p:nvSpPr>
          <p:spPr bwMode="auto">
            <a:xfrm>
              <a:off x="1362" y="184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85" name="Text Box 69"/>
            <p:cNvSpPr txBox="1">
              <a:spLocks noChangeArrowheads="1"/>
            </p:cNvSpPr>
            <p:nvPr/>
          </p:nvSpPr>
          <p:spPr bwMode="auto">
            <a:xfrm>
              <a:off x="1362" y="2216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86" name="Text Box 70"/>
            <p:cNvSpPr txBox="1">
              <a:spLocks noChangeArrowheads="1"/>
            </p:cNvSpPr>
            <p:nvPr/>
          </p:nvSpPr>
          <p:spPr bwMode="auto">
            <a:xfrm>
              <a:off x="1362" y="2423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87" name="Text Box 71"/>
            <p:cNvSpPr txBox="1">
              <a:spLocks noChangeArrowheads="1"/>
            </p:cNvSpPr>
            <p:nvPr/>
          </p:nvSpPr>
          <p:spPr bwMode="auto">
            <a:xfrm>
              <a:off x="1362" y="30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88" name="Text Box 72"/>
            <p:cNvSpPr txBox="1">
              <a:spLocks noChangeArrowheads="1"/>
            </p:cNvSpPr>
            <p:nvPr/>
          </p:nvSpPr>
          <p:spPr bwMode="auto">
            <a:xfrm>
              <a:off x="1362" y="3231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89" name="Text Box 73"/>
            <p:cNvSpPr txBox="1">
              <a:spLocks noChangeArrowheads="1"/>
            </p:cNvSpPr>
            <p:nvPr/>
          </p:nvSpPr>
          <p:spPr bwMode="auto">
            <a:xfrm>
              <a:off x="1362" y="381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90" name="Text Box 74"/>
            <p:cNvSpPr txBox="1">
              <a:spLocks noChangeArrowheads="1"/>
            </p:cNvSpPr>
            <p:nvPr/>
          </p:nvSpPr>
          <p:spPr bwMode="auto">
            <a:xfrm>
              <a:off x="4497" y="1616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91" name="Text Box 75"/>
            <p:cNvSpPr txBox="1">
              <a:spLocks noChangeArrowheads="1"/>
            </p:cNvSpPr>
            <p:nvPr/>
          </p:nvSpPr>
          <p:spPr bwMode="auto">
            <a:xfrm>
              <a:off x="2967" y="201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92" name="Text Box 76"/>
            <p:cNvSpPr txBox="1">
              <a:spLocks noChangeArrowheads="1"/>
            </p:cNvSpPr>
            <p:nvPr/>
          </p:nvSpPr>
          <p:spPr bwMode="auto">
            <a:xfrm>
              <a:off x="2956" y="2599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93" name="Text Box 77"/>
            <p:cNvSpPr txBox="1">
              <a:spLocks noChangeArrowheads="1"/>
            </p:cNvSpPr>
            <p:nvPr/>
          </p:nvSpPr>
          <p:spPr bwMode="auto">
            <a:xfrm>
              <a:off x="2201" y="2868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94" name="Text Box 78"/>
            <p:cNvSpPr txBox="1">
              <a:spLocks noChangeArrowheads="1"/>
            </p:cNvSpPr>
            <p:nvPr/>
          </p:nvSpPr>
          <p:spPr bwMode="auto">
            <a:xfrm>
              <a:off x="2956" y="337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62495" name="Text Box 79"/>
            <p:cNvSpPr txBox="1">
              <a:spLocks noChangeArrowheads="1"/>
            </p:cNvSpPr>
            <p:nvPr/>
          </p:nvSpPr>
          <p:spPr bwMode="auto">
            <a:xfrm>
              <a:off x="2211" y="362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68313" y="549275"/>
            <a:ext cx="8362950" cy="36004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4.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公共溢出区法</a:t>
            </a:r>
          </a:p>
          <a:p>
            <a:pPr marL="0" indent="0" eaLnBrk="1" hangingPunct="1">
              <a:buNone/>
            </a:pPr>
            <a:r>
              <a:rPr lang="zh-CN" altLang="en-US" sz="2400" b="1" dirty="0" smtClean="0"/>
              <a:t>假设某哈希函数的值域</a:t>
            </a:r>
            <a:r>
              <a:rPr lang="en-US" altLang="zh-CN" sz="2400" b="1" dirty="0" smtClean="0"/>
              <a:t>[0, m-1]</a:t>
            </a:r>
            <a:r>
              <a:rPr lang="zh-CN" altLang="en-US" sz="2400" b="1" dirty="0" smtClean="0"/>
              <a:t>，</a:t>
            </a:r>
          </a:p>
          <a:p>
            <a:pPr marL="0" indent="0" eaLnBrk="1" hangingPunct="1">
              <a:buNone/>
            </a:pPr>
            <a:r>
              <a:rPr lang="zh-CN" altLang="en-US" sz="2400" b="1" dirty="0" smtClean="0"/>
              <a:t>向量</a:t>
            </a:r>
            <a:r>
              <a:rPr lang="en-US" altLang="zh-CN" sz="2400" b="1" dirty="0" err="1" smtClean="0"/>
              <a:t>HashTable</a:t>
            </a:r>
            <a:r>
              <a:rPr lang="en-US" altLang="zh-CN" sz="2400" b="1" dirty="0" smtClean="0"/>
              <a:t>[0, m-1]</a:t>
            </a:r>
            <a:r>
              <a:rPr lang="zh-CN" altLang="en-US" sz="2400" b="1" dirty="0" smtClean="0"/>
              <a:t>为基本表，每个分量存放一个记录，另设一个向量</a:t>
            </a:r>
            <a:r>
              <a:rPr lang="en-US" altLang="zh-CN" sz="2400" b="1" dirty="0" err="1" smtClean="0"/>
              <a:t>OverTable</a:t>
            </a:r>
            <a:r>
              <a:rPr lang="en-US" altLang="zh-CN" sz="2400" b="1" dirty="0" smtClean="0"/>
              <a:t>[0, v]</a:t>
            </a:r>
            <a:r>
              <a:rPr lang="zh-CN" altLang="en-US" sz="2400" b="1" dirty="0" smtClean="0"/>
              <a:t>为溢出表。将与基本表中的关键字发生冲突的所有记录都填入溢出表中。</a:t>
            </a:r>
          </a:p>
          <a:p>
            <a:pPr marL="0" indent="0" eaLnBrk="1" hangingPunct="1">
              <a:buNone/>
            </a:pPr>
            <a:r>
              <a:rPr lang="zh-CN" altLang="en-US" sz="2400" b="1" dirty="0" smtClean="0"/>
              <a:t>如一组关键字序列为</a:t>
            </a:r>
            <a:r>
              <a:rPr lang="en-US" altLang="zh-CN" sz="2400" b="1" dirty="0" smtClean="0"/>
              <a:t>{19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01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68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84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27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55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79}</a:t>
            </a:r>
            <a:r>
              <a:rPr lang="zh-CN" altLang="en-US" sz="2400" b="1" dirty="0" smtClean="0"/>
              <a:t>，哈希函数为</a:t>
            </a:r>
            <a:r>
              <a:rPr lang="en-US" altLang="zh-CN" sz="2400" b="1" dirty="0" smtClean="0"/>
              <a:t>H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key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= key mod 13</a:t>
            </a:r>
            <a:r>
              <a:rPr lang="zh-CN" altLang="en-US" sz="2400" b="1" dirty="0" smtClean="0"/>
              <a:t>，采用公共溢出区法得到的结果为： 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3063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774139"/>
              </p:ext>
            </p:extLst>
          </p:nvPr>
        </p:nvGraphicFramePr>
        <p:xfrm>
          <a:off x="1187450" y="4359275"/>
          <a:ext cx="7561263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Visio" r:id="rId3" imgW="2827979" imgH="735016" progId="Visio.Drawing.11">
                  <p:embed/>
                </p:oleObj>
              </mc:Choice>
              <mc:Fallback>
                <p:oleObj name="Visio" r:id="rId3" imgW="2827979" imgH="7350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59275"/>
                        <a:ext cx="7561263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11213" y="400050"/>
            <a:ext cx="683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例    已知一组关键字</a:t>
            </a:r>
            <a:r>
              <a:rPr kumimoji="1" lang="en-US" altLang="zh-CN" sz="2000" b="1">
                <a:latin typeface="Times New Roman" pitchFamily="18" charset="0"/>
              </a:rPr>
              <a:t>(19,14,23,1,68,20,84,27,55,11,10,79)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</a:t>
            </a:r>
            <a:r>
              <a:rPr kumimoji="1" lang="zh-CN" altLang="en-US" sz="2000" b="1">
                <a:latin typeface="Times New Roman" pitchFamily="18" charset="0"/>
              </a:rPr>
              <a:t>哈希函数为：</a:t>
            </a:r>
            <a:r>
              <a:rPr kumimoji="1" lang="en-US" altLang="zh-CN" sz="2000" b="1">
                <a:latin typeface="Times New Roman" pitchFamily="18" charset="0"/>
              </a:rPr>
              <a:t>H(key)=key MOD 13, </a:t>
            </a:r>
            <a:r>
              <a:rPr kumimoji="1" lang="zh-CN" altLang="zh-CN" sz="2000" b="1">
                <a:latin typeface="Times New Roman" pitchFamily="18" charset="0"/>
              </a:rPr>
              <a:t>哈希表长为</a:t>
            </a:r>
            <a:r>
              <a:rPr kumimoji="1" lang="en-US" altLang="zh-CN" sz="2000" b="1">
                <a:latin typeface="Times New Roman" pitchFamily="18" charset="0"/>
              </a:rPr>
              <a:t>m=16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</a:p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         </a:t>
            </a:r>
            <a:r>
              <a:rPr kumimoji="1" lang="zh-CN" altLang="zh-CN" sz="2000" b="1">
                <a:latin typeface="Times New Roman" pitchFamily="18" charset="0"/>
              </a:rPr>
              <a:t>设每个记录的查找概率相等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073150" y="1547813"/>
            <a:ext cx="6824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(1)  </a:t>
            </a:r>
            <a:r>
              <a:rPr kumimoji="1" lang="zh-CN" altLang="en-US" sz="2000" b="1">
                <a:latin typeface="Times New Roman" pitchFamily="18" charset="0"/>
              </a:rPr>
              <a:t>用线性探测再散列处理冲突，即</a:t>
            </a:r>
            <a:r>
              <a:rPr kumimoji="1" lang="en-US" altLang="zh-CN" sz="2000" b="1">
                <a:latin typeface="Times New Roman" pitchFamily="18" charset="0"/>
              </a:rPr>
              <a:t>Hi=(H(key)+di) MOD m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612775" y="6156325"/>
            <a:ext cx="421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55</a:t>
            </a:r>
            <a:r>
              <a:rPr kumimoji="1" lang="en-US" altLang="zh-CN" sz="2000" b="1">
                <a:latin typeface="Times New Roman" pitchFamily="18" charset="0"/>
              </a:rPr>
              <a:t>)=3 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H1=(3+1)MOD16=4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      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H2=(3+2)MOD16=5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781550" y="3769042"/>
            <a:ext cx="42767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H(</a:t>
            </a:r>
            <a:r>
              <a:rPr kumimoji="1" lang="en-US" altLang="zh-CN" sz="2000" b="1" dirty="0">
                <a:solidFill>
                  <a:srgbClr val="FF9900"/>
                </a:solidFill>
                <a:latin typeface="Times New Roman" pitchFamily="18" charset="0"/>
              </a:rPr>
              <a:t>79</a:t>
            </a:r>
            <a:r>
              <a:rPr kumimoji="1" lang="en-US" altLang="zh-CN" sz="2000" b="1" dirty="0">
                <a:latin typeface="Times New Roman" pitchFamily="18" charset="0"/>
              </a:rPr>
              <a:t>)=1    </a:t>
            </a:r>
            <a:r>
              <a:rPr kumimoji="1" lang="zh-CN" altLang="zh-CN" sz="2000" b="1" dirty="0">
                <a:latin typeface="Times New Roman" pitchFamily="18" charset="0"/>
              </a:rPr>
              <a:t>冲突，</a:t>
            </a:r>
            <a:r>
              <a:rPr kumimoji="1" lang="en-US" altLang="zh-CN" sz="2000" b="1" dirty="0">
                <a:latin typeface="Times New Roman" pitchFamily="18" charset="0"/>
              </a:rPr>
              <a:t>H1=(1+1)MOD16=2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                  </a:t>
            </a:r>
            <a:r>
              <a:rPr kumimoji="1" lang="zh-CN" altLang="zh-CN" sz="2000" b="1" dirty="0">
                <a:latin typeface="Times New Roman" pitchFamily="18" charset="0"/>
              </a:rPr>
              <a:t>冲突，</a:t>
            </a:r>
            <a:r>
              <a:rPr kumimoji="1" lang="en-US" altLang="zh-CN" sz="2000" b="1" dirty="0">
                <a:latin typeface="Times New Roman" pitchFamily="18" charset="0"/>
              </a:rPr>
              <a:t>H2=(1+2)MOD16=3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                  </a:t>
            </a:r>
            <a:r>
              <a:rPr kumimoji="1" lang="zh-CN" altLang="zh-CN" sz="2000" b="1" dirty="0">
                <a:latin typeface="Times New Roman" pitchFamily="18" charset="0"/>
              </a:rPr>
              <a:t>冲突，</a:t>
            </a:r>
            <a:r>
              <a:rPr kumimoji="1" lang="en-US" altLang="zh-CN" sz="2000" b="1" dirty="0">
                <a:latin typeface="Times New Roman" pitchFamily="18" charset="0"/>
              </a:rPr>
              <a:t>H3=(1+3)MOD16=4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                  </a:t>
            </a:r>
            <a:r>
              <a:rPr kumimoji="1" lang="zh-CN" altLang="zh-CN" sz="2000" b="1" dirty="0">
                <a:latin typeface="Times New Roman" pitchFamily="18" charset="0"/>
              </a:rPr>
              <a:t>冲突，</a:t>
            </a:r>
            <a:r>
              <a:rPr kumimoji="1" lang="en-US" altLang="zh-CN" sz="2000" b="1" dirty="0">
                <a:latin typeface="Times New Roman" pitchFamily="18" charset="0"/>
              </a:rPr>
              <a:t>H4=(1+4)MOD16=5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                  </a:t>
            </a:r>
            <a:r>
              <a:rPr kumimoji="1" lang="zh-CN" altLang="zh-CN" sz="2000" b="1" dirty="0">
                <a:latin typeface="Times New Roman" pitchFamily="18" charset="0"/>
              </a:rPr>
              <a:t>冲突，</a:t>
            </a:r>
            <a:r>
              <a:rPr kumimoji="1" lang="en-US" altLang="zh-CN" sz="2000" b="1" dirty="0">
                <a:latin typeface="Times New Roman" pitchFamily="18" charset="0"/>
              </a:rPr>
              <a:t>H5=(1+5)MOD16=6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                  </a:t>
            </a:r>
            <a:r>
              <a:rPr kumimoji="1" lang="zh-CN" altLang="zh-CN" sz="2000" b="1" dirty="0">
                <a:latin typeface="Times New Roman" pitchFamily="18" charset="0"/>
              </a:rPr>
              <a:t>冲突，</a:t>
            </a:r>
            <a:r>
              <a:rPr kumimoji="1" lang="en-US" altLang="zh-CN" sz="2000" b="1" dirty="0">
                <a:latin typeface="Times New Roman" pitchFamily="18" charset="0"/>
              </a:rPr>
              <a:t>H6=(1+6)MOD16=7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                  </a:t>
            </a:r>
            <a:r>
              <a:rPr kumimoji="1" lang="zh-CN" altLang="zh-CN" sz="2000" b="1" dirty="0">
                <a:latin typeface="Times New Roman" pitchFamily="18" charset="0"/>
              </a:rPr>
              <a:t>冲突，</a:t>
            </a:r>
            <a:r>
              <a:rPr kumimoji="1" lang="en-US" altLang="zh-CN" sz="2000" b="1" dirty="0">
                <a:latin typeface="Times New Roman" pitchFamily="18" charset="0"/>
              </a:rPr>
              <a:t>H7=(1+7)MOD16=8</a:t>
            </a:r>
          </a:p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                  </a:t>
            </a:r>
            <a:r>
              <a:rPr kumimoji="1" lang="zh-CN" altLang="zh-CN" sz="2000" b="1" dirty="0">
                <a:latin typeface="Times New Roman" pitchFamily="18" charset="0"/>
              </a:rPr>
              <a:t>冲突，</a:t>
            </a:r>
            <a:r>
              <a:rPr kumimoji="1" lang="en-US" altLang="zh-CN" sz="2000" b="1" dirty="0">
                <a:latin typeface="Times New Roman" pitchFamily="18" charset="0"/>
              </a:rPr>
              <a:t>H8=(1+8)MOD16=9</a:t>
            </a:r>
          </a:p>
          <a:p>
            <a:pPr eaLnBrk="1" hangingPunct="1"/>
            <a:endParaRPr kumimoji="1" lang="en-US" altLang="zh-CN" sz="2000" b="1" dirty="0">
              <a:latin typeface="Times New Roman" pitchFamily="18" charset="0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785813" y="1944688"/>
            <a:ext cx="6143625" cy="684212"/>
            <a:chOff x="1261" y="1173"/>
            <a:chExt cx="3870" cy="431"/>
          </a:xfrm>
        </p:grpSpPr>
        <p:sp>
          <p:nvSpPr>
            <p:cNvPr id="69664" name="Text Box 4"/>
            <p:cNvSpPr txBox="1">
              <a:spLocks noChangeArrowheads="1"/>
            </p:cNvSpPr>
            <p:nvPr/>
          </p:nvSpPr>
          <p:spPr bwMode="auto">
            <a:xfrm>
              <a:off x="1295" y="1173"/>
              <a:ext cx="3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0    1    2    3    4    5    6    7    8    9   10   11 12  13  14  15</a:t>
              </a:r>
            </a:p>
          </p:txBody>
        </p:sp>
        <p:grpSp>
          <p:nvGrpSpPr>
            <p:cNvPr id="69665" name="Group 5"/>
            <p:cNvGrpSpPr>
              <a:grpSpLocks/>
            </p:cNvGrpSpPr>
            <p:nvPr/>
          </p:nvGrpSpPr>
          <p:grpSpPr bwMode="auto">
            <a:xfrm>
              <a:off x="1261" y="1365"/>
              <a:ext cx="3819" cy="239"/>
              <a:chOff x="1261" y="1365"/>
              <a:chExt cx="3819" cy="239"/>
            </a:xfrm>
          </p:grpSpPr>
          <p:sp>
            <p:nvSpPr>
              <p:cNvPr id="69666" name="Rectangle 6"/>
              <p:cNvSpPr>
                <a:spLocks noChangeArrowheads="1"/>
              </p:cNvSpPr>
              <p:nvPr/>
            </p:nvSpPr>
            <p:spPr bwMode="auto">
              <a:xfrm>
                <a:off x="1261" y="1366"/>
                <a:ext cx="3819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7" name="Line 7"/>
              <p:cNvSpPr>
                <a:spLocks noChangeShapeType="1"/>
              </p:cNvSpPr>
              <p:nvPr/>
            </p:nvSpPr>
            <p:spPr bwMode="auto">
              <a:xfrm>
                <a:off x="149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8" name="Line 8"/>
              <p:cNvSpPr>
                <a:spLocks noChangeShapeType="1"/>
              </p:cNvSpPr>
              <p:nvPr/>
            </p:nvSpPr>
            <p:spPr bwMode="auto">
              <a:xfrm>
                <a:off x="173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Line 9"/>
              <p:cNvSpPr>
                <a:spLocks noChangeShapeType="1"/>
              </p:cNvSpPr>
              <p:nvPr/>
            </p:nvSpPr>
            <p:spPr bwMode="auto">
              <a:xfrm>
                <a:off x="197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0" name="Line 10"/>
              <p:cNvSpPr>
                <a:spLocks noChangeShapeType="1"/>
              </p:cNvSpPr>
              <p:nvPr/>
            </p:nvSpPr>
            <p:spPr bwMode="auto">
              <a:xfrm>
                <a:off x="221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1" name="Line 11"/>
              <p:cNvSpPr>
                <a:spLocks noChangeShapeType="1"/>
              </p:cNvSpPr>
              <p:nvPr/>
            </p:nvSpPr>
            <p:spPr bwMode="auto">
              <a:xfrm>
                <a:off x="245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2" name="Line 12"/>
              <p:cNvSpPr>
                <a:spLocks noChangeShapeType="1"/>
              </p:cNvSpPr>
              <p:nvPr/>
            </p:nvSpPr>
            <p:spPr bwMode="auto">
              <a:xfrm>
                <a:off x="269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3" name="Line 13"/>
              <p:cNvSpPr>
                <a:spLocks noChangeShapeType="1"/>
              </p:cNvSpPr>
              <p:nvPr/>
            </p:nvSpPr>
            <p:spPr bwMode="auto">
              <a:xfrm>
                <a:off x="293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4" name="Line 14"/>
              <p:cNvSpPr>
                <a:spLocks noChangeShapeType="1"/>
              </p:cNvSpPr>
              <p:nvPr/>
            </p:nvSpPr>
            <p:spPr bwMode="auto">
              <a:xfrm>
                <a:off x="318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5" name="Line 15"/>
              <p:cNvSpPr>
                <a:spLocks noChangeShapeType="1"/>
              </p:cNvSpPr>
              <p:nvPr/>
            </p:nvSpPr>
            <p:spPr bwMode="auto">
              <a:xfrm>
                <a:off x="342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6" name="Line 16"/>
              <p:cNvSpPr>
                <a:spLocks noChangeShapeType="1"/>
              </p:cNvSpPr>
              <p:nvPr/>
            </p:nvSpPr>
            <p:spPr bwMode="auto">
              <a:xfrm>
                <a:off x="366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7" name="Line 17"/>
              <p:cNvSpPr>
                <a:spLocks noChangeShapeType="1"/>
              </p:cNvSpPr>
              <p:nvPr/>
            </p:nvSpPr>
            <p:spPr bwMode="auto">
              <a:xfrm>
                <a:off x="3900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8" name="Line 18"/>
              <p:cNvSpPr>
                <a:spLocks noChangeShapeType="1"/>
              </p:cNvSpPr>
              <p:nvPr/>
            </p:nvSpPr>
            <p:spPr bwMode="auto">
              <a:xfrm>
                <a:off x="414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9" name="Line 19"/>
              <p:cNvSpPr>
                <a:spLocks noChangeShapeType="1"/>
              </p:cNvSpPr>
              <p:nvPr/>
            </p:nvSpPr>
            <p:spPr bwMode="auto">
              <a:xfrm>
                <a:off x="438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0" name="Line 20"/>
              <p:cNvSpPr>
                <a:spLocks noChangeShapeType="1"/>
              </p:cNvSpPr>
              <p:nvPr/>
            </p:nvSpPr>
            <p:spPr bwMode="auto">
              <a:xfrm>
                <a:off x="462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1" name="Line 21"/>
              <p:cNvSpPr>
                <a:spLocks noChangeShapeType="1"/>
              </p:cNvSpPr>
              <p:nvPr/>
            </p:nvSpPr>
            <p:spPr bwMode="auto">
              <a:xfrm>
                <a:off x="4862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827905" y="6188643"/>
            <a:ext cx="3829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ASL</a:t>
            </a:r>
            <a:r>
              <a:rPr kumimoji="1" lang="zh-CN" altLang="en-US" sz="2000" b="1" baseline="-25000" dirty="0">
                <a:solidFill>
                  <a:srgbClr val="0066FF"/>
                </a:solidFill>
                <a:latin typeface="Times New Roman" pitchFamily="18" charset="0"/>
              </a:rPr>
              <a:t>成功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=(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*6+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+</a:t>
            </a:r>
            <a:r>
              <a:rPr kumimoji="1" lang="en-US" altLang="zh-CN" sz="2000" b="1" dirty="0">
                <a:latin typeface="Times New Roman" pitchFamily="18" charset="0"/>
              </a:rPr>
              <a:t>3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*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+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+</a:t>
            </a:r>
            <a:r>
              <a:rPr kumimoji="1" lang="en-US" altLang="zh-CN" sz="2000" b="1" dirty="0">
                <a:solidFill>
                  <a:srgbClr val="FF9900"/>
                </a:solidFill>
                <a:latin typeface="Times New Roman" pitchFamily="18" charset="0"/>
              </a:rPr>
              <a:t>9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)/</a:t>
            </a:r>
            <a:r>
              <a:rPr kumimoji="1" lang="en-US" altLang="zh-CN" sz="2000" b="1" dirty="0">
                <a:latin typeface="Times New Roman" pitchFamily="18" charset="0"/>
              </a:rPr>
              <a:t>12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=2.5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1125538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14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1508125" y="2214563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1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1889125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68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2271713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27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652713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55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035300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19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416300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20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3798888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84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4179888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79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4562475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23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4943475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11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5324475" y="22145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10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612775" y="2760663"/>
            <a:ext cx="1074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19</a:t>
            </a:r>
            <a:r>
              <a:rPr kumimoji="1" lang="en-US" altLang="zh-CN" sz="2000" b="1">
                <a:latin typeface="Times New Roman" pitchFamily="18" charset="0"/>
              </a:rPr>
              <a:t>)=6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612775" y="3071813"/>
            <a:ext cx="1074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14</a:t>
            </a:r>
            <a:r>
              <a:rPr kumimoji="1" lang="en-US" altLang="zh-CN" sz="2000" b="1">
                <a:latin typeface="Times New Roman" pitchFamily="18" charset="0"/>
              </a:rPr>
              <a:t>)=1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612775" y="3381375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23</a:t>
            </a:r>
            <a:r>
              <a:rPr kumimoji="1" lang="en-US" altLang="zh-CN" sz="2000" b="1">
                <a:latin typeface="Times New Roman" pitchFamily="18" charset="0"/>
              </a:rPr>
              <a:t>)=10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612775" y="3692525"/>
            <a:ext cx="427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)=1   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H1=(1+1) MOD16=2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612775" y="4002088"/>
            <a:ext cx="1074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68</a:t>
            </a:r>
            <a:r>
              <a:rPr kumimoji="1" lang="en-US" altLang="zh-CN" sz="2000" b="1">
                <a:latin typeface="Times New Roman" pitchFamily="18" charset="0"/>
              </a:rPr>
              <a:t>)=3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612775" y="4311650"/>
            <a:ext cx="1074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20</a:t>
            </a:r>
            <a:r>
              <a:rPr kumimoji="1" lang="en-US" altLang="zh-CN" sz="2000" b="1">
                <a:latin typeface="Times New Roman" pitchFamily="18" charset="0"/>
              </a:rPr>
              <a:t>)=7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612775" y="4622800"/>
            <a:ext cx="421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84</a:t>
            </a:r>
            <a:r>
              <a:rPr kumimoji="1" lang="en-US" altLang="zh-CN" sz="2000" b="1">
                <a:latin typeface="Times New Roman" pitchFamily="18" charset="0"/>
              </a:rPr>
              <a:t>)=6 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H1=(6+1)MOD16=7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      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H2=(6+2)MOD16=8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612775" y="5237163"/>
            <a:ext cx="4213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27</a:t>
            </a:r>
            <a:r>
              <a:rPr kumimoji="1" lang="en-US" altLang="zh-CN" sz="2000" b="1">
                <a:latin typeface="Times New Roman" pitchFamily="18" charset="0"/>
              </a:rPr>
              <a:t>)=1 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H1=(1+1)MOD16=2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      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H2=(1+2)MOD16=3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      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H3=(1+3)MOD16=4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4664075" y="2743200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11</a:t>
            </a:r>
            <a:r>
              <a:rPr kumimoji="1" lang="en-US" altLang="zh-CN" sz="2000" b="1">
                <a:latin typeface="Times New Roman" pitchFamily="18" charset="0"/>
              </a:rPr>
              <a:t>)=11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4664075" y="3098800"/>
            <a:ext cx="453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H(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10</a:t>
            </a:r>
            <a:r>
              <a:rPr kumimoji="1" lang="en-US" altLang="zh-CN" sz="2000" b="1">
                <a:latin typeface="Times New Roman" pitchFamily="18" charset="0"/>
              </a:rPr>
              <a:t>)=10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H1=(10+1)MOD16=11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         </a:t>
            </a:r>
            <a:r>
              <a:rPr kumimoji="1" lang="zh-CN" altLang="zh-CN" sz="2000" b="1">
                <a:latin typeface="Times New Roman" pitchFamily="18" charset="0"/>
              </a:rPr>
              <a:t>冲突，</a:t>
            </a:r>
            <a:r>
              <a:rPr kumimoji="1" lang="en-US" altLang="zh-CN" sz="2000" b="1">
                <a:latin typeface="Times New Roman" pitchFamily="18" charset="0"/>
              </a:rPr>
              <a:t>H2=(10+2)MOD16=12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4837593" y="6482965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ASL</a:t>
            </a:r>
            <a:r>
              <a:rPr kumimoji="1" lang="zh-CN" altLang="en-US" sz="2000" b="1" baseline="-25000" dirty="0">
                <a:solidFill>
                  <a:srgbClr val="0066FF"/>
                </a:solidFill>
                <a:latin typeface="Times New Roman" pitchFamily="18" charset="0"/>
              </a:rPr>
              <a:t>失败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=(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+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+</a:t>
            </a:r>
            <a:r>
              <a:rPr kumimoji="1" lang="en-US" altLang="zh-CN" sz="2000" b="1" dirty="0">
                <a:latin typeface="Times New Roman" pitchFamily="18" charset="0"/>
              </a:rPr>
              <a:t>3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+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</a:rPr>
              <a:t>…+13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)/</a:t>
            </a:r>
            <a:r>
              <a:rPr kumimoji="1" lang="en-US" altLang="zh-CN" sz="2000" b="1" dirty="0">
                <a:latin typeface="Times New Roman" pitchFamily="18" charset="0"/>
              </a:rPr>
              <a:t>13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=7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9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4" dur="500"/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500"/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9" dur="500"/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4" dur="500"/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9" dur="500"/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500"/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9" dur="500"/>
                                        <p:tgtEl>
                                          <p:spTgt spid="3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38" grpId="0" build="p" autoUpdateAnimBg="0"/>
      <p:bldP spid="34839" grpId="0" build="p" autoUpdateAnimBg="0"/>
      <p:bldP spid="34840" grpId="0" build="p" autoUpdateAnimBg="0"/>
      <p:bldP spid="34842" grpId="0" build="p" autoUpdateAnimBg="0"/>
      <p:bldP spid="34844" grpId="0" build="p" autoUpdateAnimBg="0"/>
      <p:bldP spid="34845" grpId="0" build="p" autoUpdateAnimBg="0"/>
      <p:bldP spid="34846" grpId="0" build="p" autoUpdateAnimBg="0"/>
      <p:bldP spid="34847" grpId="0" build="p" autoUpdateAnimBg="0"/>
      <p:bldP spid="34848" grpId="0" build="p" autoUpdateAnimBg="0"/>
      <p:bldP spid="34849" grpId="0" build="p" autoUpdateAnimBg="0"/>
      <p:bldP spid="34850" grpId="0" build="p" autoUpdateAnimBg="0"/>
      <p:bldP spid="34851" grpId="0" build="p" autoUpdateAnimBg="0"/>
      <p:bldP spid="34852" grpId="0" build="p" autoUpdateAnimBg="0"/>
      <p:bldP spid="34853" grpId="0" build="p" autoUpdateAnimBg="0"/>
      <p:bldP spid="34854" grpId="0" build="p" autoUpdateAnimBg="0"/>
      <p:bldP spid="34855" grpId="0" build="p" autoUpdateAnimBg="0"/>
      <p:bldP spid="34856" grpId="0" build="p" autoUpdateAnimBg="0"/>
      <p:bldP spid="34857" grpId="0" build="p" autoUpdateAnimBg="0"/>
      <p:bldP spid="34858" grpId="0" build="p" autoUpdateAnimBg="0"/>
      <p:bldP spid="34859" grpId="0" build="p" autoUpdateAnimBg="0"/>
      <p:bldP spid="34860" grpId="0" build="p" autoUpdateAnimBg="0"/>
      <p:bldP spid="34861" grpId="0" build="p" autoUpdateAnimBg="0"/>
      <p:bldP spid="34862" grpId="0" build="p" autoUpdateAnimBg="0"/>
      <p:bldP spid="34863" grpId="0" build="p" autoUpdateAnimBg="0"/>
      <p:bldP spid="34864" grpId="0" build="p" autoUpdateAnimBg="0"/>
      <p:bldP spid="34865" grpId="0" build="p" autoUpdateAnimBg="0"/>
      <p:bldP spid="3486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xfrm rot="900000">
            <a:off x="8615045" y="6261872"/>
            <a:ext cx="716206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2F45C1E-C147-4ED9-A745-027C233CF706}" type="slidenum">
              <a:rPr lang="en-US" altLang="zh-CN" b="1" smtClean="0"/>
              <a:pPr eaLnBrk="1" hangingPunct="1"/>
              <a:t>26</a:t>
            </a:fld>
            <a:endParaRPr lang="en-US" altLang="zh-CN" b="1" dirty="0" smtClean="0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98575" y="1220788"/>
            <a:ext cx="290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(2)  </a:t>
            </a:r>
            <a:r>
              <a:rPr kumimoji="1" lang="zh-CN" altLang="en-US" sz="2000" b="1">
                <a:latin typeface="Times New Roman" pitchFamily="18" charset="0"/>
              </a:rPr>
              <a:t>用链地址法处理冲突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404938" y="1820863"/>
            <a:ext cx="5800725" cy="4149725"/>
            <a:chOff x="1064" y="1448"/>
            <a:chExt cx="3654" cy="2614"/>
          </a:xfrm>
        </p:grpSpPr>
        <p:grpSp>
          <p:nvGrpSpPr>
            <p:cNvPr id="70665" name="Group 4"/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70728" name="Rectangle 5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29" name="Line 6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0" name="Line 7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1" name="Line 8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2" name="Line 9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3" name="Line 10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4" name="Line 11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5" name="Line 12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6" name="Line 13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7" name="Line 14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8" name="Line 15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39" name="Line 16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40" name="Line 17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0666" name="Text Box 18"/>
            <p:cNvSpPr txBox="1">
              <a:spLocks noChangeArrowheads="1"/>
            </p:cNvSpPr>
            <p:nvPr/>
          </p:nvSpPr>
          <p:spPr bwMode="auto">
            <a:xfrm>
              <a:off x="1064" y="1450"/>
              <a:ext cx="310" cy="2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1700" b="1">
                  <a:latin typeface="Times New Roman" pitchFamily="18" charset="0"/>
                </a:rPr>
                <a:t>0 1  2 3 4  5 6  7 8 9  10 11 12</a:t>
              </a:r>
              <a:r>
                <a:rPr kumimoji="1" lang="en-US" altLang="zh-CN" sz="2000" b="1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70667" name="Group 19"/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70725" name="Rectangle 2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66FF33"/>
                    </a:solidFill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70726" name="Line 2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27" name="Line 2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0668" name="Text Box 23"/>
            <p:cNvSpPr txBox="1">
              <a:spLocks noChangeArrowheads="1"/>
            </p:cNvSpPr>
            <p:nvPr/>
          </p:nvSpPr>
          <p:spPr bwMode="auto">
            <a:xfrm>
              <a:off x="1362" y="1448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grpSp>
          <p:nvGrpSpPr>
            <p:cNvPr id="70669" name="Group 24"/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70722" name="Rectangle 2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FFFF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0723" name="Line 2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24" name="Line 2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0" name="Group 28"/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70719" name="Rectangle 2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itchFamily="18" charset="0"/>
                  </a:rPr>
                  <a:t>27</a:t>
                </a:r>
                <a:endParaRPr kumimoji="1" lang="en-US" altLang="zh-CN" sz="2000" b="1">
                  <a:latin typeface="Times New Roman" pitchFamily="18" charset="0"/>
                </a:endParaRPr>
              </a:p>
            </p:txBody>
          </p:sp>
          <p:sp>
            <p:nvSpPr>
              <p:cNvPr id="70720" name="Line 3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21" name="Line 3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1" name="Group 32"/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70716" name="Rectangle 3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FFFF00"/>
                    </a:solidFill>
                    <a:latin typeface="Times New Roman" pitchFamily="18" charset="0"/>
                  </a:rPr>
                  <a:t>79</a:t>
                </a:r>
              </a:p>
            </p:txBody>
          </p:sp>
          <p:sp>
            <p:nvSpPr>
              <p:cNvPr id="70717" name="Line 3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18" name="Line 3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2" name="Group 36"/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70713" name="Rectangle 3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66FF33"/>
                    </a:solidFill>
                    <a:latin typeface="Times New Roman" pitchFamily="18" charset="0"/>
                  </a:rPr>
                  <a:t>68</a:t>
                </a:r>
              </a:p>
            </p:txBody>
          </p:sp>
          <p:sp>
            <p:nvSpPr>
              <p:cNvPr id="70714" name="Line 3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15" name="Line 3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3" name="Group 40"/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70710" name="Rectangle 4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FFFF00"/>
                    </a:solidFill>
                    <a:latin typeface="Times New Roman" pitchFamily="18" charset="0"/>
                  </a:rPr>
                  <a:t>55</a:t>
                </a:r>
              </a:p>
            </p:txBody>
          </p:sp>
          <p:sp>
            <p:nvSpPr>
              <p:cNvPr id="70711" name="Line 4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12" name="Line 4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4" name="Group 44"/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70707" name="Rectangle 4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66FF33"/>
                    </a:solidFill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70708" name="Line 4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09" name="Line 4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5" name="Group 48"/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70704" name="Rectangle 4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FFFF00"/>
                    </a:solidFill>
                    <a:latin typeface="Times New Roman" pitchFamily="18" charset="0"/>
                  </a:rPr>
                  <a:t>84</a:t>
                </a:r>
              </a:p>
            </p:txBody>
          </p:sp>
          <p:sp>
            <p:nvSpPr>
              <p:cNvPr id="70705" name="Line 5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06" name="Line 5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6" name="Group 52"/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70701" name="Rectangle 5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66FF33"/>
                    </a:solidFill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70702" name="Line 5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03" name="Line 5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7" name="Group 56"/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70698" name="Rectangle 5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66FF33"/>
                    </a:solidFill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70699" name="Line 5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700" name="Line 5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8" name="Group 60"/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70695" name="Rectangle 6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FFFF00"/>
                    </a:solidFill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70696" name="Line 6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697" name="Line 6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9" name="Group 64"/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70692" name="Rectangle 6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000" b="1" dirty="0">
                    <a:solidFill>
                      <a:srgbClr val="66FF33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70693" name="Line 6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0694" name="Line 6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0680" name="Text Box 68"/>
            <p:cNvSpPr txBox="1">
              <a:spLocks noChangeArrowheads="1"/>
            </p:cNvSpPr>
            <p:nvPr/>
          </p:nvSpPr>
          <p:spPr bwMode="auto">
            <a:xfrm>
              <a:off x="1362" y="184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81" name="Text Box 69"/>
            <p:cNvSpPr txBox="1">
              <a:spLocks noChangeArrowheads="1"/>
            </p:cNvSpPr>
            <p:nvPr/>
          </p:nvSpPr>
          <p:spPr bwMode="auto">
            <a:xfrm>
              <a:off x="1362" y="2216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82" name="Text Box 70"/>
            <p:cNvSpPr txBox="1">
              <a:spLocks noChangeArrowheads="1"/>
            </p:cNvSpPr>
            <p:nvPr/>
          </p:nvSpPr>
          <p:spPr bwMode="auto">
            <a:xfrm>
              <a:off x="1362" y="2423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83" name="Text Box 71"/>
            <p:cNvSpPr txBox="1">
              <a:spLocks noChangeArrowheads="1"/>
            </p:cNvSpPr>
            <p:nvPr/>
          </p:nvSpPr>
          <p:spPr bwMode="auto">
            <a:xfrm>
              <a:off x="1362" y="30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84" name="Text Box 72"/>
            <p:cNvSpPr txBox="1">
              <a:spLocks noChangeArrowheads="1"/>
            </p:cNvSpPr>
            <p:nvPr/>
          </p:nvSpPr>
          <p:spPr bwMode="auto">
            <a:xfrm>
              <a:off x="1362" y="3231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85" name="Text Box 73"/>
            <p:cNvSpPr txBox="1">
              <a:spLocks noChangeArrowheads="1"/>
            </p:cNvSpPr>
            <p:nvPr/>
          </p:nvSpPr>
          <p:spPr bwMode="auto">
            <a:xfrm>
              <a:off x="1362" y="381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86" name="Text Box 74"/>
            <p:cNvSpPr txBox="1">
              <a:spLocks noChangeArrowheads="1"/>
            </p:cNvSpPr>
            <p:nvPr/>
          </p:nvSpPr>
          <p:spPr bwMode="auto">
            <a:xfrm>
              <a:off x="4497" y="1616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87" name="Text Box 75"/>
            <p:cNvSpPr txBox="1">
              <a:spLocks noChangeArrowheads="1"/>
            </p:cNvSpPr>
            <p:nvPr/>
          </p:nvSpPr>
          <p:spPr bwMode="auto">
            <a:xfrm>
              <a:off x="2967" y="201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88" name="Text Box 76"/>
            <p:cNvSpPr txBox="1">
              <a:spLocks noChangeArrowheads="1"/>
            </p:cNvSpPr>
            <p:nvPr/>
          </p:nvSpPr>
          <p:spPr bwMode="auto">
            <a:xfrm>
              <a:off x="2956" y="2599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89" name="Text Box 77"/>
            <p:cNvSpPr txBox="1">
              <a:spLocks noChangeArrowheads="1"/>
            </p:cNvSpPr>
            <p:nvPr/>
          </p:nvSpPr>
          <p:spPr bwMode="auto">
            <a:xfrm>
              <a:off x="2201" y="2868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90" name="Text Box 78"/>
            <p:cNvSpPr txBox="1">
              <a:spLocks noChangeArrowheads="1"/>
            </p:cNvSpPr>
            <p:nvPr/>
          </p:nvSpPr>
          <p:spPr bwMode="auto">
            <a:xfrm>
              <a:off x="2956" y="337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  <p:sp>
          <p:nvSpPr>
            <p:cNvPr id="70691" name="Text Box 79"/>
            <p:cNvSpPr txBox="1">
              <a:spLocks noChangeArrowheads="1"/>
            </p:cNvSpPr>
            <p:nvPr/>
          </p:nvSpPr>
          <p:spPr bwMode="auto">
            <a:xfrm>
              <a:off x="2211" y="362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^</a:t>
              </a:r>
            </a:p>
          </p:txBody>
        </p:sp>
      </p:grpSp>
      <p:sp>
        <p:nvSpPr>
          <p:cNvPr id="35920" name="Text Box 80"/>
          <p:cNvSpPr txBox="1">
            <a:spLocks noChangeArrowheads="1"/>
          </p:cNvSpPr>
          <p:nvPr/>
        </p:nvSpPr>
        <p:spPr bwMode="auto">
          <a:xfrm>
            <a:off x="1430338" y="6049963"/>
            <a:ext cx="3728906" cy="40011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ASL</a:t>
            </a:r>
            <a:r>
              <a:rPr kumimoji="1" lang="zh-CN" altLang="en-US" sz="2000" b="1" baseline="-25000" dirty="0">
                <a:solidFill>
                  <a:srgbClr val="0066FF"/>
                </a:solidFill>
                <a:latin typeface="Times New Roman" pitchFamily="18" charset="0"/>
              </a:rPr>
              <a:t>成功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=(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*6+</a:t>
            </a:r>
            <a:r>
              <a:rPr kumimoji="1" lang="en-US" altLang="zh-CN" sz="2000" b="1" dirty="0"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*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+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+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)/</a:t>
            </a:r>
            <a:r>
              <a:rPr kumimoji="1" lang="en-US" altLang="zh-CN" sz="2000" b="1" dirty="0">
                <a:latin typeface="Times New Roman" pitchFamily="18" charset="0"/>
              </a:rPr>
              <a:t>12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=1.75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36000" name="Rectangle 160"/>
          <p:cNvSpPr>
            <a:spLocks noChangeArrowheads="1"/>
          </p:cNvSpPr>
          <p:nvPr/>
        </p:nvSpPr>
        <p:spPr bwMode="auto">
          <a:xfrm>
            <a:off x="1295400" y="384175"/>
            <a:ext cx="473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关键字</a:t>
            </a:r>
            <a:r>
              <a:rPr kumimoji="1" lang="en-US" altLang="zh-CN" sz="2000" b="1">
                <a:latin typeface="Times New Roman" pitchFamily="18" charset="0"/>
              </a:rPr>
              <a:t>(19,14,23,1,68,20,84,27,55,11,10,79)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5834063" y="4600575"/>
            <a:ext cx="21923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成功和失败的</a:t>
            </a:r>
            <a:r>
              <a:rPr lang="en-US" altLang="zh-CN" b="1"/>
              <a:t>ASL</a:t>
            </a:r>
            <a:r>
              <a:rPr lang="zh-CN" altLang="en-US" b="1"/>
              <a:t>分别是多少？</a:t>
            </a:r>
          </a:p>
        </p:txBody>
      </p:sp>
      <p:sp>
        <p:nvSpPr>
          <p:cNvPr id="36002" name="Text Box 162"/>
          <p:cNvSpPr txBox="1">
            <a:spLocks noChangeArrowheads="1"/>
          </p:cNvSpPr>
          <p:nvPr/>
        </p:nvSpPr>
        <p:spPr bwMode="auto">
          <a:xfrm>
            <a:off x="1411793" y="6444434"/>
            <a:ext cx="4294765" cy="40011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ASL</a:t>
            </a:r>
            <a:r>
              <a:rPr kumimoji="1" lang="zh-CN" altLang="en-US" sz="2000" b="1" baseline="-25000" dirty="0">
                <a:solidFill>
                  <a:srgbClr val="0066FF"/>
                </a:solidFill>
                <a:latin typeface="Times New Roman" pitchFamily="18" charset="0"/>
              </a:rPr>
              <a:t>失败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=(0</a:t>
            </a:r>
            <a:r>
              <a:rPr kumimoji="1" lang="en-US" altLang="zh-CN" sz="2000" b="1" dirty="0">
                <a:latin typeface="Times New Roman" pitchFamily="18" charset="0"/>
              </a:rPr>
              <a:t>*7+4+2+2+1+2+1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)/</a:t>
            </a:r>
            <a:r>
              <a:rPr kumimoji="1" lang="en-US" altLang="zh-CN" sz="2000" b="1" dirty="0">
                <a:latin typeface="Times New Roman" pitchFamily="18" charset="0"/>
              </a:rPr>
              <a:t>13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itchFamily="18" charset="0"/>
              </a:rPr>
              <a:t>=0.93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  <p:bldP spid="35920" grpId="0" build="p" autoUpdateAnimBg="0"/>
      <p:bldP spid="36000" grpId="0" build="p" autoUpdateAnimBg="0"/>
      <p:bldP spid="36001" grpId="0"/>
      <p:bldP spid="3600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457200"/>
            <a:ext cx="8501062" cy="3290888"/>
          </a:xfrm>
        </p:spPr>
        <p:txBody>
          <a:bodyPr>
            <a:normAutofit/>
          </a:bodyPr>
          <a:lstStyle/>
          <a:p>
            <a:pPr marL="365760" lvl="1" indent="0" eaLnBrk="1" hangingPunct="1">
              <a:buNone/>
            </a:pPr>
            <a:r>
              <a:rPr lang="zh-CN" altLang="en-US" b="1" dirty="0" smtClean="0"/>
              <a:t>哈希查找算法实现	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用线性探测再散列法处理冲突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实现</a:t>
            </a:r>
          </a:p>
          <a:p>
            <a:pPr marL="1371600" lvl="4" indent="0" eaLnBrk="1" hangingPunct="1">
              <a:buNone/>
            </a:pPr>
            <a:r>
              <a:rPr lang="zh-CN" altLang="en-US" b="1" dirty="0" smtClean="0"/>
              <a:t>查找过程：同前</a:t>
            </a:r>
          </a:p>
          <a:p>
            <a:pPr marL="1371600" lvl="4" indent="0" eaLnBrk="1" hangingPunct="1">
              <a:buNone/>
            </a:pPr>
            <a:r>
              <a:rPr lang="zh-CN" altLang="en-US" b="1" dirty="0" smtClean="0"/>
              <a:t>删除：只能作标记，不能真正删除</a:t>
            </a:r>
          </a:p>
          <a:p>
            <a:pPr marL="1371600" lvl="4" indent="0" eaLnBrk="1" hangingPunct="1">
              <a:buNone/>
            </a:pPr>
            <a:r>
              <a:rPr lang="zh-CN" altLang="en-US" b="1" dirty="0" smtClean="0"/>
              <a:t>插入：遇到空位置或有删除标记的位置就可以插入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算法描述：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用外链表处理冲突算法</a:t>
            </a:r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AC9444C-F979-44A0-8062-1AD1049D779A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graphicFrame>
        <p:nvGraphicFramePr>
          <p:cNvPr id="36867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60975" y="3128963"/>
          <a:ext cx="755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8" name="包" r:id="rId4" imgW="647640" imgH="466560" progId="Package">
                  <p:embed/>
                </p:oleObj>
              </mc:Choice>
              <mc:Fallback>
                <p:oleObj name="包" r:id="rId4" imgW="647640" imgH="466560" progId="Pack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3128963"/>
                        <a:ext cx="755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AutoShape 5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381000" y="5943600"/>
            <a:ext cx="533400" cy="609600"/>
          </a:xfrm>
          <a:prstGeom prst="actionButton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838200" y="5943600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Ch7_4.c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Ch7_5.c</a:t>
            </a:r>
          </a:p>
        </p:txBody>
      </p:sp>
      <p:graphicFrame>
        <p:nvGraphicFramePr>
          <p:cNvPr id="36876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59375" y="391318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showAsIcon="1" r:id="rId7" imgW="914400" imgH="685800" progId="">
                  <p:embed/>
                </p:oleObj>
              </mc:Choice>
              <mc:Fallback>
                <p:oleObj showAsIcon="1" r:id="rId7" imgW="914400" imgH="685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913188"/>
                        <a:ext cx="91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5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54000" y="723900"/>
            <a:ext cx="8501063" cy="3457575"/>
          </a:xfrm>
        </p:spPr>
        <p:txBody>
          <a:bodyPr/>
          <a:lstStyle/>
          <a:p>
            <a:pPr marL="777240" lvl="2" indent="0" eaLnBrk="1" hangingPunct="1">
              <a:buNone/>
            </a:pPr>
            <a:r>
              <a:rPr lang="zh-CN" altLang="en-US" b="1" dirty="0" smtClean="0"/>
              <a:t>哈希查找分析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哈希查找过程仍是一个给定值与关键字进行比较的过程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评价哈希查找效率仍要用</a:t>
            </a:r>
            <a:r>
              <a:rPr lang="en-US" altLang="zh-CN" b="1" dirty="0" smtClean="0"/>
              <a:t>ASL</a:t>
            </a:r>
          </a:p>
          <a:p>
            <a:pPr marL="1097280" lvl="3" indent="0" eaLnBrk="1" hangingPunct="1">
              <a:buNone/>
            </a:pPr>
            <a:r>
              <a:rPr lang="zh-CN" altLang="zh-CN" b="1" dirty="0" smtClean="0"/>
              <a:t>哈希查找过程与给定值进行比较的关键字的个数取决于：</a:t>
            </a:r>
          </a:p>
          <a:p>
            <a:pPr marL="1371600" lvl="4" indent="0" eaLnBrk="1" hangingPunct="1">
              <a:buNone/>
            </a:pPr>
            <a:r>
              <a:rPr lang="zh-CN" altLang="en-US" b="1" dirty="0" smtClean="0"/>
              <a:t>哈希函数</a:t>
            </a:r>
          </a:p>
          <a:p>
            <a:pPr marL="1371600" lvl="4" indent="0" eaLnBrk="1" hangingPunct="1">
              <a:buNone/>
            </a:pPr>
            <a:r>
              <a:rPr lang="zh-CN" altLang="en-US" b="1" dirty="0" smtClean="0"/>
              <a:t>处理冲突的方法</a:t>
            </a:r>
          </a:p>
          <a:p>
            <a:pPr marL="1371600" lvl="4" indent="0" eaLnBrk="1" hangingPunct="1">
              <a:buNone/>
            </a:pPr>
            <a:r>
              <a:rPr lang="zh-CN" altLang="en-US" b="1" dirty="0" smtClean="0"/>
              <a:t>哈希表的填满因子</a:t>
            </a:r>
            <a:r>
              <a:rPr lang="zh-CN" altLang="en-US" b="1" dirty="0" smtClean="0">
                <a:sym typeface="Symbol" pitchFamily="18" charset="2"/>
              </a:rPr>
              <a:t></a:t>
            </a:r>
            <a:r>
              <a:rPr lang="en-US" altLang="zh-CN" b="1" dirty="0" smtClean="0">
                <a:sym typeface="Symbol" pitchFamily="18" charset="2"/>
              </a:rPr>
              <a:t>=</a:t>
            </a:r>
            <a:r>
              <a:rPr lang="zh-CN" altLang="en-US" b="1" dirty="0" smtClean="0">
                <a:sym typeface="Symbol" pitchFamily="18" charset="2"/>
              </a:rPr>
              <a:t>表中填入的记录数</a:t>
            </a:r>
            <a:r>
              <a:rPr lang="en-US" altLang="zh-CN" b="1" dirty="0" smtClean="0">
                <a:sym typeface="Symbol" pitchFamily="18" charset="2"/>
              </a:rPr>
              <a:t>/</a:t>
            </a:r>
            <a:r>
              <a:rPr lang="zh-CN" altLang="en-US" b="1" dirty="0" smtClean="0">
                <a:sym typeface="Symbol" pitchFamily="18" charset="2"/>
              </a:rPr>
              <a:t>哈希表长度</a:t>
            </a:r>
            <a:endParaRPr lang="zh-CN" altLang="en-US" b="1" dirty="0" smtClean="0"/>
          </a:p>
        </p:txBody>
      </p:sp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693713" y="-18256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FE45EB1-DD9D-445E-AE59-04A49113EA34}" type="slidenum">
              <a:rPr lang="en-US" altLang="zh-CN" smtClean="0"/>
              <a:pPr eaLnBrk="1" hangingPunct="1"/>
              <a:t>28</a:t>
            </a:fld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bldLvl="5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11188" y="692150"/>
            <a:ext cx="4824412" cy="7921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查找性能分析         </a:t>
            </a: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76575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2980534-1DB7-49FB-9747-DBC528698AF1}" type="slidenum">
              <a:rPr lang="en-US" altLang="zh-CN" smtClean="0"/>
              <a:pPr eaLnBrk="1" hangingPunct="1"/>
              <a:t>29</a:t>
            </a:fld>
            <a:endParaRPr lang="en-US" altLang="zh-CN" dirty="0" smtClean="0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971550" y="2967038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隶书" pitchFamily="49" charset="-122"/>
              </a:rPr>
              <a:t>线性探测再散列</a:t>
            </a:r>
            <a:endParaRPr kumimoji="1" lang="zh-CN" altLang="en-US" sz="2400" dirty="0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835150" y="519906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隶书" pitchFamily="49" charset="-122"/>
              </a:rPr>
              <a:t>链地址法</a:t>
            </a:r>
            <a:endParaRPr kumimoji="1" lang="zh-CN" altLang="en-US" sz="2400" dirty="0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042988" y="422592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隶书" pitchFamily="49" charset="-122"/>
              </a:rPr>
              <a:t>随机探测再散列</a:t>
            </a:r>
            <a:endParaRPr kumimoji="1" lang="zh-CN" altLang="en-US" sz="2400" b="1" dirty="0">
              <a:solidFill>
                <a:srgbClr val="66FF33"/>
              </a:solidFill>
              <a:latin typeface="Times New Roman" pitchFamily="18" charset="0"/>
            </a:endParaRP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52995"/>
              </p:ext>
            </p:extLst>
          </p:nvPr>
        </p:nvGraphicFramePr>
        <p:xfrm>
          <a:off x="3496355" y="2560638"/>
          <a:ext cx="311626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8" name="公式" r:id="rId3" imgW="1143000" imgH="393480" progId="Equation.3">
                  <p:embed/>
                </p:oleObj>
              </mc:Choice>
              <mc:Fallback>
                <p:oleObj name="公式" r:id="rId3" imgW="11430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355" y="2560638"/>
                        <a:ext cx="3116262" cy="11731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204213"/>
              </p:ext>
            </p:extLst>
          </p:nvPr>
        </p:nvGraphicFramePr>
        <p:xfrm>
          <a:off x="3505200" y="3831772"/>
          <a:ext cx="32988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9" name="公式" r:id="rId5" imgW="1161956" imgH="342954" progId="Equation.3">
                  <p:embed/>
                </p:oleObj>
              </mc:Choice>
              <mc:Fallback>
                <p:oleObj name="公式" r:id="rId5" imgW="1161956" imgH="34295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31772"/>
                        <a:ext cx="3298825" cy="10715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295943"/>
              </p:ext>
            </p:extLst>
          </p:nvPr>
        </p:nvGraphicFramePr>
        <p:xfrm>
          <a:off x="3505200" y="4951413"/>
          <a:ext cx="22193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0" name="公式" r:id="rId7" imgW="714321" imgH="342954" progId="Equation.3">
                  <p:embed/>
                </p:oleObj>
              </mc:Choice>
              <mc:Fallback>
                <p:oleObj name="公式" r:id="rId7" imgW="714321" imgH="34295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51413"/>
                        <a:ext cx="2219325" cy="10683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900113" y="2060575"/>
            <a:ext cx="75596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2400" b="1">
                <a:latin typeface="Times New Roman" pitchFamily="18" charset="0"/>
              </a:rPr>
              <a:t>可以证明：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查找成功</a:t>
            </a:r>
            <a:r>
              <a:rPr kumimoji="1" lang="zh-CN" altLang="en-US" sz="2400" b="1">
                <a:latin typeface="Times New Roman" pitchFamily="18" charset="0"/>
              </a:rPr>
              <a:t>时的平均查找长度为：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  <p:bldP spid="110596" grpId="0" autoUpdateAnimBg="0"/>
      <p:bldP spid="110597" grpId="0" autoUpdateAnimBg="0"/>
      <p:bldP spid="1106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2800" b="1" dirty="0"/>
              <a:t>在记录的</a:t>
            </a:r>
            <a:r>
              <a:rPr lang="zh-CN" altLang="en-US" sz="2800" b="1" dirty="0">
                <a:solidFill>
                  <a:srgbClr val="FFFF00"/>
                </a:solidFill>
              </a:rPr>
              <a:t>存储地址</a:t>
            </a:r>
            <a:r>
              <a:rPr lang="zh-CN" altLang="en-US" sz="2800" b="1" dirty="0"/>
              <a:t>和它的</a:t>
            </a:r>
            <a:r>
              <a:rPr lang="zh-CN" altLang="en-US" sz="2800" b="1" dirty="0">
                <a:solidFill>
                  <a:srgbClr val="FFFF00"/>
                </a:solidFill>
              </a:rPr>
              <a:t>关键字</a:t>
            </a:r>
            <a:r>
              <a:rPr lang="zh-CN" altLang="en-US" sz="2800" b="1" dirty="0"/>
              <a:t>之间建立一个确定的</a:t>
            </a:r>
            <a:r>
              <a:rPr lang="zh-CN" altLang="en-US" sz="2800" b="1" dirty="0">
                <a:solidFill>
                  <a:srgbClr val="FFFF00"/>
                </a:solidFill>
              </a:rPr>
              <a:t>对应关系</a:t>
            </a:r>
            <a:r>
              <a:rPr lang="zh-CN" altLang="en-US" sz="2800" b="1" dirty="0"/>
              <a:t>；这样，不经过比较，一次存取就能得到所查元素的查找方法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1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68313" y="549275"/>
            <a:ext cx="8229600" cy="1223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6.3.4 </a:t>
            </a:r>
            <a:r>
              <a:rPr lang="zh-CN" altLang="en-US" dirty="0" smtClean="0"/>
              <a:t>哈希表查找与性能分析</a:t>
            </a:r>
          </a:p>
          <a:p>
            <a:pPr marL="365760" lvl="1" indent="0" eaLnBrk="1" hangingPunct="1">
              <a:buNone/>
            </a:pPr>
            <a:r>
              <a:rPr lang="zh-CN" altLang="en-US" dirty="0" smtClean="0"/>
              <a:t>查找性能分析         </a:t>
            </a:r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47546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AAF9E57E-5161-4DE8-8BBF-F30D69D4CFBF}" type="slidenum">
              <a:rPr lang="en-US" altLang="zh-CN" smtClean="0"/>
              <a:pPr eaLnBrk="1" hangingPunct="1"/>
              <a:t>30</a:t>
            </a:fld>
            <a:endParaRPr lang="en-US" altLang="zh-CN" dirty="0" smtClean="0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00113" y="2060575"/>
            <a:ext cx="75596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查找不成功</a:t>
            </a:r>
            <a:r>
              <a:rPr kumimoji="1" lang="zh-CN" altLang="en-US" sz="2400" b="1">
                <a:latin typeface="Times New Roman" pitchFamily="18" charset="0"/>
              </a:rPr>
              <a:t>时的平均查找长度为：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971550" y="2967038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隶书" pitchFamily="49" charset="-122"/>
              </a:rPr>
              <a:t>线性探测再散列</a:t>
            </a:r>
            <a:endParaRPr kumimoji="1" lang="zh-CN" altLang="en-US" sz="2400" dirty="0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835150" y="519906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隶书" pitchFamily="49" charset="-122"/>
              </a:rPr>
              <a:t>链地址法</a:t>
            </a:r>
            <a:endParaRPr kumimoji="1" lang="zh-CN" altLang="en-US" sz="2400" dirty="0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042988" y="422592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隶书" pitchFamily="49" charset="-122"/>
              </a:rPr>
              <a:t>随机探测再散列</a:t>
            </a:r>
            <a:endParaRPr kumimoji="1" lang="zh-CN" altLang="en-US" sz="2400" b="1" dirty="0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59461"/>
              </p:ext>
            </p:extLst>
          </p:nvPr>
        </p:nvGraphicFramePr>
        <p:xfrm>
          <a:off x="3708400" y="2924175"/>
          <a:ext cx="25193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5" name="Equation" r:id="rId3" imgW="1295400" imgH="419100" progId="Equation.DSMT4">
                  <p:embed/>
                </p:oleObj>
              </mc:Choice>
              <mc:Fallback>
                <p:oleObj name="Equation" r:id="rId3" imgW="12954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24175"/>
                        <a:ext cx="2519363" cy="820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Rectangle 9"/>
          <p:cNvSpPr>
            <a:spLocks noChangeArrowheads="1"/>
          </p:cNvSpPr>
          <p:nvPr/>
        </p:nvSpPr>
        <p:spPr bwMode="auto">
          <a:xfrm>
            <a:off x="0" y="3235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37170"/>
              </p:ext>
            </p:extLst>
          </p:nvPr>
        </p:nvGraphicFramePr>
        <p:xfrm>
          <a:off x="3708400" y="4005263"/>
          <a:ext cx="1512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6" name="Equation" r:id="rId5" imgW="710891" imgH="393529" progId="Equation.DSMT4">
                  <p:embed/>
                </p:oleObj>
              </mc:Choice>
              <mc:Fallback>
                <p:oleObj name="Equation" r:id="rId5" imgW="710891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05263"/>
                        <a:ext cx="1512888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Rectangle 11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583912"/>
              </p:ext>
            </p:extLst>
          </p:nvPr>
        </p:nvGraphicFramePr>
        <p:xfrm>
          <a:off x="3665536" y="5084763"/>
          <a:ext cx="2159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name="Equation" r:id="rId7" imgW="774364" imgH="241195" progId="Equation.DSMT4">
                  <p:embed/>
                </p:oleObj>
              </mc:Choice>
              <mc:Fallback>
                <p:oleObj name="Equation" r:id="rId7" imgW="774364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6" y="5084763"/>
                        <a:ext cx="2159000" cy="679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  <p:bldP spid="111620" grpId="0" autoUpdateAnimBg="0"/>
      <p:bldP spid="111621" grpId="0" autoUpdateAnimBg="0"/>
      <p:bldP spid="11162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xfrm rot="900000">
            <a:off x="8392746" y="6122139"/>
            <a:ext cx="716206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91691928-2B21-4E46-B6CA-9E878C1D4DDF}" type="slidenum">
              <a:rPr lang="en-US" altLang="zh-CN" smtClean="0"/>
              <a:pPr eaLnBrk="1" hangingPunct="1"/>
              <a:t>31</a:t>
            </a:fld>
            <a:endParaRPr lang="en-US" altLang="zh-CN" dirty="0" smtClean="0"/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827088" y="1989138"/>
            <a:ext cx="7696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 b="1">
                <a:latin typeface="Times New Roman" pitchFamily="18" charset="0"/>
              </a:rPr>
              <a:t>   </a:t>
            </a:r>
            <a:r>
              <a:rPr kumimoji="1" lang="zh-CN" altLang="en-US" sz="2800" b="1">
                <a:latin typeface="Times New Roman" pitchFamily="18" charset="0"/>
              </a:rPr>
              <a:t>哈希表的平均查找长度是装填因子 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 的函数</a:t>
            </a:r>
            <a:r>
              <a:rPr kumimoji="1" lang="zh-CN" altLang="en-US" sz="2800" b="1">
                <a:latin typeface="Times New Roman" pitchFamily="18" charset="0"/>
              </a:rPr>
              <a:t>，而不是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的函数。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827088" y="3500438"/>
            <a:ext cx="76962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 b="1">
                <a:latin typeface="Times New Roman" pitchFamily="18" charset="0"/>
              </a:rPr>
              <a:t>    </a:t>
            </a:r>
            <a:r>
              <a:rPr kumimoji="1" lang="zh-CN" altLang="en-US" sz="2800" b="1">
                <a:latin typeface="Times New Roman" pitchFamily="18" charset="0"/>
              </a:rPr>
              <a:t>这说明，用哈希表构造查找表时，可以选择一个适当的装填因子 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 ，使得</a:t>
            </a:r>
            <a:r>
              <a:rPr kumimoji="1" lang="zh-CN" altLang="en-US" sz="2800" b="1">
                <a:latin typeface="Times New Roman" pitchFamily="18" charset="0"/>
              </a:rPr>
              <a:t>平均查找长度限定在某个范围内。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025650" y="5516563"/>
            <a:ext cx="5270500" cy="519112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</a:rPr>
              <a:t>—— </a:t>
            </a:r>
            <a:r>
              <a:rPr kumimoji="1" lang="zh-CN" altLang="en-US" sz="28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</a:rPr>
              <a:t>这是哈希表所特有的特点。</a:t>
            </a: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468313" y="836613"/>
            <a:ext cx="64801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2800" b="1"/>
              <a:t>3. </a:t>
            </a:r>
            <a:r>
              <a:rPr lang="zh-CN" altLang="en-US" sz="2800" b="1"/>
              <a:t>查找性能分析</a:t>
            </a:r>
            <a:r>
              <a:rPr lang="zh-CN" altLang="en-US" sz="3200"/>
              <a:t>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43" grpId="0" autoUpdateAnimBg="0"/>
      <p:bldP spid="11264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6719A21-A6EA-4DC3-9592-70288EBA9DEE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827088" y="1412875"/>
            <a:ext cx="7696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ea typeface="宋体" charset="-122"/>
              </a:rPr>
              <a:t>1) </a:t>
            </a:r>
            <a:r>
              <a:rPr kumimoji="1" lang="zh-CN" altLang="en-US" sz="2400" b="1">
                <a:ea typeface="宋体" charset="-122"/>
              </a:rPr>
              <a:t>文件校验 </a:t>
            </a:r>
            <a:br>
              <a:rPr kumimoji="1" lang="zh-CN" altLang="en-US" sz="2400" b="1">
                <a:ea typeface="宋体" charset="-122"/>
              </a:rPr>
            </a:br>
            <a:r>
              <a:rPr kumimoji="1" lang="zh-CN" altLang="en-US" sz="2400" b="1">
                <a:ea typeface="宋体" charset="-122"/>
              </a:rPr>
              <a:t>我们比较熟悉的校验算法有奇偶校验和</a:t>
            </a:r>
            <a:r>
              <a:rPr kumimoji="1" lang="en-US" altLang="zh-CN" sz="2400" b="1">
                <a:ea typeface="宋体" charset="-122"/>
              </a:rPr>
              <a:t>CRC</a:t>
            </a:r>
            <a:r>
              <a:rPr kumimoji="1" lang="zh-CN" altLang="en-US" sz="2400" b="1">
                <a:ea typeface="宋体" charset="-122"/>
              </a:rPr>
              <a:t>校验</a:t>
            </a:r>
            <a:r>
              <a:rPr kumimoji="1" lang="en-US" altLang="zh-CN" sz="2400" b="1">
                <a:ea typeface="宋体" charset="-122"/>
              </a:rPr>
              <a:t>(</a:t>
            </a:r>
            <a:r>
              <a:rPr kumimoji="1" lang="zh-CN" altLang="en-US" sz="2400" b="1">
                <a:ea typeface="宋体" charset="-122"/>
              </a:rPr>
              <a:t>循环冗余校验</a:t>
            </a:r>
            <a:r>
              <a:rPr kumimoji="1" lang="zh-CN" altLang="en-US">
                <a:ea typeface="宋体" charset="-122"/>
              </a:rPr>
              <a:t> </a:t>
            </a:r>
            <a:r>
              <a:rPr kumimoji="1" lang="en-US" altLang="zh-CN" sz="2400" b="1">
                <a:ea typeface="宋体" charset="-122"/>
              </a:rPr>
              <a:t>)</a:t>
            </a:r>
            <a:r>
              <a:rPr kumimoji="1" lang="zh-CN" altLang="en-US" sz="2400" b="1">
                <a:ea typeface="宋体" charset="-122"/>
              </a:rPr>
              <a:t>，这</a:t>
            </a:r>
            <a:r>
              <a:rPr kumimoji="1" lang="en-US" altLang="zh-CN" sz="2400" b="1">
                <a:ea typeface="宋体" charset="-122"/>
              </a:rPr>
              <a:t>2</a:t>
            </a:r>
            <a:r>
              <a:rPr kumimoji="1" lang="zh-CN" altLang="en-US" sz="2400" b="1">
                <a:ea typeface="宋体" charset="-122"/>
              </a:rPr>
              <a:t>种校验并没有抗数据篡改的能力，它们一定程度上能检测并纠正数据传输中的信道误码，但却不能防止对数 据的恶意破坏。 </a:t>
            </a:r>
            <a:br>
              <a:rPr kumimoji="1" lang="zh-CN" altLang="en-US" sz="2400" b="1">
                <a:ea typeface="宋体" charset="-122"/>
              </a:rPr>
            </a:br>
            <a:r>
              <a:rPr kumimoji="1" lang="en-US" altLang="zh-CN" sz="2400" b="1">
                <a:ea typeface="宋体" charset="-122"/>
              </a:rPr>
              <a:t>MD5 Hash</a:t>
            </a:r>
            <a:r>
              <a:rPr kumimoji="1" lang="zh-CN" altLang="en-US" sz="2400" b="1">
                <a:ea typeface="宋体" charset="-122"/>
              </a:rPr>
              <a:t>算法的</a:t>
            </a:r>
            <a:r>
              <a:rPr kumimoji="1" lang="en-US" altLang="zh-CN" sz="2400" b="1">
                <a:ea typeface="宋体" charset="-122"/>
              </a:rPr>
              <a:t>"</a:t>
            </a:r>
            <a:r>
              <a:rPr kumimoji="1" lang="zh-CN" altLang="en-US" sz="2400" b="1">
                <a:ea typeface="宋体" charset="-122"/>
              </a:rPr>
              <a:t>数字指纹</a:t>
            </a:r>
            <a:r>
              <a:rPr kumimoji="1" lang="en-US" altLang="zh-CN" sz="2400" b="1">
                <a:ea typeface="宋体" charset="-122"/>
              </a:rPr>
              <a:t>"</a:t>
            </a:r>
            <a:r>
              <a:rPr kumimoji="1" lang="zh-CN" altLang="en-US" sz="2400" b="1">
                <a:ea typeface="宋体" charset="-122"/>
              </a:rPr>
              <a:t>特性，使它成为目前应用最广泛的一种文件完整性校验和</a:t>
            </a:r>
            <a:r>
              <a:rPr kumimoji="1" lang="en-US" altLang="zh-CN" sz="2400" b="1">
                <a:ea typeface="宋体" charset="-122"/>
              </a:rPr>
              <a:t>(Checksum)</a:t>
            </a:r>
            <a:r>
              <a:rPr kumimoji="1" lang="zh-CN" altLang="en-US" sz="2400" b="1">
                <a:ea typeface="宋体" charset="-122"/>
              </a:rPr>
              <a:t>算法</a:t>
            </a:r>
            <a:r>
              <a:rPr kumimoji="1" lang="en-US" altLang="zh-CN" sz="2400" b="1">
                <a:ea typeface="宋体" charset="-122"/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ea typeface="宋体" charset="-122"/>
              </a:rPr>
              <a:t>MD5</a:t>
            </a:r>
            <a:r>
              <a:rPr kumimoji="1" lang="zh-CN" altLang="en-US" sz="2400" b="1">
                <a:ea typeface="宋体" charset="-122"/>
              </a:rPr>
              <a:t>是一种不可逆的加密算法，目前是最牢靠的加密算法之一，尚没有能够逆运算的程序被开发出来，它对应任何字符串都可以加密成一段唯一的固定长度的代 码。 </a:t>
            </a: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468313" y="620713"/>
            <a:ext cx="64801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3200" b="1"/>
              <a:t>Hash</a:t>
            </a:r>
            <a:r>
              <a:rPr lang="zh-CN" altLang="en-US" sz="3200" b="1"/>
              <a:t>算法在信息安全方面的应用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75B7A6C-1868-4FFE-90F4-1B6271F53B63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827088" y="1695450"/>
            <a:ext cx="78486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ea typeface="宋体" charset="-122"/>
              </a:rPr>
              <a:t>2) </a:t>
            </a:r>
            <a:r>
              <a:rPr kumimoji="1" lang="zh-CN" altLang="en-US" sz="2400" b="1">
                <a:ea typeface="宋体" charset="-122"/>
              </a:rPr>
              <a:t>数字签名 </a:t>
            </a:r>
            <a:br>
              <a:rPr kumimoji="1" lang="zh-CN" altLang="en-US" sz="2400" b="1">
                <a:ea typeface="宋体" charset="-122"/>
              </a:rPr>
            </a:br>
            <a:r>
              <a:rPr kumimoji="1" lang="en-US" altLang="zh-CN" sz="2400" b="1">
                <a:ea typeface="宋体" charset="-122"/>
              </a:rPr>
              <a:t>Hash </a:t>
            </a:r>
            <a:r>
              <a:rPr kumimoji="1" lang="zh-CN" altLang="en-US" sz="2400" b="1">
                <a:ea typeface="宋体" charset="-122"/>
              </a:rPr>
              <a:t>算法也是现代密码体系中的一个重要组成部分。由于非对称算法的运算速度较慢，所以在数字签名协议中，单向散列函数扮演了一个重要的角 色。 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ea typeface="宋体" charset="-122"/>
              </a:rPr>
              <a:t>对 </a:t>
            </a:r>
            <a:r>
              <a:rPr kumimoji="1" lang="en-US" altLang="zh-CN" sz="2400" b="1">
                <a:ea typeface="宋体" charset="-122"/>
              </a:rPr>
              <a:t>Hash </a:t>
            </a:r>
            <a:r>
              <a:rPr kumimoji="1" lang="zh-CN" altLang="en-US" sz="2400" b="1">
                <a:ea typeface="宋体" charset="-122"/>
              </a:rPr>
              <a:t>值，又称</a:t>
            </a:r>
            <a:r>
              <a:rPr kumimoji="1" lang="en-US" altLang="zh-CN" sz="2400" b="1">
                <a:ea typeface="宋体" charset="-122"/>
              </a:rPr>
              <a:t>"</a:t>
            </a:r>
            <a:r>
              <a:rPr kumimoji="1" lang="zh-CN" altLang="en-US" sz="2400" b="1">
                <a:ea typeface="宋体" charset="-122"/>
              </a:rPr>
              <a:t>数字摘要</a:t>
            </a:r>
            <a:r>
              <a:rPr kumimoji="1" lang="en-US" altLang="zh-CN" sz="2400" b="1">
                <a:ea typeface="宋体" charset="-122"/>
              </a:rPr>
              <a:t>"</a:t>
            </a:r>
            <a:r>
              <a:rPr kumimoji="1" lang="zh-CN" altLang="en-US" sz="2400" b="1">
                <a:ea typeface="宋体" charset="-122"/>
              </a:rPr>
              <a:t>进行数字签名，在统计上可以认为与对文件本身进行数字签名是等效的。而且这样的协议还有其他的优点。</a:t>
            </a:r>
            <a:r>
              <a:rPr kumimoji="1" lang="zh-CN" altLang="en-US" sz="2400">
                <a:ea typeface="宋体" charset="-122"/>
              </a:rPr>
              <a:t> </a:t>
            </a: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468313" y="836613"/>
            <a:ext cx="64801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3200" b="1"/>
              <a:t>Hash</a:t>
            </a:r>
            <a:r>
              <a:rPr lang="zh-CN" altLang="en-US" sz="3200" b="1"/>
              <a:t>算法在信息安全方面的应用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CDDDCB6-3E9B-4CDF-926B-804A3E6E8130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  <p:pic>
        <p:nvPicPr>
          <p:cNvPr id="798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928688"/>
            <a:ext cx="685482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dirty="0" smtClean="0"/>
              <a:t>    A=[19,14,23,1,68,20,84,27,55,11,10,79],</a:t>
            </a:r>
            <a:r>
              <a:rPr kumimoji="1" lang="zh-CN" altLang="en-US" dirty="0" smtClean="0"/>
              <a:t>表长 </a:t>
            </a:r>
            <a:r>
              <a:rPr kumimoji="1" lang="en-US" altLang="zh-CN" dirty="0" smtClean="0"/>
              <a:t>m = 29. </a:t>
            </a:r>
            <a:r>
              <a:rPr kumimoji="1" lang="zh-CN" altLang="en-US" dirty="0" smtClean="0"/>
              <a:t>哈希函数</a:t>
            </a:r>
            <a:r>
              <a:rPr kumimoji="1" lang="en-US" altLang="zh-CN" dirty="0" smtClean="0"/>
              <a:t>:    H(key) % 23. 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请采用线性探查再散列和平方（二次）探测再散列建立哈希表并分别求出</a:t>
            </a:r>
            <a:r>
              <a:rPr kumimoji="1" lang="en-US" altLang="zh-CN" dirty="0" smtClean="0"/>
              <a:t>ASL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D4869D3-FFA6-4124-87F6-9730418045C0}" type="slidenum">
              <a:rPr lang="en-US" altLang="zh-CN" smtClean="0"/>
              <a:pPr eaLnBrk="1" hangingPunct="1"/>
              <a:t>35</a:t>
            </a:fld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对应关系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函数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哈希函数</a:t>
            </a:r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930213"/>
            <a:ext cx="691276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777240" lvl="2"/>
            <a:r>
              <a:rPr lang="zh-CN" altLang="en-US" sz="2400" b="1" dirty="0"/>
              <a:t>哈希函数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在记录的关键字与记录的存储地址之间建立的一种对应关系叫</a:t>
            </a:r>
            <a:r>
              <a:rPr lang="en-US" altLang="zh-CN" sz="2400" b="1" dirty="0"/>
              <a:t>~</a:t>
            </a:r>
          </a:p>
        </p:txBody>
      </p:sp>
      <p:sp>
        <p:nvSpPr>
          <p:cNvPr id="5" name="矩形 4"/>
          <p:cNvSpPr/>
          <p:nvPr/>
        </p:nvSpPr>
        <p:spPr>
          <a:xfrm>
            <a:off x="962472" y="4029165"/>
            <a:ext cx="7065912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097280" lvl="3"/>
            <a:r>
              <a:rPr lang="en-US" altLang="zh-CN" sz="2000" b="1" dirty="0" err="1"/>
              <a:t>addr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a</a:t>
            </a:r>
            <a:r>
              <a:rPr lang="en-US" altLang="zh-CN" sz="2000" b="1" baseline="-25000" dirty="0" err="1"/>
              <a:t>i</a:t>
            </a:r>
            <a:r>
              <a:rPr lang="en-US" altLang="zh-CN" sz="2000" b="1" dirty="0"/>
              <a:t>)=H(</a:t>
            </a:r>
            <a:r>
              <a:rPr lang="en-US" altLang="zh-CN" sz="2000" b="1" dirty="0" err="1"/>
              <a:t>k</a:t>
            </a:r>
            <a:r>
              <a:rPr lang="en-US" altLang="zh-CN" sz="2000" b="1" baseline="-25000" dirty="0" err="1"/>
              <a:t>i</a:t>
            </a:r>
            <a:r>
              <a:rPr lang="en-US" altLang="zh-CN" sz="2000" b="1" dirty="0"/>
              <a:t>)</a:t>
            </a:r>
          </a:p>
          <a:p>
            <a:pPr marL="1371600" lvl="4"/>
            <a:r>
              <a:rPr lang="en-US" altLang="zh-CN" sz="2000" b="1" dirty="0" err="1"/>
              <a:t>a</a:t>
            </a:r>
            <a:r>
              <a:rPr lang="en-US" altLang="zh-CN" sz="2000" b="1" baseline="-25000" dirty="0" err="1"/>
              <a:t>i</a:t>
            </a:r>
            <a:r>
              <a:rPr lang="zh-CN" altLang="zh-CN" sz="2000" b="1" dirty="0"/>
              <a:t>是表中的一个元素</a:t>
            </a:r>
          </a:p>
          <a:p>
            <a:pPr marL="1371600" lvl="4"/>
            <a:r>
              <a:rPr lang="en-US" altLang="zh-CN" sz="2000" b="1" dirty="0" err="1"/>
              <a:t>addr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a</a:t>
            </a:r>
            <a:r>
              <a:rPr lang="en-US" altLang="zh-CN" sz="2000" b="1" baseline="-25000" dirty="0" err="1"/>
              <a:t>i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是</a:t>
            </a:r>
            <a:r>
              <a:rPr lang="en-US" altLang="zh-CN" sz="2000" b="1" dirty="0" err="1"/>
              <a:t>a</a:t>
            </a:r>
            <a:r>
              <a:rPr lang="en-US" altLang="zh-CN" sz="2000" b="1" baseline="-25000" dirty="0" err="1"/>
              <a:t>i</a:t>
            </a:r>
            <a:r>
              <a:rPr lang="zh-CN" altLang="zh-CN" sz="2000" b="1" dirty="0"/>
              <a:t>的存储地址</a:t>
            </a:r>
          </a:p>
          <a:p>
            <a:pPr marL="1371600" lvl="4"/>
            <a:r>
              <a:rPr lang="en-US" altLang="zh-CN" sz="2000" b="1" dirty="0" err="1"/>
              <a:t>k</a:t>
            </a:r>
            <a:r>
              <a:rPr lang="en-US" altLang="zh-CN" sz="2000" b="1" baseline="-25000" dirty="0" err="1"/>
              <a:t>i</a:t>
            </a:r>
            <a:r>
              <a:rPr lang="zh-CN" altLang="zh-CN" sz="2000" b="1" dirty="0"/>
              <a:t>是</a:t>
            </a:r>
            <a:r>
              <a:rPr lang="en-US" altLang="zh-CN" sz="2000" b="1" dirty="0" err="1"/>
              <a:t>a</a:t>
            </a:r>
            <a:r>
              <a:rPr lang="en-US" altLang="zh-CN" sz="2000" b="1" baseline="-25000" dirty="0" err="1"/>
              <a:t>i</a:t>
            </a:r>
            <a:r>
              <a:rPr lang="zh-CN" altLang="zh-CN" sz="2000" b="1" dirty="0"/>
              <a:t>的关键字</a:t>
            </a:r>
            <a:endParaRPr lang="zh-CN" altLang="en-US" sz="2000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975225" y="5364163"/>
            <a:ext cx="1322388" cy="1004887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关键字</a:t>
            </a:r>
          </a:p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集合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456488" y="5364163"/>
            <a:ext cx="1322388" cy="1004887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rgbClr val="FFFF00"/>
                </a:solidFill>
                <a:latin typeface="Times New Roman" pitchFamily="18" charset="0"/>
              </a:rPr>
              <a:t>存储地址</a:t>
            </a:r>
          </a:p>
          <a:p>
            <a:pPr algn="ctr"/>
            <a:r>
              <a:rPr kumimoji="1" lang="zh-CN" altLang="en-US" sz="2000" b="1" dirty="0">
                <a:solidFill>
                  <a:srgbClr val="FFFF00"/>
                </a:solidFill>
                <a:latin typeface="Times New Roman" pitchFamily="18" charset="0"/>
              </a:rPr>
              <a:t>集合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315075" y="5768975"/>
            <a:ext cx="1163638" cy="211137"/>
          </a:xfrm>
          <a:prstGeom prst="rightArrow">
            <a:avLst>
              <a:gd name="adj1" fmla="val 50000"/>
              <a:gd name="adj2" fmla="val 137782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07163" y="5478463"/>
            <a:ext cx="696913" cy="40005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66FF33"/>
                </a:solidFill>
                <a:latin typeface="Times New Roman" pitchFamily="18" charset="0"/>
              </a:rPr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21549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323850"/>
            <a:ext cx="8501062" cy="537368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zh-CN" altLang="en-US" b="1" dirty="0" smtClean="0"/>
              <a:t>哈希查找</a:t>
            </a:r>
          </a:p>
          <a:p>
            <a:pPr marL="365760" lvl="1" indent="0" eaLnBrk="1" hangingPunct="1">
              <a:buNone/>
            </a:pPr>
            <a:r>
              <a:rPr lang="zh-CN" altLang="en-US" b="1" dirty="0" smtClean="0"/>
              <a:t>基本思想：在记录的存储地址和它的关键字之间建立一个确定的对应关系；这样，不经过比较，一次存取就能得到所查元素的查找方法</a:t>
            </a:r>
          </a:p>
          <a:p>
            <a:pPr marL="365760" lvl="1" indent="0" eaLnBrk="1" hangingPunct="1">
              <a:buNone/>
            </a:pPr>
            <a:r>
              <a:rPr lang="zh-CN" altLang="en-US" b="1" dirty="0" smtClean="0"/>
              <a:t>定义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哈希函数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在记录的关键字与记录的存储地址之间建立的一种对应关系叫</a:t>
            </a:r>
            <a:r>
              <a:rPr lang="en-US" altLang="zh-CN" b="1" dirty="0" smtClean="0"/>
              <a:t>~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哈希函数是一种映</a:t>
            </a:r>
            <a:r>
              <a:rPr lang="zh-CN" altLang="en-US" dirty="0"/>
              <a:t>射</a:t>
            </a:r>
            <a:r>
              <a:rPr lang="zh-CN" altLang="en-US" b="1" dirty="0" smtClean="0"/>
              <a:t>，是从关键字空间到存储地址空间的一种映射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哈希函数可写成：</a:t>
            </a:r>
            <a:r>
              <a:rPr lang="en-US" altLang="zh-CN" b="1" dirty="0" err="1" smtClean="0"/>
              <a:t>addr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a</a:t>
            </a:r>
            <a:r>
              <a:rPr lang="en-US" altLang="zh-CN" b="1" baseline="-25000" dirty="0" err="1" smtClean="0"/>
              <a:t>i</a:t>
            </a:r>
            <a:r>
              <a:rPr lang="en-US" altLang="zh-CN" b="1" dirty="0" smtClean="0"/>
              <a:t>)=H(</a:t>
            </a:r>
            <a:r>
              <a:rPr lang="en-US" altLang="zh-CN" b="1" dirty="0" err="1" smtClean="0"/>
              <a:t>k</a:t>
            </a:r>
            <a:r>
              <a:rPr lang="en-US" altLang="zh-CN" b="1" baseline="-25000" dirty="0" err="1" smtClean="0"/>
              <a:t>i</a:t>
            </a:r>
            <a:r>
              <a:rPr lang="en-US" altLang="zh-CN" b="1" dirty="0" smtClean="0"/>
              <a:t>)</a:t>
            </a:r>
          </a:p>
          <a:p>
            <a:pPr marL="1371600" lvl="4" indent="0" eaLnBrk="1" hangingPunct="1">
              <a:buNone/>
            </a:pPr>
            <a:r>
              <a:rPr lang="en-US" altLang="zh-CN" b="1" dirty="0" err="1" smtClean="0"/>
              <a:t>a</a:t>
            </a:r>
            <a:r>
              <a:rPr lang="en-US" altLang="zh-CN" b="1" baseline="-25000" dirty="0" err="1" smtClean="0"/>
              <a:t>i</a:t>
            </a:r>
            <a:r>
              <a:rPr lang="zh-CN" altLang="zh-CN" b="1" dirty="0" smtClean="0"/>
              <a:t>是表中的一个元素</a:t>
            </a:r>
          </a:p>
          <a:p>
            <a:pPr marL="1371600" lvl="4" indent="0" eaLnBrk="1" hangingPunct="1">
              <a:buNone/>
            </a:pPr>
            <a:r>
              <a:rPr lang="en-US" altLang="zh-CN" b="1" dirty="0" err="1" smtClean="0"/>
              <a:t>addr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a</a:t>
            </a:r>
            <a:r>
              <a:rPr lang="en-US" altLang="zh-CN" b="1" baseline="-25000" dirty="0" err="1" smtClean="0"/>
              <a:t>i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是</a:t>
            </a:r>
            <a:r>
              <a:rPr lang="en-US" altLang="zh-CN" b="1" dirty="0" err="1" smtClean="0"/>
              <a:t>a</a:t>
            </a:r>
            <a:r>
              <a:rPr lang="en-US" altLang="zh-CN" b="1" baseline="-25000" dirty="0" err="1" smtClean="0"/>
              <a:t>i</a:t>
            </a:r>
            <a:r>
              <a:rPr lang="zh-CN" altLang="zh-CN" b="1" dirty="0" smtClean="0"/>
              <a:t>的存储地址</a:t>
            </a:r>
          </a:p>
          <a:p>
            <a:pPr marL="1371600" lvl="4" indent="0" eaLnBrk="1" hangingPunct="1">
              <a:buNone/>
            </a:pPr>
            <a:r>
              <a:rPr lang="en-US" altLang="zh-CN" b="1" dirty="0" err="1" smtClean="0"/>
              <a:t>k</a:t>
            </a:r>
            <a:r>
              <a:rPr lang="en-US" altLang="zh-CN" b="1" baseline="-25000" dirty="0" err="1" smtClean="0"/>
              <a:t>i</a:t>
            </a:r>
            <a:r>
              <a:rPr lang="zh-CN" altLang="zh-CN" b="1" dirty="0" smtClean="0"/>
              <a:t>是</a:t>
            </a:r>
            <a:r>
              <a:rPr lang="en-US" altLang="zh-CN" b="1" dirty="0" err="1" smtClean="0"/>
              <a:t>a</a:t>
            </a:r>
            <a:r>
              <a:rPr lang="en-US" altLang="zh-CN" b="1" baseline="-25000" dirty="0" err="1" smtClean="0"/>
              <a:t>i</a:t>
            </a:r>
            <a:r>
              <a:rPr lang="zh-CN" altLang="zh-CN" b="1" dirty="0" smtClean="0"/>
              <a:t>的关键字</a:t>
            </a:r>
            <a:endParaRPr lang="zh-CN" altLang="en-US" b="1" dirty="0" smtClean="0"/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737255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D0CE9A0-DCA3-407B-9C8E-D06E2E8C53DB}" type="slidenum">
              <a:rPr lang="en-US" altLang="zh-CN" smtClean="0"/>
              <a:pPr eaLnBrk="1" hangingPunct="1"/>
              <a:t>5</a:t>
            </a:fld>
            <a:endParaRPr lang="en-US" altLang="zh-CN" dirty="0" smtClean="0"/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975225" y="5364163"/>
            <a:ext cx="3803650" cy="1004887"/>
            <a:chOff x="2111" y="3256"/>
            <a:chExt cx="2396" cy="633"/>
          </a:xfrm>
        </p:grpSpPr>
        <p:sp>
          <p:nvSpPr>
            <p:cNvPr id="41989" name="Oval 4"/>
            <p:cNvSpPr>
              <a:spLocks noChangeArrowheads="1"/>
            </p:cNvSpPr>
            <p:nvPr/>
          </p:nvSpPr>
          <p:spPr bwMode="auto">
            <a:xfrm>
              <a:off x="2111" y="3256"/>
              <a:ext cx="833" cy="6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关键字</a:t>
              </a:r>
            </a:p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集合</a:t>
              </a:r>
            </a:p>
          </p:txBody>
        </p:sp>
        <p:sp>
          <p:nvSpPr>
            <p:cNvPr id="41990" name="Oval 5"/>
            <p:cNvSpPr>
              <a:spLocks noChangeArrowheads="1"/>
            </p:cNvSpPr>
            <p:nvPr/>
          </p:nvSpPr>
          <p:spPr bwMode="auto">
            <a:xfrm>
              <a:off x="3674" y="3256"/>
              <a:ext cx="833" cy="6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rgbClr val="FFFF00"/>
                  </a:solidFill>
                  <a:latin typeface="Times New Roman" pitchFamily="18" charset="0"/>
                </a:rPr>
                <a:t>存储地址</a:t>
              </a:r>
            </a:p>
            <a:p>
              <a:pPr algn="ctr"/>
              <a:r>
                <a:rPr kumimoji="1" lang="zh-CN" altLang="en-US" sz="2000" b="1" dirty="0">
                  <a:solidFill>
                    <a:srgbClr val="FFFF00"/>
                  </a:solidFill>
                  <a:latin typeface="Times New Roman" pitchFamily="18" charset="0"/>
                </a:rPr>
                <a:t>集合</a:t>
              </a:r>
            </a:p>
          </p:txBody>
        </p:sp>
        <p:sp>
          <p:nvSpPr>
            <p:cNvPr id="41991" name="AutoShape 6"/>
            <p:cNvSpPr>
              <a:spLocks noChangeArrowheads="1"/>
            </p:cNvSpPr>
            <p:nvPr/>
          </p:nvSpPr>
          <p:spPr bwMode="auto">
            <a:xfrm>
              <a:off x="2955" y="3511"/>
              <a:ext cx="733" cy="133"/>
            </a:xfrm>
            <a:prstGeom prst="rightArrow">
              <a:avLst>
                <a:gd name="adj1" fmla="val 50000"/>
                <a:gd name="adj2" fmla="val 137782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Text Box 7"/>
            <p:cNvSpPr txBox="1">
              <a:spLocks noChangeArrowheads="1"/>
            </p:cNvSpPr>
            <p:nvPr/>
          </p:nvSpPr>
          <p:spPr bwMode="auto">
            <a:xfrm>
              <a:off x="3076" y="3328"/>
              <a:ext cx="439" cy="252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66FF33"/>
                  </a:solidFill>
                  <a:latin typeface="Times New Roman" pitchFamily="18" charset="0"/>
                </a:rPr>
                <a:t>hash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265113"/>
            <a:ext cx="8501062" cy="1885950"/>
          </a:xfrm>
        </p:spPr>
        <p:txBody>
          <a:bodyPr/>
          <a:lstStyle/>
          <a:p>
            <a:pPr marL="777240" lvl="2" indent="0" eaLnBrk="1" hangingPunct="1">
              <a:buNone/>
            </a:pPr>
            <a:r>
              <a:rPr lang="zh-CN" altLang="en-US" b="1" dirty="0" smtClean="0"/>
              <a:t>哈希表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应用哈希函数，由记录的关键字确定记录在表中的地址，并将记录放入此地址，这样构成的表叫</a:t>
            </a:r>
            <a:r>
              <a:rPr lang="en-US" altLang="zh-CN" b="1" dirty="0" smtClean="0"/>
              <a:t>~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哈希查找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又叫散列查找，利用哈希函数进行查找的过程叫</a:t>
            </a:r>
            <a:r>
              <a:rPr lang="en-US" altLang="zh-CN" b="1" dirty="0" smtClean="0"/>
              <a:t>~</a:t>
            </a: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A562D677-627C-4C80-B2BC-A0BA5AAA572E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108075" y="2282825"/>
            <a:ext cx="5965825" cy="2514600"/>
            <a:chOff x="698" y="1438"/>
            <a:chExt cx="3758" cy="1584"/>
          </a:xfrm>
        </p:grpSpPr>
        <p:sp>
          <p:nvSpPr>
            <p:cNvPr id="43015" name="Text Box 4"/>
            <p:cNvSpPr txBox="1">
              <a:spLocks noChangeArrowheads="1"/>
            </p:cNvSpPr>
            <p:nvPr/>
          </p:nvSpPr>
          <p:spPr bwMode="auto">
            <a:xfrm>
              <a:off x="698" y="1438"/>
              <a:ext cx="24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例  </a:t>
              </a:r>
              <a:r>
                <a:rPr kumimoji="1" lang="en-US" altLang="zh-CN" sz="2000" b="1">
                  <a:latin typeface="Times New Roman" pitchFamily="18" charset="0"/>
                </a:rPr>
                <a:t>30</a:t>
              </a:r>
              <a:r>
                <a:rPr kumimoji="1" lang="zh-CN" altLang="en-US" sz="2000" b="1">
                  <a:latin typeface="Times New Roman" pitchFamily="18" charset="0"/>
                </a:rPr>
                <a:t>个地区的各民族人口统计表</a:t>
              </a:r>
            </a:p>
          </p:txBody>
        </p:sp>
        <p:sp>
          <p:nvSpPr>
            <p:cNvPr id="43016" name="Rectangle 5"/>
            <p:cNvSpPr>
              <a:spLocks noChangeArrowheads="1"/>
            </p:cNvSpPr>
            <p:nvPr/>
          </p:nvSpPr>
          <p:spPr bwMode="auto">
            <a:xfrm>
              <a:off x="1211" y="1744"/>
              <a:ext cx="3245" cy="1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7" name="Line 6"/>
            <p:cNvSpPr>
              <a:spLocks noChangeShapeType="1"/>
            </p:cNvSpPr>
            <p:nvPr/>
          </p:nvSpPr>
          <p:spPr bwMode="auto">
            <a:xfrm flipV="1">
              <a:off x="1211" y="1978"/>
              <a:ext cx="3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8" name="Text Box 7"/>
            <p:cNvSpPr txBox="1">
              <a:spLocks noChangeArrowheads="1"/>
            </p:cNvSpPr>
            <p:nvPr/>
          </p:nvSpPr>
          <p:spPr bwMode="auto">
            <a:xfrm>
              <a:off x="1264" y="1750"/>
              <a:ext cx="31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编号     地区别     总人口     汉族     回族</a:t>
              </a:r>
              <a:r>
                <a:rPr kumimoji="1" lang="en-US" altLang="zh-CN" sz="2000" b="1">
                  <a:latin typeface="Times New Roman" pitchFamily="18" charset="0"/>
                </a:rPr>
                <a:t>…...</a:t>
              </a:r>
            </a:p>
          </p:txBody>
        </p:sp>
        <p:sp>
          <p:nvSpPr>
            <p:cNvPr id="43019" name="Line 8"/>
            <p:cNvSpPr>
              <a:spLocks noChangeShapeType="1"/>
            </p:cNvSpPr>
            <p:nvPr/>
          </p:nvSpPr>
          <p:spPr bwMode="auto">
            <a:xfrm flipV="1">
              <a:off x="1218" y="2229"/>
              <a:ext cx="3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9"/>
            <p:cNvSpPr>
              <a:spLocks noChangeShapeType="1"/>
            </p:cNvSpPr>
            <p:nvPr/>
          </p:nvSpPr>
          <p:spPr bwMode="auto">
            <a:xfrm flipV="1">
              <a:off x="1207" y="2507"/>
              <a:ext cx="3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10"/>
            <p:cNvSpPr>
              <a:spLocks noChangeShapeType="1"/>
            </p:cNvSpPr>
            <p:nvPr/>
          </p:nvSpPr>
          <p:spPr bwMode="auto">
            <a:xfrm flipH="1">
              <a:off x="1689" y="1744"/>
              <a:ext cx="0" cy="1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Line 11"/>
            <p:cNvSpPr>
              <a:spLocks noChangeShapeType="1"/>
            </p:cNvSpPr>
            <p:nvPr/>
          </p:nvSpPr>
          <p:spPr bwMode="auto">
            <a:xfrm>
              <a:off x="2411" y="1744"/>
              <a:ext cx="0" cy="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Line 12"/>
            <p:cNvSpPr>
              <a:spLocks noChangeShapeType="1"/>
            </p:cNvSpPr>
            <p:nvPr/>
          </p:nvSpPr>
          <p:spPr bwMode="auto">
            <a:xfrm>
              <a:off x="3078" y="1744"/>
              <a:ext cx="0" cy="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4" name="Line 13"/>
            <p:cNvSpPr>
              <a:spLocks noChangeShapeType="1"/>
            </p:cNvSpPr>
            <p:nvPr/>
          </p:nvSpPr>
          <p:spPr bwMode="auto">
            <a:xfrm>
              <a:off x="3612" y="1744"/>
              <a:ext cx="0" cy="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5" name="Text Box 14"/>
            <p:cNvSpPr txBox="1">
              <a:spLocks noChangeArrowheads="1"/>
            </p:cNvSpPr>
            <p:nvPr/>
          </p:nvSpPr>
          <p:spPr bwMode="auto">
            <a:xfrm>
              <a:off x="1354" y="1995"/>
              <a:ext cx="9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1          </a:t>
              </a:r>
              <a:r>
                <a:rPr kumimoji="1" lang="zh-CN" altLang="en-US" sz="2000" b="1">
                  <a:latin typeface="Times New Roman" pitchFamily="18" charset="0"/>
                </a:rPr>
                <a:t>北京</a:t>
              </a:r>
            </a:p>
          </p:txBody>
        </p:sp>
        <p:sp>
          <p:nvSpPr>
            <p:cNvPr id="43026" name="Text Box 15"/>
            <p:cNvSpPr txBox="1">
              <a:spLocks noChangeArrowheads="1"/>
            </p:cNvSpPr>
            <p:nvPr/>
          </p:nvSpPr>
          <p:spPr bwMode="auto">
            <a:xfrm>
              <a:off x="1339" y="2257"/>
              <a:ext cx="9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2          </a:t>
              </a:r>
              <a:r>
                <a:rPr kumimoji="1" lang="zh-CN" altLang="en-US" sz="2000" b="1">
                  <a:latin typeface="Times New Roman" pitchFamily="18" charset="0"/>
                </a:rPr>
                <a:t>上海</a:t>
              </a:r>
            </a:p>
          </p:txBody>
        </p:sp>
        <p:sp>
          <p:nvSpPr>
            <p:cNvPr id="43027" name="Text Box 16"/>
            <p:cNvSpPr txBox="1">
              <a:spLocks noChangeArrowheads="1"/>
            </p:cNvSpPr>
            <p:nvPr/>
          </p:nvSpPr>
          <p:spPr bwMode="auto">
            <a:xfrm>
              <a:off x="1349" y="2560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…...</a:t>
              </a:r>
            </a:p>
          </p:txBody>
        </p:sp>
        <p:sp>
          <p:nvSpPr>
            <p:cNvPr id="43028" name="Text Box 17"/>
            <p:cNvSpPr txBox="1">
              <a:spLocks noChangeArrowheads="1"/>
            </p:cNvSpPr>
            <p:nvPr/>
          </p:nvSpPr>
          <p:spPr bwMode="auto">
            <a:xfrm>
              <a:off x="1934" y="2578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…...</a:t>
              </a:r>
            </a:p>
          </p:txBody>
        </p:sp>
      </p:grp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265113" y="5389563"/>
            <a:ext cx="3254375" cy="1320800"/>
          </a:xfrm>
          <a:prstGeom prst="wedgeRectCallout">
            <a:avLst>
              <a:gd name="adj1" fmla="val 28968"/>
              <a:gd name="adj2" fmla="val -908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以编号作关键字，</a:t>
            </a:r>
          </a:p>
          <a:p>
            <a:r>
              <a:rPr kumimoji="1" lang="zh-CN" altLang="en-US" sz="2000" b="1">
                <a:latin typeface="Times New Roman" pitchFamily="18" charset="0"/>
              </a:rPr>
              <a:t>构造</a:t>
            </a:r>
            <a:r>
              <a:rPr kumimoji="1" lang="zh-CN" altLang="zh-CN" sz="2000" b="1">
                <a:latin typeface="Times New Roman" pitchFamily="18" charset="0"/>
              </a:rPr>
              <a:t>哈希函数：</a:t>
            </a:r>
            <a:r>
              <a:rPr kumimoji="1" lang="en-US" altLang="zh-CN" sz="2000" b="1">
                <a:latin typeface="Times New Roman" pitchFamily="18" charset="0"/>
              </a:rPr>
              <a:t>H(key)=key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H(1)=1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H(2)=2</a:t>
            </a:r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4906963" y="4949825"/>
            <a:ext cx="3540125" cy="1625600"/>
          </a:xfrm>
          <a:prstGeom prst="wedgeRectCallout">
            <a:avLst>
              <a:gd name="adj1" fmla="val -66704"/>
              <a:gd name="adj2" fmla="val -591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以地区别作关键字，取地区</a:t>
            </a:r>
          </a:p>
          <a:p>
            <a:r>
              <a:rPr kumimoji="1" lang="zh-CN" altLang="en-US" sz="2000" b="1">
                <a:latin typeface="Times New Roman" pitchFamily="18" charset="0"/>
              </a:rPr>
              <a:t>名称第一个拼音字母的序号</a:t>
            </a:r>
          </a:p>
          <a:p>
            <a:r>
              <a:rPr kumimoji="1" lang="zh-CN" altLang="en-US" sz="2000" b="1">
                <a:latin typeface="Times New Roman" pitchFamily="18" charset="0"/>
              </a:rPr>
              <a:t>作哈希函数：</a:t>
            </a:r>
            <a:r>
              <a:rPr kumimoji="1" lang="en-US" altLang="zh-CN" sz="2000" b="1">
                <a:latin typeface="Times New Roman" pitchFamily="18" charset="0"/>
              </a:rPr>
              <a:t>H(Beijing)=2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                    H(Shanghai)=19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                        H(Shenyang)=19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bldLvl="5" autoUpdateAnimBg="0"/>
      <p:bldP spid="23570" grpId="0" animBg="1" autoUpdateAnimBg="0"/>
      <p:bldP spid="2357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145143"/>
            <a:ext cx="8501062" cy="6712857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zh-CN" altLang="en-US" b="1" dirty="0" smtClean="0"/>
              <a:t>从例子可见：</a:t>
            </a:r>
          </a:p>
          <a:p>
            <a:pPr lvl="3" eaLnBrk="1" hangingPunct="1"/>
            <a:r>
              <a:rPr lang="zh-CN" altLang="en-US" b="1" dirty="0" smtClean="0"/>
              <a:t>哈希函数只是一种映射，所以哈希函数的设定很灵活，只要使任何关键字的哈希函数值都落在表长允许的范围之内即可</a:t>
            </a:r>
          </a:p>
          <a:p>
            <a:pPr lvl="3" eaLnBrk="1" hangingPunct="1"/>
            <a:r>
              <a:rPr lang="zh-CN" altLang="zh-CN" b="1" dirty="0" smtClean="0"/>
              <a:t>冲突：</a:t>
            </a:r>
            <a:r>
              <a:rPr lang="en-US" altLang="zh-CN" b="1" dirty="0" smtClean="0"/>
              <a:t>key1</a:t>
            </a:r>
            <a:r>
              <a:rPr lang="en-US" altLang="zh-CN" b="1" dirty="0" smtClean="0">
                <a:sym typeface="Symbol" pitchFamily="18" charset="2"/>
              </a:rPr>
              <a:t>key2</a:t>
            </a:r>
            <a:r>
              <a:rPr lang="zh-CN" altLang="en-US" b="1" dirty="0" smtClean="0">
                <a:sym typeface="Symbol" pitchFamily="18" charset="2"/>
              </a:rPr>
              <a:t>，</a:t>
            </a:r>
            <a:r>
              <a:rPr lang="zh-CN" altLang="zh-CN" b="1" dirty="0" smtClean="0">
                <a:sym typeface="Symbol" pitchFamily="18" charset="2"/>
              </a:rPr>
              <a:t>但</a:t>
            </a:r>
            <a:r>
              <a:rPr lang="en-US" altLang="zh-CN" b="1" dirty="0" smtClean="0">
                <a:sym typeface="Symbol" pitchFamily="18" charset="2"/>
              </a:rPr>
              <a:t>H(key1)=H(key2)</a:t>
            </a:r>
            <a:r>
              <a:rPr lang="zh-CN" altLang="en-US" b="1" dirty="0" smtClean="0"/>
              <a:t>的现象叫</a:t>
            </a:r>
            <a:r>
              <a:rPr lang="en-US" altLang="zh-CN" b="1" dirty="0" smtClean="0"/>
              <a:t>~</a:t>
            </a:r>
          </a:p>
          <a:p>
            <a:pPr lvl="3" eaLnBrk="1" hangingPunct="1"/>
            <a:r>
              <a:rPr lang="zh-CN" altLang="en-US" b="1" dirty="0" smtClean="0"/>
              <a:t>同义词：具有相同函数值的两个关键字，叫该哈希函数的</a:t>
            </a:r>
            <a:r>
              <a:rPr lang="en-US" altLang="zh-CN" b="1" dirty="0" smtClean="0"/>
              <a:t>~</a:t>
            </a:r>
          </a:p>
          <a:p>
            <a:pPr lvl="3" eaLnBrk="1" hangingPunct="1"/>
            <a:r>
              <a:rPr lang="zh-CN" altLang="en-US" b="1" dirty="0" smtClean="0">
                <a:solidFill>
                  <a:srgbClr val="FFFF00"/>
                </a:solidFill>
              </a:rPr>
              <a:t>哈希函数通常是一种压缩映象，所以冲突不可避免</a:t>
            </a:r>
            <a:r>
              <a:rPr lang="zh-CN" altLang="en-US" b="1" dirty="0" smtClean="0"/>
              <a:t>，只能尽量减少；同时，冲突发生后，应该有处理冲突的方法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693711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8EEEB6B-0127-4DAE-BE48-711679E6217A}" type="slidenum">
              <a:rPr lang="en-US" altLang="zh-CN" smtClean="0"/>
              <a:pPr eaLnBrk="1" hangingPunct="1"/>
              <a:t>7</a:t>
            </a:fld>
            <a:endParaRPr lang="en-US" altLang="zh-CN" dirty="0" smtClean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196975" y="3440113"/>
            <a:ext cx="6981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一般来说，一个好的哈希函数应满足下列两个条件：</a:t>
            </a:r>
          </a:p>
          <a:p>
            <a:pPr lvl="2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）计算简单</a:t>
            </a:r>
          </a:p>
          <a:p>
            <a:pPr lvl="2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）冲突少 </a:t>
            </a:r>
          </a:p>
          <a:p>
            <a:pPr lvl="2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常见的哈希函数构造方法有：</a:t>
            </a:r>
          </a:p>
          <a:p>
            <a:pPr lvl="3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直接哈希函数</a:t>
            </a:r>
          </a:p>
          <a:p>
            <a:pPr lvl="3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数字分析法</a:t>
            </a:r>
          </a:p>
          <a:p>
            <a:pPr lvl="3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平方取中法</a:t>
            </a:r>
          </a:p>
          <a:p>
            <a:pPr lvl="3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折叠法</a:t>
            </a:r>
          </a:p>
          <a:p>
            <a:pPr lvl="3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除留余数法</a:t>
            </a:r>
          </a:p>
          <a:p>
            <a:pPr lvl="3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随机数法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449705" y="870733"/>
            <a:ext cx="1274164" cy="614597"/>
          </a:xfrm>
          <a:prstGeom prst="borderCallout1">
            <a:avLst>
              <a:gd name="adj1" fmla="val 50457"/>
              <a:gd name="adj2" fmla="val 99902"/>
              <a:gd name="adj3" fmla="val 102744"/>
              <a:gd name="adj4" fmla="val 135785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Shanghai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</a:t>
            </a:r>
            <a:r>
              <a:rPr lang="en-US" altLang="zh-CN" b="1" dirty="0" smtClean="0">
                <a:solidFill>
                  <a:schemeClr val="bg1"/>
                </a:solidFill>
              </a:rPr>
              <a:t>henyang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bldLvl="5" autoUpdateAnimBg="0"/>
      <p:bldP spid="24579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0180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365760" lvl="1" indent="0" eaLnBrk="1" hangingPunct="1">
              <a:buNone/>
            </a:pPr>
            <a:r>
              <a:rPr lang="zh-CN" altLang="en-US" b="1" dirty="0" smtClean="0"/>
              <a:t>哈希函数的构造方法</a:t>
            </a:r>
          </a:p>
          <a:p>
            <a:pPr marL="777240" lvl="2" indent="0" eaLnBrk="1" hangingPunct="1">
              <a:buNone/>
            </a:pPr>
            <a:r>
              <a:rPr lang="zh-CN" altLang="en-US" b="1" dirty="0" smtClean="0"/>
              <a:t>直接哈希函数法</a:t>
            </a:r>
          </a:p>
          <a:p>
            <a:pPr marL="1097280" lvl="3" indent="0" eaLnBrk="1" hangingPunct="1">
              <a:buNone/>
            </a:pPr>
            <a:r>
              <a:rPr lang="zh-CN" altLang="en-US" b="1" dirty="0" smtClean="0"/>
              <a:t>构造：取关键字或关键字的某个线性函数作哈希地址，即</a:t>
            </a:r>
            <a:r>
              <a:rPr lang="en-US" altLang="zh-CN" b="1" dirty="0" smtClean="0"/>
              <a:t>H(key)=key    </a:t>
            </a:r>
            <a:r>
              <a:rPr lang="zh-CN" altLang="zh-CN" b="1" dirty="0" smtClean="0"/>
              <a:t>或   </a:t>
            </a:r>
            <a:r>
              <a:rPr lang="en-US" altLang="zh-CN" b="1" dirty="0" smtClean="0"/>
              <a:t>H(key)=</a:t>
            </a:r>
            <a:r>
              <a:rPr lang="en-US" altLang="zh-CN" b="1" dirty="0" err="1" smtClean="0"/>
              <a:t>a·key+b</a:t>
            </a:r>
            <a:endParaRPr lang="en-US" altLang="zh-CN" b="1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97F55FEB-E56C-4BE1-889A-79046ECA162C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55663" y="379413"/>
            <a:ext cx="7777162" cy="23066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>
                <a:effectLst/>
              </a:rPr>
              <a:t>例如：有一个解放后出生人口调查表，每个记录包含年份、人数等数据项，其中年分为关键字，则哈希函数可取为</a:t>
            </a:r>
            <a:r>
              <a:rPr lang="en-US" altLang="zh-CN" sz="2400" b="1" dirty="0" smtClean="0">
                <a:effectLst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/>
              </a:rPr>
              <a:t>H</a:t>
            </a:r>
            <a:r>
              <a:rPr lang="zh-CN" altLang="en-US" sz="2400" b="1" dirty="0" smtClean="0">
                <a:effectLst/>
              </a:rPr>
              <a:t>（</a:t>
            </a:r>
            <a:r>
              <a:rPr lang="en-US" altLang="zh-CN" sz="2400" b="1" dirty="0" smtClean="0">
                <a:effectLst/>
              </a:rPr>
              <a:t>key</a:t>
            </a:r>
            <a:r>
              <a:rPr lang="zh-CN" altLang="en-US" sz="2400" b="1" dirty="0" smtClean="0">
                <a:effectLst/>
              </a:rPr>
              <a:t>）</a:t>
            </a:r>
            <a:r>
              <a:rPr lang="en-US" altLang="zh-CN" sz="2400" b="1" dirty="0" smtClean="0">
                <a:effectLst/>
              </a:rPr>
              <a:t>=key +</a:t>
            </a:r>
            <a:r>
              <a:rPr lang="zh-CN" altLang="en-US" sz="2400" b="1" dirty="0" smtClean="0">
                <a:effectLst/>
              </a:rPr>
              <a:t>（</a:t>
            </a:r>
            <a:r>
              <a:rPr lang="en-US" altLang="zh-CN" sz="2400" b="1" dirty="0" smtClean="0">
                <a:effectLst/>
              </a:rPr>
              <a:t>-1948</a:t>
            </a:r>
            <a:r>
              <a:rPr lang="zh-CN" altLang="en-US" sz="2400" b="1" dirty="0" smtClean="0">
                <a:effectLst/>
              </a:rPr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>
                <a:effectLst/>
              </a:rPr>
              <a:t>这样就可以方便地存储和查找</a:t>
            </a:r>
            <a:r>
              <a:rPr lang="en-US" altLang="zh-CN" sz="2400" b="1" dirty="0" smtClean="0">
                <a:effectLst/>
              </a:rPr>
              <a:t>1948</a:t>
            </a:r>
            <a:r>
              <a:rPr lang="zh-CN" altLang="en-US" sz="2400" b="1" dirty="0" smtClean="0">
                <a:effectLst/>
              </a:rPr>
              <a:t>年后任一年的记录。</a:t>
            </a:r>
          </a:p>
          <a:p>
            <a:pPr eaLnBrk="1" hangingPunct="1">
              <a:defRPr/>
            </a:pPr>
            <a:endParaRPr lang="en-US" altLang="zh-CN" sz="2400" b="1" dirty="0" smtClean="0">
              <a:effectLst/>
            </a:endParaRPr>
          </a:p>
        </p:txBody>
      </p:sp>
      <p:graphicFrame>
        <p:nvGraphicFramePr>
          <p:cNvPr id="81963" name="Group 43"/>
          <p:cNvGraphicFramePr>
            <a:graphicFrameLocks noGrp="1"/>
          </p:cNvGraphicFramePr>
          <p:nvPr>
            <p:ph sz="half" idx="2"/>
          </p:nvPr>
        </p:nvGraphicFramePr>
        <p:xfrm>
          <a:off x="600075" y="2757488"/>
          <a:ext cx="8123238" cy="1995486"/>
        </p:xfrm>
        <a:graphic>
          <a:graphicData uri="http://schemas.openxmlformats.org/drawingml/2006/table">
            <a:tbl>
              <a:tblPr/>
              <a:tblGrid>
                <a:gridCol w="1624013"/>
                <a:gridCol w="1625600"/>
                <a:gridCol w="1624012"/>
                <a:gridCol w="1625600"/>
                <a:gridCol w="1624013"/>
              </a:tblGrid>
              <a:tr h="665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地址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年份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1949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人数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66" name="Text Box 46"/>
          <p:cNvSpPr txBox="1">
            <a:spLocks noChangeArrowheads="1"/>
          </p:cNvSpPr>
          <p:nvPr/>
        </p:nvSpPr>
        <p:spPr bwMode="auto">
          <a:xfrm>
            <a:off x="566738" y="4806950"/>
            <a:ext cx="80406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eaLnBrk="0" hangingPunct="0">
              <a:defRPr/>
            </a:pPr>
            <a:r>
              <a:rPr kumimoji="1" lang="zh-CN" altLang="zh-CN" sz="2400" b="1" dirty="0">
                <a:ea typeface="隶书" pitchFamily="49" charset="-122"/>
              </a:rPr>
              <a:t>特点</a:t>
            </a:r>
          </a:p>
          <a:p>
            <a:pPr lvl="4" eaLnBrk="0" hangingPunct="0">
              <a:buFontTx/>
              <a:buChar char="•"/>
              <a:defRPr/>
            </a:pPr>
            <a:r>
              <a:rPr kumimoji="1" lang="zh-CN" altLang="en-US" sz="2400" b="1" dirty="0">
                <a:ea typeface="隶书" pitchFamily="49" charset="-122"/>
              </a:rPr>
              <a:t>直接定址法所得地址集合与关键字集合大小相等，不会发生冲突</a:t>
            </a:r>
          </a:p>
          <a:p>
            <a:pPr lvl="4" eaLnBrk="0" hangingPunct="0">
              <a:buFontTx/>
              <a:buChar char="•"/>
              <a:defRPr/>
            </a:pPr>
            <a:r>
              <a:rPr kumimoji="1" lang="zh-CN" altLang="en-US" sz="2400" b="1" dirty="0">
                <a:ea typeface="隶书" pitchFamily="49" charset="-122"/>
              </a:rPr>
              <a:t>实际中能用这种哈希函数的情况很少</a:t>
            </a:r>
          </a:p>
          <a:p>
            <a:pPr eaLnBrk="0" hangingPunct="0">
              <a:spcBef>
                <a:spcPct val="50000"/>
              </a:spcBef>
              <a:defRPr/>
            </a:pPr>
            <a:endParaRPr kumimoji="1" lang="en-US" altLang="zh-CN" sz="2400" b="1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深色模板</Template>
  <TotalTime>3236</TotalTime>
  <Words>2893</Words>
  <Application>Microsoft Office PowerPoint</Application>
  <PresentationFormat>全屏显示(4:3)</PresentationFormat>
  <Paragraphs>451</Paragraphs>
  <Slides>35</Slides>
  <Notes>1</Notes>
  <HiddenSlides>7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黑体</vt:lpstr>
      <vt:lpstr>华文新魏</vt:lpstr>
      <vt:lpstr>楷体_GB2312</vt:lpstr>
      <vt:lpstr>隶书</vt:lpstr>
      <vt:lpstr>宋体</vt:lpstr>
      <vt:lpstr>幼圆</vt:lpstr>
      <vt:lpstr>Arial</vt:lpstr>
      <vt:lpstr>Footlight MT Light</vt:lpstr>
      <vt:lpstr>Goudy Old Style</vt:lpstr>
      <vt:lpstr>Symbol</vt:lpstr>
      <vt:lpstr>Times New Roman</vt:lpstr>
      <vt:lpstr>Wingdings</vt:lpstr>
      <vt:lpstr>Wingdings 2</vt:lpstr>
      <vt:lpstr>凤舞九天</vt:lpstr>
      <vt:lpstr>公式</vt:lpstr>
      <vt:lpstr>Visio</vt:lpstr>
      <vt:lpstr>包</vt:lpstr>
      <vt:lpstr>Equation</vt:lpstr>
      <vt:lpstr>6.3 哈希表的查找</vt:lpstr>
      <vt:lpstr>PowerPoint 演示文稿</vt:lpstr>
      <vt:lpstr>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哈希表的查找</vt:lpstr>
      <vt:lpstr>PowerPoint 演示文稿</vt:lpstr>
      <vt:lpstr>PowerPoint 演示文稿</vt:lpstr>
      <vt:lpstr>PowerPoint 演示文稿</vt:lpstr>
      <vt:lpstr>二次探测法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</vt:vector>
  </TitlesOfParts>
  <Manager/>
  <Company>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查找</dc:title>
  <dc:creator>hyg</dc:creator>
  <cp:lastModifiedBy>sync</cp:lastModifiedBy>
  <cp:revision>224</cp:revision>
  <dcterms:created xsi:type="dcterms:W3CDTF">1999-12-29T04:31:16Z</dcterms:created>
  <dcterms:modified xsi:type="dcterms:W3CDTF">2014-09-23T06:47:02Z</dcterms:modified>
</cp:coreProperties>
</file>