
<file path=[Content_Types].xml><?xml version="1.0" encoding="utf-8"?>
<Types xmlns="http://schemas.openxmlformats.org/package/2006/content-types">
  <Default Extension="bin" ContentType="audio/unknown"/>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1" r:id="rId4"/>
    <p:sldId id="260" r:id="rId5"/>
    <p:sldId id="261" r:id="rId6"/>
    <p:sldId id="262" r:id="rId7"/>
    <p:sldId id="263" r:id="rId8"/>
    <p:sldId id="264" r:id="rId9"/>
    <p:sldId id="267" r:id="rId10"/>
    <p:sldId id="265" r:id="rId11"/>
    <p:sldId id="266"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39" autoAdjust="0"/>
  </p:normalViewPr>
  <p:slideViewPr>
    <p:cSldViewPr>
      <p:cViewPr varScale="1">
        <p:scale>
          <a:sx n="64" d="100"/>
          <a:sy n="64" d="100"/>
        </p:scale>
        <p:origin x="918" y="66"/>
      </p:cViewPr>
      <p:guideLst>
        <p:guide orient="horz" pos="2160"/>
        <p:guide pos="2880"/>
      </p:guideLst>
    </p:cSldViewPr>
  </p:slideViewPr>
  <p:outlineViewPr>
    <p:cViewPr>
      <p:scale>
        <a:sx n="33" d="100"/>
        <a:sy n="33" d="100"/>
      </p:scale>
      <p:origin x="12" y="50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055FF6D4-D4D7-426A-98F7-170A3668379E}" type="datetime1">
              <a:rPr lang="en-US" smtClean="0"/>
              <a:pPr/>
              <a:t>9/16/2014</a:t>
            </a:fld>
            <a:endParaRPr lang="en-US" dirty="0"/>
          </a:p>
        </p:txBody>
      </p:sp>
      <p:sp>
        <p:nvSpPr>
          <p:cNvPr id="17" name="页脚占位符 16"/>
          <p:cNvSpPr>
            <a:spLocks noGrp="1"/>
          </p:cNvSpPr>
          <p:nvPr>
            <p:ph type="ftr" sz="quarter" idx="11"/>
          </p:nvPr>
        </p:nvSpPr>
        <p:spPr/>
        <p:txBody>
          <a:bodyPr/>
          <a:lstStyle>
            <a:extLst/>
          </a:lstStyle>
          <a:p>
            <a:endParaRPr lang="en-US" dirty="0"/>
          </a:p>
        </p:txBody>
      </p:sp>
      <p:sp>
        <p:nvSpPr>
          <p:cNvPr id="29" name="灯片编号占位符 28"/>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45A9071-CFF5-4E3B-B0AB-39782972E256}" type="datetime1">
              <a:rPr lang="en-US" smtClean="0"/>
              <a:pPr/>
              <a:t>9/16/2014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D8BD1F-DE98-4C29-8281-9EC9927620DF}" type="datetime1">
              <a:rPr lang="en-US" smtClean="0"/>
              <a:pPr/>
              <a:t>9/16/2014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467CD6D-7520-4B34-A5A3-E8385FA3AFC6}" type="datetime1">
              <a:rPr lang="en-US" smtClean="0"/>
              <a:pPr/>
              <a:t>9/16/2014</a:t>
            </a:fld>
            <a:endParaRPr lang="en-US" dirty="0"/>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42295D47-465E-4A05-802B-049480555B6D}" type="datetime1">
              <a:rPr lang="en-US" smtClean="0"/>
              <a:pPr/>
              <a:t>9/16/2014</a:t>
            </a:fld>
            <a:endParaRPr lang="en-US"/>
          </a:p>
        </p:txBody>
      </p:sp>
      <p:sp>
        <p:nvSpPr>
          <p:cNvPr id="5" name="页脚占位符 4"/>
          <p:cNvSpPr>
            <a:spLocks noGrp="1"/>
          </p:cNvSpPr>
          <p:nvPr>
            <p:ph type="ftr" sz="quarter" idx="11"/>
          </p:nvPr>
        </p:nvSpPr>
        <p:spPr/>
        <p:txBody>
          <a:bodyPr/>
          <a:lstStyle>
            <a:extLst/>
          </a:lstStyle>
          <a:p>
            <a:endParaRPr lang="en-US" dirty="0"/>
          </a:p>
        </p:txBody>
      </p:sp>
      <p:sp>
        <p:nvSpPr>
          <p:cNvPr id="6" name="灯片编号占位符 5"/>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4791DB0-D703-40B5-AE3D-532AFE0356D1}" type="datetime1">
              <a:rPr lang="en-US" smtClean="0"/>
              <a:pPr/>
              <a:t>9/16/2014</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1AD20DFC-E2D5-4BD6-B744-D8DEEAB5F7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F48C029-2200-4EB8-BDE8-5EE0E23571A6}" type="datetime1">
              <a:rPr lang="en-US" smtClean="0"/>
              <a:pPr/>
              <a:t>9/16/2014</a:t>
            </a:fld>
            <a:endParaRPr lang="en-US"/>
          </a:p>
        </p:txBody>
      </p:sp>
      <p:sp>
        <p:nvSpPr>
          <p:cNvPr id="8" name="页脚占位符 7"/>
          <p:cNvSpPr>
            <a:spLocks noGrp="1"/>
          </p:cNvSpPr>
          <p:nvPr>
            <p:ph type="ftr" sz="quarter" idx="11"/>
          </p:nvPr>
        </p:nvSpPr>
        <p:spPr/>
        <p:txBody>
          <a:bodyPr/>
          <a:lstStyle>
            <a:extLst/>
          </a:lstStyle>
          <a:p>
            <a:endParaRPr lang="en-US" dirty="0"/>
          </a:p>
        </p:txBody>
      </p:sp>
      <p:sp>
        <p:nvSpPr>
          <p:cNvPr id="9" name="灯片编号占位符 8"/>
          <p:cNvSpPr>
            <a:spLocks noGrp="1"/>
          </p:cNvSpPr>
          <p:nvPr>
            <p:ph type="sldNum" sz="quarter" idx="12"/>
          </p:nvPr>
        </p:nvSpPr>
        <p:spPr/>
        <p:txBody>
          <a:bodyPr/>
          <a:lstStyle>
            <a:extLst/>
          </a:lstStyle>
          <a:p>
            <a:fld id="{1AD20DFC-E2D5-4BD6-B744-D8DEEAB5F7C2}" type="slidenum">
              <a:rPr lang="en-US" smtClean="0"/>
              <a:pPr/>
              <a:t>‹#›</a:t>
            </a:fld>
            <a:endParaRPr lang="en-US" dirty="0"/>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07E45A1C-C0DD-4ED6-B23E-A9D2DD110058}" type="datetime1">
              <a:rPr lang="en-US" smtClean="0"/>
              <a:pPr/>
              <a:t>9/16/2014</a:t>
            </a:fld>
            <a:endParaRPr lang="en-US"/>
          </a:p>
        </p:txBody>
      </p:sp>
      <p:sp>
        <p:nvSpPr>
          <p:cNvPr id="4" name="页脚占位符 3"/>
          <p:cNvSpPr>
            <a:spLocks noGrp="1"/>
          </p:cNvSpPr>
          <p:nvPr>
            <p:ph type="ftr" sz="quarter" idx="11"/>
          </p:nvPr>
        </p:nvSpPr>
        <p:spPr/>
        <p:txBody>
          <a:bodyPr/>
          <a:lstStyle>
            <a:extLst/>
          </a:lstStyle>
          <a:p>
            <a:endParaRPr lang="en-US" dirty="0"/>
          </a:p>
        </p:txBody>
      </p:sp>
      <p:sp>
        <p:nvSpPr>
          <p:cNvPr id="5" name="灯片编号占位符 4"/>
          <p:cNvSpPr>
            <a:spLocks noGrp="1"/>
          </p:cNvSpPr>
          <p:nvPr>
            <p:ph type="sldNum" sz="quarter" idx="12"/>
          </p:nvPr>
        </p:nvSpPr>
        <p:spPr/>
        <p:txBody>
          <a:bodyPr/>
          <a:lstStyle>
            <a:extLst/>
          </a:lstStyle>
          <a:p>
            <a:fld id="{1AD20DFC-E2D5-4BD6-B744-D8DEEAB5F7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A44C1B50-C580-4CB7-BA07-14C66C34B76D}" type="datetime1">
              <a:rPr lang="en-US" smtClean="0"/>
              <a:pPr/>
              <a:t>9/16/2014</a:t>
            </a:fld>
            <a:endParaRPr lang="en-US"/>
          </a:p>
        </p:txBody>
      </p:sp>
      <p:sp>
        <p:nvSpPr>
          <p:cNvPr id="3" name="页脚占位符 2"/>
          <p:cNvSpPr>
            <a:spLocks noGrp="1"/>
          </p:cNvSpPr>
          <p:nvPr>
            <p:ph type="ftr" sz="quarter" idx="11"/>
          </p:nvPr>
        </p:nvSpPr>
        <p:spPr/>
        <p:txBody>
          <a:bodyPr/>
          <a:lstStyle>
            <a:extLst/>
          </a:lstStyle>
          <a:p>
            <a:endParaRPr lang="en-US" dirty="0"/>
          </a:p>
        </p:txBody>
      </p:sp>
      <p:sp>
        <p:nvSpPr>
          <p:cNvPr id="4" name="灯片编号占位符 3"/>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D4F1D29-8BEE-49F3-AF49-7A09F617BF67}" type="datetime1">
              <a:rPr lang="en-US" smtClean="0"/>
              <a:pPr/>
              <a:t>9/16/2014</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1AD20DFC-E2D5-4BD6-B744-D8DEEAB5F7C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7EB273CF-8910-423E-9890-FC81E25E5084}" type="datetime1">
              <a:rPr lang="en-US" smtClean="0"/>
              <a:pPr/>
              <a:t>9/16/2014</a:t>
            </a:fld>
            <a:endParaRPr 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en-US" dirty="0"/>
          </a:p>
        </p:txBody>
      </p:sp>
      <p:sp>
        <p:nvSpPr>
          <p:cNvPr id="7" name="灯片编号占位符 6"/>
          <p:cNvSpPr>
            <a:spLocks noGrp="1"/>
          </p:cNvSpPr>
          <p:nvPr>
            <p:ph type="sldNum" sz="quarter" idx="12"/>
          </p:nvPr>
        </p:nvSpPr>
        <p:spPr>
          <a:xfrm>
            <a:off x="8610600" y="55499"/>
            <a:ext cx="457200" cy="365125"/>
          </a:xfrm>
        </p:spPr>
        <p:txBody>
          <a:bodyPr/>
          <a:lstStyle>
            <a:extLst/>
          </a:lstStyle>
          <a:p>
            <a:fld id="{1AD20DFC-E2D5-4BD6-B744-D8DEEAB5F7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EC5816F-D43D-40D1-9B38-E1A2C18F0972}" type="datetime1">
              <a:rPr lang="en-US" smtClean="0"/>
              <a:pPr/>
              <a:t>9/16/2014</a:t>
            </a:fld>
            <a:endParaRPr lang="en-US" dirty="0"/>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AD20DFC-E2D5-4BD6-B744-D8DEEAB5F7C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audio" Target="../media/audio7.bin"/><Relationship Id="rId3" Type="http://schemas.openxmlformats.org/officeDocument/2006/relationships/audio" Target="../media/audio2.bin"/><Relationship Id="rId7" Type="http://schemas.openxmlformats.org/officeDocument/2006/relationships/audio" Target="../media/audio6.bin"/><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audio" Target="../media/audio5.bin"/><Relationship Id="rId5" Type="http://schemas.openxmlformats.org/officeDocument/2006/relationships/audio" Target="../media/audio4.bin"/><Relationship Id="rId4" Type="http://schemas.openxmlformats.org/officeDocument/2006/relationships/audio" Target="../media/audio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单链表的变形</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020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 Box 5"/>
          <p:cNvSpPr txBox="1">
            <a:spLocks noChangeArrowheads="1"/>
          </p:cNvSpPr>
          <p:nvPr/>
        </p:nvSpPr>
        <p:spPr bwMode="auto">
          <a:xfrm>
            <a:off x="900113" y="114141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Times New Roman" pitchFamily="18" charset="0"/>
                <a:sym typeface="Wingdings" pitchFamily="2" charset="2"/>
              </a:rPr>
              <a:t>  </a:t>
            </a:r>
            <a:r>
              <a:rPr kumimoji="1" lang="zh-CN" altLang="en-US" sz="2400" b="1" dirty="0">
                <a:latin typeface="Times New Roman" pitchFamily="18" charset="0"/>
                <a:sym typeface="Wingdings" pitchFamily="2" charset="2"/>
              </a:rPr>
              <a:t>插入</a:t>
            </a:r>
            <a:endParaRPr kumimoji="1" lang="zh-CN" altLang="en-US" sz="2400" b="1" dirty="0">
              <a:latin typeface="Times New Roman" pitchFamily="18" charset="0"/>
            </a:endParaRPr>
          </a:p>
        </p:txBody>
      </p:sp>
      <p:grpSp>
        <p:nvGrpSpPr>
          <p:cNvPr id="71686" name="Group 6"/>
          <p:cNvGrpSpPr>
            <a:grpSpLocks/>
          </p:cNvGrpSpPr>
          <p:nvPr/>
        </p:nvGrpSpPr>
        <p:grpSpPr bwMode="auto">
          <a:xfrm>
            <a:off x="4786313" y="836613"/>
            <a:ext cx="3733800" cy="2873375"/>
            <a:chOff x="2544" y="283"/>
            <a:chExt cx="2352" cy="1810"/>
          </a:xfrm>
        </p:grpSpPr>
        <p:grpSp>
          <p:nvGrpSpPr>
            <p:cNvPr id="71687" name="Group 7"/>
            <p:cNvGrpSpPr>
              <a:grpSpLocks/>
            </p:cNvGrpSpPr>
            <p:nvPr/>
          </p:nvGrpSpPr>
          <p:grpSpPr bwMode="auto">
            <a:xfrm>
              <a:off x="2544" y="672"/>
              <a:ext cx="768" cy="288"/>
              <a:chOff x="1632" y="912"/>
              <a:chExt cx="768" cy="288"/>
            </a:xfrm>
          </p:grpSpPr>
          <p:sp>
            <p:nvSpPr>
              <p:cNvPr id="71688" name="Rectangle 8"/>
              <p:cNvSpPr>
                <a:spLocks noChangeArrowheads="1"/>
              </p:cNvSpPr>
              <p:nvPr/>
            </p:nvSpPr>
            <p:spPr bwMode="auto">
              <a:xfrm>
                <a:off x="1872" y="912"/>
                <a:ext cx="28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sz="2400">
                  <a:latin typeface="Times New Roman" pitchFamily="18" charset="0"/>
                </a:endParaRPr>
              </a:p>
            </p:txBody>
          </p:sp>
          <p:sp>
            <p:nvSpPr>
              <p:cNvPr id="71689" name="Rectangle 9"/>
              <p:cNvSpPr>
                <a:spLocks noChangeArrowheads="1"/>
              </p:cNvSpPr>
              <p:nvPr/>
            </p:nvSpPr>
            <p:spPr bwMode="auto">
              <a:xfrm>
                <a:off x="2160"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71690" name="Rectangle 10"/>
              <p:cNvSpPr>
                <a:spLocks noChangeArrowheads="1"/>
              </p:cNvSpPr>
              <p:nvPr/>
            </p:nvSpPr>
            <p:spPr bwMode="auto">
              <a:xfrm>
                <a:off x="1632"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grpSp>
          <p:nvGrpSpPr>
            <p:cNvPr id="71691" name="Group 11"/>
            <p:cNvGrpSpPr>
              <a:grpSpLocks/>
            </p:cNvGrpSpPr>
            <p:nvPr/>
          </p:nvGrpSpPr>
          <p:grpSpPr bwMode="auto">
            <a:xfrm>
              <a:off x="4128" y="672"/>
              <a:ext cx="768" cy="288"/>
              <a:chOff x="1632" y="912"/>
              <a:chExt cx="768" cy="288"/>
            </a:xfrm>
          </p:grpSpPr>
          <p:sp>
            <p:nvSpPr>
              <p:cNvPr id="71692" name="Rectangle 12"/>
              <p:cNvSpPr>
                <a:spLocks noChangeArrowheads="1"/>
              </p:cNvSpPr>
              <p:nvPr/>
            </p:nvSpPr>
            <p:spPr bwMode="auto">
              <a:xfrm>
                <a:off x="1872" y="912"/>
                <a:ext cx="28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sz="2400">
                  <a:latin typeface="Times New Roman" pitchFamily="18" charset="0"/>
                </a:endParaRPr>
              </a:p>
            </p:txBody>
          </p:sp>
          <p:sp>
            <p:nvSpPr>
              <p:cNvPr id="71693" name="Rectangle 13"/>
              <p:cNvSpPr>
                <a:spLocks noChangeArrowheads="1"/>
              </p:cNvSpPr>
              <p:nvPr/>
            </p:nvSpPr>
            <p:spPr bwMode="auto">
              <a:xfrm>
                <a:off x="2160"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71694" name="Rectangle 14"/>
              <p:cNvSpPr>
                <a:spLocks noChangeArrowheads="1"/>
              </p:cNvSpPr>
              <p:nvPr/>
            </p:nvSpPr>
            <p:spPr bwMode="auto">
              <a:xfrm>
                <a:off x="1632"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grpSp>
          <p:nvGrpSpPr>
            <p:cNvPr id="71695" name="Group 15"/>
            <p:cNvGrpSpPr>
              <a:grpSpLocks/>
            </p:cNvGrpSpPr>
            <p:nvPr/>
          </p:nvGrpSpPr>
          <p:grpSpPr bwMode="auto">
            <a:xfrm>
              <a:off x="2732" y="283"/>
              <a:ext cx="443" cy="389"/>
              <a:chOff x="2732" y="283"/>
              <a:chExt cx="443" cy="389"/>
            </a:xfrm>
          </p:grpSpPr>
          <p:sp>
            <p:nvSpPr>
              <p:cNvPr id="71696" name="Rectangle 16"/>
              <p:cNvSpPr>
                <a:spLocks noChangeArrowheads="1"/>
              </p:cNvSpPr>
              <p:nvPr/>
            </p:nvSpPr>
            <p:spPr bwMode="auto">
              <a:xfrm>
                <a:off x="2732" y="283"/>
                <a:ext cx="443"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1" lang="en-US" altLang="zh-CN" sz="2000">
                    <a:latin typeface="Times New Roman" pitchFamily="18" charset="0"/>
                  </a:rPr>
                  <a:t>node</a:t>
                </a:r>
              </a:p>
            </p:txBody>
          </p:sp>
          <p:sp>
            <p:nvSpPr>
              <p:cNvPr id="71697" name="Line 17"/>
              <p:cNvSpPr>
                <a:spLocks noChangeShapeType="1"/>
              </p:cNvSpPr>
              <p:nvPr/>
            </p:nvSpPr>
            <p:spPr bwMode="auto">
              <a:xfrm>
                <a:off x="2928" y="480"/>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71698" name="Group 18"/>
            <p:cNvGrpSpPr>
              <a:grpSpLocks/>
            </p:cNvGrpSpPr>
            <p:nvPr/>
          </p:nvGrpSpPr>
          <p:grpSpPr bwMode="auto">
            <a:xfrm>
              <a:off x="3360" y="1392"/>
              <a:ext cx="768" cy="288"/>
              <a:chOff x="1632" y="912"/>
              <a:chExt cx="768" cy="288"/>
            </a:xfrm>
          </p:grpSpPr>
          <p:sp>
            <p:nvSpPr>
              <p:cNvPr id="71699" name="Rectangle 19"/>
              <p:cNvSpPr>
                <a:spLocks noChangeArrowheads="1"/>
              </p:cNvSpPr>
              <p:nvPr/>
            </p:nvSpPr>
            <p:spPr bwMode="auto">
              <a:xfrm>
                <a:off x="1872" y="912"/>
                <a:ext cx="288"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sz="2400">
                  <a:latin typeface="Times New Roman" pitchFamily="18" charset="0"/>
                </a:endParaRPr>
              </a:p>
            </p:txBody>
          </p:sp>
          <p:sp>
            <p:nvSpPr>
              <p:cNvPr id="71700" name="Rectangle 20"/>
              <p:cNvSpPr>
                <a:spLocks noChangeArrowheads="1"/>
              </p:cNvSpPr>
              <p:nvPr/>
            </p:nvSpPr>
            <p:spPr bwMode="auto">
              <a:xfrm>
                <a:off x="2160"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71701" name="Rectangle 21"/>
              <p:cNvSpPr>
                <a:spLocks noChangeArrowheads="1"/>
              </p:cNvSpPr>
              <p:nvPr/>
            </p:nvSpPr>
            <p:spPr bwMode="auto">
              <a:xfrm>
                <a:off x="1632" y="912"/>
                <a:ext cx="240" cy="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grpSp>
          <p:nvGrpSpPr>
            <p:cNvPr id="71702" name="Group 22"/>
            <p:cNvGrpSpPr>
              <a:grpSpLocks/>
            </p:cNvGrpSpPr>
            <p:nvPr/>
          </p:nvGrpSpPr>
          <p:grpSpPr bwMode="auto">
            <a:xfrm>
              <a:off x="3411" y="1680"/>
              <a:ext cx="719" cy="413"/>
              <a:chOff x="3411" y="1680"/>
              <a:chExt cx="719" cy="413"/>
            </a:xfrm>
          </p:grpSpPr>
          <p:sp>
            <p:nvSpPr>
              <p:cNvPr id="71703" name="Rectangle 23"/>
              <p:cNvSpPr>
                <a:spLocks noChangeArrowheads="1"/>
              </p:cNvSpPr>
              <p:nvPr/>
            </p:nvSpPr>
            <p:spPr bwMode="auto">
              <a:xfrm>
                <a:off x="3411" y="1843"/>
                <a:ext cx="71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1" lang="en-US" altLang="zh-CN" sz="2000">
                    <a:latin typeface="Times New Roman" pitchFamily="18" charset="0"/>
                  </a:rPr>
                  <a:t>newnode</a:t>
                </a:r>
              </a:p>
            </p:txBody>
          </p:sp>
          <p:sp>
            <p:nvSpPr>
              <p:cNvPr id="71704" name="Line 24"/>
              <p:cNvSpPr>
                <a:spLocks noChangeShapeType="1"/>
              </p:cNvSpPr>
              <p:nvPr/>
            </p:nvSpPr>
            <p:spPr bwMode="auto">
              <a:xfrm flipV="1">
                <a:off x="3744" y="1680"/>
                <a:ext cx="0" cy="2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71705" name="Freeform 25"/>
            <p:cNvSpPr>
              <a:spLocks/>
            </p:cNvSpPr>
            <p:nvPr/>
          </p:nvSpPr>
          <p:spPr bwMode="auto">
            <a:xfrm>
              <a:off x="3216" y="816"/>
              <a:ext cx="1296" cy="392"/>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25400" cap="flat" cmpd="sng">
              <a:solidFill>
                <a:schemeClr val="hlink"/>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06" name="Freeform 26"/>
            <p:cNvSpPr>
              <a:spLocks/>
            </p:cNvSpPr>
            <p:nvPr/>
          </p:nvSpPr>
          <p:spPr bwMode="auto">
            <a:xfrm flipH="1" flipV="1">
              <a:off x="2928" y="432"/>
              <a:ext cx="1296" cy="392"/>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25400" cap="flat" cmpd="sng">
              <a:solidFill>
                <a:srgbClr val="FF0000"/>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71707" name="Freeform 27"/>
          <p:cNvSpPr>
            <a:spLocks/>
          </p:cNvSpPr>
          <p:nvPr/>
        </p:nvSpPr>
        <p:spPr bwMode="auto">
          <a:xfrm>
            <a:off x="5853113" y="1674813"/>
            <a:ext cx="2057400" cy="622300"/>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08" name="Freeform 28"/>
          <p:cNvSpPr>
            <a:spLocks/>
          </p:cNvSpPr>
          <p:nvPr/>
        </p:nvSpPr>
        <p:spPr bwMode="auto">
          <a:xfrm flipH="1" flipV="1">
            <a:off x="5395913" y="1065213"/>
            <a:ext cx="2057400" cy="622300"/>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09" name="Line 29"/>
          <p:cNvSpPr>
            <a:spLocks noChangeShapeType="1"/>
          </p:cNvSpPr>
          <p:nvPr/>
        </p:nvSpPr>
        <p:spPr bwMode="auto">
          <a:xfrm flipV="1">
            <a:off x="6691313" y="1682750"/>
            <a:ext cx="0" cy="762000"/>
          </a:xfrm>
          <a:prstGeom prst="line">
            <a:avLst/>
          </a:prstGeom>
          <a:noFill/>
          <a:ln w="508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10" name="Text Box 30"/>
          <p:cNvSpPr txBox="1">
            <a:spLocks noChangeArrowheads="1"/>
          </p:cNvSpPr>
          <p:nvPr/>
        </p:nvSpPr>
        <p:spPr bwMode="auto">
          <a:xfrm>
            <a:off x="900113" y="1595290"/>
            <a:ext cx="35814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1" lang="en-US" altLang="zh-CN" sz="2400" b="1" dirty="0">
                <a:latin typeface="Times New Roman" pitchFamily="18" charset="0"/>
                <a:sym typeface="Wingdings" pitchFamily="2" charset="2"/>
              </a:rPr>
              <a:t>  </a:t>
            </a:r>
            <a:r>
              <a:rPr kumimoji="1" lang="en-US" altLang="zh-CN" sz="2000" b="1" dirty="0" err="1">
                <a:sym typeface="Wingdings" pitchFamily="2" charset="2"/>
              </a:rPr>
              <a:t>newnode</a:t>
            </a:r>
            <a:r>
              <a:rPr kumimoji="1" lang="en-US" altLang="zh-CN" sz="2000" b="1" dirty="0">
                <a:sym typeface="Wingdings" pitchFamily="2" charset="2"/>
              </a:rPr>
              <a:t>-&gt; </a:t>
            </a:r>
            <a:r>
              <a:rPr kumimoji="1" lang="en-US" altLang="zh-CN" sz="2000" b="1" dirty="0">
                <a:sym typeface="Symbol" pitchFamily="18" charset="2"/>
              </a:rPr>
              <a:t>prior</a:t>
            </a:r>
            <a:r>
              <a:rPr kumimoji="1" lang="en-US" altLang="zh-CN" sz="2000" b="1" dirty="0">
                <a:sym typeface="Wingdings" pitchFamily="2" charset="2"/>
              </a:rPr>
              <a:t> = node</a:t>
            </a:r>
          </a:p>
        </p:txBody>
      </p:sp>
      <p:sp>
        <p:nvSpPr>
          <p:cNvPr id="71711" name="Text Box 31"/>
          <p:cNvSpPr txBox="1">
            <a:spLocks noChangeArrowheads="1"/>
          </p:cNvSpPr>
          <p:nvPr/>
        </p:nvSpPr>
        <p:spPr bwMode="auto">
          <a:xfrm>
            <a:off x="900113" y="2055813"/>
            <a:ext cx="4267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itchFamily="18" charset="0"/>
                <a:sym typeface="Wingdings" pitchFamily="2" charset="2"/>
              </a:rPr>
              <a:t>  </a:t>
            </a:r>
            <a:r>
              <a:rPr kumimoji="1" lang="en-US" altLang="zh-CN" sz="2000" b="1">
                <a:sym typeface="Wingdings" pitchFamily="2" charset="2"/>
              </a:rPr>
              <a:t>newnode-&gt;next = node-&gt;next</a:t>
            </a:r>
            <a:endParaRPr kumimoji="1" lang="en-US" altLang="zh-CN" sz="2000" b="1"/>
          </a:p>
        </p:txBody>
      </p:sp>
      <p:sp>
        <p:nvSpPr>
          <p:cNvPr id="71712" name="Text Box 32"/>
          <p:cNvSpPr txBox="1">
            <a:spLocks noChangeArrowheads="1"/>
          </p:cNvSpPr>
          <p:nvPr/>
        </p:nvSpPr>
        <p:spPr bwMode="auto">
          <a:xfrm>
            <a:off x="900113" y="2513013"/>
            <a:ext cx="4267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dirty="0">
                <a:latin typeface="Times New Roman" pitchFamily="18" charset="0"/>
                <a:sym typeface="Wingdings" pitchFamily="2" charset="2"/>
              </a:rPr>
              <a:t>  </a:t>
            </a:r>
            <a:r>
              <a:rPr kumimoji="1" lang="en-US" altLang="zh-CN" sz="2000" b="1" dirty="0">
                <a:sym typeface="Wingdings" pitchFamily="2" charset="2"/>
              </a:rPr>
              <a:t>node-&gt;next-&gt;prior = </a:t>
            </a:r>
            <a:r>
              <a:rPr kumimoji="1" lang="en-US" altLang="zh-CN" sz="2000" b="1" dirty="0" err="1">
                <a:sym typeface="Wingdings" pitchFamily="2" charset="2"/>
              </a:rPr>
              <a:t>newnode</a:t>
            </a:r>
            <a:endParaRPr kumimoji="1" lang="en-US" altLang="zh-CN" sz="2000" b="1" dirty="0"/>
          </a:p>
        </p:txBody>
      </p:sp>
      <p:sp>
        <p:nvSpPr>
          <p:cNvPr id="71713" name="Text Box 33"/>
          <p:cNvSpPr txBox="1">
            <a:spLocks noChangeArrowheads="1"/>
          </p:cNvSpPr>
          <p:nvPr/>
        </p:nvSpPr>
        <p:spPr bwMode="auto">
          <a:xfrm>
            <a:off x="900113" y="2970213"/>
            <a:ext cx="43434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itchFamily="18" charset="0"/>
                <a:sym typeface="Wingdings" pitchFamily="2" charset="2"/>
              </a:rPr>
              <a:t>  </a:t>
            </a:r>
            <a:r>
              <a:rPr kumimoji="1" lang="en-US" altLang="zh-CN" sz="2000" b="1">
                <a:sym typeface="Wingdings" pitchFamily="2" charset="2"/>
              </a:rPr>
              <a:t>node-&gt;next = newnode</a:t>
            </a:r>
            <a:endParaRPr kumimoji="1" lang="en-US" altLang="zh-CN" sz="2000" b="1"/>
          </a:p>
        </p:txBody>
      </p:sp>
      <p:sp>
        <p:nvSpPr>
          <p:cNvPr id="71714" name="Freeform 34"/>
          <p:cNvSpPr>
            <a:spLocks/>
          </p:cNvSpPr>
          <p:nvPr/>
        </p:nvSpPr>
        <p:spPr bwMode="auto">
          <a:xfrm>
            <a:off x="5395913" y="1903413"/>
            <a:ext cx="914400" cy="914400"/>
          </a:xfrm>
          <a:custGeom>
            <a:avLst/>
            <a:gdLst>
              <a:gd name="T0" fmla="*/ 576 w 576"/>
              <a:gd name="T1" fmla="*/ 576 h 576"/>
              <a:gd name="T2" fmla="*/ 192 w 576"/>
              <a:gd name="T3" fmla="*/ 480 h 576"/>
              <a:gd name="T4" fmla="*/ 0 w 576"/>
              <a:gd name="T5" fmla="*/ 0 h 576"/>
            </a:gdLst>
            <a:ahLst/>
            <a:cxnLst>
              <a:cxn ang="0">
                <a:pos x="T0" y="T1"/>
              </a:cxn>
              <a:cxn ang="0">
                <a:pos x="T2" y="T3"/>
              </a:cxn>
              <a:cxn ang="0">
                <a:pos x="T4" y="T5"/>
              </a:cxn>
            </a:cxnLst>
            <a:rect l="0" t="0" r="r" b="b"/>
            <a:pathLst>
              <a:path w="576" h="576">
                <a:moveTo>
                  <a:pt x="576" y="576"/>
                </a:moveTo>
                <a:cubicBezTo>
                  <a:pt x="432" y="576"/>
                  <a:pt x="288" y="576"/>
                  <a:pt x="192" y="480"/>
                </a:cubicBezTo>
                <a:cubicBezTo>
                  <a:pt x="96" y="384"/>
                  <a:pt x="48" y="192"/>
                  <a:pt x="0" y="0"/>
                </a:cubicBezTo>
              </a:path>
            </a:pathLst>
          </a:custGeom>
          <a:noFill/>
          <a:ln w="25400" cap="flat" cmpd="sng">
            <a:solidFill>
              <a:srgbClr val="FF0000"/>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15" name="Freeform 35"/>
          <p:cNvSpPr>
            <a:spLocks/>
          </p:cNvSpPr>
          <p:nvPr/>
        </p:nvSpPr>
        <p:spPr bwMode="auto">
          <a:xfrm flipH="1">
            <a:off x="7072313" y="1903413"/>
            <a:ext cx="914400" cy="914400"/>
          </a:xfrm>
          <a:custGeom>
            <a:avLst/>
            <a:gdLst>
              <a:gd name="T0" fmla="*/ 576 w 576"/>
              <a:gd name="T1" fmla="*/ 576 h 576"/>
              <a:gd name="T2" fmla="*/ 192 w 576"/>
              <a:gd name="T3" fmla="*/ 480 h 576"/>
              <a:gd name="T4" fmla="*/ 0 w 576"/>
              <a:gd name="T5" fmla="*/ 0 h 576"/>
            </a:gdLst>
            <a:ahLst/>
            <a:cxnLst>
              <a:cxn ang="0">
                <a:pos x="T0" y="T1"/>
              </a:cxn>
              <a:cxn ang="0">
                <a:pos x="T2" y="T3"/>
              </a:cxn>
              <a:cxn ang="0">
                <a:pos x="T4" y="T5"/>
              </a:cxn>
            </a:cxnLst>
            <a:rect l="0" t="0" r="r" b="b"/>
            <a:pathLst>
              <a:path w="576" h="576">
                <a:moveTo>
                  <a:pt x="576" y="576"/>
                </a:moveTo>
                <a:cubicBezTo>
                  <a:pt x="432" y="576"/>
                  <a:pt x="288" y="576"/>
                  <a:pt x="192" y="480"/>
                </a:cubicBezTo>
                <a:cubicBezTo>
                  <a:pt x="96" y="384"/>
                  <a:pt x="48" y="192"/>
                  <a:pt x="0" y="0"/>
                </a:cubicBezTo>
              </a:path>
            </a:pathLst>
          </a:custGeom>
          <a:noFill/>
          <a:ln w="25400" cap="flat" cmpd="sng">
            <a:solidFill>
              <a:schemeClr val="hlink"/>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16" name="Freeform 36"/>
          <p:cNvSpPr>
            <a:spLocks/>
          </p:cNvSpPr>
          <p:nvPr/>
        </p:nvSpPr>
        <p:spPr bwMode="auto">
          <a:xfrm>
            <a:off x="6691313" y="1674813"/>
            <a:ext cx="838200" cy="914400"/>
          </a:xfrm>
          <a:custGeom>
            <a:avLst/>
            <a:gdLst>
              <a:gd name="T0" fmla="*/ 576 w 576"/>
              <a:gd name="T1" fmla="*/ 0 h 576"/>
              <a:gd name="T2" fmla="*/ 96 w 576"/>
              <a:gd name="T3" fmla="*/ 144 h 576"/>
              <a:gd name="T4" fmla="*/ 0 w 576"/>
              <a:gd name="T5" fmla="*/ 576 h 576"/>
            </a:gdLst>
            <a:ahLst/>
            <a:cxnLst>
              <a:cxn ang="0">
                <a:pos x="T0" y="T1"/>
              </a:cxn>
              <a:cxn ang="0">
                <a:pos x="T2" y="T3"/>
              </a:cxn>
              <a:cxn ang="0">
                <a:pos x="T4" y="T5"/>
              </a:cxn>
            </a:cxnLst>
            <a:rect l="0" t="0" r="r" b="b"/>
            <a:pathLst>
              <a:path w="576" h="576">
                <a:moveTo>
                  <a:pt x="576" y="0"/>
                </a:moveTo>
                <a:cubicBezTo>
                  <a:pt x="384" y="24"/>
                  <a:pt x="192" y="48"/>
                  <a:pt x="96" y="144"/>
                </a:cubicBezTo>
                <a:cubicBezTo>
                  <a:pt x="0" y="240"/>
                  <a:pt x="0" y="408"/>
                  <a:pt x="0" y="576"/>
                </a:cubicBezTo>
              </a:path>
            </a:pathLst>
          </a:custGeom>
          <a:noFill/>
          <a:ln w="25400" cap="flat" cmpd="sng">
            <a:solidFill>
              <a:srgbClr val="FF0000"/>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17" name="Freeform 37"/>
          <p:cNvSpPr>
            <a:spLocks/>
          </p:cNvSpPr>
          <p:nvPr/>
        </p:nvSpPr>
        <p:spPr bwMode="auto">
          <a:xfrm>
            <a:off x="5853113" y="1674813"/>
            <a:ext cx="762000" cy="914400"/>
          </a:xfrm>
          <a:custGeom>
            <a:avLst/>
            <a:gdLst>
              <a:gd name="T0" fmla="*/ 0 w 480"/>
              <a:gd name="T1" fmla="*/ 0 h 576"/>
              <a:gd name="T2" fmla="*/ 240 w 480"/>
              <a:gd name="T3" fmla="*/ 192 h 576"/>
              <a:gd name="T4" fmla="*/ 480 w 480"/>
              <a:gd name="T5" fmla="*/ 576 h 576"/>
            </a:gdLst>
            <a:ahLst/>
            <a:cxnLst>
              <a:cxn ang="0">
                <a:pos x="T0" y="T1"/>
              </a:cxn>
              <a:cxn ang="0">
                <a:pos x="T2" y="T3"/>
              </a:cxn>
              <a:cxn ang="0">
                <a:pos x="T4" y="T5"/>
              </a:cxn>
            </a:cxnLst>
            <a:rect l="0" t="0" r="r" b="b"/>
            <a:pathLst>
              <a:path w="480" h="576">
                <a:moveTo>
                  <a:pt x="0" y="0"/>
                </a:moveTo>
                <a:cubicBezTo>
                  <a:pt x="80" y="48"/>
                  <a:pt x="160" y="96"/>
                  <a:pt x="240" y="192"/>
                </a:cubicBezTo>
                <a:cubicBezTo>
                  <a:pt x="320" y="288"/>
                  <a:pt x="400" y="432"/>
                  <a:pt x="480" y="576"/>
                </a:cubicBezTo>
              </a:path>
            </a:pathLst>
          </a:custGeom>
          <a:noFill/>
          <a:ln w="25400" cap="flat" cmpd="sng">
            <a:solidFill>
              <a:schemeClr val="hlink"/>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18" name="Text Box 38"/>
          <p:cNvSpPr txBox="1">
            <a:spLocks noChangeArrowheads="1"/>
          </p:cNvSpPr>
          <p:nvPr/>
        </p:nvSpPr>
        <p:spPr bwMode="auto">
          <a:xfrm>
            <a:off x="900113" y="380841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Times New Roman" pitchFamily="18" charset="0"/>
                <a:sym typeface="Wingdings" pitchFamily="2" charset="2"/>
              </a:rPr>
              <a:t>  </a:t>
            </a:r>
            <a:r>
              <a:rPr kumimoji="1" lang="zh-CN" altLang="en-US" sz="2400" b="1" dirty="0">
                <a:latin typeface="Times New Roman" pitchFamily="18" charset="0"/>
                <a:sym typeface="Wingdings" pitchFamily="2" charset="2"/>
              </a:rPr>
              <a:t>删除</a:t>
            </a:r>
            <a:endParaRPr kumimoji="1" lang="zh-CN" altLang="en-US" sz="2400" b="1" dirty="0">
              <a:latin typeface="Times New Roman" pitchFamily="18" charset="0"/>
            </a:endParaRPr>
          </a:p>
        </p:txBody>
      </p:sp>
      <p:sp>
        <p:nvSpPr>
          <p:cNvPr id="71719" name="Rectangle 39"/>
          <p:cNvSpPr>
            <a:spLocks noChangeArrowheads="1"/>
          </p:cNvSpPr>
          <p:nvPr/>
        </p:nvSpPr>
        <p:spPr bwMode="auto">
          <a:xfrm>
            <a:off x="6157913" y="3386138"/>
            <a:ext cx="1143000" cy="39687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kumimoji="1" lang="en-US" altLang="zh-CN" sz="2000">
                <a:latin typeface="Times New Roman" pitchFamily="18" charset="0"/>
              </a:rPr>
              <a:t>deleted</a:t>
            </a:r>
          </a:p>
        </p:txBody>
      </p:sp>
      <p:sp>
        <p:nvSpPr>
          <p:cNvPr id="71720" name="Text Box 40"/>
          <p:cNvSpPr txBox="1">
            <a:spLocks noChangeArrowheads="1"/>
          </p:cNvSpPr>
          <p:nvPr/>
        </p:nvSpPr>
        <p:spPr bwMode="auto">
          <a:xfrm>
            <a:off x="900113" y="4262290"/>
            <a:ext cx="5410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1" lang="en-US" altLang="zh-CN" sz="2400" b="1">
                <a:latin typeface="Times New Roman" pitchFamily="18" charset="0"/>
                <a:sym typeface="Wingdings" pitchFamily="2" charset="2"/>
              </a:rPr>
              <a:t>  </a:t>
            </a:r>
            <a:r>
              <a:rPr kumimoji="1" lang="en-US" altLang="zh-CN" sz="2000" b="1">
                <a:sym typeface="Wingdings" pitchFamily="2" charset="2"/>
              </a:rPr>
              <a:t>deleted-&gt; </a:t>
            </a:r>
            <a:r>
              <a:rPr kumimoji="1" lang="en-US" altLang="zh-CN" sz="2000" b="1">
                <a:sym typeface="Symbol" pitchFamily="18" charset="2"/>
              </a:rPr>
              <a:t>prior</a:t>
            </a:r>
            <a:r>
              <a:rPr kumimoji="1" lang="en-US" altLang="zh-CN" sz="2000" b="1">
                <a:sym typeface="Wingdings" pitchFamily="2" charset="2"/>
              </a:rPr>
              <a:t> -&gt; next = deleted-&gt; next </a:t>
            </a:r>
          </a:p>
        </p:txBody>
      </p:sp>
      <p:sp>
        <p:nvSpPr>
          <p:cNvPr id="71721" name="Freeform 41"/>
          <p:cNvSpPr>
            <a:spLocks/>
          </p:cNvSpPr>
          <p:nvPr/>
        </p:nvSpPr>
        <p:spPr bwMode="auto">
          <a:xfrm>
            <a:off x="5853113" y="1674813"/>
            <a:ext cx="762000" cy="914400"/>
          </a:xfrm>
          <a:custGeom>
            <a:avLst/>
            <a:gdLst>
              <a:gd name="T0" fmla="*/ 0 w 480"/>
              <a:gd name="T1" fmla="*/ 0 h 576"/>
              <a:gd name="T2" fmla="*/ 240 w 480"/>
              <a:gd name="T3" fmla="*/ 192 h 576"/>
              <a:gd name="T4" fmla="*/ 480 w 480"/>
              <a:gd name="T5" fmla="*/ 576 h 576"/>
            </a:gdLst>
            <a:ahLst/>
            <a:cxnLst>
              <a:cxn ang="0">
                <a:pos x="T0" y="T1"/>
              </a:cxn>
              <a:cxn ang="0">
                <a:pos x="T2" y="T3"/>
              </a:cxn>
              <a:cxn ang="0">
                <a:pos x="T4" y="T5"/>
              </a:cxn>
            </a:cxnLst>
            <a:rect l="0" t="0" r="r" b="b"/>
            <a:pathLst>
              <a:path w="480" h="576">
                <a:moveTo>
                  <a:pt x="0" y="0"/>
                </a:moveTo>
                <a:cubicBezTo>
                  <a:pt x="80" y="48"/>
                  <a:pt x="160" y="96"/>
                  <a:pt x="240" y="192"/>
                </a:cubicBezTo>
                <a:cubicBezTo>
                  <a:pt x="320" y="288"/>
                  <a:pt x="400" y="432"/>
                  <a:pt x="480" y="576"/>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22" name="Freeform 42"/>
          <p:cNvSpPr>
            <a:spLocks/>
          </p:cNvSpPr>
          <p:nvPr/>
        </p:nvSpPr>
        <p:spPr bwMode="auto">
          <a:xfrm>
            <a:off x="5853113" y="1693863"/>
            <a:ext cx="2057400" cy="622300"/>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25400" cap="flat" cmpd="sng">
            <a:solidFill>
              <a:srgbClr val="FFFF00"/>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23" name="Text Box 43"/>
          <p:cNvSpPr txBox="1">
            <a:spLocks noChangeArrowheads="1"/>
          </p:cNvSpPr>
          <p:nvPr/>
        </p:nvSpPr>
        <p:spPr bwMode="auto">
          <a:xfrm>
            <a:off x="900113" y="4646613"/>
            <a:ext cx="54864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itchFamily="18" charset="0"/>
                <a:sym typeface="Wingdings" pitchFamily="2" charset="2"/>
              </a:rPr>
              <a:t>  </a:t>
            </a:r>
            <a:r>
              <a:rPr kumimoji="1" lang="en-US" altLang="zh-CN" sz="2000" b="1">
                <a:sym typeface="Wingdings" pitchFamily="2" charset="2"/>
              </a:rPr>
              <a:t>deleted-&gt; next -&gt; </a:t>
            </a:r>
            <a:r>
              <a:rPr kumimoji="1" lang="en-US" altLang="zh-CN" sz="2000" b="1">
                <a:sym typeface="Symbol" pitchFamily="18" charset="2"/>
              </a:rPr>
              <a:t>prior</a:t>
            </a:r>
            <a:r>
              <a:rPr kumimoji="1" lang="en-US" altLang="zh-CN" sz="2000" b="1">
                <a:sym typeface="Wingdings" pitchFamily="2" charset="2"/>
              </a:rPr>
              <a:t> = deleted-&gt; </a:t>
            </a:r>
            <a:r>
              <a:rPr kumimoji="1" lang="en-US" altLang="zh-CN" sz="2000" b="1">
                <a:sym typeface="Symbol" pitchFamily="18" charset="2"/>
              </a:rPr>
              <a:t>prior</a:t>
            </a:r>
            <a:r>
              <a:rPr kumimoji="1" lang="en-US" altLang="zh-CN" sz="2000" b="1">
                <a:sym typeface="Wingdings" pitchFamily="2" charset="2"/>
              </a:rPr>
              <a:t> </a:t>
            </a:r>
          </a:p>
        </p:txBody>
      </p:sp>
      <p:sp>
        <p:nvSpPr>
          <p:cNvPr id="71724" name="Freeform 44"/>
          <p:cNvSpPr>
            <a:spLocks/>
          </p:cNvSpPr>
          <p:nvPr/>
        </p:nvSpPr>
        <p:spPr bwMode="auto">
          <a:xfrm>
            <a:off x="6691313" y="1674813"/>
            <a:ext cx="838200" cy="914400"/>
          </a:xfrm>
          <a:custGeom>
            <a:avLst/>
            <a:gdLst>
              <a:gd name="T0" fmla="*/ 576 w 576"/>
              <a:gd name="T1" fmla="*/ 0 h 576"/>
              <a:gd name="T2" fmla="*/ 96 w 576"/>
              <a:gd name="T3" fmla="*/ 144 h 576"/>
              <a:gd name="T4" fmla="*/ 0 w 576"/>
              <a:gd name="T5" fmla="*/ 576 h 576"/>
            </a:gdLst>
            <a:ahLst/>
            <a:cxnLst>
              <a:cxn ang="0">
                <a:pos x="T0" y="T1"/>
              </a:cxn>
              <a:cxn ang="0">
                <a:pos x="T2" y="T3"/>
              </a:cxn>
              <a:cxn ang="0">
                <a:pos x="T4" y="T5"/>
              </a:cxn>
            </a:cxnLst>
            <a:rect l="0" t="0" r="r" b="b"/>
            <a:pathLst>
              <a:path w="576" h="576">
                <a:moveTo>
                  <a:pt x="576" y="0"/>
                </a:moveTo>
                <a:cubicBezTo>
                  <a:pt x="384" y="24"/>
                  <a:pt x="192" y="48"/>
                  <a:pt x="96" y="144"/>
                </a:cubicBezTo>
                <a:cubicBezTo>
                  <a:pt x="0" y="240"/>
                  <a:pt x="0" y="408"/>
                  <a:pt x="0" y="576"/>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25" name="Freeform 45"/>
          <p:cNvSpPr>
            <a:spLocks/>
          </p:cNvSpPr>
          <p:nvPr/>
        </p:nvSpPr>
        <p:spPr bwMode="auto">
          <a:xfrm flipH="1" flipV="1">
            <a:off x="5395913" y="989013"/>
            <a:ext cx="2057400" cy="622300"/>
          </a:xfrm>
          <a:custGeom>
            <a:avLst/>
            <a:gdLst>
              <a:gd name="T0" fmla="*/ 0 w 1488"/>
              <a:gd name="T1" fmla="*/ 0 h 392"/>
              <a:gd name="T2" fmla="*/ 528 w 1488"/>
              <a:gd name="T3" fmla="*/ 336 h 392"/>
              <a:gd name="T4" fmla="*/ 1200 w 1488"/>
              <a:gd name="T5" fmla="*/ 336 h 392"/>
              <a:gd name="T6" fmla="*/ 1488 w 1488"/>
              <a:gd name="T7" fmla="*/ 144 h 392"/>
            </a:gdLst>
            <a:ahLst/>
            <a:cxnLst>
              <a:cxn ang="0">
                <a:pos x="T0" y="T1"/>
              </a:cxn>
              <a:cxn ang="0">
                <a:pos x="T2" y="T3"/>
              </a:cxn>
              <a:cxn ang="0">
                <a:pos x="T4" y="T5"/>
              </a:cxn>
              <a:cxn ang="0">
                <a:pos x="T6" y="T7"/>
              </a:cxn>
            </a:cxnLst>
            <a:rect l="0" t="0" r="r" b="b"/>
            <a:pathLst>
              <a:path w="1488" h="392">
                <a:moveTo>
                  <a:pt x="0" y="0"/>
                </a:moveTo>
                <a:cubicBezTo>
                  <a:pt x="164" y="140"/>
                  <a:pt x="328" y="280"/>
                  <a:pt x="528" y="336"/>
                </a:cubicBezTo>
                <a:cubicBezTo>
                  <a:pt x="728" y="392"/>
                  <a:pt x="1040" y="368"/>
                  <a:pt x="1200" y="336"/>
                </a:cubicBezTo>
                <a:cubicBezTo>
                  <a:pt x="1360" y="304"/>
                  <a:pt x="1424" y="224"/>
                  <a:pt x="1488" y="144"/>
                </a:cubicBezTo>
              </a:path>
            </a:pathLst>
          </a:custGeom>
          <a:noFill/>
          <a:ln w="25400" cap="flat" cmpd="sng">
            <a:solidFill>
              <a:srgbClr val="99FF66"/>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1726" name="Text Box 46"/>
          <p:cNvSpPr txBox="1">
            <a:spLocks noChangeArrowheads="1"/>
          </p:cNvSpPr>
          <p:nvPr/>
        </p:nvSpPr>
        <p:spPr bwMode="auto">
          <a:xfrm>
            <a:off x="900113" y="5027613"/>
            <a:ext cx="4267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400" b="1">
                <a:latin typeface="Times New Roman" pitchFamily="18" charset="0"/>
                <a:sym typeface="Wingdings" pitchFamily="2" charset="2"/>
              </a:rPr>
              <a:t>  </a:t>
            </a:r>
            <a:r>
              <a:rPr kumimoji="1" lang="en-US" altLang="zh-CN" sz="2000" b="1">
                <a:sym typeface="Wingdings" pitchFamily="2" charset="2"/>
              </a:rPr>
              <a:t>free ( deleted )</a:t>
            </a:r>
            <a:endParaRPr kumimoji="1" lang="en-US" altLang="zh-CN" sz="2000" b="1"/>
          </a:p>
        </p:txBody>
      </p:sp>
      <p:sp>
        <p:nvSpPr>
          <p:cNvPr id="71727" name="Freeform 47"/>
          <p:cNvSpPr>
            <a:spLocks/>
          </p:cNvSpPr>
          <p:nvPr/>
        </p:nvSpPr>
        <p:spPr bwMode="auto">
          <a:xfrm>
            <a:off x="5395913" y="1903413"/>
            <a:ext cx="914400" cy="914400"/>
          </a:xfrm>
          <a:custGeom>
            <a:avLst/>
            <a:gdLst>
              <a:gd name="T0" fmla="*/ 576 w 576"/>
              <a:gd name="T1" fmla="*/ 576 h 576"/>
              <a:gd name="T2" fmla="*/ 192 w 576"/>
              <a:gd name="T3" fmla="*/ 480 h 576"/>
              <a:gd name="T4" fmla="*/ 0 w 576"/>
              <a:gd name="T5" fmla="*/ 0 h 576"/>
            </a:gdLst>
            <a:ahLst/>
            <a:cxnLst>
              <a:cxn ang="0">
                <a:pos x="T0" y="T1"/>
              </a:cxn>
              <a:cxn ang="0">
                <a:pos x="T2" y="T3"/>
              </a:cxn>
              <a:cxn ang="0">
                <a:pos x="T4" y="T5"/>
              </a:cxn>
            </a:cxnLst>
            <a:rect l="0" t="0" r="r" b="b"/>
            <a:pathLst>
              <a:path w="576" h="576">
                <a:moveTo>
                  <a:pt x="576" y="576"/>
                </a:moveTo>
                <a:cubicBezTo>
                  <a:pt x="432" y="576"/>
                  <a:pt x="288" y="576"/>
                  <a:pt x="192" y="480"/>
                </a:cubicBezTo>
                <a:cubicBezTo>
                  <a:pt x="96" y="384"/>
                  <a:pt x="48" y="192"/>
                  <a:pt x="0" y="0"/>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28" name="Freeform 48"/>
          <p:cNvSpPr>
            <a:spLocks/>
          </p:cNvSpPr>
          <p:nvPr/>
        </p:nvSpPr>
        <p:spPr bwMode="auto">
          <a:xfrm flipH="1">
            <a:off x="7072313" y="1903413"/>
            <a:ext cx="914400" cy="914400"/>
          </a:xfrm>
          <a:custGeom>
            <a:avLst/>
            <a:gdLst>
              <a:gd name="T0" fmla="*/ 576 w 576"/>
              <a:gd name="T1" fmla="*/ 576 h 576"/>
              <a:gd name="T2" fmla="*/ 192 w 576"/>
              <a:gd name="T3" fmla="*/ 480 h 576"/>
              <a:gd name="T4" fmla="*/ 0 w 576"/>
              <a:gd name="T5" fmla="*/ 0 h 576"/>
            </a:gdLst>
            <a:ahLst/>
            <a:cxnLst>
              <a:cxn ang="0">
                <a:pos x="T0" y="T1"/>
              </a:cxn>
              <a:cxn ang="0">
                <a:pos x="T2" y="T3"/>
              </a:cxn>
              <a:cxn ang="0">
                <a:pos x="T4" y="T5"/>
              </a:cxn>
            </a:cxnLst>
            <a:rect l="0" t="0" r="r" b="b"/>
            <a:pathLst>
              <a:path w="576" h="576">
                <a:moveTo>
                  <a:pt x="576" y="576"/>
                </a:moveTo>
                <a:cubicBezTo>
                  <a:pt x="432" y="576"/>
                  <a:pt x="288" y="576"/>
                  <a:pt x="192" y="480"/>
                </a:cubicBezTo>
                <a:cubicBezTo>
                  <a:pt x="96" y="384"/>
                  <a:pt x="48" y="192"/>
                  <a:pt x="0" y="0"/>
                </a:cubicBezTo>
              </a:path>
            </a:pathLst>
          </a:custGeom>
          <a:noFill/>
          <a:ln w="50800" cap="flat" cmpd="sng">
            <a:solidFill>
              <a:schemeClr val="bg1"/>
            </a:solidFill>
            <a:prstDash val="solid"/>
            <a:round/>
            <a:headEnd type="none" w="med" len="med"/>
            <a:tailEnd type="triangle" w="sm"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1729" name="Rectangle 49"/>
          <p:cNvSpPr>
            <a:spLocks noChangeArrowheads="1"/>
          </p:cNvSpPr>
          <p:nvPr/>
        </p:nvSpPr>
        <p:spPr bwMode="auto">
          <a:xfrm>
            <a:off x="6005513" y="2513013"/>
            <a:ext cx="1447800" cy="12954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endParaRPr lang="zh-CN" altLang="zh-CN" b="0"/>
          </a:p>
        </p:txBody>
      </p:sp>
    </p:spTree>
    <p:extLst>
      <p:ext uri="{BB962C8B-B14F-4D97-AF65-F5344CB8AC3E}">
        <p14:creationId xmlns:p14="http://schemas.microsoft.com/office/powerpoint/2010/main" val="2649499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left)">
                                      <p:cBhvr>
                                        <p:cTn id="7" dur="500"/>
                                        <p:tgtEl>
                                          <p:spTgt spid="7168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ox(out)">
                                      <p:cBhvr>
                                        <p:cTn id="12" dur="500"/>
                                        <p:tgtEl>
                                          <p:spTgt spid="7168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1709"/>
                                        </p:tgtEl>
                                        <p:attrNameLst>
                                          <p:attrName>style.visibility</p:attrName>
                                        </p:attrNameLst>
                                      </p:cBhvr>
                                      <p:to>
                                        <p:strVal val="visible"/>
                                      </p:to>
                                    </p:set>
                                    <p:animEffect transition="in" filter="wipe(down)">
                                      <p:cBhvr>
                                        <p:cTn id="16" dur="500"/>
                                        <p:tgtEl>
                                          <p:spTgt spid="71709"/>
                                        </p:tgtEl>
                                      </p:cBhvr>
                                    </p:animEffect>
                                  </p:childTnLst>
                                  <p:subTnLst>
                                    <p:set>
                                      <p:cBhvr override="childStyle">
                                        <p:cTn dur="1" fill="hold" display="0" masterRel="nextClick" afterEffect="1"/>
                                        <p:tgtEl>
                                          <p:spTgt spid="71709"/>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710"/>
                                        </p:tgtEl>
                                        <p:attrNameLst>
                                          <p:attrName>style.visibility</p:attrName>
                                        </p:attrNameLst>
                                      </p:cBhvr>
                                      <p:to>
                                        <p:strVal val="visible"/>
                                      </p:to>
                                    </p:set>
                                    <p:animEffect transition="in" filter="wipe(left)">
                                      <p:cBhvr>
                                        <p:cTn id="21" dur="500"/>
                                        <p:tgtEl>
                                          <p:spTgt spid="71710"/>
                                        </p:tgtEl>
                                      </p:cBhvr>
                                    </p:animEffect>
                                  </p:childTnLst>
                                  <p:subTnLst>
                                    <p:audio>
                                      <p:cMediaNode>
                                        <p:cTn display="0" masterRel="sameClick">
                                          <p:stCondLst>
                                            <p:cond evt="begin" delay="0">
                                              <p:tn val="19"/>
                                            </p:cond>
                                          </p:stCondLst>
                                          <p:endCondLst>
                                            <p:cond evt="onStopAudio" delay="0">
                                              <p:tgtEl>
                                                <p:sldTgt/>
                                              </p:tgtEl>
                                            </p:cond>
                                          </p:endCondLst>
                                        </p:cTn>
                                        <p:tgtEl>
                                          <p:sndTgt r:embed="rId5" name="PROJCTOR.WAV"/>
                                        </p:tgtEl>
                                      </p:cMediaNode>
                                    </p:audio>
                                  </p:sub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71714"/>
                                        </p:tgtEl>
                                        <p:attrNameLst>
                                          <p:attrName>style.visibility</p:attrName>
                                        </p:attrNameLst>
                                      </p:cBhvr>
                                      <p:to>
                                        <p:strVal val="visible"/>
                                      </p:to>
                                    </p:set>
                                    <p:animEffect transition="in" filter="wipe(down)">
                                      <p:cBhvr>
                                        <p:cTn id="25" dur="500"/>
                                        <p:tgtEl>
                                          <p:spTgt spid="71714"/>
                                        </p:tgtEl>
                                      </p:cBhvr>
                                    </p:animEffect>
                                  </p:childTnLst>
                                  <p:subTnLst>
                                    <p:audio>
                                      <p:cMediaNode>
                                        <p:cTn display="0" masterRel="sameClick">
                                          <p:stCondLst>
                                            <p:cond evt="begin" delay="0">
                                              <p:tn val="23"/>
                                            </p:cond>
                                          </p:stCondLst>
                                          <p:endCondLst>
                                            <p:cond evt="onStopAudio" delay="0">
                                              <p:tgtEl>
                                                <p:sldTgt/>
                                              </p:tgtEl>
                                            </p:cond>
                                          </p:endCondLst>
                                        </p:cTn>
                                        <p:tgtEl>
                                          <p:sndTgt r:embed="rId6"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1711"/>
                                        </p:tgtEl>
                                        <p:attrNameLst>
                                          <p:attrName>style.visibility</p:attrName>
                                        </p:attrNameLst>
                                      </p:cBhvr>
                                      <p:to>
                                        <p:strVal val="visible"/>
                                      </p:to>
                                    </p:set>
                                    <p:animEffect transition="in" filter="wipe(left)">
                                      <p:cBhvr>
                                        <p:cTn id="30" dur="500"/>
                                        <p:tgtEl>
                                          <p:spTgt spid="71711"/>
                                        </p:tgtEl>
                                      </p:cBhvr>
                                    </p:animEffect>
                                  </p:childTnLst>
                                  <p:subTnLst>
                                    <p:audio>
                                      <p:cMediaNode>
                                        <p:cTn display="0" masterRel="sameClick">
                                          <p:stCondLst>
                                            <p:cond evt="begin" delay="0">
                                              <p:tn val="28"/>
                                            </p:cond>
                                          </p:stCondLst>
                                          <p:endCondLst>
                                            <p:cond evt="onStopAudio" delay="0">
                                              <p:tgtEl>
                                                <p:sldTgt/>
                                              </p:tgtEl>
                                            </p:cond>
                                          </p:endCondLst>
                                        </p:cTn>
                                        <p:tgtEl>
                                          <p:sndTgt r:embed="rId5" name="PROJCTOR.WAV"/>
                                        </p:tgtEl>
                                      </p:cMediaNode>
                                    </p:audio>
                                  </p:sub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71715"/>
                                        </p:tgtEl>
                                        <p:attrNameLst>
                                          <p:attrName>style.visibility</p:attrName>
                                        </p:attrNameLst>
                                      </p:cBhvr>
                                      <p:to>
                                        <p:strVal val="visible"/>
                                      </p:to>
                                    </p:set>
                                    <p:animEffect transition="in" filter="wipe(down)">
                                      <p:cBhvr>
                                        <p:cTn id="34" dur="500"/>
                                        <p:tgtEl>
                                          <p:spTgt spid="71715"/>
                                        </p:tgtEl>
                                      </p:cBhvr>
                                    </p:animEffect>
                                  </p:childTnLst>
                                  <p:subTnLst>
                                    <p:audio>
                                      <p:cMediaNode>
                                        <p:cTn display="0" masterRel="sameClick">
                                          <p:stCondLst>
                                            <p:cond evt="begin" delay="0">
                                              <p:tn val="32"/>
                                            </p:cond>
                                          </p:stCondLst>
                                          <p:endCondLst>
                                            <p:cond evt="onStopAudio" delay="0">
                                              <p:tgtEl>
                                                <p:sldTgt/>
                                              </p:tgtEl>
                                            </p:cond>
                                          </p:endCondLst>
                                        </p:cTn>
                                        <p:tgtEl>
                                          <p:sndTgt r:embed="rId6"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712"/>
                                        </p:tgtEl>
                                        <p:attrNameLst>
                                          <p:attrName>style.visibility</p:attrName>
                                        </p:attrNameLst>
                                      </p:cBhvr>
                                      <p:to>
                                        <p:strVal val="visible"/>
                                      </p:to>
                                    </p:set>
                                    <p:animEffect transition="in" filter="wipe(left)">
                                      <p:cBhvr>
                                        <p:cTn id="39" dur="500"/>
                                        <p:tgtEl>
                                          <p:spTgt spid="71712"/>
                                        </p:tgtEl>
                                      </p:cBhvr>
                                    </p:animEffect>
                                  </p:childTnLst>
                                  <p:subTnLst>
                                    <p:audio>
                                      <p:cMediaNode>
                                        <p:cTn display="0" masterRel="sameClick">
                                          <p:stCondLst>
                                            <p:cond evt="begin" delay="0">
                                              <p:tn val="37"/>
                                            </p:cond>
                                          </p:stCondLst>
                                          <p:endCondLst>
                                            <p:cond evt="onStopAudio" delay="0">
                                              <p:tgtEl>
                                                <p:sldTgt/>
                                              </p:tgtEl>
                                            </p:cond>
                                          </p:endCondLst>
                                        </p:cTn>
                                        <p:tgtEl>
                                          <p:sndTgt r:embed="rId5" name="PROJCTOR.WAV"/>
                                        </p:tgtEl>
                                      </p:cMediaNode>
                                    </p:audio>
                                  </p:sub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71708"/>
                                        </p:tgtEl>
                                        <p:attrNameLst>
                                          <p:attrName>style.visibility</p:attrName>
                                        </p:attrNameLst>
                                      </p:cBhvr>
                                      <p:to>
                                        <p:strVal val="visible"/>
                                      </p:to>
                                    </p:set>
                                    <p:animEffect transition="in" filter="wipe(left)">
                                      <p:cBhvr>
                                        <p:cTn id="43" dur="500"/>
                                        <p:tgtEl>
                                          <p:spTgt spid="71708"/>
                                        </p:tgtEl>
                                      </p:cBhvr>
                                    </p:animEffect>
                                  </p:childTnLst>
                                </p:cTn>
                              </p:par>
                            </p:childTnLst>
                          </p:cTn>
                        </p:par>
                        <p:par>
                          <p:cTn id="44" fill="hold" nodeType="afterGroup">
                            <p:stCondLst>
                              <p:cond delay="1000"/>
                            </p:stCondLst>
                            <p:childTnLst>
                              <p:par>
                                <p:cTn id="45" presetID="18" presetClass="entr" presetSubtype="12" fill="hold" grpId="0" nodeType="afterEffect">
                                  <p:stCondLst>
                                    <p:cond delay="0"/>
                                  </p:stCondLst>
                                  <p:childTnLst>
                                    <p:set>
                                      <p:cBhvr>
                                        <p:cTn id="46" dur="1" fill="hold">
                                          <p:stCondLst>
                                            <p:cond delay="0"/>
                                          </p:stCondLst>
                                        </p:cTn>
                                        <p:tgtEl>
                                          <p:spTgt spid="71716"/>
                                        </p:tgtEl>
                                        <p:attrNameLst>
                                          <p:attrName>style.visibility</p:attrName>
                                        </p:attrNameLst>
                                      </p:cBhvr>
                                      <p:to>
                                        <p:strVal val="visible"/>
                                      </p:to>
                                    </p:set>
                                    <p:animEffect transition="in" filter="strips(downLeft)">
                                      <p:cBhvr>
                                        <p:cTn id="47" dur="500"/>
                                        <p:tgtEl>
                                          <p:spTgt spid="71716"/>
                                        </p:tgtEl>
                                      </p:cBhvr>
                                    </p:animEffect>
                                  </p:childTnLst>
                                  <p:subTnLst>
                                    <p:audio>
                                      <p:cMediaNode>
                                        <p:cTn display="0" masterRel="sameClick">
                                          <p:stCondLst>
                                            <p:cond evt="begin" delay="0">
                                              <p:tn val="45"/>
                                            </p:cond>
                                          </p:stCondLst>
                                          <p:endCondLst>
                                            <p:cond evt="onStopAudio" delay="0">
                                              <p:tgtEl>
                                                <p:sldTgt/>
                                              </p:tgtEl>
                                            </p:cond>
                                          </p:endCondLst>
                                        </p:cTn>
                                        <p:tgtEl>
                                          <p:sndTgt r:embed="rId6" name="WHOOSH.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713"/>
                                        </p:tgtEl>
                                        <p:attrNameLst>
                                          <p:attrName>style.visibility</p:attrName>
                                        </p:attrNameLst>
                                      </p:cBhvr>
                                      <p:to>
                                        <p:strVal val="visible"/>
                                      </p:to>
                                    </p:set>
                                    <p:animEffect transition="in" filter="wipe(left)">
                                      <p:cBhvr>
                                        <p:cTn id="52" dur="500"/>
                                        <p:tgtEl>
                                          <p:spTgt spid="71713"/>
                                        </p:tgtEl>
                                      </p:cBhvr>
                                    </p:animEffect>
                                  </p:childTnLst>
                                  <p:subTnLst>
                                    <p:audio>
                                      <p:cMediaNode>
                                        <p:cTn display="0" masterRel="sameClick">
                                          <p:stCondLst>
                                            <p:cond evt="begin" delay="0">
                                              <p:tn val="50"/>
                                            </p:cond>
                                          </p:stCondLst>
                                          <p:endCondLst>
                                            <p:cond evt="onStopAudio" delay="0">
                                              <p:tgtEl>
                                                <p:sldTgt/>
                                              </p:tgtEl>
                                            </p:cond>
                                          </p:endCondLst>
                                        </p:cTn>
                                        <p:tgtEl>
                                          <p:sndTgt r:embed="rId5" name="PROJCTOR.WAV"/>
                                        </p:tgtEl>
                                      </p:cMediaNode>
                                    </p:audio>
                                  </p:subTnLst>
                                </p:cTn>
                              </p:par>
                            </p:childTnLst>
                          </p:cTn>
                        </p:par>
                        <p:par>
                          <p:cTn id="53" fill="hold" nodeType="afterGroup">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71707"/>
                                        </p:tgtEl>
                                        <p:attrNameLst>
                                          <p:attrName>style.visibility</p:attrName>
                                        </p:attrNameLst>
                                      </p:cBhvr>
                                      <p:to>
                                        <p:strVal val="visible"/>
                                      </p:to>
                                    </p:set>
                                    <p:animEffect transition="in" filter="wipe(right)">
                                      <p:cBhvr>
                                        <p:cTn id="56" dur="500"/>
                                        <p:tgtEl>
                                          <p:spTgt spid="71707"/>
                                        </p:tgtEl>
                                      </p:cBhvr>
                                    </p:animEffect>
                                  </p:childTnLst>
                                </p:cTn>
                              </p:par>
                            </p:childTnLst>
                          </p:cTn>
                        </p:par>
                        <p:par>
                          <p:cTn id="57" fill="hold" nodeType="afterGroup">
                            <p:stCondLst>
                              <p:cond delay="1000"/>
                            </p:stCondLst>
                            <p:childTnLst>
                              <p:par>
                                <p:cTn id="58" presetID="18" presetClass="entr" presetSubtype="6" fill="hold" grpId="0" nodeType="afterEffect">
                                  <p:stCondLst>
                                    <p:cond delay="0"/>
                                  </p:stCondLst>
                                  <p:childTnLst>
                                    <p:set>
                                      <p:cBhvr>
                                        <p:cTn id="59" dur="1" fill="hold">
                                          <p:stCondLst>
                                            <p:cond delay="0"/>
                                          </p:stCondLst>
                                        </p:cTn>
                                        <p:tgtEl>
                                          <p:spTgt spid="71717"/>
                                        </p:tgtEl>
                                        <p:attrNameLst>
                                          <p:attrName>style.visibility</p:attrName>
                                        </p:attrNameLst>
                                      </p:cBhvr>
                                      <p:to>
                                        <p:strVal val="visible"/>
                                      </p:to>
                                    </p:set>
                                    <p:animEffect transition="in" filter="strips(downRight)">
                                      <p:cBhvr>
                                        <p:cTn id="60" dur="500"/>
                                        <p:tgtEl>
                                          <p:spTgt spid="71717"/>
                                        </p:tgtEl>
                                      </p:cBhvr>
                                    </p:animEffect>
                                  </p:childTnLst>
                                  <p:subTnLst>
                                    <p:audio>
                                      <p:cMediaNode>
                                        <p:cTn display="0" masterRel="sameClick">
                                          <p:stCondLst>
                                            <p:cond evt="begin" delay="0">
                                              <p:tn val="58"/>
                                            </p:cond>
                                          </p:stCondLst>
                                          <p:endCondLst>
                                            <p:cond evt="onStopAudio" delay="0">
                                              <p:tgtEl>
                                                <p:sldTgt/>
                                              </p:tgtEl>
                                            </p:cond>
                                          </p:endCondLst>
                                        </p:cTn>
                                        <p:tgtEl>
                                          <p:sndTgt r:embed="rId6" name="WHOOSH.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1718"/>
                                        </p:tgtEl>
                                        <p:attrNameLst>
                                          <p:attrName>style.visibility</p:attrName>
                                        </p:attrNameLst>
                                      </p:cBhvr>
                                      <p:to>
                                        <p:strVal val="visible"/>
                                      </p:to>
                                    </p:set>
                                    <p:animEffect transition="in" filter="wipe(left)">
                                      <p:cBhvr>
                                        <p:cTn id="65" dur="500"/>
                                        <p:tgtEl>
                                          <p:spTgt spid="71718"/>
                                        </p:tgtEl>
                                      </p:cBhvr>
                                    </p:animEffect>
                                  </p:childTnLst>
                                  <p:subTnLst>
                                    <p:audio>
                                      <p:cMediaNode>
                                        <p:cTn display="0" masterRel="sameClick">
                                          <p:stCondLst>
                                            <p:cond evt="begin" delay="0">
                                              <p:tn val="63"/>
                                            </p:cond>
                                          </p:stCondLst>
                                          <p:endCondLst>
                                            <p:cond evt="onStopAudio" delay="0">
                                              <p:tgtEl>
                                                <p:sldTgt/>
                                              </p:tgtEl>
                                            </p:cond>
                                          </p:endCondLst>
                                        </p:cTn>
                                        <p:tgtEl>
                                          <p:sndTgt r:embed="rId2" name="TYPE.WAV"/>
                                        </p:tgtEl>
                                      </p:cMediaNode>
                                    </p:audio>
                                  </p:sub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71719"/>
                                        </p:tgtEl>
                                        <p:attrNameLst>
                                          <p:attrName>style.visibility</p:attrName>
                                        </p:attrNameLst>
                                      </p:cBhvr>
                                      <p:to>
                                        <p:strVal val="visible"/>
                                      </p:to>
                                    </p:set>
                                  </p:childTnLst>
                                  <p:subTnLst>
                                    <p:audio>
                                      <p:cMediaNode>
                                        <p:cTn display="0" masterRel="sameClick">
                                          <p:stCondLst>
                                            <p:cond evt="begin" delay="0">
                                              <p:tn val="67"/>
                                            </p:cond>
                                          </p:stCondLst>
                                          <p:endCondLst>
                                            <p:cond evt="onStopAudio" delay="0">
                                              <p:tgtEl>
                                                <p:sldTgt/>
                                              </p:tgtEl>
                                            </p:cond>
                                          </p:endCondLst>
                                        </p:cTn>
                                        <p:tgtEl>
                                          <p:sndTgt r:embed="rId7" name="DING.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1720"/>
                                        </p:tgtEl>
                                        <p:attrNameLst>
                                          <p:attrName>style.visibility</p:attrName>
                                        </p:attrNameLst>
                                      </p:cBhvr>
                                      <p:to>
                                        <p:strVal val="visible"/>
                                      </p:to>
                                    </p:set>
                                    <p:animEffect transition="in" filter="wipe(left)">
                                      <p:cBhvr>
                                        <p:cTn id="73" dur="500"/>
                                        <p:tgtEl>
                                          <p:spTgt spid="71720"/>
                                        </p:tgtEl>
                                      </p:cBhvr>
                                    </p:animEffect>
                                  </p:childTnLst>
                                  <p:subTnLst>
                                    <p:audio>
                                      <p:cMediaNode>
                                        <p:cTn display="0" masterRel="sameClick">
                                          <p:stCondLst>
                                            <p:cond evt="begin" delay="0">
                                              <p:tn val="71"/>
                                            </p:cond>
                                          </p:stCondLst>
                                          <p:endCondLst>
                                            <p:cond evt="onStopAudio" delay="0">
                                              <p:tgtEl>
                                                <p:sldTgt/>
                                              </p:tgtEl>
                                            </p:cond>
                                          </p:endCondLst>
                                        </p:cTn>
                                        <p:tgtEl>
                                          <p:sndTgt r:embed="rId5" name="PROJCTOR.WAV"/>
                                        </p:tgtEl>
                                      </p:cMediaNode>
                                    </p:audio>
                                  </p:subTnLst>
                                </p:cTn>
                              </p:par>
                            </p:childTnLst>
                          </p:cTn>
                        </p:par>
                        <p:par>
                          <p:cTn id="74" fill="hold" nodeType="afterGroup">
                            <p:stCondLst>
                              <p:cond delay="500"/>
                            </p:stCondLst>
                            <p:childTnLst>
                              <p:par>
                                <p:cTn id="75" presetID="18" presetClass="entr" presetSubtype="9" fill="hold" grpId="0" nodeType="afterEffect">
                                  <p:stCondLst>
                                    <p:cond delay="0"/>
                                  </p:stCondLst>
                                  <p:childTnLst>
                                    <p:set>
                                      <p:cBhvr>
                                        <p:cTn id="76" dur="1" fill="hold">
                                          <p:stCondLst>
                                            <p:cond delay="0"/>
                                          </p:stCondLst>
                                        </p:cTn>
                                        <p:tgtEl>
                                          <p:spTgt spid="71721"/>
                                        </p:tgtEl>
                                        <p:attrNameLst>
                                          <p:attrName>style.visibility</p:attrName>
                                        </p:attrNameLst>
                                      </p:cBhvr>
                                      <p:to>
                                        <p:strVal val="visible"/>
                                      </p:to>
                                    </p:set>
                                    <p:animEffect transition="in" filter="strips(upLeft)">
                                      <p:cBhvr>
                                        <p:cTn id="77" dur="500"/>
                                        <p:tgtEl>
                                          <p:spTgt spid="71721"/>
                                        </p:tgtEl>
                                      </p:cBhvr>
                                    </p:animEffec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71722"/>
                                        </p:tgtEl>
                                        <p:attrNameLst>
                                          <p:attrName>style.visibility</p:attrName>
                                        </p:attrNameLst>
                                      </p:cBhvr>
                                      <p:to>
                                        <p:strVal val="visible"/>
                                      </p:to>
                                    </p:set>
                                    <p:animEffect transition="in" filter="wipe(left)">
                                      <p:cBhvr>
                                        <p:cTn id="81" dur="500"/>
                                        <p:tgtEl>
                                          <p:spTgt spid="71722"/>
                                        </p:tgtEl>
                                      </p:cBhvr>
                                    </p:animEffect>
                                  </p:childTnLst>
                                  <p:subTnLst>
                                    <p:audio>
                                      <p:cMediaNode>
                                        <p:cTn display="0" masterRel="sameClick">
                                          <p:stCondLst>
                                            <p:cond evt="begin" delay="0">
                                              <p:tn val="79"/>
                                            </p:cond>
                                          </p:stCondLst>
                                          <p:endCondLst>
                                            <p:cond evt="onStopAudio" delay="0">
                                              <p:tgtEl>
                                                <p:sldTgt/>
                                              </p:tgtEl>
                                            </p:cond>
                                          </p:endCondLst>
                                        </p:cTn>
                                        <p:tgtEl>
                                          <p:sndTgt r:embed="rId6" name="WHOOSH.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71723"/>
                                        </p:tgtEl>
                                        <p:attrNameLst>
                                          <p:attrName>style.visibility</p:attrName>
                                        </p:attrNameLst>
                                      </p:cBhvr>
                                      <p:to>
                                        <p:strVal val="visible"/>
                                      </p:to>
                                    </p:set>
                                    <p:animEffect transition="in" filter="wipe(left)">
                                      <p:cBhvr>
                                        <p:cTn id="86" dur="500"/>
                                        <p:tgtEl>
                                          <p:spTgt spid="71723"/>
                                        </p:tgtEl>
                                      </p:cBhvr>
                                    </p:animEffect>
                                  </p:childTnLst>
                                  <p:subTnLst>
                                    <p:audio>
                                      <p:cMediaNode>
                                        <p:cTn display="0" masterRel="sameClick">
                                          <p:stCondLst>
                                            <p:cond evt="begin" delay="0">
                                              <p:tn val="84"/>
                                            </p:cond>
                                          </p:stCondLst>
                                          <p:endCondLst>
                                            <p:cond evt="onStopAudio" delay="0">
                                              <p:tgtEl>
                                                <p:sldTgt/>
                                              </p:tgtEl>
                                            </p:cond>
                                          </p:endCondLst>
                                        </p:cTn>
                                        <p:tgtEl>
                                          <p:sndTgt r:embed="rId5" name="PROJCTOR.WAV"/>
                                        </p:tgtEl>
                                      </p:cMediaNode>
                                    </p:audio>
                                  </p:subTnLst>
                                </p:cTn>
                              </p:par>
                            </p:childTnLst>
                          </p:cTn>
                        </p:par>
                        <p:par>
                          <p:cTn id="87" fill="hold" nodeType="afterGroup">
                            <p:stCondLst>
                              <p:cond delay="500"/>
                            </p:stCondLst>
                            <p:childTnLst>
                              <p:par>
                                <p:cTn id="88" presetID="18" presetClass="entr" presetSubtype="3" fill="hold" grpId="0" nodeType="afterEffect">
                                  <p:stCondLst>
                                    <p:cond delay="0"/>
                                  </p:stCondLst>
                                  <p:childTnLst>
                                    <p:set>
                                      <p:cBhvr>
                                        <p:cTn id="89" dur="1" fill="hold">
                                          <p:stCondLst>
                                            <p:cond delay="0"/>
                                          </p:stCondLst>
                                        </p:cTn>
                                        <p:tgtEl>
                                          <p:spTgt spid="71724"/>
                                        </p:tgtEl>
                                        <p:attrNameLst>
                                          <p:attrName>style.visibility</p:attrName>
                                        </p:attrNameLst>
                                      </p:cBhvr>
                                      <p:to>
                                        <p:strVal val="visible"/>
                                      </p:to>
                                    </p:set>
                                    <p:animEffect transition="in" filter="strips(upRight)">
                                      <p:cBhvr>
                                        <p:cTn id="90" dur="500"/>
                                        <p:tgtEl>
                                          <p:spTgt spid="71724"/>
                                        </p:tgtEl>
                                      </p:cBhvr>
                                    </p:animEffect>
                                  </p:childTnLst>
                                </p:cTn>
                              </p:par>
                            </p:childTnLst>
                          </p:cTn>
                        </p:par>
                        <p:par>
                          <p:cTn id="91" fill="hold" nodeType="afterGroup">
                            <p:stCondLst>
                              <p:cond delay="1000"/>
                            </p:stCondLst>
                            <p:childTnLst>
                              <p:par>
                                <p:cTn id="92" presetID="22" presetClass="entr" presetSubtype="2" fill="hold" grpId="0" nodeType="afterEffect">
                                  <p:stCondLst>
                                    <p:cond delay="0"/>
                                  </p:stCondLst>
                                  <p:childTnLst>
                                    <p:set>
                                      <p:cBhvr>
                                        <p:cTn id="93" dur="1" fill="hold">
                                          <p:stCondLst>
                                            <p:cond delay="0"/>
                                          </p:stCondLst>
                                        </p:cTn>
                                        <p:tgtEl>
                                          <p:spTgt spid="71725"/>
                                        </p:tgtEl>
                                        <p:attrNameLst>
                                          <p:attrName>style.visibility</p:attrName>
                                        </p:attrNameLst>
                                      </p:cBhvr>
                                      <p:to>
                                        <p:strVal val="visible"/>
                                      </p:to>
                                    </p:set>
                                    <p:animEffect transition="in" filter="wipe(right)">
                                      <p:cBhvr>
                                        <p:cTn id="94" dur="500"/>
                                        <p:tgtEl>
                                          <p:spTgt spid="71725"/>
                                        </p:tgtEl>
                                      </p:cBhvr>
                                    </p:animEffect>
                                  </p:childTnLst>
                                  <p:subTnLst>
                                    <p:audio>
                                      <p:cMediaNode>
                                        <p:cTn display="0" masterRel="sameClick">
                                          <p:stCondLst>
                                            <p:cond evt="begin" delay="0">
                                              <p:tn val="92"/>
                                            </p:cond>
                                          </p:stCondLst>
                                          <p:endCondLst>
                                            <p:cond evt="onStopAudio" delay="0">
                                              <p:tgtEl>
                                                <p:sldTgt/>
                                              </p:tgtEl>
                                            </p:cond>
                                          </p:endCondLst>
                                        </p:cTn>
                                        <p:tgtEl>
                                          <p:sndTgt r:embed="rId6" name="WHOOSH.WAV"/>
                                        </p:tgtEl>
                                      </p:cMediaNode>
                                    </p:audio>
                                  </p:sub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1726"/>
                                        </p:tgtEl>
                                        <p:attrNameLst>
                                          <p:attrName>style.visibility</p:attrName>
                                        </p:attrNameLst>
                                      </p:cBhvr>
                                      <p:to>
                                        <p:strVal val="visible"/>
                                      </p:to>
                                    </p:set>
                                    <p:animEffect transition="in" filter="wipe(left)">
                                      <p:cBhvr>
                                        <p:cTn id="99" dur="500"/>
                                        <p:tgtEl>
                                          <p:spTgt spid="71726"/>
                                        </p:tgtEl>
                                      </p:cBhvr>
                                    </p:animEffect>
                                  </p:childTnLst>
                                  <p:subTnLst>
                                    <p:audio>
                                      <p:cMediaNode>
                                        <p:cTn display="0" masterRel="sameClick">
                                          <p:stCondLst>
                                            <p:cond evt="begin" delay="0">
                                              <p:tn val="97"/>
                                            </p:cond>
                                          </p:stCondLst>
                                          <p:endCondLst>
                                            <p:cond evt="onStopAudio" delay="0">
                                              <p:tgtEl>
                                                <p:sldTgt/>
                                              </p:tgtEl>
                                            </p:cond>
                                          </p:endCondLst>
                                        </p:cTn>
                                        <p:tgtEl>
                                          <p:sndTgt r:embed="rId5" name="PROJCTOR.WAV"/>
                                        </p:tgtEl>
                                      </p:cMediaNode>
                                    </p:audio>
                                  </p:subTnLst>
                                </p:cTn>
                              </p:par>
                            </p:childTnLst>
                          </p:cTn>
                        </p:par>
                        <p:par>
                          <p:cTn id="100" fill="hold" nodeType="afterGroup">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71727"/>
                                        </p:tgtEl>
                                        <p:attrNameLst>
                                          <p:attrName>style.visibility</p:attrName>
                                        </p:attrNameLst>
                                      </p:cBhvr>
                                      <p:to>
                                        <p:strVal val="visible"/>
                                      </p:to>
                                    </p:set>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499"/>
                                          </p:stCondLst>
                                        </p:cTn>
                                        <p:tgtEl>
                                          <p:spTgt spid="71728"/>
                                        </p:tgtEl>
                                        <p:attrNameLst>
                                          <p:attrName>style.visibility</p:attrName>
                                        </p:attrNameLst>
                                      </p:cBhvr>
                                      <p:to>
                                        <p:strVal val="visible"/>
                                      </p:to>
                                    </p:set>
                                  </p:childTnLst>
                                </p:cTn>
                              </p:par>
                            </p:childTnLst>
                          </p:cTn>
                        </p:par>
                        <p:par>
                          <p:cTn id="106" fill="hold" nodeType="afterGroup">
                            <p:stCondLst>
                              <p:cond delay="1500"/>
                            </p:stCondLst>
                            <p:childTnLst>
                              <p:par>
                                <p:cTn id="107" presetID="9" presetClass="entr" presetSubtype="0" fill="hold" grpId="0" nodeType="afterEffect">
                                  <p:stCondLst>
                                    <p:cond delay="0"/>
                                  </p:stCondLst>
                                  <p:childTnLst>
                                    <p:set>
                                      <p:cBhvr>
                                        <p:cTn id="108" dur="1" fill="hold">
                                          <p:stCondLst>
                                            <p:cond delay="0"/>
                                          </p:stCondLst>
                                        </p:cTn>
                                        <p:tgtEl>
                                          <p:spTgt spid="71729"/>
                                        </p:tgtEl>
                                        <p:attrNameLst>
                                          <p:attrName>style.visibility</p:attrName>
                                        </p:attrNameLst>
                                      </p:cBhvr>
                                      <p:to>
                                        <p:strVal val="visible"/>
                                      </p:to>
                                    </p:set>
                                    <p:animEffect transition="in" filter="dissolve">
                                      <p:cBhvr>
                                        <p:cTn id="109" dur="500"/>
                                        <p:tgtEl>
                                          <p:spTgt spid="71729"/>
                                        </p:tgtEl>
                                      </p:cBhvr>
                                    </p:animEffect>
                                  </p:childTnLst>
                                  <p:subTnLst>
                                    <p:audio>
                                      <p:cMediaNode>
                                        <p:cTn display="0" masterRel="sameClick">
                                          <p:stCondLst>
                                            <p:cond evt="begin" delay="0">
                                              <p:tn val="107"/>
                                            </p:cond>
                                          </p:stCondLst>
                                          <p:endCondLst>
                                            <p:cond evt="onStopAudio" delay="0">
                                              <p:tgtEl>
                                                <p:sldTgt/>
                                              </p:tgtEl>
                                            </p:cond>
                                          </p:endCondLst>
                                        </p:cTn>
                                        <p:tgtEl>
                                          <p:sndTgt r:embed="rId8"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P spid="71707" grpId="0" animBg="1"/>
      <p:bldP spid="71708" grpId="0" animBg="1"/>
      <p:bldP spid="71709" grpId="0" animBg="1"/>
      <p:bldP spid="71710" grpId="0" autoUpdateAnimBg="0"/>
      <p:bldP spid="71711" grpId="0" autoUpdateAnimBg="0"/>
      <p:bldP spid="71712" grpId="0" autoUpdateAnimBg="0"/>
      <p:bldP spid="71713" grpId="0" autoUpdateAnimBg="0"/>
      <p:bldP spid="71714" grpId="0" animBg="1"/>
      <p:bldP spid="71715" grpId="0" animBg="1"/>
      <p:bldP spid="71716" grpId="0" animBg="1"/>
      <p:bldP spid="71717" grpId="0" animBg="1"/>
      <p:bldP spid="71718" grpId="0" autoUpdateAnimBg="0"/>
      <p:bldP spid="71719" grpId="0" animBg="1" autoUpdateAnimBg="0"/>
      <p:bldP spid="71720" grpId="0" autoUpdateAnimBg="0"/>
      <p:bldP spid="71721" grpId="0" animBg="1"/>
      <p:bldP spid="71722" grpId="0" animBg="1"/>
      <p:bldP spid="71723" grpId="0" autoUpdateAnimBg="0"/>
      <p:bldP spid="71724" grpId="0" animBg="1"/>
      <p:bldP spid="71725" grpId="0" animBg="1"/>
      <p:bldP spid="71726" grpId="0" autoUpdateAnimBg="0"/>
      <p:bldP spid="71727" grpId="0" animBg="1"/>
      <p:bldP spid="71728" grpId="0" animBg="1"/>
      <p:bldP spid="717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148263" y="-100013"/>
            <a:ext cx="4433887"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zh-CN" altLang="en-US" sz="3600" dirty="0">
                <a:solidFill>
                  <a:srgbClr val="FFFF00"/>
                </a:solidFill>
                <a:latin typeface="Times New Roman" pitchFamily="18" charset="0"/>
                <a:ea typeface="幼圆" pitchFamily="49" charset="-122"/>
              </a:rPr>
              <a:t>双向循环链表</a:t>
            </a:r>
          </a:p>
        </p:txBody>
      </p:sp>
      <p:sp>
        <p:nvSpPr>
          <p:cNvPr id="178179" name="Text Box 3"/>
          <p:cNvSpPr txBox="1">
            <a:spLocks noChangeArrowheads="1"/>
          </p:cNvSpPr>
          <p:nvPr/>
        </p:nvSpPr>
        <p:spPr bwMode="auto">
          <a:xfrm>
            <a:off x="381000" y="1428750"/>
            <a:ext cx="1000125" cy="579438"/>
          </a:xfrm>
          <a:prstGeom prst="rect">
            <a:avLst/>
          </a:prstGeom>
          <a:ln/>
          <a:extLst/>
        </p:spPr>
        <p:style>
          <a:lnRef idx="3">
            <a:schemeClr val="lt1"/>
          </a:lnRef>
          <a:fillRef idx="1">
            <a:schemeClr val="dk1"/>
          </a:fillRef>
          <a:effectRef idx="1">
            <a:schemeClr val="dk1"/>
          </a:effectRef>
          <a:fontRef idx="minor">
            <a:schemeClr val="lt1"/>
          </a:fontRef>
        </p:style>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zh-CN" altLang="en-US" sz="3200" dirty="0">
                <a:solidFill>
                  <a:srgbClr val="99FF66"/>
                </a:solidFill>
                <a:latin typeface="Times New Roman" pitchFamily="18" charset="0"/>
                <a:ea typeface="幼圆" pitchFamily="49" charset="-122"/>
              </a:rPr>
              <a:t>空表</a:t>
            </a:r>
          </a:p>
        </p:txBody>
      </p:sp>
      <p:sp>
        <p:nvSpPr>
          <p:cNvPr id="178180" name="Text Box 4"/>
          <p:cNvSpPr txBox="1">
            <a:spLocks noChangeArrowheads="1"/>
          </p:cNvSpPr>
          <p:nvPr/>
        </p:nvSpPr>
        <p:spPr bwMode="auto">
          <a:xfrm>
            <a:off x="362743" y="2975580"/>
            <a:ext cx="1408113" cy="579438"/>
          </a:xfrm>
          <a:prstGeom prst="rect">
            <a:avLst/>
          </a:prstGeom>
          <a:ln/>
          <a:extLst/>
        </p:spPr>
        <p:style>
          <a:lnRef idx="3">
            <a:schemeClr val="lt1"/>
          </a:lnRef>
          <a:fillRef idx="1">
            <a:schemeClr val="dk1"/>
          </a:fillRef>
          <a:effectRef idx="1">
            <a:schemeClr val="dk1"/>
          </a:effectRef>
          <a:fontRef idx="minor">
            <a:schemeClr val="lt1"/>
          </a:fontRef>
        </p:style>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zh-CN" altLang="en-US" sz="3200" dirty="0">
                <a:solidFill>
                  <a:srgbClr val="99FF66"/>
                </a:solidFill>
                <a:latin typeface="Times New Roman" pitchFamily="18" charset="0"/>
                <a:ea typeface="幼圆" pitchFamily="49" charset="-122"/>
              </a:rPr>
              <a:t>非空表</a:t>
            </a:r>
          </a:p>
        </p:txBody>
      </p:sp>
      <p:sp>
        <p:nvSpPr>
          <p:cNvPr id="178181" name="Line 5"/>
          <p:cNvSpPr>
            <a:spLocks noChangeShapeType="1"/>
          </p:cNvSpPr>
          <p:nvPr/>
        </p:nvSpPr>
        <p:spPr bwMode="auto">
          <a:xfrm>
            <a:off x="1752600" y="4876800"/>
            <a:ext cx="609600"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8182" name="Line 6"/>
          <p:cNvSpPr>
            <a:spLocks noChangeShapeType="1"/>
          </p:cNvSpPr>
          <p:nvPr/>
        </p:nvSpPr>
        <p:spPr bwMode="auto">
          <a:xfrm>
            <a:off x="3352800" y="4876800"/>
            <a:ext cx="609600"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8183" name="Line 7"/>
          <p:cNvSpPr>
            <a:spLocks noChangeShapeType="1"/>
          </p:cNvSpPr>
          <p:nvPr/>
        </p:nvSpPr>
        <p:spPr bwMode="auto">
          <a:xfrm>
            <a:off x="4953000" y="4876800"/>
            <a:ext cx="457200"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178184" name="Line 8"/>
          <p:cNvSpPr>
            <a:spLocks noChangeShapeType="1"/>
          </p:cNvSpPr>
          <p:nvPr/>
        </p:nvSpPr>
        <p:spPr bwMode="auto">
          <a:xfrm>
            <a:off x="6781800" y="4876800"/>
            <a:ext cx="381000"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nvGrpSpPr>
          <p:cNvPr id="2" name="Group 9"/>
          <p:cNvGrpSpPr>
            <a:grpSpLocks/>
          </p:cNvGrpSpPr>
          <p:nvPr/>
        </p:nvGrpSpPr>
        <p:grpSpPr bwMode="auto">
          <a:xfrm>
            <a:off x="381000" y="3733800"/>
            <a:ext cx="533400" cy="1066800"/>
            <a:chOff x="240" y="2352"/>
            <a:chExt cx="336" cy="672"/>
          </a:xfrm>
        </p:grpSpPr>
        <p:sp>
          <p:nvSpPr>
            <p:cNvPr id="72714" name="Line 10"/>
            <p:cNvSpPr>
              <a:spLocks noChangeShapeType="1"/>
            </p:cNvSpPr>
            <p:nvPr/>
          </p:nvSpPr>
          <p:spPr bwMode="auto">
            <a:xfrm>
              <a:off x="240" y="3024"/>
              <a:ext cx="336"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15" name="Line 11"/>
            <p:cNvSpPr>
              <a:spLocks noChangeShapeType="1"/>
            </p:cNvSpPr>
            <p:nvPr/>
          </p:nvSpPr>
          <p:spPr bwMode="auto">
            <a:xfrm>
              <a:off x="240" y="2352"/>
              <a:ext cx="0" cy="672"/>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3" name="Group 12"/>
          <p:cNvGrpSpPr>
            <a:grpSpLocks/>
          </p:cNvGrpSpPr>
          <p:nvPr/>
        </p:nvGrpSpPr>
        <p:grpSpPr bwMode="auto">
          <a:xfrm>
            <a:off x="381000" y="4876800"/>
            <a:ext cx="8382000" cy="762000"/>
            <a:chOff x="240" y="3072"/>
            <a:chExt cx="5280" cy="480"/>
          </a:xfrm>
        </p:grpSpPr>
        <p:sp>
          <p:nvSpPr>
            <p:cNvPr id="72717" name="Line 13"/>
            <p:cNvSpPr>
              <a:spLocks noChangeShapeType="1"/>
            </p:cNvSpPr>
            <p:nvPr/>
          </p:nvSpPr>
          <p:spPr bwMode="auto">
            <a:xfrm>
              <a:off x="5136" y="3072"/>
              <a:ext cx="384" cy="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18" name="Line 14"/>
            <p:cNvSpPr>
              <a:spLocks noChangeShapeType="1"/>
            </p:cNvSpPr>
            <p:nvPr/>
          </p:nvSpPr>
          <p:spPr bwMode="auto">
            <a:xfrm>
              <a:off x="5520" y="3072"/>
              <a:ext cx="0" cy="48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19" name="Line 15"/>
            <p:cNvSpPr>
              <a:spLocks noChangeShapeType="1"/>
            </p:cNvSpPr>
            <p:nvPr/>
          </p:nvSpPr>
          <p:spPr bwMode="auto">
            <a:xfrm flipH="1">
              <a:off x="240" y="3552"/>
              <a:ext cx="5280" cy="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0" name="Line 16"/>
            <p:cNvSpPr>
              <a:spLocks noChangeShapeType="1"/>
            </p:cNvSpPr>
            <p:nvPr/>
          </p:nvSpPr>
          <p:spPr bwMode="auto">
            <a:xfrm flipV="1">
              <a:off x="240" y="3120"/>
              <a:ext cx="0" cy="432"/>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1" name="Line 17"/>
            <p:cNvSpPr>
              <a:spLocks noChangeShapeType="1"/>
            </p:cNvSpPr>
            <p:nvPr/>
          </p:nvSpPr>
          <p:spPr bwMode="auto">
            <a:xfrm>
              <a:off x="240" y="3120"/>
              <a:ext cx="336"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4" name="Group 18"/>
          <p:cNvGrpSpPr>
            <a:grpSpLocks/>
          </p:cNvGrpSpPr>
          <p:nvPr/>
        </p:nvGrpSpPr>
        <p:grpSpPr bwMode="auto">
          <a:xfrm>
            <a:off x="7162800" y="4572000"/>
            <a:ext cx="1143000" cy="609600"/>
            <a:chOff x="4512" y="2880"/>
            <a:chExt cx="720" cy="384"/>
          </a:xfrm>
        </p:grpSpPr>
        <p:sp>
          <p:nvSpPr>
            <p:cNvPr id="72723" name="Line 19"/>
            <p:cNvSpPr>
              <a:spLocks noChangeShapeType="1"/>
            </p:cNvSpPr>
            <p:nvPr/>
          </p:nvSpPr>
          <p:spPr bwMode="auto">
            <a:xfrm>
              <a:off x="4512" y="3264"/>
              <a:ext cx="720"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4" name="Line 20"/>
            <p:cNvSpPr>
              <a:spLocks noChangeShapeType="1"/>
            </p:cNvSpPr>
            <p:nvPr/>
          </p:nvSpPr>
          <p:spPr bwMode="auto">
            <a:xfrm>
              <a:off x="4512" y="2880"/>
              <a:ext cx="720"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5" name="Line 21"/>
            <p:cNvSpPr>
              <a:spLocks noChangeShapeType="1"/>
            </p:cNvSpPr>
            <p:nvPr/>
          </p:nvSpPr>
          <p:spPr bwMode="auto">
            <a:xfrm>
              <a:off x="4512"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6" name="Line 22"/>
            <p:cNvSpPr>
              <a:spLocks noChangeShapeType="1"/>
            </p:cNvSpPr>
            <p:nvPr/>
          </p:nvSpPr>
          <p:spPr bwMode="auto">
            <a:xfrm>
              <a:off x="5232"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7" name="Line 23"/>
            <p:cNvSpPr>
              <a:spLocks noChangeShapeType="1"/>
            </p:cNvSpPr>
            <p:nvPr/>
          </p:nvSpPr>
          <p:spPr bwMode="auto">
            <a:xfrm>
              <a:off x="5040"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28" name="Line 24"/>
            <p:cNvSpPr>
              <a:spLocks noChangeShapeType="1"/>
            </p:cNvSpPr>
            <p:nvPr/>
          </p:nvSpPr>
          <p:spPr bwMode="auto">
            <a:xfrm>
              <a:off x="4704"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5" name="Group 25"/>
          <p:cNvGrpSpPr>
            <a:grpSpLocks/>
          </p:cNvGrpSpPr>
          <p:nvPr/>
        </p:nvGrpSpPr>
        <p:grpSpPr bwMode="auto">
          <a:xfrm>
            <a:off x="3962400" y="4572000"/>
            <a:ext cx="1143000" cy="609600"/>
            <a:chOff x="2496" y="2880"/>
            <a:chExt cx="720" cy="384"/>
          </a:xfrm>
        </p:grpSpPr>
        <p:sp>
          <p:nvSpPr>
            <p:cNvPr id="72730" name="Line 26"/>
            <p:cNvSpPr>
              <a:spLocks noChangeShapeType="1"/>
            </p:cNvSpPr>
            <p:nvPr/>
          </p:nvSpPr>
          <p:spPr bwMode="auto">
            <a:xfrm>
              <a:off x="2496" y="2880"/>
              <a:ext cx="720"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1" name="Line 27"/>
            <p:cNvSpPr>
              <a:spLocks noChangeShapeType="1"/>
            </p:cNvSpPr>
            <p:nvPr/>
          </p:nvSpPr>
          <p:spPr bwMode="auto">
            <a:xfrm>
              <a:off x="2496"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2" name="Line 28"/>
            <p:cNvSpPr>
              <a:spLocks noChangeShapeType="1"/>
            </p:cNvSpPr>
            <p:nvPr/>
          </p:nvSpPr>
          <p:spPr bwMode="auto">
            <a:xfrm>
              <a:off x="3216"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3" name="Line 29"/>
            <p:cNvSpPr>
              <a:spLocks noChangeShapeType="1"/>
            </p:cNvSpPr>
            <p:nvPr/>
          </p:nvSpPr>
          <p:spPr bwMode="auto">
            <a:xfrm>
              <a:off x="3024"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4" name="Line 30"/>
            <p:cNvSpPr>
              <a:spLocks noChangeShapeType="1"/>
            </p:cNvSpPr>
            <p:nvPr/>
          </p:nvSpPr>
          <p:spPr bwMode="auto">
            <a:xfrm>
              <a:off x="2496" y="3264"/>
              <a:ext cx="720"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5" name="Line 31"/>
            <p:cNvSpPr>
              <a:spLocks noChangeShapeType="1"/>
            </p:cNvSpPr>
            <p:nvPr/>
          </p:nvSpPr>
          <p:spPr bwMode="auto">
            <a:xfrm>
              <a:off x="2688"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6" name="Group 32"/>
          <p:cNvGrpSpPr>
            <a:grpSpLocks/>
          </p:cNvGrpSpPr>
          <p:nvPr/>
        </p:nvGrpSpPr>
        <p:grpSpPr bwMode="auto">
          <a:xfrm>
            <a:off x="2362200" y="4572000"/>
            <a:ext cx="1066800" cy="609600"/>
            <a:chOff x="1488" y="2880"/>
            <a:chExt cx="672" cy="384"/>
          </a:xfrm>
        </p:grpSpPr>
        <p:sp>
          <p:nvSpPr>
            <p:cNvPr id="72737" name="Line 33"/>
            <p:cNvSpPr>
              <a:spLocks noChangeShapeType="1"/>
            </p:cNvSpPr>
            <p:nvPr/>
          </p:nvSpPr>
          <p:spPr bwMode="auto">
            <a:xfrm>
              <a:off x="1488" y="2880"/>
              <a:ext cx="672"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8" name="Line 34"/>
            <p:cNvSpPr>
              <a:spLocks noChangeShapeType="1"/>
            </p:cNvSpPr>
            <p:nvPr/>
          </p:nvSpPr>
          <p:spPr bwMode="auto">
            <a:xfrm>
              <a:off x="1488" y="3264"/>
              <a:ext cx="672"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39" name="Line 35"/>
            <p:cNvSpPr>
              <a:spLocks noChangeShapeType="1"/>
            </p:cNvSpPr>
            <p:nvPr/>
          </p:nvSpPr>
          <p:spPr bwMode="auto">
            <a:xfrm>
              <a:off x="2160"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0" name="Line 36"/>
            <p:cNvSpPr>
              <a:spLocks noChangeShapeType="1"/>
            </p:cNvSpPr>
            <p:nvPr/>
          </p:nvSpPr>
          <p:spPr bwMode="auto">
            <a:xfrm>
              <a:off x="1488"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1" name="Line 37"/>
            <p:cNvSpPr>
              <a:spLocks noChangeShapeType="1"/>
            </p:cNvSpPr>
            <p:nvPr/>
          </p:nvSpPr>
          <p:spPr bwMode="auto">
            <a:xfrm>
              <a:off x="1968"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2" name="Line 38"/>
            <p:cNvSpPr>
              <a:spLocks noChangeShapeType="1"/>
            </p:cNvSpPr>
            <p:nvPr/>
          </p:nvSpPr>
          <p:spPr bwMode="auto">
            <a:xfrm>
              <a:off x="1680"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7" name="Group 39"/>
          <p:cNvGrpSpPr>
            <a:grpSpLocks/>
          </p:cNvGrpSpPr>
          <p:nvPr/>
        </p:nvGrpSpPr>
        <p:grpSpPr bwMode="auto">
          <a:xfrm>
            <a:off x="6781800" y="4267200"/>
            <a:ext cx="533400" cy="609600"/>
            <a:chOff x="4272" y="2688"/>
            <a:chExt cx="336" cy="384"/>
          </a:xfrm>
        </p:grpSpPr>
        <p:sp>
          <p:nvSpPr>
            <p:cNvPr id="72744" name="Line 40"/>
            <p:cNvSpPr>
              <a:spLocks noChangeShapeType="1"/>
            </p:cNvSpPr>
            <p:nvPr/>
          </p:nvSpPr>
          <p:spPr bwMode="auto">
            <a:xfrm flipV="1">
              <a:off x="4608" y="2688"/>
              <a:ext cx="0" cy="384"/>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5" name="Line 41"/>
            <p:cNvSpPr>
              <a:spLocks noChangeShapeType="1"/>
            </p:cNvSpPr>
            <p:nvPr/>
          </p:nvSpPr>
          <p:spPr bwMode="auto">
            <a:xfrm flipH="1">
              <a:off x="4272" y="2688"/>
              <a:ext cx="336"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8" name="Group 42"/>
          <p:cNvGrpSpPr>
            <a:grpSpLocks/>
          </p:cNvGrpSpPr>
          <p:nvPr/>
        </p:nvGrpSpPr>
        <p:grpSpPr bwMode="auto">
          <a:xfrm>
            <a:off x="2895600" y="4267200"/>
            <a:ext cx="1219200" cy="609600"/>
            <a:chOff x="1824" y="2688"/>
            <a:chExt cx="768" cy="384"/>
          </a:xfrm>
        </p:grpSpPr>
        <p:sp>
          <p:nvSpPr>
            <p:cNvPr id="72747" name="Line 43"/>
            <p:cNvSpPr>
              <a:spLocks noChangeShapeType="1"/>
            </p:cNvSpPr>
            <p:nvPr/>
          </p:nvSpPr>
          <p:spPr bwMode="auto">
            <a:xfrm flipV="1">
              <a:off x="2592" y="2688"/>
              <a:ext cx="0" cy="384"/>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8" name="Line 44"/>
            <p:cNvSpPr>
              <a:spLocks noChangeShapeType="1"/>
            </p:cNvSpPr>
            <p:nvPr/>
          </p:nvSpPr>
          <p:spPr bwMode="auto">
            <a:xfrm flipH="1">
              <a:off x="1824" y="2688"/>
              <a:ext cx="768" cy="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49" name="Line 45"/>
            <p:cNvSpPr>
              <a:spLocks noChangeShapeType="1"/>
            </p:cNvSpPr>
            <p:nvPr/>
          </p:nvSpPr>
          <p:spPr bwMode="auto">
            <a:xfrm>
              <a:off x="1824" y="2688"/>
              <a:ext cx="0" cy="192"/>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9" name="Group 46"/>
          <p:cNvGrpSpPr>
            <a:grpSpLocks/>
          </p:cNvGrpSpPr>
          <p:nvPr/>
        </p:nvGrpSpPr>
        <p:grpSpPr bwMode="auto">
          <a:xfrm>
            <a:off x="1447800" y="4267200"/>
            <a:ext cx="1066800" cy="609600"/>
            <a:chOff x="912" y="2688"/>
            <a:chExt cx="672" cy="384"/>
          </a:xfrm>
        </p:grpSpPr>
        <p:sp>
          <p:nvSpPr>
            <p:cNvPr id="72751" name="Line 47"/>
            <p:cNvSpPr>
              <a:spLocks noChangeShapeType="1"/>
            </p:cNvSpPr>
            <p:nvPr/>
          </p:nvSpPr>
          <p:spPr bwMode="auto">
            <a:xfrm flipV="1">
              <a:off x="1584" y="2688"/>
              <a:ext cx="0" cy="384"/>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52" name="Line 48"/>
            <p:cNvSpPr>
              <a:spLocks noChangeShapeType="1"/>
            </p:cNvSpPr>
            <p:nvPr/>
          </p:nvSpPr>
          <p:spPr bwMode="auto">
            <a:xfrm flipH="1">
              <a:off x="912" y="2688"/>
              <a:ext cx="672" cy="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53" name="Line 49"/>
            <p:cNvSpPr>
              <a:spLocks noChangeShapeType="1"/>
            </p:cNvSpPr>
            <p:nvPr/>
          </p:nvSpPr>
          <p:spPr bwMode="auto">
            <a:xfrm flipH="1">
              <a:off x="912" y="2688"/>
              <a:ext cx="0" cy="192"/>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0" name="Group 50"/>
          <p:cNvGrpSpPr>
            <a:grpSpLocks/>
          </p:cNvGrpSpPr>
          <p:nvPr/>
        </p:nvGrpSpPr>
        <p:grpSpPr bwMode="auto">
          <a:xfrm>
            <a:off x="1066800" y="4114800"/>
            <a:ext cx="6629400" cy="762000"/>
            <a:chOff x="672" y="2592"/>
            <a:chExt cx="4176" cy="480"/>
          </a:xfrm>
        </p:grpSpPr>
        <p:sp>
          <p:nvSpPr>
            <p:cNvPr id="72755" name="Line 51"/>
            <p:cNvSpPr>
              <a:spLocks noChangeShapeType="1"/>
            </p:cNvSpPr>
            <p:nvPr/>
          </p:nvSpPr>
          <p:spPr bwMode="auto">
            <a:xfrm flipV="1">
              <a:off x="672" y="2592"/>
              <a:ext cx="0" cy="48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56" name="Line 52"/>
            <p:cNvSpPr>
              <a:spLocks noChangeShapeType="1"/>
            </p:cNvSpPr>
            <p:nvPr/>
          </p:nvSpPr>
          <p:spPr bwMode="auto">
            <a:xfrm>
              <a:off x="672" y="2592"/>
              <a:ext cx="4176" cy="0"/>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57" name="Line 53"/>
            <p:cNvSpPr>
              <a:spLocks noChangeShapeType="1"/>
            </p:cNvSpPr>
            <p:nvPr/>
          </p:nvSpPr>
          <p:spPr bwMode="auto">
            <a:xfrm>
              <a:off x="4848" y="2592"/>
              <a:ext cx="0" cy="288"/>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1" name="Group 54"/>
          <p:cNvGrpSpPr>
            <a:grpSpLocks/>
          </p:cNvGrpSpPr>
          <p:nvPr/>
        </p:nvGrpSpPr>
        <p:grpSpPr bwMode="auto">
          <a:xfrm>
            <a:off x="2438400" y="2133600"/>
            <a:ext cx="1143000" cy="533400"/>
            <a:chOff x="1536" y="1344"/>
            <a:chExt cx="720" cy="336"/>
          </a:xfrm>
        </p:grpSpPr>
        <p:sp>
          <p:nvSpPr>
            <p:cNvPr id="72759" name="Rectangle 55"/>
            <p:cNvSpPr>
              <a:spLocks noChangeArrowheads="1"/>
            </p:cNvSpPr>
            <p:nvPr/>
          </p:nvSpPr>
          <p:spPr bwMode="auto">
            <a:xfrm>
              <a:off x="1728" y="1344"/>
              <a:ext cx="336"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zh-CN" b="0">
                <a:ea typeface="幼圆" pitchFamily="49" charset="-122"/>
              </a:endParaRPr>
            </a:p>
          </p:txBody>
        </p:sp>
        <p:sp>
          <p:nvSpPr>
            <p:cNvPr id="72760" name="Rectangle 56"/>
            <p:cNvSpPr>
              <a:spLocks noChangeArrowheads="1"/>
            </p:cNvSpPr>
            <p:nvPr/>
          </p:nvSpPr>
          <p:spPr bwMode="auto">
            <a:xfrm>
              <a:off x="2064" y="1344"/>
              <a:ext cx="192"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zh-CN" b="0">
                <a:ea typeface="幼圆" pitchFamily="49" charset="-122"/>
              </a:endParaRPr>
            </a:p>
          </p:txBody>
        </p:sp>
        <p:sp>
          <p:nvSpPr>
            <p:cNvPr id="72761" name="Rectangle 57"/>
            <p:cNvSpPr>
              <a:spLocks noChangeArrowheads="1"/>
            </p:cNvSpPr>
            <p:nvPr/>
          </p:nvSpPr>
          <p:spPr bwMode="auto">
            <a:xfrm>
              <a:off x="1536" y="1344"/>
              <a:ext cx="192" cy="33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zh-CN" b="0">
                <a:ea typeface="幼圆" pitchFamily="49" charset="-122"/>
              </a:endParaRPr>
            </a:p>
          </p:txBody>
        </p:sp>
      </p:grpSp>
      <p:grpSp>
        <p:nvGrpSpPr>
          <p:cNvPr id="12" name="Group 58"/>
          <p:cNvGrpSpPr>
            <a:grpSpLocks/>
          </p:cNvGrpSpPr>
          <p:nvPr/>
        </p:nvGrpSpPr>
        <p:grpSpPr bwMode="auto">
          <a:xfrm>
            <a:off x="3200400" y="1676400"/>
            <a:ext cx="685800" cy="685800"/>
            <a:chOff x="2016" y="1056"/>
            <a:chExt cx="432" cy="432"/>
          </a:xfrm>
        </p:grpSpPr>
        <p:sp>
          <p:nvSpPr>
            <p:cNvPr id="72763" name="Line 59"/>
            <p:cNvSpPr>
              <a:spLocks noChangeShapeType="1"/>
            </p:cNvSpPr>
            <p:nvPr/>
          </p:nvSpPr>
          <p:spPr bwMode="auto">
            <a:xfrm>
              <a:off x="2160" y="1488"/>
              <a:ext cx="288" cy="0"/>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64" name="Line 60"/>
            <p:cNvSpPr>
              <a:spLocks noChangeShapeType="1"/>
            </p:cNvSpPr>
            <p:nvPr/>
          </p:nvSpPr>
          <p:spPr bwMode="auto">
            <a:xfrm flipV="1">
              <a:off x="2448" y="1056"/>
              <a:ext cx="0" cy="432"/>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65" name="Line 61"/>
            <p:cNvSpPr>
              <a:spLocks noChangeShapeType="1"/>
            </p:cNvSpPr>
            <p:nvPr/>
          </p:nvSpPr>
          <p:spPr bwMode="auto">
            <a:xfrm flipH="1">
              <a:off x="2016" y="1056"/>
              <a:ext cx="432" cy="0"/>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66" name="Line 62"/>
            <p:cNvSpPr>
              <a:spLocks noChangeShapeType="1"/>
            </p:cNvSpPr>
            <p:nvPr/>
          </p:nvSpPr>
          <p:spPr bwMode="auto">
            <a:xfrm>
              <a:off x="2016" y="1056"/>
              <a:ext cx="0" cy="288"/>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3" name="Group 63"/>
          <p:cNvGrpSpPr>
            <a:grpSpLocks/>
          </p:cNvGrpSpPr>
          <p:nvPr/>
        </p:nvGrpSpPr>
        <p:grpSpPr bwMode="auto">
          <a:xfrm>
            <a:off x="2133600" y="1676400"/>
            <a:ext cx="685800" cy="685800"/>
            <a:chOff x="1344" y="1056"/>
            <a:chExt cx="432" cy="432"/>
          </a:xfrm>
        </p:grpSpPr>
        <p:sp>
          <p:nvSpPr>
            <p:cNvPr id="72768" name="Line 64"/>
            <p:cNvSpPr>
              <a:spLocks noChangeShapeType="1"/>
            </p:cNvSpPr>
            <p:nvPr/>
          </p:nvSpPr>
          <p:spPr bwMode="auto">
            <a:xfrm flipH="1">
              <a:off x="1344" y="1488"/>
              <a:ext cx="288" cy="0"/>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69" name="Line 65"/>
            <p:cNvSpPr>
              <a:spLocks noChangeShapeType="1"/>
            </p:cNvSpPr>
            <p:nvPr/>
          </p:nvSpPr>
          <p:spPr bwMode="auto">
            <a:xfrm flipV="1">
              <a:off x="1344" y="1056"/>
              <a:ext cx="0" cy="432"/>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0" name="Line 66"/>
            <p:cNvSpPr>
              <a:spLocks noChangeShapeType="1"/>
            </p:cNvSpPr>
            <p:nvPr/>
          </p:nvSpPr>
          <p:spPr bwMode="auto">
            <a:xfrm>
              <a:off x="1344" y="1056"/>
              <a:ext cx="432" cy="0"/>
            </a:xfrm>
            <a:prstGeom prst="line">
              <a:avLst/>
            </a:prstGeom>
            <a:ln>
              <a:solidFill>
                <a:srgbClr val="FFFF00"/>
              </a:solidFill>
              <a:headEnd/>
              <a:tailEnd type="none"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1" name="Line 67"/>
            <p:cNvSpPr>
              <a:spLocks noChangeShapeType="1"/>
            </p:cNvSpPr>
            <p:nvPr/>
          </p:nvSpPr>
          <p:spPr bwMode="auto">
            <a:xfrm>
              <a:off x="1776" y="1056"/>
              <a:ext cx="0" cy="288"/>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4" name="Group 68"/>
          <p:cNvGrpSpPr>
            <a:grpSpLocks/>
          </p:cNvGrpSpPr>
          <p:nvPr/>
        </p:nvGrpSpPr>
        <p:grpSpPr bwMode="auto">
          <a:xfrm>
            <a:off x="914400" y="4572000"/>
            <a:ext cx="990600" cy="609600"/>
            <a:chOff x="576" y="2880"/>
            <a:chExt cx="624" cy="384"/>
          </a:xfrm>
        </p:grpSpPr>
        <p:sp>
          <p:nvSpPr>
            <p:cNvPr id="72773" name="Line 69"/>
            <p:cNvSpPr>
              <a:spLocks noChangeShapeType="1"/>
            </p:cNvSpPr>
            <p:nvPr/>
          </p:nvSpPr>
          <p:spPr bwMode="auto">
            <a:xfrm>
              <a:off x="576" y="2880"/>
              <a:ext cx="624"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4" name="Line 70"/>
            <p:cNvSpPr>
              <a:spLocks noChangeShapeType="1"/>
            </p:cNvSpPr>
            <p:nvPr/>
          </p:nvSpPr>
          <p:spPr bwMode="auto">
            <a:xfrm>
              <a:off x="576" y="3264"/>
              <a:ext cx="624" cy="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5" name="Line 71"/>
            <p:cNvSpPr>
              <a:spLocks noChangeShapeType="1"/>
            </p:cNvSpPr>
            <p:nvPr/>
          </p:nvSpPr>
          <p:spPr bwMode="auto">
            <a:xfrm>
              <a:off x="1200"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6" name="Line 72"/>
            <p:cNvSpPr>
              <a:spLocks noChangeShapeType="1"/>
            </p:cNvSpPr>
            <p:nvPr/>
          </p:nvSpPr>
          <p:spPr bwMode="auto">
            <a:xfrm>
              <a:off x="576"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7" name="Line 73"/>
            <p:cNvSpPr>
              <a:spLocks noChangeShapeType="1"/>
            </p:cNvSpPr>
            <p:nvPr/>
          </p:nvSpPr>
          <p:spPr bwMode="auto">
            <a:xfrm>
              <a:off x="1008"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8" name="Line 74"/>
            <p:cNvSpPr>
              <a:spLocks noChangeShapeType="1"/>
            </p:cNvSpPr>
            <p:nvPr/>
          </p:nvSpPr>
          <p:spPr bwMode="auto">
            <a:xfrm>
              <a:off x="768" y="2880"/>
              <a:ext cx="0" cy="384"/>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79" name="Rectangle 75"/>
            <p:cNvSpPr>
              <a:spLocks noChangeArrowheads="1"/>
            </p:cNvSpPr>
            <p:nvPr/>
          </p:nvSpPr>
          <p:spPr bwMode="auto">
            <a:xfrm>
              <a:off x="768" y="2880"/>
              <a:ext cx="240" cy="38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zh-CN" b="0">
                <a:ea typeface="幼圆" pitchFamily="49" charset="-122"/>
              </a:endParaRPr>
            </a:p>
          </p:txBody>
        </p:sp>
      </p:grpSp>
      <p:grpSp>
        <p:nvGrpSpPr>
          <p:cNvPr id="15" name="Group 76"/>
          <p:cNvGrpSpPr>
            <a:grpSpLocks/>
          </p:cNvGrpSpPr>
          <p:nvPr/>
        </p:nvGrpSpPr>
        <p:grpSpPr bwMode="auto">
          <a:xfrm>
            <a:off x="1828800" y="1219200"/>
            <a:ext cx="609600" cy="1295400"/>
            <a:chOff x="1152" y="768"/>
            <a:chExt cx="384" cy="816"/>
          </a:xfrm>
        </p:grpSpPr>
        <p:sp>
          <p:nvSpPr>
            <p:cNvPr id="72781" name="Line 77"/>
            <p:cNvSpPr>
              <a:spLocks noChangeShapeType="1"/>
            </p:cNvSpPr>
            <p:nvPr/>
          </p:nvSpPr>
          <p:spPr bwMode="auto">
            <a:xfrm>
              <a:off x="1152" y="1584"/>
              <a:ext cx="384" cy="0"/>
            </a:xfrm>
            <a:prstGeom prst="line">
              <a:avLst/>
            </a:prstGeom>
            <a:ln>
              <a:solidFill>
                <a:srgbClr val="FFFF00"/>
              </a:solidFill>
              <a:headEnd/>
              <a:tailEnd type="stealth" w="med" len="lg"/>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72782" name="Line 78"/>
            <p:cNvSpPr>
              <a:spLocks noChangeShapeType="1"/>
            </p:cNvSpPr>
            <p:nvPr/>
          </p:nvSpPr>
          <p:spPr bwMode="auto">
            <a:xfrm>
              <a:off x="1152" y="768"/>
              <a:ext cx="0" cy="816"/>
            </a:xfrm>
            <a:prstGeom prst="line">
              <a:avLst/>
            </a:prstGeom>
            <a:ln>
              <a:solidFill>
                <a:srgbClr val="FFFF00"/>
              </a:solidFill>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nvGrpSpPr>
          <p:cNvPr id="16" name="Group 79"/>
          <p:cNvGrpSpPr>
            <a:grpSpLocks/>
          </p:cNvGrpSpPr>
          <p:nvPr/>
        </p:nvGrpSpPr>
        <p:grpSpPr bwMode="auto">
          <a:xfrm>
            <a:off x="3333750" y="2349500"/>
            <a:ext cx="142875" cy="142875"/>
            <a:chOff x="2064" y="1480"/>
            <a:chExt cx="90" cy="90"/>
          </a:xfrm>
        </p:grpSpPr>
        <p:sp>
          <p:nvSpPr>
            <p:cNvPr id="72784" name="Line 80"/>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785" name="Line 81"/>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nvGrpSpPr>
          <p:cNvPr id="17" name="Group 82"/>
          <p:cNvGrpSpPr>
            <a:grpSpLocks/>
          </p:cNvGrpSpPr>
          <p:nvPr/>
        </p:nvGrpSpPr>
        <p:grpSpPr bwMode="auto">
          <a:xfrm>
            <a:off x="2516188" y="2349500"/>
            <a:ext cx="142875" cy="142875"/>
            <a:chOff x="2064" y="1480"/>
            <a:chExt cx="90" cy="90"/>
          </a:xfrm>
        </p:grpSpPr>
        <p:sp>
          <p:nvSpPr>
            <p:cNvPr id="72787" name="Line 83"/>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788" name="Line 84"/>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nvGrpSpPr>
          <p:cNvPr id="18" name="Group 85"/>
          <p:cNvGrpSpPr>
            <a:grpSpLocks/>
          </p:cNvGrpSpPr>
          <p:nvPr/>
        </p:nvGrpSpPr>
        <p:grpSpPr bwMode="auto">
          <a:xfrm>
            <a:off x="8101013" y="4868863"/>
            <a:ext cx="142875" cy="142875"/>
            <a:chOff x="2064" y="1480"/>
            <a:chExt cx="90" cy="90"/>
          </a:xfrm>
        </p:grpSpPr>
        <p:sp>
          <p:nvSpPr>
            <p:cNvPr id="72790" name="Line 86"/>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791" name="Line 87"/>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nvGrpSpPr>
          <p:cNvPr id="19" name="Group 88"/>
          <p:cNvGrpSpPr>
            <a:grpSpLocks/>
          </p:cNvGrpSpPr>
          <p:nvPr/>
        </p:nvGrpSpPr>
        <p:grpSpPr bwMode="auto">
          <a:xfrm>
            <a:off x="971550" y="4868863"/>
            <a:ext cx="142875" cy="142875"/>
            <a:chOff x="2064" y="1480"/>
            <a:chExt cx="90" cy="90"/>
          </a:xfrm>
        </p:grpSpPr>
        <p:sp>
          <p:nvSpPr>
            <p:cNvPr id="72793" name="Line 89"/>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794" name="Line 90"/>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sp>
        <p:nvSpPr>
          <p:cNvPr id="178267" name="Text Box 91"/>
          <p:cNvSpPr txBox="1">
            <a:spLocks noChangeArrowheads="1"/>
          </p:cNvSpPr>
          <p:nvPr/>
        </p:nvSpPr>
        <p:spPr bwMode="auto">
          <a:xfrm>
            <a:off x="2627313" y="4581525"/>
            <a:ext cx="576262" cy="579438"/>
          </a:xfrm>
          <a:prstGeom prst="rect">
            <a:avLst/>
          </a:prstGeom>
          <a:ln/>
          <a:extLst/>
        </p:spPr>
        <p:style>
          <a:lnRef idx="0">
            <a:schemeClr val="accent1"/>
          </a:lnRef>
          <a:fillRef idx="3">
            <a:schemeClr val="accent1"/>
          </a:fillRef>
          <a:effectRef idx="3">
            <a:schemeClr val="accent1"/>
          </a:effectRef>
          <a:fontRef idx="minor">
            <a:schemeClr val="lt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sz="3200" b="0">
                <a:ea typeface="幼圆" pitchFamily="49" charset="-122"/>
              </a:rPr>
              <a:t>a</a:t>
            </a:r>
            <a:r>
              <a:rPr lang="en-US" altLang="zh-CN" sz="3200" b="0" baseline="-25000">
                <a:ea typeface="幼圆" pitchFamily="49" charset="-122"/>
              </a:rPr>
              <a:t>1</a:t>
            </a:r>
          </a:p>
        </p:txBody>
      </p:sp>
      <p:sp>
        <p:nvSpPr>
          <p:cNvPr id="178268" name="Text Box 92"/>
          <p:cNvSpPr txBox="1">
            <a:spLocks noChangeArrowheads="1"/>
          </p:cNvSpPr>
          <p:nvPr/>
        </p:nvSpPr>
        <p:spPr bwMode="auto">
          <a:xfrm>
            <a:off x="4283075" y="4581525"/>
            <a:ext cx="576263" cy="579438"/>
          </a:xfrm>
          <a:prstGeom prst="rect">
            <a:avLst/>
          </a:prstGeom>
          <a:ln/>
          <a:extLst/>
        </p:spPr>
        <p:style>
          <a:lnRef idx="0">
            <a:schemeClr val="accent1"/>
          </a:lnRef>
          <a:fillRef idx="3">
            <a:schemeClr val="accent1"/>
          </a:fillRef>
          <a:effectRef idx="3">
            <a:schemeClr val="accent1"/>
          </a:effectRef>
          <a:fontRef idx="minor">
            <a:schemeClr val="lt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sz="3200" b="0">
                <a:ea typeface="幼圆" pitchFamily="49" charset="-122"/>
              </a:rPr>
              <a:t>a</a:t>
            </a:r>
            <a:r>
              <a:rPr lang="en-US" altLang="zh-CN" sz="3200" b="0" baseline="-25000">
                <a:ea typeface="幼圆" pitchFamily="49" charset="-122"/>
              </a:rPr>
              <a:t>2</a:t>
            </a:r>
          </a:p>
        </p:txBody>
      </p:sp>
      <p:sp>
        <p:nvSpPr>
          <p:cNvPr id="178269" name="Text Box 93"/>
          <p:cNvSpPr txBox="1">
            <a:spLocks noChangeArrowheads="1"/>
          </p:cNvSpPr>
          <p:nvPr/>
        </p:nvSpPr>
        <p:spPr bwMode="auto">
          <a:xfrm>
            <a:off x="7524750" y="4581525"/>
            <a:ext cx="576263" cy="579438"/>
          </a:xfrm>
          <a:prstGeom prst="rect">
            <a:avLst/>
          </a:prstGeom>
          <a:ln/>
          <a:extLst/>
        </p:spPr>
        <p:style>
          <a:lnRef idx="0">
            <a:schemeClr val="accent1"/>
          </a:lnRef>
          <a:fillRef idx="3">
            <a:schemeClr val="accent1"/>
          </a:fillRef>
          <a:effectRef idx="3">
            <a:schemeClr val="accent1"/>
          </a:effectRef>
          <a:fontRef idx="minor">
            <a:schemeClr val="lt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sz="3200" b="0">
                <a:ea typeface="幼圆" pitchFamily="49" charset="-122"/>
              </a:rPr>
              <a:t>a</a:t>
            </a:r>
            <a:r>
              <a:rPr lang="en-US" altLang="zh-CN" sz="3200" b="0" baseline="-25000">
                <a:ea typeface="幼圆" pitchFamily="49" charset="-122"/>
              </a:rPr>
              <a:t>n</a:t>
            </a:r>
          </a:p>
        </p:txBody>
      </p:sp>
      <p:sp>
        <p:nvSpPr>
          <p:cNvPr id="178270" name="Text Box 94"/>
          <p:cNvSpPr txBox="1">
            <a:spLocks noChangeArrowheads="1"/>
          </p:cNvSpPr>
          <p:nvPr/>
        </p:nvSpPr>
        <p:spPr bwMode="auto">
          <a:xfrm>
            <a:off x="5508625" y="4581525"/>
            <a:ext cx="1079500" cy="396875"/>
          </a:xfrm>
          <a:prstGeom prst="rect">
            <a:avLst/>
          </a:prstGeom>
          <a:ln/>
          <a:extLst/>
        </p:spPr>
        <p:style>
          <a:lnRef idx="0">
            <a:schemeClr val="accent1"/>
          </a:lnRef>
          <a:fillRef idx="3">
            <a:schemeClr val="accent1"/>
          </a:fillRef>
          <a:effectRef idx="3">
            <a:schemeClr val="accent1"/>
          </a:effectRef>
          <a:fontRef idx="minor">
            <a:schemeClr val="lt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sz="2000" b="1" dirty="0">
                <a:ea typeface="幼圆" pitchFamily="49" charset="-122"/>
              </a:rPr>
              <a:t>..........</a:t>
            </a:r>
            <a:r>
              <a:rPr lang="en-US" altLang="zh-CN" sz="2000" dirty="0">
                <a:ea typeface="幼圆" pitchFamily="49" charset="-122"/>
              </a:rPr>
              <a:t>.</a:t>
            </a:r>
          </a:p>
        </p:txBody>
      </p:sp>
      <p:grpSp>
        <p:nvGrpSpPr>
          <p:cNvPr id="20" name="Group 95"/>
          <p:cNvGrpSpPr>
            <a:grpSpLocks/>
          </p:cNvGrpSpPr>
          <p:nvPr/>
        </p:nvGrpSpPr>
        <p:grpSpPr bwMode="auto">
          <a:xfrm>
            <a:off x="7235825" y="4868863"/>
            <a:ext cx="142875" cy="142875"/>
            <a:chOff x="2064" y="1480"/>
            <a:chExt cx="90" cy="90"/>
          </a:xfrm>
        </p:grpSpPr>
        <p:sp>
          <p:nvSpPr>
            <p:cNvPr id="72800" name="Line 96"/>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801" name="Line 97"/>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nvGrpSpPr>
          <p:cNvPr id="21" name="Group 98"/>
          <p:cNvGrpSpPr>
            <a:grpSpLocks/>
          </p:cNvGrpSpPr>
          <p:nvPr/>
        </p:nvGrpSpPr>
        <p:grpSpPr bwMode="auto">
          <a:xfrm>
            <a:off x="4029075" y="4857750"/>
            <a:ext cx="142875" cy="142875"/>
            <a:chOff x="2064" y="1480"/>
            <a:chExt cx="90" cy="90"/>
          </a:xfrm>
        </p:grpSpPr>
        <p:sp>
          <p:nvSpPr>
            <p:cNvPr id="72803" name="Line 99"/>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804" name="Line 100"/>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nvGrpSpPr>
          <p:cNvPr id="22" name="Group 101"/>
          <p:cNvGrpSpPr>
            <a:grpSpLocks/>
          </p:cNvGrpSpPr>
          <p:nvPr/>
        </p:nvGrpSpPr>
        <p:grpSpPr bwMode="auto">
          <a:xfrm>
            <a:off x="2433638" y="4868863"/>
            <a:ext cx="142875" cy="142875"/>
            <a:chOff x="2064" y="1480"/>
            <a:chExt cx="90" cy="90"/>
          </a:xfrm>
        </p:grpSpPr>
        <p:sp>
          <p:nvSpPr>
            <p:cNvPr id="72806" name="Line 102"/>
            <p:cNvSpPr>
              <a:spLocks noChangeShapeType="1"/>
            </p:cNvSpPr>
            <p:nvPr/>
          </p:nvSpPr>
          <p:spPr bwMode="auto">
            <a:xfrm flipH="1">
              <a:off x="2064"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sp>
          <p:nvSpPr>
            <p:cNvPr id="72807" name="Line 103"/>
            <p:cNvSpPr>
              <a:spLocks noChangeShapeType="1"/>
            </p:cNvSpPr>
            <p:nvPr/>
          </p:nvSpPr>
          <p:spPr bwMode="auto">
            <a:xfrm>
              <a:off x="2109" y="1480"/>
              <a:ext cx="45" cy="90"/>
            </a:xfrm>
            <a:prstGeom prst="line">
              <a:avLst/>
            </a:prstGeom>
            <a:ln>
              <a:headEnd/>
              <a:tailEnd/>
            </a:ln>
            <a:extLst/>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sp>
        <p:nvSpPr>
          <p:cNvPr id="72808" name="Rectangle 104"/>
          <p:cNvSpPr>
            <a:spLocks noChangeArrowheads="1"/>
          </p:cNvSpPr>
          <p:nvPr/>
        </p:nvSpPr>
        <p:spPr bwMode="auto">
          <a:xfrm>
            <a:off x="468313" y="0"/>
            <a:ext cx="84978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Char char="l"/>
            </a:pPr>
            <a:r>
              <a:rPr lang="zh-CN" altLang="en-US" sz="3200" b="1" dirty="0"/>
              <a:t>双向链表也可多种变形</a:t>
            </a:r>
            <a:r>
              <a:rPr lang="en-US" altLang="zh-CN" sz="3200" b="1" dirty="0"/>
              <a:t>--</a:t>
            </a:r>
          </a:p>
        </p:txBody>
      </p:sp>
    </p:spTree>
    <p:extLst>
      <p:ext uri="{BB962C8B-B14F-4D97-AF65-F5344CB8AC3E}">
        <p14:creationId xmlns:p14="http://schemas.microsoft.com/office/powerpoint/2010/main" val="170483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box(in)">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par>
                                <p:cTn id="13" presetID="4" presetClass="entr" presetSubtype="16"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par>
                                <p:cTn id="16" presetID="4" presetClass="entr" presetSubtype="1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par>
                          <p:cTn id="29" fill="hold" nodeType="afterGroup">
                            <p:stCondLst>
                              <p:cond delay="500"/>
                            </p:stCondLst>
                            <p:childTnLst>
                              <p:par>
                                <p:cTn id="30" presetID="22" presetClass="entr" presetSubtype="2"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78180"/>
                                        </p:tgtEl>
                                        <p:attrNameLst>
                                          <p:attrName>style.visibility</p:attrName>
                                        </p:attrNameLst>
                                      </p:cBhvr>
                                      <p:to>
                                        <p:strVal val="visible"/>
                                      </p:to>
                                    </p:set>
                                    <p:animEffect transition="in" filter="box(in)">
                                      <p:cBhvr>
                                        <p:cTn id="46" dur="500"/>
                                        <p:tgtEl>
                                          <p:spTgt spid="1781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78181"/>
                                        </p:tgtEl>
                                        <p:attrNameLst>
                                          <p:attrName>style.visibility</p:attrName>
                                        </p:attrNameLst>
                                      </p:cBhvr>
                                      <p:to>
                                        <p:strVal val="visible"/>
                                      </p:to>
                                    </p:set>
                                    <p:animEffect transition="in" filter="box(in)">
                                      <p:cBhvr>
                                        <p:cTn id="51" dur="500"/>
                                        <p:tgtEl>
                                          <p:spTgt spid="17818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78182"/>
                                        </p:tgtEl>
                                        <p:attrNameLst>
                                          <p:attrName>style.visibility</p:attrName>
                                        </p:attrNameLst>
                                      </p:cBhvr>
                                      <p:to>
                                        <p:strVal val="visible"/>
                                      </p:to>
                                    </p:set>
                                    <p:animEffect transition="in" filter="box(in)">
                                      <p:cBhvr>
                                        <p:cTn id="54" dur="500"/>
                                        <p:tgtEl>
                                          <p:spTgt spid="178182"/>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78183"/>
                                        </p:tgtEl>
                                        <p:attrNameLst>
                                          <p:attrName>style.visibility</p:attrName>
                                        </p:attrNameLst>
                                      </p:cBhvr>
                                      <p:to>
                                        <p:strVal val="visible"/>
                                      </p:to>
                                    </p:set>
                                    <p:animEffect transition="in" filter="box(in)">
                                      <p:cBhvr>
                                        <p:cTn id="57" dur="500"/>
                                        <p:tgtEl>
                                          <p:spTgt spid="178183"/>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78184"/>
                                        </p:tgtEl>
                                        <p:attrNameLst>
                                          <p:attrName>style.visibility</p:attrName>
                                        </p:attrNameLst>
                                      </p:cBhvr>
                                      <p:to>
                                        <p:strVal val="visible"/>
                                      </p:to>
                                    </p:set>
                                    <p:animEffect transition="in" filter="box(in)">
                                      <p:cBhvr>
                                        <p:cTn id="60" dur="500"/>
                                        <p:tgtEl>
                                          <p:spTgt spid="178184"/>
                                        </p:tgtEl>
                                      </p:cBhvr>
                                    </p:animEffect>
                                  </p:childTnLst>
                                </p:cTn>
                              </p:par>
                              <p:par>
                                <p:cTn id="61" presetID="4" presetClass="entr" presetSubtype="16"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in)">
                                      <p:cBhvr>
                                        <p:cTn id="63" dur="500"/>
                                        <p:tgtEl>
                                          <p:spTgt spid="4"/>
                                        </p:tgtEl>
                                      </p:cBhvr>
                                    </p:animEffect>
                                  </p:childTnLst>
                                </p:cTn>
                              </p:par>
                              <p:par>
                                <p:cTn id="64" presetID="4" presetClass="entr" presetSubtype="16"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ox(in)">
                                      <p:cBhvr>
                                        <p:cTn id="66" dur="500"/>
                                        <p:tgtEl>
                                          <p:spTgt spid="5"/>
                                        </p:tgtEl>
                                      </p:cBhvr>
                                    </p:animEffect>
                                  </p:childTnLst>
                                </p:cTn>
                              </p:par>
                              <p:par>
                                <p:cTn id="67" presetID="4" presetClass="entr" presetSubtype="16"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box(in)">
                                      <p:cBhvr>
                                        <p:cTn id="69" dur="500"/>
                                        <p:tgtEl>
                                          <p:spTgt spid="6"/>
                                        </p:tgtEl>
                                      </p:cBhvr>
                                    </p:animEffect>
                                  </p:childTnLst>
                                </p:cTn>
                              </p:par>
                              <p:par>
                                <p:cTn id="70" presetID="4" presetClass="entr" presetSubtype="16"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ox(in)">
                                      <p:cBhvr>
                                        <p:cTn id="72" dur="500"/>
                                        <p:tgtEl>
                                          <p:spTgt spid="14"/>
                                        </p:tgtEl>
                                      </p:cBhvr>
                                    </p:animEffect>
                                  </p:childTnLst>
                                </p:cTn>
                              </p:par>
                              <p:par>
                                <p:cTn id="73" presetID="4" presetClass="entr" presetSubtype="16"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ox(in)">
                                      <p:cBhvr>
                                        <p:cTn id="75" dur="500"/>
                                        <p:tgtEl>
                                          <p:spTgt spid="18"/>
                                        </p:tgtEl>
                                      </p:cBhvr>
                                    </p:animEffect>
                                  </p:childTnLst>
                                </p:cTn>
                              </p:par>
                              <p:par>
                                <p:cTn id="76" presetID="4" presetClass="entr" presetSubtype="16"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ox(in)">
                                      <p:cBhvr>
                                        <p:cTn id="78" dur="500"/>
                                        <p:tgtEl>
                                          <p:spTgt spid="19"/>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78267"/>
                                        </p:tgtEl>
                                        <p:attrNameLst>
                                          <p:attrName>style.visibility</p:attrName>
                                        </p:attrNameLst>
                                      </p:cBhvr>
                                      <p:to>
                                        <p:strVal val="visible"/>
                                      </p:to>
                                    </p:set>
                                    <p:animEffect transition="in" filter="box(in)">
                                      <p:cBhvr>
                                        <p:cTn id="81" dur="500"/>
                                        <p:tgtEl>
                                          <p:spTgt spid="178267"/>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78268"/>
                                        </p:tgtEl>
                                        <p:attrNameLst>
                                          <p:attrName>style.visibility</p:attrName>
                                        </p:attrNameLst>
                                      </p:cBhvr>
                                      <p:to>
                                        <p:strVal val="visible"/>
                                      </p:to>
                                    </p:set>
                                    <p:animEffect transition="in" filter="box(in)">
                                      <p:cBhvr>
                                        <p:cTn id="84" dur="500"/>
                                        <p:tgtEl>
                                          <p:spTgt spid="178268"/>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78269"/>
                                        </p:tgtEl>
                                        <p:attrNameLst>
                                          <p:attrName>style.visibility</p:attrName>
                                        </p:attrNameLst>
                                      </p:cBhvr>
                                      <p:to>
                                        <p:strVal val="visible"/>
                                      </p:to>
                                    </p:set>
                                    <p:animEffect transition="in" filter="box(in)">
                                      <p:cBhvr>
                                        <p:cTn id="87" dur="500"/>
                                        <p:tgtEl>
                                          <p:spTgt spid="178269"/>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78270"/>
                                        </p:tgtEl>
                                        <p:attrNameLst>
                                          <p:attrName>style.visibility</p:attrName>
                                        </p:attrNameLst>
                                      </p:cBhvr>
                                      <p:to>
                                        <p:strVal val="visible"/>
                                      </p:to>
                                    </p:set>
                                    <p:animEffect transition="in" filter="box(in)">
                                      <p:cBhvr>
                                        <p:cTn id="90" dur="500"/>
                                        <p:tgtEl>
                                          <p:spTgt spid="178270"/>
                                        </p:tgtEl>
                                      </p:cBhvr>
                                    </p:animEffect>
                                  </p:childTnLst>
                                </p:cTn>
                              </p:par>
                              <p:par>
                                <p:cTn id="91" presetID="4" presetClass="entr" presetSubtype="16" fill="hold"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box(in)">
                                      <p:cBhvr>
                                        <p:cTn id="93" dur="500"/>
                                        <p:tgtEl>
                                          <p:spTgt spid="20"/>
                                        </p:tgtEl>
                                      </p:cBhvr>
                                    </p:animEffect>
                                  </p:childTnLst>
                                </p:cTn>
                              </p:par>
                              <p:par>
                                <p:cTn id="94" presetID="4" presetClass="entr" presetSubtype="16"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ox(in)">
                                      <p:cBhvr>
                                        <p:cTn id="96" dur="500"/>
                                        <p:tgtEl>
                                          <p:spTgt spid="21"/>
                                        </p:tgtEl>
                                      </p:cBhvr>
                                    </p:animEffect>
                                  </p:childTnLst>
                                </p:cTn>
                              </p:par>
                              <p:par>
                                <p:cTn id="97" presetID="4" presetClass="entr" presetSubtype="16"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box(in)">
                                      <p:cBhvr>
                                        <p:cTn id="99" dur="500"/>
                                        <p:tgtEl>
                                          <p:spTgt spid="2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wipe(left)">
                                      <p:cBhvr>
                                        <p:cTn id="104" dur="500"/>
                                        <p:tgtEl>
                                          <p:spTgt spid="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xit" presetSubtype="16" fill="hold" nodeType="clickEffect">
                                  <p:stCondLst>
                                    <p:cond delay="0"/>
                                  </p:stCondLst>
                                  <p:childTnLst>
                                    <p:animEffect transition="out" filter="box(in)">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childTnLst>
                          </p:cTn>
                        </p:par>
                        <p:par>
                          <p:cTn id="110" fill="hold" nodeType="afterGroup">
                            <p:stCondLst>
                              <p:cond delay="500"/>
                            </p:stCondLst>
                            <p:childTnLst>
                              <p:par>
                                <p:cTn id="111" presetID="22" presetClass="entr" presetSubtype="2" fill="hold" nodeType="after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wipe(right)">
                                      <p:cBhvr>
                                        <p:cTn id="113" dur="500"/>
                                        <p:tgtEl>
                                          <p:spTgt spid="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xit" presetSubtype="16" fill="hold" nodeType="clickEffect">
                                  <p:stCondLst>
                                    <p:cond delay="0"/>
                                  </p:stCondLst>
                                  <p:childTnLst>
                                    <p:animEffect transition="out" filter="box(in)">
                                      <p:cBhvr>
                                        <p:cTn id="117" dur="500"/>
                                        <p:tgtEl>
                                          <p:spTgt spid="22"/>
                                        </p:tgtEl>
                                      </p:cBhvr>
                                    </p:animEffect>
                                    <p:set>
                                      <p:cBhvr>
                                        <p:cTn id="118" dur="1" fill="hold">
                                          <p:stCondLst>
                                            <p:cond delay="499"/>
                                          </p:stCondLst>
                                        </p:cTn>
                                        <p:tgtEl>
                                          <p:spTgt spid="22"/>
                                        </p:tgtEl>
                                        <p:attrNameLst>
                                          <p:attrName>style.visibility</p:attrName>
                                        </p:attrNameLst>
                                      </p:cBhvr>
                                      <p:to>
                                        <p:strVal val="hidden"/>
                                      </p:to>
                                    </p:set>
                                  </p:childTnLst>
                                </p:cTn>
                              </p:par>
                            </p:childTnLst>
                          </p:cTn>
                        </p:par>
                        <p:par>
                          <p:cTn id="119" fill="hold" nodeType="afterGroup">
                            <p:stCondLst>
                              <p:cond delay="500"/>
                            </p:stCondLst>
                            <p:childTnLst>
                              <p:par>
                                <p:cTn id="120" presetID="22" presetClass="entr" presetSubtype="2" fill="hold" nodeType="afterEffect">
                                  <p:stCondLst>
                                    <p:cond delay="0"/>
                                  </p:stCondLst>
                                  <p:childTnLst>
                                    <p:set>
                                      <p:cBhvr>
                                        <p:cTn id="121" dur="1" fill="hold">
                                          <p:stCondLst>
                                            <p:cond delay="0"/>
                                          </p:stCondLst>
                                        </p:cTn>
                                        <p:tgtEl>
                                          <p:spTgt spid="9"/>
                                        </p:tgtEl>
                                        <p:attrNameLst>
                                          <p:attrName>style.visibility</p:attrName>
                                        </p:attrNameLst>
                                      </p:cBhvr>
                                      <p:to>
                                        <p:strVal val="visible"/>
                                      </p:to>
                                    </p:set>
                                    <p:animEffect transition="in" filter="wipe(right)">
                                      <p:cBhvr>
                                        <p:cTn id="122" dur="500"/>
                                        <p:tgtEl>
                                          <p:spTgt spid="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xit" presetSubtype="16" fill="hold" nodeType="clickEffect">
                                  <p:stCondLst>
                                    <p:cond delay="0"/>
                                  </p:stCondLst>
                                  <p:childTnLst>
                                    <p:animEffect transition="out" filter="box(in)">
                                      <p:cBhvr>
                                        <p:cTn id="126" dur="500"/>
                                        <p:tgtEl>
                                          <p:spTgt spid="21"/>
                                        </p:tgtEl>
                                      </p:cBhvr>
                                    </p:animEffect>
                                    <p:set>
                                      <p:cBhvr>
                                        <p:cTn id="127" dur="1" fill="hold">
                                          <p:stCondLst>
                                            <p:cond delay="499"/>
                                          </p:stCondLst>
                                        </p:cTn>
                                        <p:tgtEl>
                                          <p:spTgt spid="21"/>
                                        </p:tgtEl>
                                        <p:attrNameLst>
                                          <p:attrName>style.visibility</p:attrName>
                                        </p:attrNameLst>
                                      </p:cBhvr>
                                      <p:to>
                                        <p:strVal val="hidden"/>
                                      </p:to>
                                    </p:set>
                                  </p:childTnLst>
                                </p:cTn>
                              </p:par>
                            </p:childTnLst>
                          </p:cTn>
                        </p:par>
                        <p:par>
                          <p:cTn id="128" fill="hold" nodeType="afterGroup">
                            <p:stCondLst>
                              <p:cond delay="500"/>
                            </p:stCondLst>
                            <p:childTnLst>
                              <p:par>
                                <p:cTn id="129" presetID="22" presetClass="entr" presetSubtype="2" fill="hold" nodeType="afterEffect">
                                  <p:stCondLst>
                                    <p:cond delay="0"/>
                                  </p:stCondLst>
                                  <p:childTnLst>
                                    <p:set>
                                      <p:cBhvr>
                                        <p:cTn id="130" dur="1" fill="hold">
                                          <p:stCondLst>
                                            <p:cond delay="0"/>
                                          </p:stCondLst>
                                        </p:cTn>
                                        <p:tgtEl>
                                          <p:spTgt spid="8"/>
                                        </p:tgtEl>
                                        <p:attrNameLst>
                                          <p:attrName>style.visibility</p:attrName>
                                        </p:attrNameLst>
                                      </p:cBhvr>
                                      <p:to>
                                        <p:strVal val="visible"/>
                                      </p:to>
                                    </p:set>
                                    <p:animEffect transition="in" filter="wipe(right)">
                                      <p:cBhvr>
                                        <p:cTn id="131" dur="500"/>
                                        <p:tgtEl>
                                          <p:spTgt spid="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4" presetClass="exit" presetSubtype="16" fill="hold" nodeType="clickEffect">
                                  <p:stCondLst>
                                    <p:cond delay="0"/>
                                  </p:stCondLst>
                                  <p:childTnLst>
                                    <p:animEffect transition="out" filter="box(in)">
                                      <p:cBhvr>
                                        <p:cTn id="135" dur="500"/>
                                        <p:tgtEl>
                                          <p:spTgt spid="20"/>
                                        </p:tgtEl>
                                      </p:cBhvr>
                                    </p:animEffect>
                                    <p:set>
                                      <p:cBhvr>
                                        <p:cTn id="136" dur="1" fill="hold">
                                          <p:stCondLst>
                                            <p:cond delay="499"/>
                                          </p:stCondLst>
                                        </p:cTn>
                                        <p:tgtEl>
                                          <p:spTgt spid="20"/>
                                        </p:tgtEl>
                                        <p:attrNameLst>
                                          <p:attrName>style.visibility</p:attrName>
                                        </p:attrNameLst>
                                      </p:cBhvr>
                                      <p:to>
                                        <p:strVal val="hidden"/>
                                      </p:to>
                                    </p:set>
                                  </p:childTnLst>
                                </p:cTn>
                              </p:par>
                            </p:childTnLst>
                          </p:cTn>
                        </p:par>
                        <p:par>
                          <p:cTn id="137" fill="hold" nodeType="afterGroup">
                            <p:stCondLst>
                              <p:cond delay="500"/>
                            </p:stCondLst>
                            <p:childTnLst>
                              <p:par>
                                <p:cTn id="138" presetID="22" presetClass="entr" presetSubtype="2" fill="hold" nodeType="afterEffect">
                                  <p:stCondLst>
                                    <p:cond delay="0"/>
                                  </p:stCondLst>
                                  <p:childTnLst>
                                    <p:set>
                                      <p:cBhvr>
                                        <p:cTn id="139" dur="1" fill="hold">
                                          <p:stCondLst>
                                            <p:cond delay="0"/>
                                          </p:stCondLst>
                                        </p:cTn>
                                        <p:tgtEl>
                                          <p:spTgt spid="7"/>
                                        </p:tgtEl>
                                        <p:attrNameLst>
                                          <p:attrName>style.visibility</p:attrName>
                                        </p:attrNameLst>
                                      </p:cBhvr>
                                      <p:to>
                                        <p:strVal val="visible"/>
                                      </p:to>
                                    </p:set>
                                    <p:animEffect transition="in" filter="wipe(right)">
                                      <p:cBhvr>
                                        <p:cTn id="140" dur="500"/>
                                        <p:tgtEl>
                                          <p:spTgt spid="7"/>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xit" presetSubtype="16" fill="hold" nodeType="clickEffect">
                                  <p:stCondLst>
                                    <p:cond delay="0"/>
                                  </p:stCondLst>
                                  <p:childTnLst>
                                    <p:animEffect transition="out" filter="box(in)">
                                      <p:cBhvr>
                                        <p:cTn id="144" dur="500"/>
                                        <p:tgtEl>
                                          <p:spTgt spid="19"/>
                                        </p:tgtEl>
                                      </p:cBhvr>
                                    </p:animEffect>
                                    <p:set>
                                      <p:cBhvr>
                                        <p:cTn id="145" dur="1" fill="hold">
                                          <p:stCondLst>
                                            <p:cond delay="499"/>
                                          </p:stCondLst>
                                        </p:cTn>
                                        <p:tgtEl>
                                          <p:spTgt spid="19"/>
                                        </p:tgtEl>
                                        <p:attrNameLst>
                                          <p:attrName>style.visibility</p:attrName>
                                        </p:attrNameLst>
                                      </p:cBhvr>
                                      <p:to>
                                        <p:strVal val="hidden"/>
                                      </p:to>
                                    </p:set>
                                  </p:childTnLst>
                                </p:cTn>
                              </p:par>
                            </p:childTnLst>
                          </p:cTn>
                        </p:par>
                        <p:par>
                          <p:cTn id="146" fill="hold" nodeType="afterGroup">
                            <p:stCondLst>
                              <p:cond delay="500"/>
                            </p:stCondLst>
                            <p:childTnLst>
                              <p:par>
                                <p:cTn id="147" presetID="22" presetClass="entr" presetSubtype="8" fill="hold" nodeType="after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wipe(left)">
                                      <p:cBhvr>
                                        <p:cTn id="1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P spid="178180" grpId="0" animBg="1"/>
      <p:bldP spid="178181" grpId="0" animBg="1"/>
      <p:bldP spid="178182" grpId="0" animBg="1"/>
      <p:bldP spid="178183" grpId="0" animBg="1"/>
      <p:bldP spid="178184" grpId="0" animBg="1"/>
      <p:bldP spid="178267" grpId="0" animBg="1"/>
      <p:bldP spid="178268" grpId="0" animBg="1"/>
      <p:bldP spid="178269" grpId="0" animBg="1"/>
      <p:bldP spid="1782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274638"/>
            <a:ext cx="8229600" cy="1143000"/>
          </a:xfrm>
        </p:spPr>
        <p:txBody>
          <a:bodyPr/>
          <a:lstStyle/>
          <a:p>
            <a:pPr marL="609600" indent="-609600"/>
            <a:r>
              <a:rPr lang="en-US" altLang="zh-CN" dirty="0"/>
              <a:t>4.</a:t>
            </a:r>
            <a:r>
              <a:rPr lang="zh-CN" altLang="en-US" dirty="0"/>
              <a:t>静态链表</a:t>
            </a:r>
          </a:p>
        </p:txBody>
      </p:sp>
      <p:sp>
        <p:nvSpPr>
          <p:cNvPr id="76803" name="Rectangle 3"/>
          <p:cNvSpPr>
            <a:spLocks noGrp="1" noChangeArrowheads="1"/>
          </p:cNvSpPr>
          <p:nvPr>
            <p:ph type="body" sz="half" idx="4294967295"/>
          </p:nvPr>
        </p:nvSpPr>
        <p:spPr>
          <a:xfrm>
            <a:off x="0" y="1600200"/>
            <a:ext cx="3538538" cy="4530725"/>
          </a:xfrm>
        </p:spPr>
        <p:txBody>
          <a:bodyPr>
            <a:normAutofit lnSpcReduction="10000"/>
          </a:bodyPr>
          <a:lstStyle/>
          <a:p>
            <a:r>
              <a:rPr lang="zh-CN" altLang="en-US" sz="2400" b="1" dirty="0"/>
              <a:t>某些语言中不提供指针，如</a:t>
            </a:r>
            <a:r>
              <a:rPr lang="en-US" altLang="zh-CN" sz="2400" b="1" dirty="0"/>
              <a:t>Java</a:t>
            </a:r>
            <a:r>
              <a:rPr lang="zh-CN" altLang="en-US" sz="2400" b="1" dirty="0"/>
              <a:t>和</a:t>
            </a:r>
            <a:r>
              <a:rPr lang="en-US" altLang="zh-CN" sz="2400" b="1" dirty="0"/>
              <a:t>Visual BASIC</a:t>
            </a:r>
            <a:r>
              <a:rPr lang="zh-CN" altLang="en-US" sz="2400" b="1" dirty="0"/>
              <a:t>等，则只能通过其他方式来模拟指针</a:t>
            </a:r>
          </a:p>
          <a:p>
            <a:r>
              <a:rPr lang="zh-CN" altLang="en-US" sz="2400" b="1" dirty="0"/>
              <a:t>采用数组模拟链表的指针，用以表示数据元素后继所存放位置</a:t>
            </a:r>
          </a:p>
          <a:p>
            <a:pPr lvl="1"/>
            <a:r>
              <a:rPr lang="zh-CN" altLang="en-US" sz="2100" b="1" dirty="0"/>
              <a:t>数据元素的存储空间像顺序表一样是事先静态分配的 </a:t>
            </a:r>
          </a:p>
          <a:p>
            <a:pPr lvl="1"/>
            <a:r>
              <a:rPr lang="zh-CN" altLang="en-US" sz="2100" b="1" dirty="0"/>
              <a:t>数据元素之间的关系像链表一样是显示的 </a:t>
            </a:r>
          </a:p>
        </p:txBody>
      </p:sp>
      <p:graphicFrame>
        <p:nvGraphicFramePr>
          <p:cNvPr id="76804" name="Group 4"/>
          <p:cNvGraphicFramePr>
            <a:graphicFrameLocks noGrp="1"/>
          </p:cNvGraphicFramePr>
          <p:nvPr>
            <p:ph sz="half" idx="4294967295"/>
            <p:extLst>
              <p:ext uri="{D42A27DB-BD31-4B8C-83A1-F6EECF244321}">
                <p14:modId xmlns:p14="http://schemas.microsoft.com/office/powerpoint/2010/main" val="2247419945"/>
              </p:ext>
            </p:extLst>
          </p:nvPr>
        </p:nvGraphicFramePr>
        <p:xfrm>
          <a:off x="4644008" y="1556792"/>
          <a:ext cx="3367088" cy="5151120"/>
        </p:xfrm>
        <a:graphic>
          <a:graphicData uri="http://schemas.openxmlformats.org/drawingml/2006/table">
            <a:tbl>
              <a:tblPr/>
              <a:tblGrid>
                <a:gridCol w="1287463"/>
                <a:gridCol w="511175"/>
                <a:gridCol w="871537"/>
                <a:gridCol w="696913"/>
              </a:tblGrid>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data</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Next</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head=0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av=6</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charset="-122"/>
                          <a:cs typeface="Times New Roman" pitchFamily="18" charset="0"/>
                        </a:rPr>
                        <a:t>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1561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66725" y="4445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800" b="0" dirty="0" smtClean="0">
                <a:solidFill>
                  <a:schemeClr val="tx2"/>
                </a:solidFill>
              </a:rPr>
              <a:t>单</a:t>
            </a:r>
            <a:r>
              <a:rPr lang="zh-CN" altLang="en-US" sz="3800" b="0" dirty="0">
                <a:solidFill>
                  <a:schemeClr val="tx2"/>
                </a:solidFill>
              </a:rPr>
              <a:t>链表的各种</a:t>
            </a:r>
            <a:r>
              <a:rPr lang="zh-CN" altLang="en-US" sz="3800" b="0" dirty="0" smtClean="0">
                <a:solidFill>
                  <a:schemeClr val="tx2"/>
                </a:solidFill>
              </a:rPr>
              <a:t>变形</a:t>
            </a:r>
            <a:endParaRPr lang="zh-CN" altLang="en-US" sz="3800" b="0" dirty="0">
              <a:solidFill>
                <a:schemeClr val="tx2"/>
              </a:solidFill>
            </a:endParaRPr>
          </a:p>
        </p:txBody>
      </p:sp>
      <p:sp>
        <p:nvSpPr>
          <p:cNvPr id="64515" name="Rectangle 3"/>
          <p:cNvSpPr>
            <a:spLocks noChangeArrowheads="1"/>
          </p:cNvSpPr>
          <p:nvPr/>
        </p:nvSpPr>
        <p:spPr bwMode="auto">
          <a:xfrm>
            <a:off x="611188" y="1052513"/>
            <a:ext cx="84470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Char char="l"/>
            </a:pPr>
            <a:r>
              <a:rPr lang="zh-CN" altLang="en-US" sz="3200" b="1" dirty="0"/>
              <a:t>不带头节点</a:t>
            </a:r>
          </a:p>
          <a:p>
            <a:pPr marL="342900" indent="-342900">
              <a:spcBef>
                <a:spcPct val="20000"/>
              </a:spcBef>
              <a:buClr>
                <a:schemeClr val="accent1"/>
              </a:buClr>
              <a:buFont typeface="Wingdings" pitchFamily="2" charset="2"/>
              <a:buChar char="l"/>
            </a:pPr>
            <a:r>
              <a:rPr lang="zh-CN" altLang="en-US" sz="3200" b="1" dirty="0"/>
              <a:t>循环单链表</a:t>
            </a:r>
          </a:p>
          <a:p>
            <a:pPr marL="342900" indent="-342900">
              <a:spcBef>
                <a:spcPct val="20000"/>
              </a:spcBef>
              <a:buClr>
                <a:schemeClr val="accent1"/>
              </a:buClr>
              <a:buFont typeface="Wingdings" pitchFamily="2" charset="2"/>
              <a:buChar char="l"/>
            </a:pPr>
            <a:r>
              <a:rPr lang="zh-CN" altLang="en-US" sz="3200" b="1" dirty="0"/>
              <a:t>带尾指针的循环单链表</a:t>
            </a:r>
          </a:p>
          <a:p>
            <a:pPr marL="342900" indent="-342900">
              <a:spcBef>
                <a:spcPct val="20000"/>
              </a:spcBef>
              <a:buClr>
                <a:schemeClr val="accent1"/>
              </a:buClr>
              <a:buFont typeface="Wingdings" pitchFamily="2" charset="2"/>
              <a:buChar char="l"/>
            </a:pPr>
            <a:r>
              <a:rPr lang="zh-CN" altLang="en-US" sz="3200" b="1" dirty="0" smtClean="0"/>
              <a:t>双向链表</a:t>
            </a:r>
            <a:endParaRPr lang="en-US" altLang="zh-CN" sz="3200" b="1" dirty="0" smtClean="0"/>
          </a:p>
          <a:p>
            <a:pPr marL="342900" indent="-342900">
              <a:spcBef>
                <a:spcPct val="20000"/>
              </a:spcBef>
              <a:buClr>
                <a:schemeClr val="accent1"/>
              </a:buClr>
              <a:buFont typeface="Wingdings" pitchFamily="2" charset="2"/>
              <a:buChar char="l"/>
            </a:pPr>
            <a:r>
              <a:rPr lang="zh-CN" altLang="en-US" sz="3200" b="1" dirty="0" smtClean="0"/>
              <a:t>双向循环链表</a:t>
            </a:r>
            <a:endParaRPr lang="en-US" altLang="zh-CN" sz="3200" b="1" dirty="0" smtClean="0"/>
          </a:p>
          <a:p>
            <a:pPr marL="342900" indent="-342900">
              <a:spcBef>
                <a:spcPct val="20000"/>
              </a:spcBef>
              <a:buClr>
                <a:schemeClr val="accent1"/>
              </a:buClr>
              <a:buFont typeface="Wingdings" pitchFamily="2" charset="2"/>
              <a:buChar char="l"/>
            </a:pPr>
            <a:r>
              <a:rPr lang="zh-CN" altLang="en-US" sz="3200" b="1" smtClean="0"/>
              <a:t>静态链表</a:t>
            </a:r>
            <a:endParaRPr lang="en-US" altLang="zh-CN" sz="3200" b="1" smtClean="0"/>
          </a:p>
          <a:p>
            <a:pPr marL="342900" indent="-342900">
              <a:spcBef>
                <a:spcPct val="20000"/>
              </a:spcBef>
              <a:buClr>
                <a:schemeClr val="accent1"/>
              </a:buClr>
              <a:buFont typeface="Wingdings" pitchFamily="2" charset="2"/>
              <a:buChar char="l"/>
            </a:pPr>
            <a:r>
              <a:rPr lang="en-US" altLang="zh-CN" sz="3200" b="1" dirty="0" smtClean="0"/>
              <a:t>…</a:t>
            </a:r>
            <a:endParaRPr lang="en-US" altLang="zh-CN" sz="3200" b="1" dirty="0"/>
          </a:p>
        </p:txBody>
      </p:sp>
    </p:spTree>
    <p:extLst>
      <p:ext uri="{BB962C8B-B14F-4D97-AF65-F5344CB8AC3E}">
        <p14:creationId xmlns:p14="http://schemas.microsoft.com/office/powerpoint/2010/main" val="103659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66725" y="4445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800" b="0" dirty="0" smtClean="0">
                <a:solidFill>
                  <a:schemeClr val="tx2"/>
                </a:solidFill>
              </a:rPr>
              <a:t>单</a:t>
            </a:r>
            <a:r>
              <a:rPr lang="zh-CN" altLang="en-US" sz="3800" b="0" dirty="0">
                <a:solidFill>
                  <a:schemeClr val="tx2"/>
                </a:solidFill>
              </a:rPr>
              <a:t>链表的各种</a:t>
            </a:r>
            <a:r>
              <a:rPr lang="zh-CN" altLang="en-US" sz="3800" b="0" dirty="0" smtClean="0">
                <a:solidFill>
                  <a:schemeClr val="tx2"/>
                </a:solidFill>
              </a:rPr>
              <a:t>变形</a:t>
            </a:r>
            <a:endParaRPr lang="zh-CN" altLang="en-US" sz="3800" b="0" dirty="0">
              <a:solidFill>
                <a:schemeClr val="tx2"/>
              </a:solidFill>
            </a:endParaRPr>
          </a:p>
        </p:txBody>
      </p:sp>
      <p:sp>
        <p:nvSpPr>
          <p:cNvPr id="2" name="文本框 1"/>
          <p:cNvSpPr txBox="1"/>
          <p:nvPr/>
        </p:nvSpPr>
        <p:spPr>
          <a:xfrm>
            <a:off x="466725" y="980728"/>
            <a:ext cx="7632848" cy="461665"/>
          </a:xfrm>
          <a:prstGeom prst="rect">
            <a:avLst/>
          </a:prstGeom>
          <a:noFill/>
        </p:spPr>
        <p:txBody>
          <a:bodyPr wrap="square" rtlCol="0">
            <a:spAutoFit/>
          </a:bodyPr>
          <a:lstStyle/>
          <a:p>
            <a:r>
              <a:rPr lang="zh-CN" altLang="en-US" sz="2400" b="1" dirty="0" smtClean="0"/>
              <a:t>问题：视频监控中需要循环存储监控视频帧（单幅图像）</a:t>
            </a:r>
            <a:endParaRPr lang="zh-CN" altLang="en-US" sz="2400" b="1" dirty="0"/>
          </a:p>
        </p:txBody>
      </p:sp>
      <p:sp>
        <p:nvSpPr>
          <p:cNvPr id="5" name="文本框 4"/>
          <p:cNvSpPr txBox="1"/>
          <p:nvPr/>
        </p:nvSpPr>
        <p:spPr>
          <a:xfrm>
            <a:off x="492106" y="1988840"/>
            <a:ext cx="7632848" cy="830997"/>
          </a:xfrm>
          <a:prstGeom prst="rect">
            <a:avLst/>
          </a:prstGeom>
          <a:noFill/>
        </p:spPr>
        <p:txBody>
          <a:bodyPr wrap="square" rtlCol="0">
            <a:spAutoFit/>
          </a:bodyPr>
          <a:lstStyle/>
          <a:p>
            <a:r>
              <a:rPr lang="zh-CN" altLang="en-US" sz="2400" b="1" dirty="0" smtClean="0"/>
              <a:t>视频是按时间顺序保存的数据可用顺序存储结构进行存储</a:t>
            </a:r>
            <a:endParaRPr lang="zh-CN" altLang="en-US" sz="2400" b="1" dirty="0"/>
          </a:p>
        </p:txBody>
      </p:sp>
      <p:sp>
        <p:nvSpPr>
          <p:cNvPr id="6" name="文本框 5"/>
          <p:cNvSpPr txBox="1"/>
          <p:nvPr/>
        </p:nvSpPr>
        <p:spPr>
          <a:xfrm>
            <a:off x="492106" y="3146287"/>
            <a:ext cx="7632848" cy="1200329"/>
          </a:xfrm>
          <a:prstGeom prst="rect">
            <a:avLst/>
          </a:prstGeom>
          <a:noFill/>
        </p:spPr>
        <p:txBody>
          <a:bodyPr wrap="square" rtlCol="0">
            <a:spAutoFit/>
          </a:bodyPr>
          <a:lstStyle/>
          <a:p>
            <a:r>
              <a:rPr lang="zh-CN" altLang="en-US" sz="2400" b="1" dirty="0" smtClean="0"/>
              <a:t>监控视频只需要存储定期时间间隔内的内容，为了节约存储空间，超过一个时间间隔的视频将从头覆盖上次记录的视频</a:t>
            </a:r>
            <a:endParaRPr lang="zh-CN" altLang="en-US" sz="2400" b="1" dirty="0"/>
          </a:p>
        </p:txBody>
      </p:sp>
      <p:sp>
        <p:nvSpPr>
          <p:cNvPr id="7" name="文本框 6"/>
          <p:cNvSpPr txBox="1"/>
          <p:nvPr/>
        </p:nvSpPr>
        <p:spPr>
          <a:xfrm>
            <a:off x="492106" y="4673066"/>
            <a:ext cx="7632848" cy="461665"/>
          </a:xfrm>
          <a:prstGeom prst="rect">
            <a:avLst/>
          </a:prstGeom>
          <a:noFill/>
        </p:spPr>
        <p:txBody>
          <a:bodyPr wrap="square" rtlCol="0">
            <a:spAutoFit/>
          </a:bodyPr>
          <a:lstStyle/>
          <a:p>
            <a:r>
              <a:rPr lang="zh-CN" altLang="en-US" sz="2400" b="1" dirty="0" smtClean="0"/>
              <a:t>如何对链表进行改进形成循环使用？</a:t>
            </a:r>
            <a:endParaRPr lang="zh-CN" altLang="en-US" sz="2400" b="1" dirty="0"/>
          </a:p>
        </p:txBody>
      </p:sp>
    </p:spTree>
    <p:extLst>
      <p:ext uri="{BB962C8B-B14F-4D97-AF65-F5344CB8AC3E}">
        <p14:creationId xmlns:p14="http://schemas.microsoft.com/office/powerpoint/2010/main" val="147124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755650" y="1412875"/>
            <a:ext cx="799306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25000"/>
              </a:lnSpc>
            </a:pPr>
            <a:r>
              <a:rPr kumimoji="1" lang="zh-CN" altLang="en-US" sz="2800" dirty="0">
                <a:solidFill>
                  <a:srgbClr val="99FF33"/>
                </a:solidFill>
                <a:latin typeface="Times New Roman" pitchFamily="18" charset="0"/>
                <a:ea typeface="幼圆" pitchFamily="49" charset="-122"/>
              </a:rPr>
              <a:t>最后一个结点的指针域的指针又指回第一个结点的链表</a:t>
            </a:r>
          </a:p>
        </p:txBody>
      </p:sp>
      <p:grpSp>
        <p:nvGrpSpPr>
          <p:cNvPr id="2" name="Group 10"/>
          <p:cNvGrpSpPr>
            <a:grpSpLocks/>
          </p:cNvGrpSpPr>
          <p:nvPr/>
        </p:nvGrpSpPr>
        <p:grpSpPr bwMode="auto">
          <a:xfrm>
            <a:off x="468313" y="3429000"/>
            <a:ext cx="8229600" cy="609600"/>
            <a:chOff x="288" y="2448"/>
            <a:chExt cx="5184" cy="384"/>
          </a:xfrm>
        </p:grpSpPr>
        <p:grpSp>
          <p:nvGrpSpPr>
            <p:cNvPr id="66564" name="Group 11"/>
            <p:cNvGrpSpPr>
              <a:grpSpLocks/>
            </p:cNvGrpSpPr>
            <p:nvPr/>
          </p:nvGrpSpPr>
          <p:grpSpPr bwMode="auto">
            <a:xfrm>
              <a:off x="5184" y="2448"/>
              <a:ext cx="288" cy="384"/>
              <a:chOff x="5184" y="2448"/>
              <a:chExt cx="288" cy="384"/>
            </a:xfrm>
          </p:grpSpPr>
          <p:sp>
            <p:nvSpPr>
              <p:cNvPr id="66565" name="Line 12"/>
              <p:cNvSpPr>
                <a:spLocks noChangeShapeType="1"/>
              </p:cNvSpPr>
              <p:nvPr/>
            </p:nvSpPr>
            <p:spPr bwMode="auto">
              <a:xfrm flipV="1">
                <a:off x="5184" y="2448"/>
                <a:ext cx="288" cy="0"/>
              </a:xfrm>
              <a:prstGeom prst="line">
                <a:avLst/>
              </a:prstGeom>
              <a:noFill/>
              <a:ln w="38100">
                <a:solidFill>
                  <a:srgbClr val="99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Line 13"/>
              <p:cNvSpPr>
                <a:spLocks noChangeShapeType="1"/>
              </p:cNvSpPr>
              <p:nvPr/>
            </p:nvSpPr>
            <p:spPr bwMode="auto">
              <a:xfrm>
                <a:off x="5472" y="2448"/>
                <a:ext cx="0" cy="384"/>
              </a:xfrm>
              <a:prstGeom prst="line">
                <a:avLst/>
              </a:prstGeom>
              <a:noFill/>
              <a:ln w="38100">
                <a:solidFill>
                  <a:srgbClr val="99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567" name="Line 14"/>
            <p:cNvSpPr>
              <a:spLocks noChangeShapeType="1"/>
            </p:cNvSpPr>
            <p:nvPr/>
          </p:nvSpPr>
          <p:spPr bwMode="auto">
            <a:xfrm flipH="1">
              <a:off x="288" y="2832"/>
              <a:ext cx="5184" cy="0"/>
            </a:xfrm>
            <a:prstGeom prst="line">
              <a:avLst/>
            </a:prstGeom>
            <a:noFill/>
            <a:ln w="38100">
              <a:solidFill>
                <a:srgbClr val="99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8" name="Line 15"/>
            <p:cNvSpPr>
              <a:spLocks noChangeShapeType="1"/>
            </p:cNvSpPr>
            <p:nvPr/>
          </p:nvSpPr>
          <p:spPr bwMode="auto">
            <a:xfrm flipV="1">
              <a:off x="288" y="2496"/>
              <a:ext cx="0" cy="336"/>
            </a:xfrm>
            <a:prstGeom prst="line">
              <a:avLst/>
            </a:prstGeom>
            <a:noFill/>
            <a:ln w="38100">
              <a:solidFill>
                <a:srgbClr val="99FF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9" name="Line 16"/>
            <p:cNvSpPr>
              <a:spLocks noChangeShapeType="1"/>
            </p:cNvSpPr>
            <p:nvPr/>
          </p:nvSpPr>
          <p:spPr bwMode="auto">
            <a:xfrm>
              <a:off x="288" y="2496"/>
              <a:ext cx="336" cy="0"/>
            </a:xfrm>
            <a:prstGeom prst="line">
              <a:avLst/>
            </a:prstGeom>
            <a:noFill/>
            <a:ln w="38100">
              <a:solidFill>
                <a:srgbClr val="99FF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570" name="Text Box 17"/>
          <p:cNvSpPr txBox="1">
            <a:spLocks noChangeArrowheads="1"/>
          </p:cNvSpPr>
          <p:nvPr/>
        </p:nvSpPr>
        <p:spPr bwMode="auto">
          <a:xfrm>
            <a:off x="468313" y="762000"/>
            <a:ext cx="424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en-US" altLang="zh-CN" sz="3200" dirty="0">
                <a:solidFill>
                  <a:srgbClr val="FFFF00"/>
                </a:solidFill>
                <a:latin typeface="Times New Roman" pitchFamily="18" charset="0"/>
                <a:ea typeface="幼圆" pitchFamily="49" charset="-122"/>
              </a:rPr>
              <a:t>1. </a:t>
            </a:r>
            <a:r>
              <a:rPr kumimoji="1" lang="zh-CN" altLang="en-US" sz="3200" dirty="0">
                <a:solidFill>
                  <a:srgbClr val="FFFF00"/>
                </a:solidFill>
                <a:latin typeface="Times New Roman" pitchFamily="18" charset="0"/>
                <a:ea typeface="幼圆" pitchFamily="49" charset="-122"/>
              </a:rPr>
              <a:t>循环单链表</a:t>
            </a:r>
          </a:p>
        </p:txBody>
      </p:sp>
      <p:sp>
        <p:nvSpPr>
          <p:cNvPr id="175129" name="Text Box 25"/>
          <p:cNvSpPr txBox="1">
            <a:spLocks noChangeArrowheads="1"/>
          </p:cNvSpPr>
          <p:nvPr/>
        </p:nvSpPr>
        <p:spPr bwMode="auto">
          <a:xfrm>
            <a:off x="669925" y="4149725"/>
            <a:ext cx="81692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en-US" altLang="zh-CN" sz="2800" dirty="0">
                <a:solidFill>
                  <a:srgbClr val="660033"/>
                </a:solidFill>
                <a:latin typeface="Times New Roman" pitchFamily="18" charset="0"/>
                <a:ea typeface="隶书" pitchFamily="49" charset="-122"/>
              </a:rPr>
              <a:t>    </a:t>
            </a:r>
            <a:r>
              <a:rPr kumimoji="1" lang="zh-CN" altLang="en-US" sz="2800" dirty="0">
                <a:latin typeface="Times New Roman" pitchFamily="18" charset="0"/>
                <a:ea typeface="隶书" pitchFamily="49" charset="-122"/>
              </a:rPr>
              <a:t>和单链表的差别仅在于，</a:t>
            </a:r>
            <a:r>
              <a:rPr kumimoji="1" lang="zh-CN" altLang="en-US" sz="2800" dirty="0">
                <a:solidFill>
                  <a:srgbClr val="FFFF00"/>
                </a:solidFill>
                <a:latin typeface="Times New Roman" pitchFamily="18" charset="0"/>
                <a:ea typeface="隶书" pitchFamily="49" charset="-122"/>
              </a:rPr>
              <a:t>判别</a:t>
            </a:r>
            <a:r>
              <a:rPr kumimoji="1" lang="zh-CN" altLang="en-US" sz="2800" dirty="0">
                <a:latin typeface="Times New Roman" pitchFamily="18" charset="0"/>
                <a:ea typeface="隶书" pitchFamily="49" charset="-122"/>
              </a:rPr>
              <a:t>链表中最后一个结点的</a:t>
            </a:r>
            <a:r>
              <a:rPr kumimoji="1" lang="zh-CN" altLang="en-US" sz="2800" dirty="0">
                <a:solidFill>
                  <a:srgbClr val="FFFF00"/>
                </a:solidFill>
                <a:latin typeface="Times New Roman" pitchFamily="18" charset="0"/>
                <a:ea typeface="隶书" pitchFamily="49" charset="-122"/>
              </a:rPr>
              <a:t>条件</a:t>
            </a:r>
            <a:r>
              <a:rPr kumimoji="1" lang="zh-CN" altLang="en-US" sz="2800" dirty="0">
                <a:latin typeface="Times New Roman" pitchFamily="18" charset="0"/>
                <a:ea typeface="隶书" pitchFamily="49" charset="-122"/>
              </a:rPr>
              <a:t>不再是“后继是否为空”，而是“</a:t>
            </a:r>
            <a:r>
              <a:rPr kumimoji="1" lang="zh-CN" altLang="en-US" sz="2800" dirty="0">
                <a:solidFill>
                  <a:srgbClr val="FFFF00"/>
                </a:solidFill>
                <a:latin typeface="Times New Roman" pitchFamily="18" charset="0"/>
                <a:ea typeface="隶书" pitchFamily="49" charset="-122"/>
              </a:rPr>
              <a:t>后继是否为头结点</a:t>
            </a:r>
            <a:r>
              <a:rPr kumimoji="1" lang="zh-CN" altLang="en-US" sz="2800" dirty="0">
                <a:latin typeface="Times New Roman" pitchFamily="18" charset="0"/>
                <a:ea typeface="隶书" pitchFamily="49" charset="-122"/>
              </a:rPr>
              <a:t>”</a:t>
            </a:r>
            <a:r>
              <a:rPr kumimoji="1" lang="zh-CN" altLang="en-US" sz="2800" dirty="0">
                <a:solidFill>
                  <a:srgbClr val="660033"/>
                </a:solidFill>
                <a:latin typeface="Times New Roman" pitchFamily="18" charset="0"/>
                <a:ea typeface="隶书" pitchFamily="49" charset="-122"/>
              </a:rPr>
              <a:t>。</a:t>
            </a:r>
            <a:endParaRPr kumimoji="1" lang="zh-CN" altLang="en-US" sz="2800" dirty="0">
              <a:latin typeface="Times New Roman" pitchFamily="18" charset="0"/>
              <a:ea typeface="幼圆" pitchFamily="49" charset="-122"/>
            </a:endParaRPr>
          </a:p>
        </p:txBody>
      </p:sp>
      <p:grpSp>
        <p:nvGrpSpPr>
          <p:cNvPr id="66572" name="Group 54"/>
          <p:cNvGrpSpPr>
            <a:grpSpLocks/>
          </p:cNvGrpSpPr>
          <p:nvPr/>
        </p:nvGrpSpPr>
        <p:grpSpPr bwMode="auto">
          <a:xfrm>
            <a:off x="468313" y="2565400"/>
            <a:ext cx="7913687" cy="1122363"/>
            <a:chOff x="295" y="1933"/>
            <a:chExt cx="4985" cy="707"/>
          </a:xfrm>
        </p:grpSpPr>
        <p:grpSp>
          <p:nvGrpSpPr>
            <p:cNvPr id="66573" name="Group 7"/>
            <p:cNvGrpSpPr>
              <a:grpSpLocks/>
            </p:cNvGrpSpPr>
            <p:nvPr/>
          </p:nvGrpSpPr>
          <p:grpSpPr bwMode="auto">
            <a:xfrm>
              <a:off x="295" y="1933"/>
              <a:ext cx="288" cy="480"/>
              <a:chOff x="288" y="1920"/>
              <a:chExt cx="288" cy="480"/>
            </a:xfrm>
          </p:grpSpPr>
          <p:sp>
            <p:nvSpPr>
              <p:cNvPr id="66574" name="Line 8"/>
              <p:cNvSpPr>
                <a:spLocks noChangeShapeType="1"/>
              </p:cNvSpPr>
              <p:nvPr/>
            </p:nvSpPr>
            <p:spPr bwMode="auto">
              <a:xfrm>
                <a:off x="288" y="2400"/>
                <a:ext cx="288"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9"/>
              <p:cNvSpPr>
                <a:spLocks noChangeShapeType="1"/>
              </p:cNvSpPr>
              <p:nvPr/>
            </p:nvSpPr>
            <p:spPr bwMode="auto">
              <a:xfrm>
                <a:off x="288" y="1920"/>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576" name="Group 52"/>
            <p:cNvGrpSpPr>
              <a:grpSpLocks/>
            </p:cNvGrpSpPr>
            <p:nvPr/>
          </p:nvGrpSpPr>
          <p:grpSpPr bwMode="auto">
            <a:xfrm>
              <a:off x="576" y="2196"/>
              <a:ext cx="4704" cy="444"/>
              <a:chOff x="576" y="2196"/>
              <a:chExt cx="4704" cy="444"/>
            </a:xfrm>
          </p:grpSpPr>
          <p:sp>
            <p:nvSpPr>
              <p:cNvPr id="66577" name="Line 3"/>
              <p:cNvSpPr>
                <a:spLocks noChangeShapeType="1"/>
              </p:cNvSpPr>
              <p:nvPr/>
            </p:nvSpPr>
            <p:spPr bwMode="auto">
              <a:xfrm>
                <a:off x="1152" y="2448"/>
                <a:ext cx="38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4"/>
              <p:cNvSpPr>
                <a:spLocks noChangeShapeType="1"/>
              </p:cNvSpPr>
              <p:nvPr/>
            </p:nvSpPr>
            <p:spPr bwMode="auto">
              <a:xfrm>
                <a:off x="2160" y="2448"/>
                <a:ext cx="38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5"/>
              <p:cNvSpPr>
                <a:spLocks noChangeShapeType="1"/>
              </p:cNvSpPr>
              <p:nvPr/>
            </p:nvSpPr>
            <p:spPr bwMode="auto">
              <a:xfrm>
                <a:off x="3168" y="2448"/>
                <a:ext cx="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6"/>
              <p:cNvSpPr>
                <a:spLocks noChangeShapeType="1"/>
              </p:cNvSpPr>
              <p:nvPr/>
            </p:nvSpPr>
            <p:spPr bwMode="auto">
              <a:xfrm>
                <a:off x="4320" y="2448"/>
                <a:ext cx="2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81" name="Group 18"/>
              <p:cNvGrpSpPr>
                <a:grpSpLocks/>
              </p:cNvGrpSpPr>
              <p:nvPr/>
            </p:nvGrpSpPr>
            <p:grpSpPr bwMode="auto">
              <a:xfrm>
                <a:off x="576" y="2256"/>
                <a:ext cx="672" cy="384"/>
                <a:chOff x="576" y="2256"/>
                <a:chExt cx="672" cy="384"/>
              </a:xfrm>
            </p:grpSpPr>
            <p:sp>
              <p:nvSpPr>
                <p:cNvPr id="66582" name="Line 19"/>
                <p:cNvSpPr>
                  <a:spLocks noChangeShapeType="1"/>
                </p:cNvSpPr>
                <p:nvPr/>
              </p:nvSpPr>
              <p:spPr bwMode="auto">
                <a:xfrm>
                  <a:off x="576" y="2256"/>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0"/>
                <p:cNvSpPr>
                  <a:spLocks noChangeShapeType="1"/>
                </p:cNvSpPr>
                <p:nvPr/>
              </p:nvSpPr>
              <p:spPr bwMode="auto">
                <a:xfrm>
                  <a:off x="576" y="2640"/>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21"/>
                <p:cNvSpPr>
                  <a:spLocks noChangeShapeType="1"/>
                </p:cNvSpPr>
                <p:nvPr/>
              </p:nvSpPr>
              <p:spPr bwMode="auto">
                <a:xfrm>
                  <a:off x="1248"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22"/>
                <p:cNvSpPr>
                  <a:spLocks noChangeShapeType="1"/>
                </p:cNvSpPr>
                <p:nvPr/>
              </p:nvSpPr>
              <p:spPr bwMode="auto">
                <a:xfrm>
                  <a:off x="576"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3"/>
                <p:cNvSpPr>
                  <a:spLocks noChangeShapeType="1"/>
                </p:cNvSpPr>
                <p:nvPr/>
              </p:nvSpPr>
              <p:spPr bwMode="auto">
                <a:xfrm flipH="1">
                  <a:off x="1056"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Rectangle 24"/>
                <p:cNvSpPr>
                  <a:spLocks noChangeArrowheads="1"/>
                </p:cNvSpPr>
                <p:nvPr/>
              </p:nvSpPr>
              <p:spPr bwMode="auto">
                <a:xfrm>
                  <a:off x="576" y="2256"/>
                  <a:ext cx="480" cy="384"/>
                </a:xfrm>
                <a:prstGeom prst="rect">
                  <a:avLst/>
                </a:prstGeom>
                <a:solidFill>
                  <a:srgbClr val="CCFFCC"/>
                </a:solidFill>
                <a:ln w="28575">
                  <a:solidFill>
                    <a:schemeClr val="tx1"/>
                  </a:solidFill>
                  <a:miter lim="800000"/>
                  <a:headEnd/>
                  <a:tailEnd/>
                </a:ln>
              </p:spPr>
              <p:txBody>
                <a:bodyPr wrap="none" anchor="ctr"/>
                <a:lstStyle/>
                <a:p>
                  <a:endParaRPr lang="zh-CN" altLang="zh-CN" b="0">
                    <a:ea typeface="幼圆" pitchFamily="49" charset="-122"/>
                  </a:endParaRPr>
                </a:p>
              </p:txBody>
            </p:sp>
          </p:grpSp>
          <p:grpSp>
            <p:nvGrpSpPr>
              <p:cNvPr id="66588" name="Group 26"/>
              <p:cNvGrpSpPr>
                <a:grpSpLocks/>
              </p:cNvGrpSpPr>
              <p:nvPr/>
            </p:nvGrpSpPr>
            <p:grpSpPr bwMode="auto">
              <a:xfrm>
                <a:off x="1536" y="2256"/>
                <a:ext cx="672" cy="384"/>
                <a:chOff x="1536" y="2256"/>
                <a:chExt cx="672" cy="384"/>
              </a:xfrm>
            </p:grpSpPr>
            <p:sp>
              <p:nvSpPr>
                <p:cNvPr id="66589" name="Line 27"/>
                <p:cNvSpPr>
                  <a:spLocks noChangeShapeType="1"/>
                </p:cNvSpPr>
                <p:nvPr/>
              </p:nvSpPr>
              <p:spPr bwMode="auto">
                <a:xfrm>
                  <a:off x="1536" y="2256"/>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28"/>
                <p:cNvSpPr>
                  <a:spLocks noChangeShapeType="1"/>
                </p:cNvSpPr>
                <p:nvPr/>
              </p:nvSpPr>
              <p:spPr bwMode="auto">
                <a:xfrm>
                  <a:off x="1536" y="2640"/>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Line 29"/>
                <p:cNvSpPr>
                  <a:spLocks noChangeShapeType="1"/>
                </p:cNvSpPr>
                <p:nvPr/>
              </p:nvSpPr>
              <p:spPr bwMode="auto">
                <a:xfrm>
                  <a:off x="2208"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2" name="Line 30"/>
                <p:cNvSpPr>
                  <a:spLocks noChangeShapeType="1"/>
                </p:cNvSpPr>
                <p:nvPr/>
              </p:nvSpPr>
              <p:spPr bwMode="auto">
                <a:xfrm>
                  <a:off x="1536"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31"/>
                <p:cNvSpPr>
                  <a:spLocks noChangeShapeType="1"/>
                </p:cNvSpPr>
                <p:nvPr/>
              </p:nvSpPr>
              <p:spPr bwMode="auto">
                <a:xfrm>
                  <a:off x="2016"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Text Box 32"/>
                <p:cNvSpPr txBox="1">
                  <a:spLocks noChangeArrowheads="1"/>
                </p:cNvSpPr>
                <p:nvPr/>
              </p:nvSpPr>
              <p:spPr bwMode="auto">
                <a:xfrm>
                  <a:off x="1610" y="234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b="0">
                      <a:ea typeface="幼圆" pitchFamily="49" charset="-122"/>
                    </a:rPr>
                    <a:t>a</a:t>
                  </a:r>
                  <a:r>
                    <a:rPr lang="en-US" altLang="zh-CN" b="0" baseline="-25000">
                      <a:ea typeface="幼圆" pitchFamily="49" charset="-122"/>
                    </a:rPr>
                    <a:t>1</a:t>
                  </a:r>
                </a:p>
              </p:txBody>
            </p:sp>
          </p:grpSp>
          <p:grpSp>
            <p:nvGrpSpPr>
              <p:cNvPr id="66595" name="Group 33"/>
              <p:cNvGrpSpPr>
                <a:grpSpLocks/>
              </p:cNvGrpSpPr>
              <p:nvPr/>
            </p:nvGrpSpPr>
            <p:grpSpPr bwMode="auto">
              <a:xfrm>
                <a:off x="2544" y="2256"/>
                <a:ext cx="720" cy="384"/>
                <a:chOff x="2544" y="2256"/>
                <a:chExt cx="720" cy="384"/>
              </a:xfrm>
            </p:grpSpPr>
            <p:sp>
              <p:nvSpPr>
                <p:cNvPr id="66596" name="Line 34"/>
                <p:cNvSpPr>
                  <a:spLocks noChangeShapeType="1"/>
                </p:cNvSpPr>
                <p:nvPr/>
              </p:nvSpPr>
              <p:spPr bwMode="auto">
                <a:xfrm>
                  <a:off x="2544" y="2256"/>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7" name="Line 35"/>
                <p:cNvSpPr>
                  <a:spLocks noChangeShapeType="1"/>
                </p:cNvSpPr>
                <p:nvPr/>
              </p:nvSpPr>
              <p:spPr bwMode="auto">
                <a:xfrm>
                  <a:off x="2544"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8" name="Line 36"/>
                <p:cNvSpPr>
                  <a:spLocks noChangeShapeType="1"/>
                </p:cNvSpPr>
                <p:nvPr/>
              </p:nvSpPr>
              <p:spPr bwMode="auto">
                <a:xfrm>
                  <a:off x="3264"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9" name="Line 37"/>
                <p:cNvSpPr>
                  <a:spLocks noChangeShapeType="1"/>
                </p:cNvSpPr>
                <p:nvPr/>
              </p:nvSpPr>
              <p:spPr bwMode="auto">
                <a:xfrm>
                  <a:off x="3024"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0" name="Line 38"/>
                <p:cNvSpPr>
                  <a:spLocks noChangeShapeType="1"/>
                </p:cNvSpPr>
                <p:nvPr/>
              </p:nvSpPr>
              <p:spPr bwMode="auto">
                <a:xfrm>
                  <a:off x="2544" y="264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1" name="Text Box 39"/>
                <p:cNvSpPr txBox="1">
                  <a:spLocks noChangeArrowheads="1"/>
                </p:cNvSpPr>
                <p:nvPr/>
              </p:nvSpPr>
              <p:spPr bwMode="auto">
                <a:xfrm>
                  <a:off x="2608" y="234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b="0">
                      <a:ea typeface="幼圆" pitchFamily="49" charset="-122"/>
                    </a:rPr>
                    <a:t>a</a:t>
                  </a:r>
                  <a:r>
                    <a:rPr lang="en-US" altLang="zh-CN" b="0" baseline="-25000">
                      <a:ea typeface="幼圆" pitchFamily="49" charset="-122"/>
                    </a:rPr>
                    <a:t>2</a:t>
                  </a:r>
                </a:p>
              </p:txBody>
            </p:sp>
          </p:grpSp>
          <p:grpSp>
            <p:nvGrpSpPr>
              <p:cNvPr id="66602" name="Group 40"/>
              <p:cNvGrpSpPr>
                <a:grpSpLocks/>
              </p:cNvGrpSpPr>
              <p:nvPr/>
            </p:nvGrpSpPr>
            <p:grpSpPr bwMode="auto">
              <a:xfrm>
                <a:off x="4560" y="2256"/>
                <a:ext cx="720" cy="384"/>
                <a:chOff x="4560" y="2256"/>
                <a:chExt cx="720" cy="384"/>
              </a:xfrm>
            </p:grpSpPr>
            <p:sp>
              <p:nvSpPr>
                <p:cNvPr id="66603" name="Line 41"/>
                <p:cNvSpPr>
                  <a:spLocks noChangeShapeType="1"/>
                </p:cNvSpPr>
                <p:nvPr/>
              </p:nvSpPr>
              <p:spPr bwMode="auto">
                <a:xfrm>
                  <a:off x="4560" y="264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4" name="Line 42"/>
                <p:cNvSpPr>
                  <a:spLocks noChangeShapeType="1"/>
                </p:cNvSpPr>
                <p:nvPr/>
              </p:nvSpPr>
              <p:spPr bwMode="auto">
                <a:xfrm>
                  <a:off x="4560" y="2256"/>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5" name="Line 43"/>
                <p:cNvSpPr>
                  <a:spLocks noChangeShapeType="1"/>
                </p:cNvSpPr>
                <p:nvPr/>
              </p:nvSpPr>
              <p:spPr bwMode="auto">
                <a:xfrm>
                  <a:off x="4560"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6" name="Line 44"/>
                <p:cNvSpPr>
                  <a:spLocks noChangeShapeType="1"/>
                </p:cNvSpPr>
                <p:nvPr/>
              </p:nvSpPr>
              <p:spPr bwMode="auto">
                <a:xfrm>
                  <a:off x="5280"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7" name="Line 45"/>
                <p:cNvSpPr>
                  <a:spLocks noChangeShapeType="1"/>
                </p:cNvSpPr>
                <p:nvPr/>
              </p:nvSpPr>
              <p:spPr bwMode="auto">
                <a:xfrm>
                  <a:off x="5040" y="22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8" name="Text Box 46"/>
                <p:cNvSpPr txBox="1">
                  <a:spLocks noChangeArrowheads="1"/>
                </p:cNvSpPr>
                <p:nvPr/>
              </p:nvSpPr>
              <p:spPr bwMode="auto">
                <a:xfrm>
                  <a:off x="4649" y="234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b="0">
                      <a:ea typeface="幼圆" pitchFamily="49" charset="-122"/>
                    </a:rPr>
                    <a:t>a</a:t>
                  </a:r>
                  <a:r>
                    <a:rPr lang="en-US" altLang="zh-CN" b="0" baseline="-25000">
                      <a:ea typeface="幼圆" pitchFamily="49" charset="-122"/>
                    </a:rPr>
                    <a:t>n</a:t>
                  </a:r>
                </a:p>
              </p:txBody>
            </p:sp>
          </p:grpSp>
          <p:sp>
            <p:nvSpPr>
              <p:cNvPr id="66609" name="Text Box 47"/>
              <p:cNvSpPr txBox="1">
                <a:spLocks noChangeArrowheads="1"/>
              </p:cNvSpPr>
              <p:nvPr/>
            </p:nvSpPr>
            <p:spPr bwMode="auto">
              <a:xfrm>
                <a:off x="3470" y="2196"/>
                <a:ext cx="8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eaLnBrk="0" hangingPunct="0">
                  <a:spcBef>
                    <a:spcPct val="50000"/>
                  </a:spcBef>
                </a:pPr>
                <a:r>
                  <a:rPr lang="en-US" altLang="zh-CN" sz="3200" b="0">
                    <a:ea typeface="幼圆" pitchFamily="49" charset="-122"/>
                  </a:rPr>
                  <a:t>........</a:t>
                </a:r>
              </a:p>
            </p:txBody>
          </p:sp>
          <p:grpSp>
            <p:nvGrpSpPr>
              <p:cNvPr id="66610" name="Group 48"/>
              <p:cNvGrpSpPr>
                <a:grpSpLocks/>
              </p:cNvGrpSpPr>
              <p:nvPr/>
            </p:nvGrpSpPr>
            <p:grpSpPr bwMode="auto">
              <a:xfrm>
                <a:off x="5103" y="2432"/>
                <a:ext cx="90" cy="91"/>
                <a:chOff x="5103" y="2432"/>
                <a:chExt cx="90" cy="91"/>
              </a:xfrm>
            </p:grpSpPr>
            <p:sp>
              <p:nvSpPr>
                <p:cNvPr id="66611" name="Line 49"/>
                <p:cNvSpPr>
                  <a:spLocks noChangeShapeType="1"/>
                </p:cNvSpPr>
                <p:nvPr/>
              </p:nvSpPr>
              <p:spPr bwMode="auto">
                <a:xfrm flipH="1">
                  <a:off x="5103" y="2432"/>
                  <a:ext cx="45"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Line 50"/>
                <p:cNvSpPr>
                  <a:spLocks noChangeShapeType="1"/>
                </p:cNvSpPr>
                <p:nvPr/>
              </p:nvSpPr>
              <p:spPr bwMode="auto">
                <a:xfrm>
                  <a:off x="5148" y="2432"/>
                  <a:ext cx="45"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pic>
        <p:nvPicPr>
          <p:cNvPr id="175155" name="Picture 51" descr="2"/>
          <p:cNvPicPr>
            <a:picLocks noChangeArrowheads="1"/>
          </p:cNvPicPr>
          <p:nvPr/>
        </p:nvPicPr>
        <p:blipFill>
          <a:blip r:embed="rId2">
            <a:extLst>
              <a:ext uri="{28A0092B-C50C-407E-A947-70E740481C1C}">
                <a14:useLocalDpi xmlns:a14="http://schemas.microsoft.com/office/drawing/2010/main" val="0"/>
              </a:ext>
            </a:extLst>
          </a:blip>
          <a:srcRect b="5377"/>
          <a:stretch>
            <a:fillRect/>
          </a:stretch>
        </p:blipFill>
        <p:spPr bwMode="auto">
          <a:xfrm>
            <a:off x="3276600" y="5084763"/>
            <a:ext cx="5256213" cy="1295400"/>
          </a:xfrm>
          <a:prstGeom prst="rect">
            <a:avLst/>
          </a:prstGeom>
          <a:ln/>
          <a:extLst/>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03468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slide(fromTop)">
                                      <p:cBhvr>
                                        <p:cTn id="7" dur="500"/>
                                        <p:tgtEl>
                                          <p:spTgt spid="175106"/>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75129"/>
                                        </p:tgtEl>
                                        <p:attrNameLst>
                                          <p:attrName>style.visibility</p:attrName>
                                        </p:attrNameLst>
                                      </p:cBhvr>
                                      <p:to>
                                        <p:strVal val="visible"/>
                                      </p:to>
                                    </p:set>
                                    <p:animEffect transition="in" filter="wipe(left)">
                                      <p:cBhvr>
                                        <p:cTn id="16" dur="20"/>
                                        <p:tgtEl>
                                          <p:spTgt spid="1751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5155"/>
                                        </p:tgtEl>
                                        <p:attrNameLst>
                                          <p:attrName>style.visibility</p:attrName>
                                        </p:attrNameLst>
                                      </p:cBhvr>
                                      <p:to>
                                        <p:strVal val="visible"/>
                                      </p:to>
                                    </p:set>
                                    <p:anim calcmode="lin" valueType="num">
                                      <p:cBhvr additive="base">
                                        <p:cTn id="21" dur="500" fill="hold"/>
                                        <p:tgtEl>
                                          <p:spTgt spid="175155"/>
                                        </p:tgtEl>
                                        <p:attrNameLst>
                                          <p:attrName>ppt_x</p:attrName>
                                        </p:attrNameLst>
                                      </p:cBhvr>
                                      <p:tavLst>
                                        <p:tav tm="0">
                                          <p:val>
                                            <p:strVal val="#ppt_x"/>
                                          </p:val>
                                        </p:tav>
                                        <p:tav tm="100000">
                                          <p:val>
                                            <p:strVal val="#ppt_x"/>
                                          </p:val>
                                        </p:tav>
                                      </p:tavLst>
                                    </p:anim>
                                    <p:anim calcmode="lin" valueType="num">
                                      <p:cBhvr additive="base">
                                        <p:cTn id="22" dur="500" fill="hold"/>
                                        <p:tgtEl>
                                          <p:spTgt spid="175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2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755576" y="959716"/>
            <a:ext cx="7848872" cy="5077623"/>
          </a:xfrm>
          <a:noFill/>
          <a:ln/>
        </p:spPr>
        <p:txBody>
          <a:bodyPr>
            <a:normAutofit/>
          </a:bodyPr>
          <a:lstStyle/>
          <a:p>
            <a:pPr lvl="1"/>
            <a:r>
              <a:rPr lang="zh-CN" altLang="zh-CN" sz="2400" b="1" dirty="0"/>
              <a:t>循环链表是表中最后一个结点的指针指向头结点，使链表构成环状</a:t>
            </a:r>
          </a:p>
          <a:p>
            <a:pPr lvl="1"/>
            <a:r>
              <a:rPr lang="zh-CN" altLang="zh-CN" sz="2400" b="1" dirty="0"/>
              <a:t>特点：从表中任一结点出发均可找到表中其他结点，提高查找效率</a:t>
            </a:r>
          </a:p>
          <a:p>
            <a:pPr lvl="1"/>
            <a:r>
              <a:rPr lang="zh-CN" altLang="zh-CN" sz="2400" b="1" dirty="0"/>
              <a:t>操作与单链表基本一致,</a:t>
            </a:r>
            <a:r>
              <a:rPr lang="zh-CN" altLang="en-US" sz="2400" b="1" dirty="0"/>
              <a:t>仅</a:t>
            </a:r>
            <a:r>
              <a:rPr lang="zh-CN" altLang="zh-CN" sz="2400" b="1" dirty="0"/>
              <a:t>循环条件不同</a:t>
            </a:r>
          </a:p>
          <a:p>
            <a:pPr lvl="2"/>
            <a:r>
              <a:rPr lang="zh-CN" altLang="zh-CN" b="1" dirty="0"/>
              <a:t>单链表</a:t>
            </a:r>
            <a:r>
              <a:rPr lang="en-US" altLang="zh-CN" b="1" dirty="0"/>
              <a:t>p=NULL(</a:t>
            </a:r>
            <a:r>
              <a:rPr lang="zh-CN" altLang="en-US" b="1" dirty="0"/>
              <a:t>不带头</a:t>
            </a:r>
            <a:r>
              <a:rPr lang="en-US" altLang="zh-CN" b="1" dirty="0"/>
              <a:t>)</a:t>
            </a:r>
            <a:r>
              <a:rPr lang="zh-CN" altLang="zh-CN" b="1" dirty="0"/>
              <a:t>或</a:t>
            </a:r>
            <a:r>
              <a:rPr lang="en-US" altLang="zh-CN" b="1" dirty="0"/>
              <a:t>p-&gt;next=NULL(</a:t>
            </a:r>
            <a:r>
              <a:rPr lang="zh-CN" altLang="en-US" b="1" dirty="0"/>
              <a:t>带头节点</a:t>
            </a:r>
            <a:r>
              <a:rPr lang="en-US" altLang="zh-CN" b="1" dirty="0"/>
              <a:t>)</a:t>
            </a:r>
          </a:p>
          <a:p>
            <a:pPr lvl="2"/>
            <a:r>
              <a:rPr lang="zh-CN" altLang="en-US" b="1" dirty="0"/>
              <a:t>循环链表</a:t>
            </a:r>
            <a:r>
              <a:rPr lang="en-US" altLang="zh-CN" b="1" dirty="0"/>
              <a:t>p-&gt;next=head</a:t>
            </a:r>
          </a:p>
        </p:txBody>
      </p:sp>
      <p:pic>
        <p:nvPicPr>
          <p:cNvPr id="67588" name="Picture 4" descr="2"/>
          <p:cNvPicPr>
            <a:picLocks noChangeArrowheads="1"/>
          </p:cNvPicPr>
          <p:nvPr/>
        </p:nvPicPr>
        <p:blipFill>
          <a:blip r:embed="rId2">
            <a:extLst>
              <a:ext uri="{28A0092B-C50C-407E-A947-70E740481C1C}">
                <a14:useLocalDpi xmlns:a14="http://schemas.microsoft.com/office/drawing/2010/main" val="0"/>
              </a:ext>
            </a:extLst>
          </a:blip>
          <a:srcRect b="5377"/>
          <a:stretch>
            <a:fillRect/>
          </a:stretch>
        </p:blipFill>
        <p:spPr bwMode="auto">
          <a:xfrm>
            <a:off x="1403350" y="5157192"/>
            <a:ext cx="6121400" cy="1582737"/>
          </a:xfrm>
          <a:prstGeom prst="rect">
            <a:avLst/>
          </a:prstGeom>
          <a:ln/>
          <a:extLst/>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232436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323528" y="303335"/>
            <a:ext cx="7920037"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90000"/>
              </a:lnSpc>
              <a:spcBef>
                <a:spcPct val="20000"/>
              </a:spcBef>
              <a:buClr>
                <a:srgbClr val="0033CC"/>
              </a:buClr>
              <a:buSzPct val="50000"/>
              <a:buFont typeface="Wingdings" pitchFamily="2" charset="2"/>
              <a:buNone/>
            </a:pPr>
            <a:r>
              <a:rPr lang="en-US" altLang="zh-CN" sz="2800" b="1" dirty="0">
                <a:ea typeface="幼圆" pitchFamily="49" charset="-122"/>
              </a:rPr>
              <a:t>2. </a:t>
            </a:r>
            <a:r>
              <a:rPr lang="zh-CN" altLang="en-US" sz="2800" b="1" dirty="0">
                <a:ea typeface="幼圆" pitchFamily="49" charset="-122"/>
              </a:rPr>
              <a:t>带尾指针的循环单链表</a:t>
            </a:r>
          </a:p>
        </p:txBody>
      </p:sp>
      <p:pic>
        <p:nvPicPr>
          <p:cNvPr id="68611" name="Picture 6" descr="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92375"/>
            <a:ext cx="5976937" cy="2519363"/>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68613" name="Text Box 10"/>
          <p:cNvSpPr txBox="1">
            <a:spLocks noChangeArrowheads="1"/>
          </p:cNvSpPr>
          <p:nvPr/>
        </p:nvSpPr>
        <p:spPr bwMode="auto">
          <a:xfrm>
            <a:off x="1126133" y="5301208"/>
            <a:ext cx="6767512" cy="1311275"/>
          </a:xfrm>
          <a:prstGeom prst="rect">
            <a:avLst/>
          </a:prstGeom>
          <a:ln/>
          <a:extLst/>
        </p:spPr>
        <p:style>
          <a:lnRef idx="3">
            <a:schemeClr val="lt1"/>
          </a:lnRef>
          <a:fillRef idx="1">
            <a:schemeClr val="dk1"/>
          </a:fillRef>
          <a:effectRef idx="1">
            <a:schemeClr val="dk1"/>
          </a:effectRef>
          <a:fontRef idx="minor">
            <a:schemeClr val="lt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2000" dirty="0">
                <a:latin typeface="Times New Roman" pitchFamily="18" charset="0"/>
                <a:ea typeface="幼圆" pitchFamily="49" charset="-122"/>
              </a:rPr>
              <a:t>p= La –&gt;next;                         /*</a:t>
            </a:r>
            <a:r>
              <a:rPr lang="zh-CN" altLang="en-US" sz="2000" dirty="0">
                <a:latin typeface="Times New Roman" pitchFamily="18" charset="0"/>
                <a:ea typeface="幼圆" pitchFamily="49" charset="-122"/>
              </a:rPr>
              <a:t>保存</a:t>
            </a:r>
            <a:r>
              <a:rPr lang="en-US" altLang="zh-CN" sz="2000" dirty="0">
                <a:latin typeface="Times New Roman" pitchFamily="18" charset="0"/>
                <a:ea typeface="幼圆" pitchFamily="49" charset="-122"/>
              </a:rPr>
              <a:t>La </a:t>
            </a:r>
            <a:r>
              <a:rPr lang="zh-CN" altLang="en-US" sz="2000" dirty="0">
                <a:latin typeface="Times New Roman" pitchFamily="18" charset="0"/>
                <a:ea typeface="幼圆" pitchFamily="49" charset="-122"/>
              </a:rPr>
              <a:t>的头结点指针*</a:t>
            </a:r>
            <a:r>
              <a:rPr lang="en-US" altLang="zh-CN" sz="2000" dirty="0">
                <a:latin typeface="Times New Roman" pitchFamily="18" charset="0"/>
                <a:ea typeface="幼圆" pitchFamily="49" charset="-122"/>
              </a:rPr>
              <a:t>/</a:t>
            </a:r>
          </a:p>
          <a:p>
            <a:r>
              <a:rPr lang="en-US" altLang="zh-CN" sz="2000" dirty="0">
                <a:latin typeface="Times New Roman" pitchFamily="18" charset="0"/>
                <a:ea typeface="幼圆" pitchFamily="49" charset="-122"/>
              </a:rPr>
              <a:t>La-&gt;next= </a:t>
            </a:r>
            <a:r>
              <a:rPr lang="en-US" altLang="zh-CN" sz="2000" dirty="0" err="1">
                <a:latin typeface="Times New Roman" pitchFamily="18" charset="0"/>
                <a:ea typeface="幼圆" pitchFamily="49" charset="-122"/>
              </a:rPr>
              <a:t>Lb</a:t>
            </a:r>
            <a:r>
              <a:rPr lang="en-US" altLang="zh-CN" sz="2000" dirty="0">
                <a:latin typeface="Times New Roman" pitchFamily="18" charset="0"/>
                <a:ea typeface="幼圆" pitchFamily="49" charset="-122"/>
              </a:rPr>
              <a:t>-&gt;next-&gt;next;  /*</a:t>
            </a:r>
            <a:r>
              <a:rPr lang="zh-CN" altLang="en-US" sz="2000" dirty="0">
                <a:latin typeface="Times New Roman" pitchFamily="18" charset="0"/>
                <a:ea typeface="幼圆" pitchFamily="49" charset="-122"/>
              </a:rPr>
              <a:t>头尾连接*</a:t>
            </a:r>
            <a:r>
              <a:rPr lang="en-US" altLang="zh-CN" sz="2000" dirty="0">
                <a:latin typeface="Times New Roman" pitchFamily="18" charset="0"/>
                <a:ea typeface="幼圆" pitchFamily="49" charset="-122"/>
              </a:rPr>
              <a:t>/</a:t>
            </a:r>
          </a:p>
          <a:p>
            <a:r>
              <a:rPr lang="en-US" altLang="zh-CN" sz="2000" dirty="0">
                <a:latin typeface="Times New Roman" pitchFamily="18" charset="0"/>
                <a:ea typeface="幼圆" pitchFamily="49" charset="-122"/>
              </a:rPr>
              <a:t>free(</a:t>
            </a:r>
            <a:r>
              <a:rPr lang="en-US" altLang="zh-CN" sz="2000" dirty="0" err="1">
                <a:latin typeface="Times New Roman" pitchFamily="18" charset="0"/>
                <a:ea typeface="幼圆" pitchFamily="49" charset="-122"/>
              </a:rPr>
              <a:t>Lb</a:t>
            </a:r>
            <a:r>
              <a:rPr lang="en-US" altLang="zh-CN" sz="2000" dirty="0">
                <a:latin typeface="Times New Roman" pitchFamily="18" charset="0"/>
                <a:ea typeface="幼圆" pitchFamily="49" charset="-122"/>
              </a:rPr>
              <a:t>-&gt;next);                      /*</a:t>
            </a:r>
            <a:r>
              <a:rPr lang="zh-CN" altLang="en-US" sz="2000" dirty="0">
                <a:latin typeface="Times New Roman" pitchFamily="18" charset="0"/>
                <a:ea typeface="幼圆" pitchFamily="49" charset="-122"/>
              </a:rPr>
              <a:t>释放第二个表的头结点*</a:t>
            </a:r>
            <a:r>
              <a:rPr lang="en-US" altLang="zh-CN" sz="2000" dirty="0">
                <a:latin typeface="Times New Roman" pitchFamily="18" charset="0"/>
                <a:ea typeface="幼圆" pitchFamily="49" charset="-122"/>
              </a:rPr>
              <a:t>/</a:t>
            </a:r>
          </a:p>
          <a:p>
            <a:r>
              <a:rPr lang="en-US" altLang="zh-CN" sz="2000" dirty="0" err="1">
                <a:latin typeface="Times New Roman" pitchFamily="18" charset="0"/>
                <a:ea typeface="幼圆" pitchFamily="49" charset="-122"/>
              </a:rPr>
              <a:t>Lb</a:t>
            </a:r>
            <a:r>
              <a:rPr lang="en-US" altLang="zh-CN" sz="2000" dirty="0">
                <a:latin typeface="Times New Roman" pitchFamily="18" charset="0"/>
                <a:ea typeface="幼圆" pitchFamily="49" charset="-122"/>
              </a:rPr>
              <a:t>-&gt;next=p;                          /*</a:t>
            </a:r>
            <a:r>
              <a:rPr lang="zh-CN" altLang="en-US" sz="2000" dirty="0">
                <a:latin typeface="Times New Roman" pitchFamily="18" charset="0"/>
                <a:ea typeface="幼圆" pitchFamily="49" charset="-122"/>
              </a:rPr>
              <a:t>组成循环链表*</a:t>
            </a:r>
            <a:r>
              <a:rPr lang="en-US" altLang="zh-CN" sz="2000" dirty="0">
                <a:latin typeface="Times New Roman" pitchFamily="18" charset="0"/>
                <a:ea typeface="幼圆" pitchFamily="49" charset="-122"/>
              </a:rPr>
              <a:t>/</a:t>
            </a:r>
          </a:p>
        </p:txBody>
      </p:sp>
      <p:sp>
        <p:nvSpPr>
          <p:cNvPr id="68614" name="Rectangle 6"/>
          <p:cNvSpPr>
            <a:spLocks noChangeArrowheads="1"/>
          </p:cNvSpPr>
          <p:nvPr/>
        </p:nvSpPr>
        <p:spPr bwMode="auto">
          <a:xfrm>
            <a:off x="684213" y="971562"/>
            <a:ext cx="80645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zh-CN" altLang="en-US" sz="2000" b="1" dirty="0">
                <a:ea typeface="幼圆" pitchFamily="49" charset="-122"/>
              </a:rPr>
              <a:t>应用情形</a:t>
            </a:r>
            <a:r>
              <a:rPr lang="en-US" altLang="zh-CN" sz="2000" b="1" dirty="0">
                <a:ea typeface="幼圆" pitchFamily="49" charset="-122"/>
              </a:rPr>
              <a:t>1</a:t>
            </a:r>
            <a:r>
              <a:rPr lang="zh-CN" altLang="en-US" sz="2000" b="1" dirty="0">
                <a:ea typeface="幼圆" pitchFamily="49" charset="-122"/>
              </a:rPr>
              <a:t>：将两个循环单链表合并</a:t>
            </a:r>
          </a:p>
          <a:p>
            <a:pPr>
              <a:buFontTx/>
              <a:buChar char="•"/>
            </a:pPr>
            <a:r>
              <a:rPr lang="zh-CN" altLang="en-US" sz="2000" b="1" dirty="0">
                <a:ea typeface="幼圆" pitchFamily="49" charset="-122"/>
              </a:rPr>
              <a:t>应用情形</a:t>
            </a:r>
            <a:r>
              <a:rPr lang="en-US" altLang="zh-CN" sz="2000" b="1" dirty="0">
                <a:ea typeface="幼圆" pitchFamily="49" charset="-122"/>
              </a:rPr>
              <a:t>2</a:t>
            </a:r>
            <a:r>
              <a:rPr lang="zh-CN" altLang="en-US" sz="2000" b="1" dirty="0">
                <a:ea typeface="幼圆" pitchFamily="49" charset="-122"/>
              </a:rPr>
              <a:t>：经常需要在最后一个元素后面添加新元素和在第一个元素前面插入新元素</a:t>
            </a:r>
          </a:p>
        </p:txBody>
      </p:sp>
      <p:sp>
        <p:nvSpPr>
          <p:cNvPr id="68615" name="Text Box 7"/>
          <p:cNvSpPr txBox="1">
            <a:spLocks noChangeArrowheads="1"/>
          </p:cNvSpPr>
          <p:nvPr/>
        </p:nvSpPr>
        <p:spPr bwMode="auto">
          <a:xfrm>
            <a:off x="539750" y="2636838"/>
            <a:ext cx="1009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幼圆" pitchFamily="49" charset="-122"/>
              </a:rPr>
              <a:t>例</a:t>
            </a:r>
            <a:r>
              <a:rPr lang="en-US" altLang="zh-CN" b="1" dirty="0">
                <a:ea typeface="幼圆" pitchFamily="49" charset="-122"/>
              </a:rPr>
              <a:t>: </a:t>
            </a:r>
            <a:r>
              <a:rPr lang="zh-CN" altLang="en-US" b="1" dirty="0">
                <a:ea typeface="幼圆" pitchFamily="49" charset="-122"/>
              </a:rPr>
              <a:t>合并</a:t>
            </a:r>
          </a:p>
          <a:p>
            <a:r>
              <a:rPr lang="en-US" altLang="zh-CN" b="1" dirty="0">
                <a:ea typeface="幼圆" pitchFamily="49" charset="-122"/>
              </a:rPr>
              <a:t>2</a:t>
            </a:r>
            <a:r>
              <a:rPr lang="zh-CN" altLang="en-US" b="1" dirty="0">
                <a:ea typeface="幼圆" pitchFamily="49" charset="-122"/>
              </a:rPr>
              <a:t>个循环</a:t>
            </a:r>
          </a:p>
          <a:p>
            <a:r>
              <a:rPr lang="zh-CN" altLang="en-US" b="1" dirty="0">
                <a:ea typeface="幼圆" pitchFamily="49" charset="-122"/>
              </a:rPr>
              <a:t>单链表</a:t>
            </a:r>
          </a:p>
        </p:txBody>
      </p:sp>
      <p:sp>
        <p:nvSpPr>
          <p:cNvPr id="68616" name="Text Box 8"/>
          <p:cNvSpPr txBox="1">
            <a:spLocks noChangeArrowheads="1"/>
          </p:cNvSpPr>
          <p:nvPr/>
        </p:nvSpPr>
        <p:spPr bwMode="auto">
          <a:xfrm>
            <a:off x="35496" y="5229200"/>
            <a:ext cx="10118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幼圆" pitchFamily="49" charset="-122"/>
              </a:rPr>
              <a:t>代码</a:t>
            </a:r>
            <a:r>
              <a:rPr lang="en-US" altLang="zh-CN" sz="2800" b="1" dirty="0">
                <a:ea typeface="幼圆" pitchFamily="49" charset="-122"/>
              </a:rPr>
              <a:t>:</a:t>
            </a:r>
          </a:p>
        </p:txBody>
      </p:sp>
    </p:spTree>
    <p:extLst>
      <p:ext uri="{BB962C8B-B14F-4D97-AF65-F5344CB8AC3E}">
        <p14:creationId xmlns:p14="http://schemas.microsoft.com/office/powerpoint/2010/main" val="2586388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 calcmode="lin" valueType="num">
                                      <p:cBhvr additive="base">
                                        <p:cTn id="7" dur="500" fill="hold"/>
                                        <p:tgtEl>
                                          <p:spTgt spid="686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4">
                                            <p:txEl>
                                              <p:pRg st="1" end="1"/>
                                            </p:txEl>
                                          </p:spTgt>
                                        </p:tgtEl>
                                        <p:attrNameLst>
                                          <p:attrName>style.visibility</p:attrName>
                                        </p:attrNameLst>
                                      </p:cBhvr>
                                      <p:to>
                                        <p:strVal val="visible"/>
                                      </p:to>
                                    </p:set>
                                    <p:anim calcmode="lin" valueType="num">
                                      <p:cBhvr additive="base">
                                        <p:cTn id="13" dur="500" fill="hold"/>
                                        <p:tgtEl>
                                          <p:spTgt spid="686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5"/>
                                        </p:tgtEl>
                                        <p:attrNameLst>
                                          <p:attrName>style.visibility</p:attrName>
                                        </p:attrNameLst>
                                      </p:cBhvr>
                                      <p:to>
                                        <p:strVal val="visible"/>
                                      </p:to>
                                    </p:set>
                                    <p:anim calcmode="lin" valueType="num">
                                      <p:cBhvr additive="base">
                                        <p:cTn id="19" dur="500" fill="hold"/>
                                        <p:tgtEl>
                                          <p:spTgt spid="68615"/>
                                        </p:tgtEl>
                                        <p:attrNameLst>
                                          <p:attrName>ppt_x</p:attrName>
                                        </p:attrNameLst>
                                      </p:cBhvr>
                                      <p:tavLst>
                                        <p:tav tm="0">
                                          <p:val>
                                            <p:strVal val="#ppt_x"/>
                                          </p:val>
                                        </p:tav>
                                        <p:tav tm="100000">
                                          <p:val>
                                            <p:strVal val="#ppt_x"/>
                                          </p:val>
                                        </p:tav>
                                      </p:tavLst>
                                    </p:anim>
                                    <p:anim calcmode="lin" valueType="num">
                                      <p:cBhvr additive="base">
                                        <p:cTn id="20"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gtEl>
                                        <p:attrNameLst>
                                          <p:attrName>style.visibility</p:attrName>
                                        </p:attrNameLst>
                                      </p:cBhvr>
                                      <p:to>
                                        <p:strVal val="visible"/>
                                      </p:to>
                                    </p:set>
                                    <p:anim calcmode="lin" valueType="num">
                                      <p:cBhvr additive="base">
                                        <p:cTn id="25" dur="500" fill="hold"/>
                                        <p:tgtEl>
                                          <p:spTgt spid="68611"/>
                                        </p:tgtEl>
                                        <p:attrNameLst>
                                          <p:attrName>ppt_x</p:attrName>
                                        </p:attrNameLst>
                                      </p:cBhvr>
                                      <p:tavLst>
                                        <p:tav tm="0">
                                          <p:val>
                                            <p:strVal val="#ppt_x"/>
                                          </p:val>
                                        </p:tav>
                                        <p:tav tm="100000">
                                          <p:val>
                                            <p:strVal val="#ppt_x"/>
                                          </p:val>
                                        </p:tav>
                                      </p:tavLst>
                                    </p:anim>
                                    <p:anim calcmode="lin" valueType="num">
                                      <p:cBhvr additive="base">
                                        <p:cTn id="26"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616"/>
                                        </p:tgtEl>
                                        <p:attrNameLst>
                                          <p:attrName>style.visibility</p:attrName>
                                        </p:attrNameLst>
                                      </p:cBhvr>
                                      <p:to>
                                        <p:strVal val="visible"/>
                                      </p:to>
                                    </p:set>
                                    <p:anim calcmode="lin" valueType="num">
                                      <p:cBhvr additive="base">
                                        <p:cTn id="31" dur="500" fill="hold"/>
                                        <p:tgtEl>
                                          <p:spTgt spid="68616"/>
                                        </p:tgtEl>
                                        <p:attrNameLst>
                                          <p:attrName>ppt_x</p:attrName>
                                        </p:attrNameLst>
                                      </p:cBhvr>
                                      <p:tavLst>
                                        <p:tav tm="0">
                                          <p:val>
                                            <p:strVal val="#ppt_x"/>
                                          </p:val>
                                        </p:tav>
                                        <p:tav tm="100000">
                                          <p:val>
                                            <p:strVal val="#ppt_x"/>
                                          </p:val>
                                        </p:tav>
                                      </p:tavLst>
                                    </p:anim>
                                    <p:anim calcmode="lin" valueType="num">
                                      <p:cBhvr additive="base">
                                        <p:cTn id="32" dur="500" fill="hold"/>
                                        <p:tgtEl>
                                          <p:spTgt spid="6861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13"/>
                                        </p:tgtEl>
                                        <p:attrNameLst>
                                          <p:attrName>style.visibility</p:attrName>
                                        </p:attrNameLst>
                                      </p:cBhvr>
                                      <p:to>
                                        <p:strVal val="visible"/>
                                      </p:to>
                                    </p:set>
                                    <p:anim calcmode="lin" valueType="num">
                                      <p:cBhvr additive="base">
                                        <p:cTn id="37" dur="500" fill="hold"/>
                                        <p:tgtEl>
                                          <p:spTgt spid="68613"/>
                                        </p:tgtEl>
                                        <p:attrNameLst>
                                          <p:attrName>ppt_x</p:attrName>
                                        </p:attrNameLst>
                                      </p:cBhvr>
                                      <p:tavLst>
                                        <p:tav tm="0">
                                          <p:val>
                                            <p:strVal val="#ppt_x"/>
                                          </p:val>
                                        </p:tav>
                                        <p:tav tm="100000">
                                          <p:val>
                                            <p:strVal val="#ppt_x"/>
                                          </p:val>
                                        </p:tav>
                                      </p:tavLst>
                                    </p:anim>
                                    <p:anim calcmode="lin" valueType="num">
                                      <p:cBhvr additive="base">
                                        <p:cTn id="38"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P spid="68614" grpId="0" build="p"/>
      <p:bldP spid="68615" grpId="0"/>
      <p:bldP spid="686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4294967295"/>
          </p:nvPr>
        </p:nvSpPr>
        <p:spPr>
          <a:xfrm>
            <a:off x="467544" y="404813"/>
            <a:ext cx="8497887" cy="2736850"/>
          </a:xfrm>
        </p:spPr>
        <p:txBody>
          <a:bodyPr>
            <a:normAutofit/>
          </a:bodyPr>
          <a:lstStyle/>
          <a:p>
            <a:pPr>
              <a:lnSpc>
                <a:spcPct val="90000"/>
              </a:lnSpc>
              <a:buFont typeface="Wingdings" pitchFamily="2" charset="2"/>
              <a:buNone/>
            </a:pPr>
            <a:r>
              <a:rPr lang="en-US" altLang="zh-CN" sz="3200" b="1" dirty="0">
                <a:solidFill>
                  <a:srgbClr val="99FF66"/>
                </a:solidFill>
              </a:rPr>
              <a:t>3.  </a:t>
            </a:r>
            <a:r>
              <a:rPr lang="zh-CN" altLang="en-US" sz="3200" b="1" dirty="0">
                <a:solidFill>
                  <a:srgbClr val="99FF66"/>
                </a:solidFill>
              </a:rPr>
              <a:t>双向链表 </a:t>
            </a:r>
          </a:p>
          <a:p>
            <a:pPr>
              <a:lnSpc>
                <a:spcPct val="90000"/>
              </a:lnSpc>
            </a:pPr>
            <a:r>
              <a:rPr lang="zh-CN" altLang="en-US" sz="2400" b="1" dirty="0"/>
              <a:t>单链表找后继很方便，找前驱很复杂</a:t>
            </a:r>
          </a:p>
          <a:p>
            <a:pPr>
              <a:lnSpc>
                <a:spcPct val="90000"/>
              </a:lnSpc>
            </a:pPr>
            <a:r>
              <a:rPr lang="zh-CN" altLang="en-US" sz="2400" b="1" dirty="0"/>
              <a:t>另用一个空间</a:t>
            </a:r>
            <a:r>
              <a:rPr lang="en-US" altLang="zh-CN" sz="2400" b="1" dirty="0"/>
              <a:t>/</a:t>
            </a:r>
            <a:r>
              <a:rPr lang="zh-CN" altLang="en-US" sz="2400" b="1" dirty="0"/>
              <a:t>指针域来存放前驱的指针</a:t>
            </a:r>
          </a:p>
          <a:p>
            <a:pPr lvl="1">
              <a:lnSpc>
                <a:spcPct val="90000"/>
              </a:lnSpc>
              <a:buFont typeface="Wingdings" pitchFamily="2" charset="2"/>
              <a:buNone/>
            </a:pPr>
            <a:r>
              <a:rPr lang="en-US" altLang="zh-CN" sz="2000" b="1" dirty="0" err="1">
                <a:latin typeface="Times New Roman" pitchFamily="18" charset="0"/>
              </a:rPr>
              <a:t>typedef</a:t>
            </a:r>
            <a:r>
              <a:rPr lang="en-US" altLang="zh-CN" sz="2000" b="1" dirty="0">
                <a:latin typeface="Times New Roman" pitchFamily="18" charset="0"/>
              </a:rPr>
              <a:t> </a:t>
            </a:r>
            <a:r>
              <a:rPr lang="en-US" altLang="zh-CN" sz="2000" b="1" dirty="0" err="1">
                <a:latin typeface="Times New Roman" pitchFamily="18" charset="0"/>
              </a:rPr>
              <a:t>struct</a:t>
            </a:r>
            <a:r>
              <a:rPr lang="en-US" altLang="zh-CN" sz="2000" b="1" dirty="0">
                <a:latin typeface="Times New Roman" pitchFamily="18" charset="0"/>
              </a:rPr>
              <a:t> </a:t>
            </a:r>
            <a:r>
              <a:rPr lang="en-US" altLang="zh-CN" sz="2000" b="1" dirty="0" err="1">
                <a:latin typeface="Times New Roman" pitchFamily="18" charset="0"/>
              </a:rPr>
              <a:t>duNode</a:t>
            </a:r>
            <a:r>
              <a:rPr lang="en-US" altLang="zh-CN" sz="2000" b="1" dirty="0">
                <a:latin typeface="Times New Roman" pitchFamily="18" charset="0"/>
              </a:rPr>
              <a:t>{</a:t>
            </a:r>
          </a:p>
          <a:p>
            <a:pPr lvl="1">
              <a:lnSpc>
                <a:spcPct val="90000"/>
              </a:lnSpc>
              <a:buFont typeface="Wingdings" pitchFamily="2" charset="2"/>
              <a:buNone/>
            </a:pPr>
            <a:r>
              <a:rPr lang="en-US" altLang="zh-CN" sz="2000" b="1" dirty="0">
                <a:latin typeface="Times New Roman" pitchFamily="18" charset="0"/>
              </a:rPr>
              <a:t>    </a:t>
            </a:r>
            <a:r>
              <a:rPr lang="en-US" altLang="zh-CN" sz="2000" b="1" dirty="0" err="1">
                <a:latin typeface="Times New Roman" pitchFamily="18" charset="0"/>
              </a:rPr>
              <a:t>ElemType</a:t>
            </a:r>
            <a:r>
              <a:rPr lang="en-US" altLang="zh-CN" sz="2000" b="1" dirty="0">
                <a:latin typeface="Times New Roman" pitchFamily="18" charset="0"/>
              </a:rPr>
              <a:t> </a:t>
            </a:r>
            <a:r>
              <a:rPr lang="en-US" altLang="zh-CN" sz="2000" b="1" dirty="0" err="1">
                <a:latin typeface="Times New Roman" pitchFamily="18" charset="0"/>
              </a:rPr>
              <a:t>elem</a:t>
            </a:r>
            <a:r>
              <a:rPr lang="en-US" altLang="zh-CN" sz="2000" b="1" dirty="0">
                <a:latin typeface="Times New Roman" pitchFamily="18" charset="0"/>
              </a:rPr>
              <a:t>;</a:t>
            </a:r>
          </a:p>
          <a:p>
            <a:pPr lvl="1">
              <a:lnSpc>
                <a:spcPct val="90000"/>
              </a:lnSpc>
              <a:buFont typeface="Wingdings" pitchFamily="2" charset="2"/>
              <a:buNone/>
            </a:pPr>
            <a:r>
              <a:rPr lang="en-US" altLang="zh-CN" sz="2000" b="1" dirty="0">
                <a:latin typeface="Times New Roman" pitchFamily="18" charset="0"/>
              </a:rPr>
              <a:t>    </a:t>
            </a:r>
            <a:r>
              <a:rPr lang="en-US" altLang="zh-CN" sz="2000" b="1" dirty="0" err="1">
                <a:latin typeface="Times New Roman" pitchFamily="18" charset="0"/>
              </a:rPr>
              <a:t>struct</a:t>
            </a:r>
            <a:r>
              <a:rPr lang="en-US" altLang="zh-CN" sz="2000" b="1" dirty="0">
                <a:latin typeface="Times New Roman" pitchFamily="18" charset="0"/>
              </a:rPr>
              <a:t> </a:t>
            </a:r>
            <a:r>
              <a:rPr lang="en-US" altLang="zh-CN" sz="2000" b="1" dirty="0" err="1">
                <a:latin typeface="Times New Roman" pitchFamily="18" charset="0"/>
              </a:rPr>
              <a:t>duNode</a:t>
            </a:r>
            <a:r>
              <a:rPr lang="en-US" altLang="zh-CN" sz="2000" b="1" dirty="0">
                <a:latin typeface="Times New Roman" pitchFamily="18" charset="0"/>
              </a:rPr>
              <a:t> </a:t>
            </a:r>
            <a:r>
              <a:rPr lang="en-US" altLang="zh-CN" sz="2000" b="1" dirty="0">
                <a:solidFill>
                  <a:srgbClr val="FFFF00"/>
                </a:solidFill>
                <a:latin typeface="Times New Roman" pitchFamily="18" charset="0"/>
              </a:rPr>
              <a:t>*prior</a:t>
            </a:r>
            <a:r>
              <a:rPr lang="en-US" altLang="zh-CN" sz="2000" b="1" dirty="0">
                <a:latin typeface="Times New Roman" pitchFamily="18" charset="0"/>
              </a:rPr>
              <a:t>,*next;</a:t>
            </a:r>
          </a:p>
          <a:p>
            <a:pPr lvl="1">
              <a:lnSpc>
                <a:spcPct val="90000"/>
              </a:lnSpc>
              <a:buFont typeface="Wingdings" pitchFamily="2" charset="2"/>
              <a:buNone/>
            </a:pPr>
            <a:r>
              <a:rPr lang="en-US" altLang="zh-CN" sz="2000" b="1" dirty="0">
                <a:latin typeface="Times New Roman" pitchFamily="18" charset="0"/>
              </a:rPr>
              <a:t>}</a:t>
            </a:r>
            <a:r>
              <a:rPr lang="en-US" altLang="zh-CN" sz="2000" b="1" dirty="0" err="1">
                <a:latin typeface="Times New Roman" pitchFamily="18" charset="0"/>
              </a:rPr>
              <a:t>DuNode</a:t>
            </a:r>
            <a:r>
              <a:rPr lang="en-US" altLang="zh-CN" sz="2000" b="1" dirty="0">
                <a:latin typeface="Times New Roman" pitchFamily="18" charset="0"/>
              </a:rPr>
              <a:t>, *</a:t>
            </a:r>
            <a:r>
              <a:rPr lang="en-US" altLang="zh-CN" sz="2000" b="1" dirty="0" err="1">
                <a:latin typeface="Times New Roman" pitchFamily="18" charset="0"/>
              </a:rPr>
              <a:t>DuNodePtr</a:t>
            </a:r>
            <a:r>
              <a:rPr lang="en-US" altLang="zh-CN" sz="2000" b="1" dirty="0">
                <a:latin typeface="Times New Roman" pitchFamily="18" charset="0"/>
              </a:rPr>
              <a:t>, *</a:t>
            </a:r>
            <a:r>
              <a:rPr lang="en-US" altLang="zh-CN" sz="2000" b="1" dirty="0" err="1">
                <a:latin typeface="Times New Roman" pitchFamily="18" charset="0"/>
              </a:rPr>
              <a:t>DuList</a:t>
            </a:r>
            <a:r>
              <a:rPr lang="en-US" altLang="zh-CN" sz="2000" b="1" dirty="0">
                <a:latin typeface="Times New Roman" pitchFamily="18" charset="0"/>
              </a:rPr>
              <a:t>;</a:t>
            </a:r>
          </a:p>
          <a:p>
            <a:pPr>
              <a:lnSpc>
                <a:spcPct val="90000"/>
              </a:lnSpc>
            </a:pPr>
            <a:endParaRPr lang="en-US" altLang="zh-CN" sz="2400" b="1" dirty="0">
              <a:latin typeface="Times New Roman" pitchFamily="18" charset="0"/>
            </a:endParaRPr>
          </a:p>
        </p:txBody>
      </p:sp>
      <p:pic>
        <p:nvPicPr>
          <p:cNvPr id="69635" name="Picture 4" descr="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717925"/>
            <a:ext cx="5100638" cy="2232025"/>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69637" name="Text Box 5"/>
          <p:cNvSpPr txBox="1">
            <a:spLocks noChangeArrowheads="1"/>
          </p:cNvSpPr>
          <p:nvPr/>
        </p:nvSpPr>
        <p:spPr bwMode="auto">
          <a:xfrm>
            <a:off x="6228184" y="1628800"/>
            <a:ext cx="21605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幼圆" pitchFamily="49" charset="-122"/>
              </a:rPr>
              <a:t>如果</a:t>
            </a:r>
            <a:r>
              <a:rPr lang="zh-CN" altLang="en-US" sz="2400" b="1" dirty="0" smtClean="0">
                <a:ea typeface="幼圆" pitchFamily="49" charset="-122"/>
              </a:rPr>
              <a:t>需要删除</a:t>
            </a:r>
            <a:r>
              <a:rPr lang="zh-CN" altLang="en-US" sz="2400" b="1" dirty="0">
                <a:ea typeface="幼圆" pitchFamily="49" charset="-122"/>
              </a:rPr>
              <a:t>当前指针所</a:t>
            </a:r>
            <a:r>
              <a:rPr lang="zh-CN" altLang="en-US" sz="2400" b="1" dirty="0" smtClean="0">
                <a:ea typeface="幼圆" pitchFamily="49" charset="-122"/>
              </a:rPr>
              <a:t>指</a:t>
            </a:r>
            <a:r>
              <a:rPr lang="zh-CN" altLang="en-US" sz="2400" b="1" dirty="0">
                <a:ea typeface="幼圆" pitchFamily="49" charset="-122"/>
              </a:rPr>
              <a:t>前一个</a:t>
            </a:r>
            <a:r>
              <a:rPr lang="zh-CN" altLang="en-US" sz="2400" b="1" dirty="0" smtClean="0">
                <a:ea typeface="幼圆" pitchFamily="49" charset="-122"/>
              </a:rPr>
              <a:t>节点</a:t>
            </a:r>
            <a:r>
              <a:rPr lang="zh-CN" altLang="en-US" sz="2400" b="1" dirty="0">
                <a:ea typeface="幼圆" pitchFamily="49" charset="-122"/>
              </a:rPr>
              <a:t>，怎么办？</a:t>
            </a:r>
          </a:p>
        </p:txBody>
      </p:sp>
    </p:spTree>
    <p:extLst>
      <p:ext uri="{BB962C8B-B14F-4D97-AF65-F5344CB8AC3E}">
        <p14:creationId xmlns:p14="http://schemas.microsoft.com/office/powerpoint/2010/main" val="146210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4">
                                            <p:txEl>
                                              <p:pRg st="1" end="1"/>
                                            </p:txEl>
                                          </p:spTgt>
                                        </p:tgtEl>
                                        <p:attrNameLst>
                                          <p:attrName>style.visibility</p:attrName>
                                        </p:attrNameLst>
                                      </p:cBhvr>
                                      <p:to>
                                        <p:strVal val="visible"/>
                                      </p:to>
                                    </p:set>
                                    <p:anim calcmode="lin" valueType="num">
                                      <p:cBhvr additive="base">
                                        <p:cTn id="13"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4">
                                            <p:txEl>
                                              <p:pRg st="2" end="2"/>
                                            </p:txEl>
                                          </p:spTgt>
                                        </p:tgtEl>
                                        <p:attrNameLst>
                                          <p:attrName>style.visibility</p:attrName>
                                        </p:attrNameLst>
                                      </p:cBhvr>
                                      <p:to>
                                        <p:strVal val="visible"/>
                                      </p:to>
                                    </p:set>
                                    <p:anim calcmode="lin" valueType="num">
                                      <p:cBhvr additive="base">
                                        <p:cTn id="19"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634">
                                            <p:txEl>
                                              <p:pRg st="3" end="3"/>
                                            </p:txEl>
                                          </p:spTgt>
                                        </p:tgtEl>
                                        <p:attrNameLst>
                                          <p:attrName>style.visibility</p:attrName>
                                        </p:attrNameLst>
                                      </p:cBhvr>
                                      <p:to>
                                        <p:strVal val="visible"/>
                                      </p:to>
                                    </p:set>
                                    <p:anim calcmode="lin" valueType="num">
                                      <p:cBhvr additive="base">
                                        <p:cTn id="23"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63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 calcmode="lin" valueType="num">
                                      <p:cBhvr additive="base">
                                        <p:cTn id="27"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9634">
                                            <p:txEl>
                                              <p:pRg st="5" end="5"/>
                                            </p:txEl>
                                          </p:spTgt>
                                        </p:tgtEl>
                                        <p:attrNameLst>
                                          <p:attrName>style.visibility</p:attrName>
                                        </p:attrNameLst>
                                      </p:cBhvr>
                                      <p:to>
                                        <p:strVal val="visible"/>
                                      </p:to>
                                    </p:set>
                                    <p:anim calcmode="lin" valueType="num">
                                      <p:cBhvr additive="base">
                                        <p:cTn id="31"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9634">
                                            <p:txEl>
                                              <p:pRg st="6" end="6"/>
                                            </p:txEl>
                                          </p:spTgt>
                                        </p:tgtEl>
                                        <p:attrNameLst>
                                          <p:attrName>style.visibility</p:attrName>
                                        </p:attrNameLst>
                                      </p:cBhvr>
                                      <p:to>
                                        <p:strVal val="visible"/>
                                      </p:to>
                                    </p:set>
                                    <p:anim calcmode="lin" valueType="num">
                                      <p:cBhvr additive="base">
                                        <p:cTn id="35"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9635"/>
                                        </p:tgtEl>
                                        <p:attrNameLst>
                                          <p:attrName>style.visibility</p:attrName>
                                        </p:attrNameLst>
                                      </p:cBhvr>
                                      <p:to>
                                        <p:strVal val="visible"/>
                                      </p:to>
                                    </p:set>
                                    <p:anim calcmode="lin" valueType="num">
                                      <p:cBhvr additive="base">
                                        <p:cTn id="41" dur="500" fill="hold"/>
                                        <p:tgtEl>
                                          <p:spTgt spid="69635"/>
                                        </p:tgtEl>
                                        <p:attrNameLst>
                                          <p:attrName>ppt_x</p:attrName>
                                        </p:attrNameLst>
                                      </p:cBhvr>
                                      <p:tavLst>
                                        <p:tav tm="0">
                                          <p:val>
                                            <p:strVal val="#ppt_x"/>
                                          </p:val>
                                        </p:tav>
                                        <p:tav tm="100000">
                                          <p:val>
                                            <p:strVal val="#ppt_x"/>
                                          </p:val>
                                        </p:tav>
                                      </p:tavLst>
                                    </p:anim>
                                    <p:anim calcmode="lin" valueType="num">
                                      <p:cBhvr additive="base">
                                        <p:cTn id="42"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827088" y="1138238"/>
            <a:ext cx="7639050" cy="2362200"/>
            <a:chOff x="312" y="1944"/>
            <a:chExt cx="4812" cy="1488"/>
          </a:xfrm>
        </p:grpSpPr>
        <p:sp>
          <p:nvSpPr>
            <p:cNvPr id="70659" name="Rectangle 3"/>
            <p:cNvSpPr>
              <a:spLocks noChangeArrowheads="1"/>
            </p:cNvSpPr>
            <p:nvPr/>
          </p:nvSpPr>
          <p:spPr bwMode="auto">
            <a:xfrm>
              <a:off x="312" y="1944"/>
              <a:ext cx="4812" cy="1488"/>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lIns="90000" tIns="46800" rIns="90000" bIns="46800" anchor="ctr">
              <a:spAutoFit/>
            </a:bodyPr>
            <a:lstStyle/>
            <a:p>
              <a:endParaRPr lang="zh-CN" altLang="en-US"/>
            </a:p>
          </p:txBody>
        </p:sp>
        <p:grpSp>
          <p:nvGrpSpPr>
            <p:cNvPr id="70660" name="Group 4"/>
            <p:cNvGrpSpPr>
              <a:grpSpLocks/>
            </p:cNvGrpSpPr>
            <p:nvPr/>
          </p:nvGrpSpPr>
          <p:grpSpPr bwMode="auto">
            <a:xfrm>
              <a:off x="653" y="2224"/>
              <a:ext cx="3761" cy="524"/>
              <a:chOff x="1049" y="3448"/>
              <a:chExt cx="3761" cy="524"/>
            </a:xfrm>
          </p:grpSpPr>
          <p:grpSp>
            <p:nvGrpSpPr>
              <p:cNvPr id="70661" name="Group 5"/>
              <p:cNvGrpSpPr>
                <a:grpSpLocks/>
              </p:cNvGrpSpPr>
              <p:nvPr/>
            </p:nvGrpSpPr>
            <p:grpSpPr bwMode="auto">
              <a:xfrm>
                <a:off x="1049" y="3448"/>
                <a:ext cx="3761" cy="274"/>
                <a:chOff x="1337" y="631"/>
                <a:chExt cx="3761" cy="274"/>
              </a:xfrm>
            </p:grpSpPr>
            <p:sp>
              <p:nvSpPr>
                <p:cNvPr id="70662" name="Rectangle 6"/>
                <p:cNvSpPr>
                  <a:spLocks noChangeArrowheads="1"/>
                </p:cNvSpPr>
                <p:nvPr/>
              </p:nvSpPr>
              <p:spPr bwMode="auto">
                <a:xfrm>
                  <a:off x="1569" y="660"/>
                  <a:ext cx="378"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3" name="Rectangle 7" descr="宽上对角线"/>
                <p:cNvSpPr>
                  <a:spLocks noChangeArrowheads="1"/>
                </p:cNvSpPr>
                <p:nvPr/>
              </p:nvSpPr>
              <p:spPr bwMode="auto">
                <a:xfrm>
                  <a:off x="1943" y="660"/>
                  <a:ext cx="356"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4" name="Rectangle 8"/>
                <p:cNvSpPr>
                  <a:spLocks noChangeArrowheads="1"/>
                </p:cNvSpPr>
                <p:nvPr/>
              </p:nvSpPr>
              <p:spPr bwMode="auto">
                <a:xfrm>
                  <a:off x="2305" y="660"/>
                  <a:ext cx="334"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5" name="Line 9"/>
                <p:cNvSpPr>
                  <a:spLocks noChangeShapeType="1"/>
                </p:cNvSpPr>
                <p:nvPr/>
              </p:nvSpPr>
              <p:spPr bwMode="auto">
                <a:xfrm>
                  <a:off x="1341" y="717"/>
                  <a:ext cx="233"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a:p>
              </p:txBody>
            </p:sp>
            <p:sp>
              <p:nvSpPr>
                <p:cNvPr id="70666" name="Rectangle 10"/>
                <p:cNvSpPr>
                  <a:spLocks noChangeArrowheads="1"/>
                </p:cNvSpPr>
                <p:nvPr/>
              </p:nvSpPr>
              <p:spPr bwMode="auto">
                <a:xfrm>
                  <a:off x="2787" y="645"/>
                  <a:ext cx="378"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7" name="Rectangle 11" descr="宽上对角线"/>
                <p:cNvSpPr>
                  <a:spLocks noChangeArrowheads="1"/>
                </p:cNvSpPr>
                <p:nvPr/>
              </p:nvSpPr>
              <p:spPr bwMode="auto">
                <a:xfrm>
                  <a:off x="3161" y="645"/>
                  <a:ext cx="356"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8" name="Rectangle 12"/>
                <p:cNvSpPr>
                  <a:spLocks noChangeArrowheads="1"/>
                </p:cNvSpPr>
                <p:nvPr/>
              </p:nvSpPr>
              <p:spPr bwMode="auto">
                <a:xfrm>
                  <a:off x="3512" y="645"/>
                  <a:ext cx="334"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69" name="Rectangle 13"/>
                <p:cNvSpPr>
                  <a:spLocks noChangeArrowheads="1"/>
                </p:cNvSpPr>
                <p:nvPr/>
              </p:nvSpPr>
              <p:spPr bwMode="auto">
                <a:xfrm>
                  <a:off x="4039" y="641"/>
                  <a:ext cx="378"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0" name="Rectangle 14" descr="宽上对角线"/>
                <p:cNvSpPr>
                  <a:spLocks noChangeArrowheads="1"/>
                </p:cNvSpPr>
                <p:nvPr/>
              </p:nvSpPr>
              <p:spPr bwMode="auto">
                <a:xfrm>
                  <a:off x="4413" y="641"/>
                  <a:ext cx="356"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1" name="Rectangle 15"/>
                <p:cNvSpPr>
                  <a:spLocks noChangeArrowheads="1"/>
                </p:cNvSpPr>
                <p:nvPr/>
              </p:nvSpPr>
              <p:spPr bwMode="auto">
                <a:xfrm>
                  <a:off x="4764" y="641"/>
                  <a:ext cx="334" cy="245"/>
                </a:xfrm>
                <a:prstGeom prst="rect">
                  <a:avLst/>
                </a:prstGeom>
                <a:ln>
                  <a:headEnd/>
                  <a:tailEn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2" name="Line 16"/>
                <p:cNvSpPr>
                  <a:spLocks noChangeShapeType="1"/>
                </p:cNvSpPr>
                <p:nvPr/>
              </p:nvSpPr>
              <p:spPr bwMode="auto">
                <a:xfrm>
                  <a:off x="2635" y="767"/>
                  <a:ext cx="155"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3" name="Line 17"/>
                <p:cNvSpPr>
                  <a:spLocks noChangeShapeType="1"/>
                </p:cNvSpPr>
                <p:nvPr/>
              </p:nvSpPr>
              <p:spPr bwMode="auto">
                <a:xfrm>
                  <a:off x="3834" y="767"/>
                  <a:ext cx="200"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4" name="Text Box 18"/>
                <p:cNvSpPr txBox="1">
                  <a:spLocks noChangeArrowheads="1"/>
                </p:cNvSpPr>
                <p:nvPr/>
              </p:nvSpPr>
              <p:spPr bwMode="auto">
                <a:xfrm>
                  <a:off x="3214" y="642"/>
                  <a:ext cx="196" cy="250"/>
                </a:xfrm>
                <a:prstGeom prst="rect">
                  <a:avLst/>
                </a:prstGeom>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pPr algn="ctr"/>
                  <a:r>
                    <a:rPr kumimoji="1" lang="en-US" altLang="zh-CN" sz="2000" b="0">
                      <a:latin typeface="Times New Roman" pitchFamily="18" charset="0"/>
                    </a:rPr>
                    <a:t>b</a:t>
                  </a:r>
                </a:p>
              </p:txBody>
            </p:sp>
            <p:sp>
              <p:nvSpPr>
                <p:cNvPr id="70675" name="Text Box 19"/>
                <p:cNvSpPr txBox="1">
                  <a:spLocks noChangeArrowheads="1"/>
                </p:cNvSpPr>
                <p:nvPr/>
              </p:nvSpPr>
              <p:spPr bwMode="auto">
                <a:xfrm>
                  <a:off x="4475" y="641"/>
                  <a:ext cx="187" cy="250"/>
                </a:xfrm>
                <a:prstGeom prst="rect">
                  <a:avLst/>
                </a:prstGeom>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pPr algn="ctr"/>
                  <a:r>
                    <a:rPr kumimoji="1" lang="en-US" altLang="zh-CN" sz="2000" b="0">
                      <a:latin typeface="Times New Roman" pitchFamily="18" charset="0"/>
                    </a:rPr>
                    <a:t>c</a:t>
                  </a:r>
                </a:p>
              </p:txBody>
            </p:sp>
            <p:sp>
              <p:nvSpPr>
                <p:cNvPr id="70676" name="Line 20"/>
                <p:cNvSpPr>
                  <a:spLocks noChangeShapeType="1"/>
                </p:cNvSpPr>
                <p:nvPr/>
              </p:nvSpPr>
              <p:spPr bwMode="auto">
                <a:xfrm flipH="1">
                  <a:off x="1337" y="813"/>
                  <a:ext cx="233"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endParaRPr lang="zh-CN" altLang="en-US"/>
                </a:p>
              </p:txBody>
            </p:sp>
            <p:sp>
              <p:nvSpPr>
                <p:cNvPr id="70677" name="Line 21"/>
                <p:cNvSpPr>
                  <a:spLocks noChangeShapeType="1"/>
                </p:cNvSpPr>
                <p:nvPr/>
              </p:nvSpPr>
              <p:spPr bwMode="auto">
                <a:xfrm flipH="1">
                  <a:off x="2608" y="818"/>
                  <a:ext cx="155"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8" name="Line 22"/>
                <p:cNvSpPr>
                  <a:spLocks noChangeShapeType="1"/>
                </p:cNvSpPr>
                <p:nvPr/>
              </p:nvSpPr>
              <p:spPr bwMode="auto">
                <a:xfrm flipH="1">
                  <a:off x="3819" y="829"/>
                  <a:ext cx="200" cy="0"/>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79" name="Text Box 23"/>
                <p:cNvSpPr txBox="1">
                  <a:spLocks noChangeArrowheads="1"/>
                </p:cNvSpPr>
                <p:nvPr/>
              </p:nvSpPr>
              <p:spPr bwMode="auto">
                <a:xfrm>
                  <a:off x="2008" y="631"/>
                  <a:ext cx="187" cy="250"/>
                </a:xfrm>
                <a:prstGeom prst="rect">
                  <a:avLst/>
                </a:prstGeom>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pPr algn="ctr"/>
                  <a:r>
                    <a:rPr kumimoji="1" lang="en-US" altLang="zh-CN" sz="2000" b="0">
                      <a:latin typeface="Times New Roman" pitchFamily="18" charset="0"/>
                    </a:rPr>
                    <a:t>a</a:t>
                  </a:r>
                </a:p>
              </p:txBody>
            </p:sp>
          </p:grpSp>
          <p:sp>
            <p:nvSpPr>
              <p:cNvPr id="70680" name="Line 24"/>
              <p:cNvSpPr>
                <a:spLocks noChangeShapeType="1"/>
              </p:cNvSpPr>
              <p:nvPr/>
            </p:nvSpPr>
            <p:spPr bwMode="auto">
              <a:xfrm flipV="1">
                <a:off x="3035" y="3706"/>
                <a:ext cx="0" cy="212"/>
              </a:xfrm>
              <a:prstGeom prst="line">
                <a:avLst/>
              </a:prstGeom>
              <a:ln>
                <a:headEnd/>
                <a:tailEnd type="triangle" w="med" len="med"/>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anchor="ctr">
                <a:spAutoFit/>
              </a:bodyPr>
              <a:lstStyle/>
              <a:p>
                <a:endParaRPr lang="zh-CN" altLang="en-US"/>
              </a:p>
            </p:txBody>
          </p:sp>
          <p:sp>
            <p:nvSpPr>
              <p:cNvPr id="70681" name="Text Box 25"/>
              <p:cNvSpPr txBox="1">
                <a:spLocks noChangeArrowheads="1"/>
              </p:cNvSpPr>
              <p:nvPr/>
            </p:nvSpPr>
            <p:spPr bwMode="auto">
              <a:xfrm>
                <a:off x="3062" y="3722"/>
                <a:ext cx="196" cy="250"/>
              </a:xfrm>
              <a:prstGeom prst="rect">
                <a:avLst/>
              </a:prstGeom>
              <a:ln/>
              <a:extLst>
                <a:ext uri="{53640926-AAD7-44D8-BBD7-CCE9431645EC}">
                  <a14:shadowObscured xmlns:a14="http://schemas.microsoft.com/office/drawing/2010/main" val="1"/>
                </a:ext>
              </a:extLst>
            </p:spPr>
            <p:style>
              <a:lnRef idx="2">
                <a:schemeClr val="dk1"/>
              </a:lnRef>
              <a:fillRef idx="1">
                <a:schemeClr val="lt1"/>
              </a:fillRef>
              <a:effectRef idx="0">
                <a:schemeClr val="dk1"/>
              </a:effectRef>
              <a:fontRef idx="minor">
                <a:schemeClr val="dk1"/>
              </a:fontRef>
            </p:style>
            <p:txBody>
              <a:bodyPr wrap="none" anchor="ctr">
                <a:spAutoFit/>
              </a:bodyPr>
              <a:lstStyle/>
              <a:p>
                <a:pPr algn="ctr"/>
                <a:r>
                  <a:rPr kumimoji="1" lang="en-US" altLang="zh-CN" sz="2000" b="0">
                    <a:solidFill>
                      <a:srgbClr val="0066FF"/>
                    </a:solidFill>
                    <a:latin typeface="Times New Roman" pitchFamily="18" charset="0"/>
                  </a:rPr>
                  <a:t>p</a:t>
                </a:r>
              </a:p>
            </p:txBody>
          </p:sp>
        </p:grpSp>
      </p:grpSp>
      <p:sp>
        <p:nvSpPr>
          <p:cNvPr id="70682" name="Text Box 26"/>
          <p:cNvSpPr txBox="1">
            <a:spLocks noChangeArrowheads="1"/>
          </p:cNvSpPr>
          <p:nvPr/>
        </p:nvSpPr>
        <p:spPr bwMode="auto">
          <a:xfrm>
            <a:off x="1835150" y="2708275"/>
            <a:ext cx="5176838" cy="495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1" lang="en-US" altLang="zh-CN" sz="2400">
                <a:solidFill>
                  <a:srgbClr val="FF3300"/>
                </a:solidFill>
                <a:latin typeface="Times New Roman" pitchFamily="18" charset="0"/>
                <a:ea typeface="隶书" pitchFamily="49" charset="-122"/>
              </a:rPr>
              <a:t>p-&gt;prior-&gt;next</a:t>
            </a:r>
            <a:r>
              <a:rPr kumimoji="1" lang="en-US" altLang="zh-CN" sz="2400">
                <a:solidFill>
                  <a:srgbClr val="FF3300"/>
                </a:solidFill>
                <a:latin typeface="Times New Roman" pitchFamily="18" charset="0"/>
                <a:ea typeface="隶书" pitchFamily="49" charset="-122"/>
                <a:sym typeface="Wingdings" pitchFamily="2" charset="2"/>
              </a:rPr>
              <a:t></a:t>
            </a:r>
            <a:r>
              <a:rPr kumimoji="1" lang="en-US" altLang="zh-CN" sz="2400">
                <a:solidFill>
                  <a:srgbClr val="FF3300"/>
                </a:solidFill>
                <a:latin typeface="Times New Roman" pitchFamily="18" charset="0"/>
                <a:ea typeface="隶书" pitchFamily="49" charset="-122"/>
              </a:rPr>
              <a:t> p </a:t>
            </a:r>
            <a:r>
              <a:rPr kumimoji="1" lang="en-US" altLang="zh-CN">
                <a:solidFill>
                  <a:srgbClr val="FF3300"/>
                </a:solidFill>
                <a:sym typeface="Wingdings" pitchFamily="2" charset="2"/>
              </a:rPr>
              <a:t></a:t>
            </a:r>
            <a:r>
              <a:rPr kumimoji="1" lang="en-US" altLang="zh-CN" sz="2400">
                <a:solidFill>
                  <a:srgbClr val="FF3300"/>
                </a:solidFill>
                <a:latin typeface="Times New Roman" pitchFamily="18" charset="0"/>
                <a:ea typeface="隶书" pitchFamily="49" charset="-122"/>
              </a:rPr>
              <a:t> p-&gt;next-&gt;proir</a:t>
            </a:r>
            <a:r>
              <a:rPr kumimoji="1" lang="en-US" altLang="zh-CN" sz="2400" b="0">
                <a:solidFill>
                  <a:srgbClr val="FF3300"/>
                </a:solidFill>
                <a:latin typeface="Times New Roman" pitchFamily="18" charset="0"/>
                <a:ea typeface="隶书" pitchFamily="49" charset="-122"/>
              </a:rPr>
              <a:t>;</a:t>
            </a:r>
          </a:p>
        </p:txBody>
      </p:sp>
      <p:sp>
        <p:nvSpPr>
          <p:cNvPr id="70683" name="Rectangle 27"/>
          <p:cNvSpPr>
            <a:spLocks noGrp="1" noChangeArrowheads="1"/>
          </p:cNvSpPr>
          <p:nvPr>
            <p:ph type="title"/>
          </p:nvPr>
        </p:nvSpPr>
        <p:spPr>
          <a:xfrm>
            <a:off x="250825" y="1093788"/>
            <a:ext cx="8229600" cy="692150"/>
          </a:xfrm>
        </p:spPr>
        <p:txBody>
          <a:bodyPr>
            <a:normAutofit fontScale="90000"/>
          </a:bodyPr>
          <a:lstStyle/>
          <a:p>
            <a:endParaRPr lang="zh-CN" altLang="zh-CN" dirty="0"/>
          </a:p>
        </p:txBody>
      </p:sp>
    </p:spTree>
    <p:extLst>
      <p:ext uri="{BB962C8B-B14F-4D97-AF65-F5344CB8AC3E}">
        <p14:creationId xmlns:p14="http://schemas.microsoft.com/office/powerpoint/2010/main" val="396131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wipe(left)">
                                      <p:cBhvr>
                                        <p:cTn id="7" dur="500"/>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82"/>
                                        </p:tgtEl>
                                        <p:attrNameLst>
                                          <p:attrName>style.visibility</p:attrName>
                                        </p:attrNameLst>
                                      </p:cBhvr>
                                      <p:to>
                                        <p:strVal val="visible"/>
                                      </p:to>
                                    </p:set>
                                    <p:animEffect transition="in" filter="wipe(left)">
                                      <p:cBhvr>
                                        <p:cTn id="12" dur="500"/>
                                        <p:tgtEl>
                                          <p:spTgt spid="70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331913" y="823913"/>
            <a:ext cx="4264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kumimoji="1" lang="zh-CN" altLang="en-US" sz="3200" dirty="0">
                <a:solidFill>
                  <a:srgbClr val="99FF33"/>
                </a:solidFill>
                <a:latin typeface="Times New Roman" pitchFamily="18" charset="0"/>
                <a:ea typeface="幼圆" pitchFamily="49" charset="-122"/>
              </a:rPr>
              <a:t>双向链表的操作特点：</a:t>
            </a:r>
          </a:p>
        </p:txBody>
      </p:sp>
      <p:sp>
        <p:nvSpPr>
          <p:cNvPr id="177155" name="Text Box 3"/>
          <p:cNvSpPr txBox="1">
            <a:spLocks noChangeArrowheads="1"/>
          </p:cNvSpPr>
          <p:nvPr/>
        </p:nvSpPr>
        <p:spPr bwMode="auto">
          <a:xfrm>
            <a:off x="1143000" y="2144713"/>
            <a:ext cx="5562600"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20000"/>
              </a:lnSpc>
            </a:pPr>
            <a:r>
              <a:rPr kumimoji="1" lang="en-US" altLang="zh-CN" sz="3200" b="0" dirty="0">
                <a:solidFill>
                  <a:srgbClr val="FFFF00"/>
                </a:solidFill>
                <a:latin typeface="楷体_GB2312"/>
                <a:ea typeface="幼圆" pitchFamily="49" charset="-122"/>
              </a:rPr>
              <a:t>“</a:t>
            </a:r>
            <a:r>
              <a:rPr kumimoji="1" lang="zh-CN" altLang="en-US" sz="3200" dirty="0">
                <a:solidFill>
                  <a:srgbClr val="FFFF00"/>
                </a:solidFill>
                <a:latin typeface="幼圆" pitchFamily="49" charset="-122"/>
                <a:ea typeface="幼圆" pitchFamily="49" charset="-122"/>
              </a:rPr>
              <a:t>查询</a:t>
            </a:r>
            <a:r>
              <a:rPr kumimoji="1" lang="zh-CN" altLang="en-US" sz="3200" dirty="0">
                <a:solidFill>
                  <a:srgbClr val="FFFF00"/>
                </a:solidFill>
                <a:latin typeface="楷体_GB2312"/>
                <a:ea typeface="幼圆" pitchFamily="49" charset="-122"/>
              </a:rPr>
              <a:t>”</a:t>
            </a:r>
            <a:r>
              <a:rPr kumimoji="1" lang="zh-CN" altLang="en-US" sz="3200" dirty="0">
                <a:solidFill>
                  <a:srgbClr val="FFFF00"/>
                </a:solidFill>
                <a:latin typeface="幼圆" pitchFamily="49" charset="-122"/>
                <a:ea typeface="幼圆" pitchFamily="49" charset="-122"/>
              </a:rPr>
              <a:t> 和单链表相同。</a:t>
            </a:r>
            <a:endParaRPr kumimoji="1" lang="zh-CN" altLang="en-US" sz="3200" b="0" dirty="0">
              <a:solidFill>
                <a:srgbClr val="FFFF00"/>
              </a:solidFill>
              <a:latin typeface="幼圆" pitchFamily="49" charset="-122"/>
              <a:ea typeface="幼圆" pitchFamily="49" charset="-122"/>
            </a:endParaRPr>
          </a:p>
        </p:txBody>
      </p:sp>
      <p:sp>
        <p:nvSpPr>
          <p:cNvPr id="177156" name="Rectangle 4"/>
          <p:cNvSpPr>
            <a:spLocks noChangeArrowheads="1"/>
          </p:cNvSpPr>
          <p:nvPr/>
        </p:nvSpPr>
        <p:spPr bwMode="auto">
          <a:xfrm>
            <a:off x="1143000" y="3276600"/>
            <a:ext cx="7315200" cy="136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kumimoji="1" lang="en-US" altLang="zh-CN" sz="3200">
                <a:solidFill>
                  <a:srgbClr val="FFFF00"/>
                </a:solidFill>
                <a:latin typeface="楷体_GB2312"/>
                <a:ea typeface="幼圆" pitchFamily="49" charset="-122"/>
              </a:rPr>
              <a:t>“</a:t>
            </a:r>
            <a:r>
              <a:rPr kumimoji="1" lang="zh-CN" altLang="en-US" sz="3200">
                <a:solidFill>
                  <a:srgbClr val="FFFF00"/>
                </a:solidFill>
                <a:latin typeface="幼圆" pitchFamily="49" charset="-122"/>
                <a:ea typeface="幼圆" pitchFamily="49" charset="-122"/>
              </a:rPr>
              <a:t>插入</a:t>
            </a:r>
            <a:r>
              <a:rPr kumimoji="1" lang="zh-CN" altLang="en-US" sz="3200">
                <a:solidFill>
                  <a:srgbClr val="FFFF00"/>
                </a:solidFill>
                <a:latin typeface="楷体_GB2312"/>
                <a:ea typeface="幼圆" pitchFamily="49" charset="-122"/>
              </a:rPr>
              <a:t>”</a:t>
            </a:r>
            <a:r>
              <a:rPr kumimoji="1" lang="zh-CN" altLang="en-US" sz="3200">
                <a:solidFill>
                  <a:srgbClr val="FFFF00"/>
                </a:solidFill>
                <a:latin typeface="幼圆" pitchFamily="49" charset="-122"/>
                <a:ea typeface="幼圆" pitchFamily="49" charset="-122"/>
              </a:rPr>
              <a:t> 和</a:t>
            </a:r>
            <a:r>
              <a:rPr kumimoji="1" lang="zh-CN" altLang="en-US" sz="3200">
                <a:solidFill>
                  <a:srgbClr val="FFFF00"/>
                </a:solidFill>
                <a:latin typeface="楷体_GB2312"/>
                <a:ea typeface="幼圆" pitchFamily="49" charset="-122"/>
              </a:rPr>
              <a:t>“</a:t>
            </a:r>
            <a:r>
              <a:rPr kumimoji="1" lang="zh-CN" altLang="en-US" sz="3200">
                <a:solidFill>
                  <a:srgbClr val="FFFF00"/>
                </a:solidFill>
                <a:latin typeface="幼圆" pitchFamily="49" charset="-122"/>
                <a:ea typeface="幼圆" pitchFamily="49" charset="-122"/>
              </a:rPr>
              <a:t>删除</a:t>
            </a:r>
            <a:r>
              <a:rPr kumimoji="1" lang="zh-CN" altLang="en-US" sz="3200">
                <a:solidFill>
                  <a:srgbClr val="FFFF00"/>
                </a:solidFill>
                <a:latin typeface="楷体_GB2312"/>
                <a:ea typeface="幼圆" pitchFamily="49" charset="-122"/>
              </a:rPr>
              <a:t>”</a:t>
            </a:r>
            <a:r>
              <a:rPr kumimoji="1" lang="zh-CN" altLang="en-US" sz="3200">
                <a:solidFill>
                  <a:srgbClr val="FFFF00"/>
                </a:solidFill>
                <a:latin typeface="幼圆" pitchFamily="49" charset="-122"/>
                <a:ea typeface="幼圆" pitchFamily="49" charset="-122"/>
              </a:rPr>
              <a:t>时需要同时修改两个方向上的指针。</a:t>
            </a:r>
          </a:p>
        </p:txBody>
      </p:sp>
    </p:spTree>
    <p:extLst>
      <p:ext uri="{BB962C8B-B14F-4D97-AF65-F5344CB8AC3E}">
        <p14:creationId xmlns:p14="http://schemas.microsoft.com/office/powerpoint/2010/main" val="38185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7155"/>
                                        </p:tgtEl>
                                        <p:attrNameLst>
                                          <p:attrName>style.visibility</p:attrName>
                                        </p:attrNameLst>
                                      </p:cBhvr>
                                      <p:to>
                                        <p:strVal val="visible"/>
                                      </p:to>
                                    </p:set>
                                    <p:animEffect transition="in" filter="wipe(left)">
                                      <p:cBhvr>
                                        <p:cTn id="7" dur="75"/>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7156"/>
                                        </p:tgtEl>
                                        <p:attrNameLst>
                                          <p:attrName>style.visibility</p:attrName>
                                        </p:attrNameLst>
                                      </p:cBhvr>
                                      <p:to>
                                        <p:strVal val="visible"/>
                                      </p:to>
                                    </p:set>
                                    <p:animEffect transition="in" filter="wipe(left)">
                                      <p:cBhvr>
                                        <p:cTn id="12" dur="75"/>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34</TotalTime>
  <Words>636</Words>
  <Application>Microsoft Office PowerPoint</Application>
  <PresentationFormat>全屏显示(4:3)</PresentationFormat>
  <Paragraphs>128</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华文楷体</vt:lpstr>
      <vt:lpstr>楷体_GB2312</vt:lpstr>
      <vt:lpstr>隶书</vt:lpstr>
      <vt:lpstr>宋体</vt:lpstr>
      <vt:lpstr>幼圆</vt:lpstr>
      <vt:lpstr>Arial</vt:lpstr>
      <vt:lpstr>Consolas</vt:lpstr>
      <vt:lpstr>Corbel</vt:lpstr>
      <vt:lpstr>Symbol</vt:lpstr>
      <vt:lpstr>Times New Roman</vt:lpstr>
      <vt:lpstr>Wingdings</vt:lpstr>
      <vt:lpstr>Wingdings 2</vt:lpstr>
      <vt:lpstr>Wingdings 3</vt:lpstr>
      <vt:lpstr>穿越</vt:lpstr>
      <vt:lpstr>单链表的变形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4.静态链表</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单链表的变形</dc:title>
  <dc:creator>微软用户</dc:creator>
  <cp:lastModifiedBy>sync</cp:lastModifiedBy>
  <cp:revision>12</cp:revision>
  <dcterms:created xsi:type="dcterms:W3CDTF">2012-09-15T02:27:27Z</dcterms:created>
  <dcterms:modified xsi:type="dcterms:W3CDTF">2014-09-16T05:30:18Z</dcterms:modified>
</cp:coreProperties>
</file>