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audio1.bin" ContentType="audio/unknown"/>
  <Override PartName="/ppt/media/audio2.bin" ContentType="audio/unknown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2"/>
  </p:notesMasterIdLst>
  <p:handoutMasterIdLst>
    <p:handoutMasterId r:id="rId13"/>
  </p:handoutMasterIdLst>
  <p:sldIdLst>
    <p:sldId id="403" r:id="rId2"/>
    <p:sldId id="327" r:id="rId3"/>
    <p:sldId id="328" r:id="rId4"/>
    <p:sldId id="259" r:id="rId5"/>
    <p:sldId id="293" r:id="rId6"/>
    <p:sldId id="260" r:id="rId7"/>
    <p:sldId id="261" r:id="rId8"/>
    <p:sldId id="262" r:id="rId9"/>
    <p:sldId id="354" r:id="rId10"/>
    <p:sldId id="404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FF0000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8" autoAdjust="0"/>
    <p:restoredTop sz="86427" autoAdjust="0"/>
  </p:normalViewPr>
  <p:slideViewPr>
    <p:cSldViewPr snapToGrid="0">
      <p:cViewPr varScale="1">
        <p:scale>
          <a:sx n="64" d="100"/>
          <a:sy n="64" d="100"/>
        </p:scale>
        <p:origin x="918" y="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16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64"/>
    </p:cViewPr>
  </p:sorterViewPr>
  <p:notesViewPr>
    <p:cSldViewPr snapToGrid="0">
      <p:cViewPr varScale="1">
        <p:scale>
          <a:sx n="41" d="100"/>
          <a:sy n="41" d="100"/>
        </p:scale>
        <p:origin x="-147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E2D0059C-0558-4CC0-B5BB-B94328EACC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2194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9B56C8D5-78BF-4E75-BB60-97E19F35E4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4477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283F9F85-C1F3-474B-A03D-DE02972B9A17}" type="slidenum">
              <a:rPr lang="en-US" altLang="zh-CN" smtClean="0">
                <a:latin typeface="Times New Roman" pitchFamily="18" charset="0"/>
              </a:rPr>
              <a:pPr eaLnBrk="1" hangingPunct="1"/>
              <a:t>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30631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D3E63310-C88D-478A-918B-4734A572B59B}" type="slidenum">
              <a:rPr lang="en-US" altLang="zh-CN" smtClean="0">
                <a:latin typeface="Times New Roman" pitchFamily="18" charset="0"/>
              </a:rPr>
              <a:pPr eaLnBrk="1" hangingPunct="1"/>
              <a:t>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1489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BC030D9-DDBA-4B06-845F-29B296854BB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FE6966C-2E30-4071-B8D9-4B6EDF0FB06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11CCA94-199E-4FA0-9AF7-32BB96C58FC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85800"/>
            <a:ext cx="8543925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Shuju.jiegou@163.com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电子科技计算机学院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6B566-43C8-47DD-9397-6A0FD5AA7D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162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pPr>
              <a:defRPr/>
            </a:pPr>
            <a:fld id="{ADC217D9-7D4D-4B88-AAF1-B1AC8619FD1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E4C1148-5F38-4252-B86E-88C41034643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8DE8435-EA9C-45ED-BAE0-A21EF00F1A7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570AED4-05FD-46CB-910B-5915D1D4803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pPr>
              <a:defRPr/>
            </a:pPr>
            <a:fld id="{EAE6CADB-8F77-409A-9D0B-108F49F26A6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DD5C446-2350-48B2-B69D-9D7C1C21D7B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B2E788D-93F9-4ED4-8989-C8DE0DC06E1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24C3AF1-8783-4607-A49A-A6D3452A837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57FE99-B783-4956-980F-45D4C56EB23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ransition/>
  <p:timing>
    <p:tnLst>
      <p:par>
        <p:cTn id="1" dur="indefinite" restart="never" nodeType="tmRoot"/>
      </p:par>
    </p:tnLst>
  </p:timing>
  <p:hf hdr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audio" Target="../media/audio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0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6" Type="http://schemas.openxmlformats.org/officeDocument/2006/relationships/hyperlink" Target="file:///d:\tc\tc" TargetMode="Externa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7.wmf"/><Relationship Id="rId4" Type="http://schemas.openxmlformats.org/officeDocument/2006/relationships/audio" Target="../media/audio1.bin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hyperlink" Target="file:///d:\tc\tc" TargetMode="Externa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43813" cy="706437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插入排序</a:t>
            </a:r>
          </a:p>
        </p:txBody>
      </p:sp>
      <p:sp>
        <p:nvSpPr>
          <p:cNvPr id="11270" name="Rectangle 5"/>
          <p:cNvSpPr>
            <a:spLocks noGrp="1" noChangeArrowheads="1"/>
          </p:cNvSpPr>
          <p:nvPr>
            <p:ph idx="1"/>
          </p:nvPr>
        </p:nvSpPr>
        <p:spPr>
          <a:xfrm>
            <a:off x="468313" y="1054100"/>
            <a:ext cx="8424862" cy="1295400"/>
          </a:xfrm>
          <a:noFill/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基本思想：</a:t>
            </a:r>
            <a:r>
              <a:rPr kumimoji="1" lang="zh-CN" altLang="en-US" dirty="0" smtClean="0"/>
              <a:t>将无序子序列中的一个或几个记录“插入”到有序子序列中，从而增加有序子序列的长度。</a:t>
            </a:r>
          </a:p>
        </p:txBody>
      </p:sp>
      <p:sp>
        <p:nvSpPr>
          <p:cNvPr id="1126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smtClean="0"/>
              <a:t>电子科技计算机学院</a:t>
            </a:r>
          </a:p>
        </p:txBody>
      </p:sp>
      <p:sp>
        <p:nvSpPr>
          <p:cNvPr id="11268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848399" y="-181769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449BF287-D771-4FA8-8031-1307BF568A3A}" type="slidenum">
              <a:rPr lang="en-US" altLang="zh-CN" smtClean="0"/>
              <a:pPr eaLnBrk="1" hangingPunct="1"/>
              <a:t>1</a:t>
            </a:fld>
            <a:endParaRPr lang="en-US" altLang="zh-CN" dirty="0" smtClean="0"/>
          </a:p>
        </p:txBody>
      </p:sp>
      <p:grpSp>
        <p:nvGrpSpPr>
          <p:cNvPr id="11271" name="Group 6"/>
          <p:cNvGrpSpPr>
            <a:grpSpLocks/>
          </p:cNvGrpSpPr>
          <p:nvPr/>
        </p:nvGrpSpPr>
        <p:grpSpPr bwMode="auto">
          <a:xfrm>
            <a:off x="533400" y="2565400"/>
            <a:ext cx="7710488" cy="2771775"/>
            <a:chOff x="336" y="1638"/>
            <a:chExt cx="5088" cy="1837"/>
          </a:xfrm>
        </p:grpSpPr>
        <p:sp>
          <p:nvSpPr>
            <p:cNvPr id="11274" name="Rectangle 7" descr="60%"/>
            <p:cNvSpPr>
              <a:spLocks noChangeArrowheads="1"/>
            </p:cNvSpPr>
            <p:nvPr/>
          </p:nvSpPr>
          <p:spPr bwMode="auto">
            <a:xfrm>
              <a:off x="336" y="1638"/>
              <a:ext cx="2112" cy="341"/>
            </a:xfrm>
            <a:prstGeom prst="rect">
              <a:avLst/>
            </a:prstGeom>
            <a:pattFill prst="pct60">
              <a:fgClr>
                <a:srgbClr val="CC99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 dirty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有序序列</a:t>
              </a:r>
              <a:r>
                <a:rPr kumimoji="1" lang="en-US" altLang="zh-CN" sz="2800" b="1" dirty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R[1..i-1]</a:t>
              </a:r>
            </a:p>
          </p:txBody>
        </p:sp>
        <p:sp>
          <p:nvSpPr>
            <p:cNvPr id="11275" name="Rectangle 8"/>
            <p:cNvSpPr>
              <a:spLocks noChangeArrowheads="1"/>
            </p:cNvSpPr>
            <p:nvPr/>
          </p:nvSpPr>
          <p:spPr bwMode="auto">
            <a:xfrm>
              <a:off x="2448" y="2177"/>
              <a:ext cx="480" cy="437"/>
            </a:xfrm>
            <a:prstGeom prst="rect">
              <a:avLst/>
            </a:prstGeom>
            <a:gradFill rotWithShape="0">
              <a:gsLst>
                <a:gs pos="0">
                  <a:srgbClr val="66FFFF"/>
                </a:gs>
                <a:gs pos="100000">
                  <a:srgbClr val="60F0F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R[i]</a:t>
              </a:r>
            </a:p>
          </p:txBody>
        </p:sp>
        <p:sp>
          <p:nvSpPr>
            <p:cNvPr id="11276" name="Rectangle 9" descr="棚架"/>
            <p:cNvSpPr>
              <a:spLocks noChangeArrowheads="1"/>
            </p:cNvSpPr>
            <p:nvPr/>
          </p:nvSpPr>
          <p:spPr bwMode="auto">
            <a:xfrm>
              <a:off x="2448" y="1638"/>
              <a:ext cx="2976" cy="341"/>
            </a:xfrm>
            <a:prstGeom prst="rect">
              <a:avLst/>
            </a:prstGeom>
            <a:pattFill prst="trellis">
              <a:fgClr>
                <a:srgbClr val="00FF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 dirty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无序序列 </a:t>
              </a:r>
              <a:r>
                <a:rPr kumimoji="1" lang="en-US" altLang="zh-CN" sz="2800" b="1" dirty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R[</a:t>
              </a:r>
              <a:r>
                <a:rPr kumimoji="1" lang="en-US" altLang="zh-CN" sz="2800" b="1" dirty="0" err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i..n</a:t>
              </a:r>
              <a:r>
                <a:rPr kumimoji="1" lang="en-US" altLang="zh-CN" sz="2800" b="1" dirty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]</a:t>
              </a:r>
            </a:p>
          </p:txBody>
        </p:sp>
        <p:sp>
          <p:nvSpPr>
            <p:cNvPr id="11277" name="Rectangle 10" descr="60%"/>
            <p:cNvSpPr>
              <a:spLocks noChangeArrowheads="1"/>
            </p:cNvSpPr>
            <p:nvPr/>
          </p:nvSpPr>
          <p:spPr bwMode="auto">
            <a:xfrm>
              <a:off x="336" y="3158"/>
              <a:ext cx="2592" cy="317"/>
            </a:xfrm>
            <a:prstGeom prst="rect">
              <a:avLst/>
            </a:prstGeom>
            <a:pattFill prst="pct60">
              <a:fgClr>
                <a:srgbClr val="CC99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 dirty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有序序列</a:t>
              </a:r>
              <a:r>
                <a:rPr kumimoji="1" lang="en-US" altLang="zh-CN" sz="2800" b="1" dirty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R[1..i]</a:t>
              </a:r>
            </a:p>
          </p:txBody>
        </p:sp>
        <p:sp>
          <p:nvSpPr>
            <p:cNvPr id="11278" name="Rectangle 11" descr="棚架"/>
            <p:cNvSpPr>
              <a:spLocks noChangeArrowheads="1"/>
            </p:cNvSpPr>
            <p:nvPr/>
          </p:nvSpPr>
          <p:spPr bwMode="auto">
            <a:xfrm>
              <a:off x="2928" y="3158"/>
              <a:ext cx="2496" cy="317"/>
            </a:xfrm>
            <a:prstGeom prst="rect">
              <a:avLst/>
            </a:prstGeom>
            <a:pattFill prst="trellis">
              <a:fgClr>
                <a:srgbClr val="00FF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 dirty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无序序列 </a:t>
              </a:r>
              <a:r>
                <a:rPr kumimoji="1" lang="en-US" altLang="zh-CN" sz="2800" b="1" dirty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R[i+1..n]</a:t>
              </a:r>
            </a:p>
          </p:txBody>
        </p:sp>
        <p:cxnSp>
          <p:nvCxnSpPr>
            <p:cNvPr id="11279" name="AutoShape 12"/>
            <p:cNvCxnSpPr>
              <a:cxnSpLocks noChangeShapeType="1"/>
              <a:stCxn id="11275" idx="1"/>
              <a:endCxn id="11274" idx="2"/>
            </p:cNvCxnSpPr>
            <p:nvPr/>
          </p:nvCxnSpPr>
          <p:spPr bwMode="auto">
            <a:xfrm rot="10800000">
              <a:off x="1392" y="1979"/>
              <a:ext cx="1056" cy="417"/>
            </a:xfrm>
            <a:prstGeom prst="bentConnector2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80" name="AutoShape 13"/>
            <p:cNvSpPr>
              <a:spLocks noChangeArrowheads="1"/>
            </p:cNvSpPr>
            <p:nvPr/>
          </p:nvSpPr>
          <p:spPr bwMode="auto">
            <a:xfrm>
              <a:off x="1872" y="2523"/>
              <a:ext cx="418" cy="600"/>
            </a:xfrm>
            <a:prstGeom prst="downArrow">
              <a:avLst>
                <a:gd name="adj1" fmla="val 50000"/>
                <a:gd name="adj2" fmla="val 35885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zh-CN" altLang="zh-CN" b="1">
                <a:ea typeface="宋体" charset="-122"/>
              </a:endParaRPr>
            </a:p>
          </p:txBody>
        </p:sp>
        <p:sp>
          <p:nvSpPr>
            <p:cNvPr id="11281" name="Line 14"/>
            <p:cNvSpPr>
              <a:spLocks noChangeShapeType="1"/>
            </p:cNvSpPr>
            <p:nvPr/>
          </p:nvSpPr>
          <p:spPr bwMode="auto">
            <a:xfrm>
              <a:off x="2930" y="1638"/>
              <a:ext cx="1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Line 15"/>
            <p:cNvSpPr>
              <a:spLocks noChangeShapeType="1"/>
            </p:cNvSpPr>
            <p:nvPr/>
          </p:nvSpPr>
          <p:spPr bwMode="auto">
            <a:xfrm flipH="1">
              <a:off x="2925" y="2611"/>
              <a:ext cx="3" cy="5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72" name="Rectangle 16"/>
          <p:cNvSpPr>
            <a:spLocks noChangeArrowheads="1"/>
          </p:cNvSpPr>
          <p:nvPr/>
        </p:nvSpPr>
        <p:spPr bwMode="auto">
          <a:xfrm>
            <a:off x="4479925" y="-182563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zh-CN" b="1">
              <a:ea typeface="宋体" charset="-122"/>
            </a:endParaRPr>
          </a:p>
        </p:txBody>
      </p:sp>
      <p:graphicFrame>
        <p:nvGraphicFramePr>
          <p:cNvPr id="921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40973"/>
              </p:ext>
            </p:extLst>
          </p:nvPr>
        </p:nvGraphicFramePr>
        <p:xfrm>
          <a:off x="468313" y="5446840"/>
          <a:ext cx="85328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3" name="Visio" r:id="rId3" imgW="6426580" imgH="593390" progId="Visio.Drawing.11">
                  <p:embed/>
                </p:oleObj>
              </mc:Choice>
              <mc:Fallback>
                <p:oleObj name="Visio" r:id="rId3" imgW="6426580" imgH="5933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446840"/>
                        <a:ext cx="8532812" cy="99060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75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538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9462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9460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848399" y="-20937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379C6679-5E7C-4023-B252-A19F570314EC}" type="slidenum">
              <a:rPr lang="en-US" altLang="zh-CN" smtClean="0"/>
              <a:pPr eaLnBrk="1" hangingPunct="1"/>
              <a:t>10</a:t>
            </a:fld>
            <a:endParaRPr lang="en-US" altLang="zh-CN" dirty="0" smtClean="0"/>
          </a:p>
        </p:txBody>
      </p:sp>
      <p:pic>
        <p:nvPicPr>
          <p:cNvPr id="194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133600"/>
            <a:ext cx="60960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149725"/>
            <a:ext cx="8059738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4076700"/>
            <a:ext cx="2190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229225"/>
            <a:ext cx="5534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6828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0D563DFD-C357-47E0-9093-171E0667DDE9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379413" y="304800"/>
            <a:ext cx="8764587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实现“一趟插入排序”可分三步进行：</a:t>
            </a:r>
            <a:endParaRPr kumimoji="1" lang="zh-CN" altLang="en-US" sz="320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539750" y="4581525"/>
            <a:ext cx="7596187" cy="579438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．将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R[i] </a:t>
            </a:r>
            <a:r>
              <a:rPr kumimoji="1" lang="zh-CN" altLang="en-US" sz="3200" b="1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插入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复制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到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R[j+1]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的位置上。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539750" y="2924175"/>
            <a:ext cx="7596187" cy="1372683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．将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R[j+1..i-1]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中的所有</a:t>
            </a:r>
            <a:r>
              <a:rPr kumimoji="1" lang="zh-CN" altLang="en-US" sz="3200" b="1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记录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均</a:t>
            </a:r>
            <a:r>
              <a:rPr kumimoji="1" lang="zh-CN" altLang="en-US" sz="3200" b="1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后移</a:t>
            </a:r>
            <a:endParaRPr kumimoji="1" lang="zh-CN" altLang="en-US" sz="3200" b="1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 一个位置；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539750" y="1464732"/>
            <a:ext cx="7562850" cy="1358900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．在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R[1..i-1]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中</a:t>
            </a:r>
            <a:r>
              <a:rPr kumimoji="1" lang="zh-CN" altLang="en-US" sz="3200" b="1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查找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R[i]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的插入位置，</a:t>
            </a:r>
          </a:p>
          <a:p>
            <a:pPr>
              <a:lnSpc>
                <a:spcPct val="130000"/>
              </a:lnSpc>
            </a:pP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R[1..j].key </a:t>
            </a:r>
            <a:r>
              <a:rPr kumimoji="1" lang="en-US" altLang="zh-CN" sz="3200" b="1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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R[i].key </a:t>
            </a:r>
            <a:r>
              <a:rPr kumimoji="1" lang="en-US" altLang="zh-CN" sz="3200" b="1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&lt;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R[j+1..i-1].key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；</a:t>
            </a:r>
            <a:endParaRPr kumimoji="1" lang="zh-CN" altLang="en-US" sz="3200" b="1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554038" y="5589588"/>
            <a:ext cx="7129462" cy="579437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rgbClr val="008784"/>
                </a:solidFill>
                <a:latin typeface="Times New Roman" pitchFamily="18" charset="0"/>
                <a:ea typeface="楷体_GB2312" pitchFamily="49" charset="-122"/>
              </a:rPr>
              <a:t>不同的</a:t>
            </a:r>
            <a:r>
              <a:rPr kumimoji="1" lang="zh-CN" altLang="en-US" sz="3200" b="1" dirty="0">
                <a:solidFill>
                  <a:srgbClr val="D11001"/>
                </a:solidFill>
                <a:latin typeface="Times New Roman" pitchFamily="18" charset="0"/>
                <a:ea typeface="楷体_GB2312" pitchFamily="49" charset="-122"/>
              </a:rPr>
              <a:t>定位方法</a:t>
            </a:r>
            <a:r>
              <a:rPr kumimoji="1" lang="zh-CN" altLang="en-US" sz="3200" b="1" dirty="0">
                <a:solidFill>
                  <a:srgbClr val="008784"/>
                </a:solidFill>
                <a:latin typeface="Times New Roman" pitchFamily="18" charset="0"/>
                <a:ea typeface="楷体_GB2312" pitchFamily="49" charset="-122"/>
              </a:rPr>
              <a:t>导致不同的</a:t>
            </a:r>
            <a:r>
              <a:rPr kumimoji="1" lang="zh-CN" altLang="en-US" sz="3200" b="1" dirty="0">
                <a:solidFill>
                  <a:srgbClr val="D11001"/>
                </a:solidFill>
                <a:latin typeface="Times New Roman" pitchFamily="18" charset="0"/>
                <a:ea typeface="楷体_GB2312" pitchFamily="49" charset="-122"/>
              </a:rPr>
              <a:t>插入算法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8139107" y="2967579"/>
            <a:ext cx="1258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D11001"/>
                </a:solidFill>
                <a:latin typeface="Times New Roman" pitchFamily="18" charset="0"/>
                <a:ea typeface="隶书" pitchFamily="49" charset="-122"/>
              </a:rPr>
              <a:t>挤空</a:t>
            </a: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8105242" y="1486960"/>
            <a:ext cx="1258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D11001"/>
                </a:solidFill>
                <a:latin typeface="Times New Roman" pitchFamily="18" charset="0"/>
                <a:ea typeface="隶书" pitchFamily="49" charset="-122"/>
              </a:rPr>
              <a:t>定位</a:t>
            </a: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8155240" y="4591581"/>
            <a:ext cx="1368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D11001"/>
                </a:solidFill>
                <a:latin typeface="Times New Roman" pitchFamily="18" charset="0"/>
                <a:ea typeface="隶书" pitchFamily="49" charset="-122"/>
              </a:rPr>
              <a:t>插入</a:t>
            </a:r>
          </a:p>
        </p:txBody>
      </p:sp>
      <p:sp>
        <p:nvSpPr>
          <p:cNvPr id="12301" name="Text Box 10"/>
          <p:cNvSpPr txBox="1">
            <a:spLocks noChangeArrowheads="1"/>
          </p:cNvSpPr>
          <p:nvPr/>
        </p:nvSpPr>
        <p:spPr bwMode="auto">
          <a:xfrm>
            <a:off x="2843213" y="1052513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kumimoji="1" lang="zh-CN" altLang="zh-CN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94219" name="Text Box 11"/>
          <p:cNvSpPr txBox="1">
            <a:spLocks noChangeArrowheads="1"/>
          </p:cNvSpPr>
          <p:nvPr/>
        </p:nvSpPr>
        <p:spPr bwMode="auto">
          <a:xfrm>
            <a:off x="554038" y="904875"/>
            <a:ext cx="5472113" cy="579438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D11001"/>
                </a:solidFill>
                <a:latin typeface="Times New Roman" pitchFamily="18" charset="0"/>
                <a:ea typeface="隶书" pitchFamily="49" charset="-122"/>
              </a:rPr>
              <a:t>插入排序三步曲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4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4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4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utoUpdateAnimBg="0"/>
      <p:bldP spid="94211" grpId="0" animBg="1" autoUpdateAnimBg="0"/>
      <p:bldP spid="94212" grpId="0" animBg="1" autoUpdateAnimBg="0"/>
      <p:bldP spid="94213" grpId="0" animBg="1" autoUpdateAnimBg="0"/>
      <p:bldP spid="94214" grpId="0" animBg="1"/>
      <p:bldP spid="94215" grpId="0"/>
      <p:bldP spid="942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8A3431A6-F984-45CA-A233-ECE2E1F3F44F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  <p:sp>
        <p:nvSpPr>
          <p:cNvPr id="95234" name="Text Box 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33400" y="1419225"/>
            <a:ext cx="7710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直接插入排序（基于顺序查找定位）</a:t>
            </a:r>
          </a:p>
        </p:txBody>
      </p:sp>
      <p:sp>
        <p:nvSpPr>
          <p:cNvPr id="95235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33400" y="2643188"/>
            <a:ext cx="7926388" cy="641350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en-US" altLang="zh-CN" sz="36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36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折半插入排序</a:t>
            </a:r>
            <a:r>
              <a:rPr kumimoji="1" lang="zh-CN" altLang="en-US" sz="3600" b="1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（基于折半查找定位）</a:t>
            </a:r>
            <a:endParaRPr kumimoji="1" lang="zh-CN" altLang="en-US" sz="3600" b="1" dirty="0">
              <a:solidFill>
                <a:srgbClr val="FF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2051050" y="555625"/>
            <a:ext cx="3673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插入排序</a:t>
            </a:r>
          </a:p>
        </p:txBody>
      </p:sp>
      <p:sp>
        <p:nvSpPr>
          <p:cNvPr id="95237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39750" y="3786188"/>
            <a:ext cx="7704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希尔排序（基于逐趟缩小增量）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utoUpdateAnimBg="0"/>
      <p:bldP spid="95235" grpId="0" animBg="1" autoUpdateAnimBg="0"/>
      <p:bldP spid="9523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414338" y="304800"/>
            <a:ext cx="8501062" cy="2259013"/>
          </a:xfrm>
        </p:spPr>
        <p:txBody>
          <a:bodyPr/>
          <a:lstStyle/>
          <a:p>
            <a:pPr marL="365760" lvl="1" indent="0" eaLnBrk="1" hangingPunct="1">
              <a:buNone/>
            </a:pPr>
            <a:r>
              <a:rPr lang="zh-CN" altLang="en-US" b="1" dirty="0" smtClean="0"/>
              <a:t>直接插入排序</a:t>
            </a:r>
          </a:p>
          <a:p>
            <a:pPr marL="777240" lvl="2" indent="0" eaLnBrk="1" hangingPunct="1">
              <a:buNone/>
            </a:pPr>
            <a:r>
              <a:rPr lang="zh-CN" altLang="en-US" b="1" dirty="0" smtClean="0"/>
              <a:t>排序过程：整个排序过程为</a:t>
            </a:r>
            <a:r>
              <a:rPr lang="en-US" altLang="zh-CN" b="1" dirty="0" smtClean="0"/>
              <a:t>n-1</a:t>
            </a:r>
            <a:r>
              <a:rPr lang="zh-CN" altLang="zh-CN" b="1" dirty="0" smtClean="0"/>
              <a:t>趟插入，即先将序列中第1个记录看成是一个有序子序列，然后从第2个记录开始，逐个进行插入，直至整个序列有序</a:t>
            </a:r>
            <a:endParaRPr lang="zh-CN" altLang="en-US" b="1" dirty="0" smtClean="0"/>
          </a:p>
        </p:txBody>
      </p:sp>
      <p:sp>
        <p:nvSpPr>
          <p:cNvPr id="14340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848399" y="-4004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4615FF30-E967-4090-8467-E503F957FD81}" type="slidenum">
              <a:rPr lang="en-US" altLang="zh-CN" smtClean="0"/>
              <a:pPr eaLnBrk="1" hangingPunct="1"/>
              <a:t>4</a:t>
            </a:fld>
            <a:endParaRPr lang="en-US" altLang="zh-CN" smtClean="0"/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642938" y="3152775"/>
            <a:ext cx="8501062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</a:pPr>
            <a:r>
              <a:rPr lang="zh-CN" altLang="en-US" sz="2400" b="1"/>
              <a:t>算法描述</a:t>
            </a:r>
          </a:p>
        </p:txBody>
      </p:sp>
      <p:graphicFrame>
        <p:nvGraphicFramePr>
          <p:cNvPr id="12320" name="Object 3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437904"/>
              </p:ext>
            </p:extLst>
          </p:nvPr>
        </p:nvGraphicFramePr>
        <p:xfrm>
          <a:off x="3697288" y="3071813"/>
          <a:ext cx="1062037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包装程序外壳对象" showAsIcon="1" r:id="rId4" imgW="825840" imgH="711360" progId="Package">
                  <p:embed/>
                </p:oleObj>
              </mc:Choice>
              <mc:Fallback>
                <p:oleObj name="包装程序外壳对象" showAsIcon="1" r:id="rId4" imgW="825840" imgH="711360" progId="Package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288" y="3071813"/>
                        <a:ext cx="1062037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 bldLvl="5" autoUpdateAnimBg="0"/>
      <p:bldP spid="1231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E9554F2B-A570-4599-A21F-ECA8D7E3041C}" type="slidenum">
              <a:rPr lang="en-US" altLang="zh-CN" b="1" smtClean="0"/>
              <a:pPr eaLnBrk="1" hangingPunct="1"/>
              <a:t>5</a:t>
            </a:fld>
            <a:endParaRPr lang="en-US" altLang="zh-CN" b="1" smtClean="0"/>
          </a:p>
        </p:txBody>
      </p:sp>
      <p:sp>
        <p:nvSpPr>
          <p:cNvPr id="49191" name="Text Box 1063"/>
          <p:cNvSpPr txBox="1">
            <a:spLocks noChangeArrowheads="1"/>
          </p:cNvSpPr>
          <p:nvPr/>
        </p:nvSpPr>
        <p:spPr bwMode="auto">
          <a:xfrm>
            <a:off x="1258888" y="650875"/>
            <a:ext cx="442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例</a:t>
            </a:r>
          </a:p>
        </p:txBody>
      </p:sp>
      <p:sp>
        <p:nvSpPr>
          <p:cNvPr id="49192" name="Text Box 1064"/>
          <p:cNvSpPr txBox="1">
            <a:spLocks noChangeArrowheads="1"/>
          </p:cNvSpPr>
          <p:nvPr/>
        </p:nvSpPr>
        <p:spPr bwMode="auto">
          <a:xfrm>
            <a:off x="3124200" y="609600"/>
            <a:ext cx="310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49   38   65   97   76   13   27</a:t>
            </a:r>
          </a:p>
        </p:txBody>
      </p:sp>
      <p:sp>
        <p:nvSpPr>
          <p:cNvPr id="49193" name="Text Box 1065"/>
          <p:cNvSpPr txBox="1">
            <a:spLocks noChangeArrowheads="1"/>
          </p:cNvSpPr>
          <p:nvPr/>
        </p:nvSpPr>
        <p:spPr bwMode="auto">
          <a:xfrm>
            <a:off x="2132013" y="1195388"/>
            <a:ext cx="4225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i=2  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38</a:t>
            </a:r>
            <a:r>
              <a:rPr kumimoji="1" lang="en-US" altLang="zh-CN" sz="2000" b="1">
                <a:latin typeface="Times New Roman" pitchFamily="18" charset="0"/>
              </a:rPr>
              <a:t>  (38   49)   65   97   76   13   27</a:t>
            </a:r>
          </a:p>
        </p:txBody>
      </p:sp>
      <p:sp>
        <p:nvSpPr>
          <p:cNvPr id="49194" name="Text Box 1066"/>
          <p:cNvSpPr txBox="1">
            <a:spLocks noChangeArrowheads="1"/>
          </p:cNvSpPr>
          <p:nvPr/>
        </p:nvSpPr>
        <p:spPr bwMode="auto">
          <a:xfrm>
            <a:off x="2132013" y="1755775"/>
            <a:ext cx="4225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i=3  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65</a:t>
            </a:r>
            <a:r>
              <a:rPr kumimoji="1" lang="en-US" altLang="zh-CN" sz="2000" b="1">
                <a:latin typeface="Times New Roman" pitchFamily="18" charset="0"/>
              </a:rPr>
              <a:t>  (38   49   65)   97   76   13   27</a:t>
            </a:r>
          </a:p>
        </p:txBody>
      </p:sp>
      <p:sp>
        <p:nvSpPr>
          <p:cNvPr id="49195" name="Text Box 1067"/>
          <p:cNvSpPr txBox="1">
            <a:spLocks noChangeArrowheads="1"/>
          </p:cNvSpPr>
          <p:nvPr/>
        </p:nvSpPr>
        <p:spPr bwMode="auto">
          <a:xfrm>
            <a:off x="2132013" y="2316163"/>
            <a:ext cx="4225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i=4  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97</a:t>
            </a:r>
            <a:r>
              <a:rPr kumimoji="1" lang="en-US" altLang="zh-CN" sz="2000" b="1">
                <a:latin typeface="Times New Roman" pitchFamily="18" charset="0"/>
              </a:rPr>
              <a:t>  (38   49   65   97)   76   13   27</a:t>
            </a:r>
          </a:p>
        </p:txBody>
      </p:sp>
      <p:sp>
        <p:nvSpPr>
          <p:cNvPr id="49196" name="Text Box 1068"/>
          <p:cNvSpPr txBox="1">
            <a:spLocks noChangeArrowheads="1"/>
          </p:cNvSpPr>
          <p:nvPr/>
        </p:nvSpPr>
        <p:spPr bwMode="auto">
          <a:xfrm>
            <a:off x="2132013" y="2876550"/>
            <a:ext cx="4225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 dirty="0">
                <a:latin typeface="Times New Roman" pitchFamily="18" charset="0"/>
              </a:rPr>
              <a:t>i=5   </a:t>
            </a:r>
            <a:r>
              <a:rPr kumimoji="1" lang="en-US" altLang="zh-CN" sz="2000" b="1" dirty="0">
                <a:solidFill>
                  <a:srgbClr val="FF3300"/>
                </a:solidFill>
                <a:latin typeface="Times New Roman" pitchFamily="18" charset="0"/>
              </a:rPr>
              <a:t>76</a:t>
            </a:r>
            <a:r>
              <a:rPr kumimoji="1" lang="en-US" altLang="zh-CN" sz="2000" b="1" dirty="0">
                <a:latin typeface="Times New Roman" pitchFamily="18" charset="0"/>
              </a:rPr>
              <a:t>  (38   49   65   76   97)   13   27</a:t>
            </a:r>
          </a:p>
        </p:txBody>
      </p:sp>
      <p:sp>
        <p:nvSpPr>
          <p:cNvPr id="49197" name="Text Box 1069"/>
          <p:cNvSpPr txBox="1">
            <a:spLocks noChangeArrowheads="1"/>
          </p:cNvSpPr>
          <p:nvPr/>
        </p:nvSpPr>
        <p:spPr bwMode="auto">
          <a:xfrm>
            <a:off x="2132013" y="3436938"/>
            <a:ext cx="4225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i=6  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13</a:t>
            </a:r>
            <a:r>
              <a:rPr kumimoji="1" lang="en-US" altLang="zh-CN" sz="2000" b="1">
                <a:latin typeface="Times New Roman" pitchFamily="18" charset="0"/>
              </a:rPr>
              <a:t>  (13   38   49   65   76   97)   27</a:t>
            </a:r>
          </a:p>
        </p:txBody>
      </p:sp>
      <p:grpSp>
        <p:nvGrpSpPr>
          <p:cNvPr id="49199" name="Group 1071"/>
          <p:cNvGrpSpPr>
            <a:grpSpLocks/>
          </p:cNvGrpSpPr>
          <p:nvPr/>
        </p:nvGrpSpPr>
        <p:grpSpPr bwMode="auto">
          <a:xfrm>
            <a:off x="3305175" y="942975"/>
            <a:ext cx="541338" cy="328613"/>
            <a:chOff x="1986" y="1986"/>
            <a:chExt cx="341" cy="207"/>
          </a:xfrm>
        </p:grpSpPr>
        <p:sp>
          <p:nvSpPr>
            <p:cNvPr id="15419" name="Line 1072"/>
            <p:cNvSpPr>
              <a:spLocks noChangeShapeType="1"/>
            </p:cNvSpPr>
            <p:nvPr/>
          </p:nvSpPr>
          <p:spPr bwMode="auto">
            <a:xfrm>
              <a:off x="2327" y="1986"/>
              <a:ext cx="0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20" name="Line 1073"/>
            <p:cNvSpPr>
              <a:spLocks noChangeShapeType="1"/>
            </p:cNvSpPr>
            <p:nvPr/>
          </p:nvSpPr>
          <p:spPr bwMode="auto">
            <a:xfrm flipH="1">
              <a:off x="1986" y="2079"/>
              <a:ext cx="3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21" name="Line 1074"/>
            <p:cNvSpPr>
              <a:spLocks noChangeShapeType="1"/>
            </p:cNvSpPr>
            <p:nvPr/>
          </p:nvSpPr>
          <p:spPr bwMode="auto">
            <a:xfrm flipH="1">
              <a:off x="1986" y="2089"/>
              <a:ext cx="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49203" name="Line 1075"/>
          <p:cNvSpPr>
            <a:spLocks noChangeShapeType="1"/>
          </p:cNvSpPr>
          <p:nvPr/>
        </p:nvSpPr>
        <p:spPr bwMode="auto">
          <a:xfrm>
            <a:off x="4291013" y="1501775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9204" name="Line 1076"/>
          <p:cNvSpPr>
            <a:spLocks noChangeShapeType="1"/>
          </p:cNvSpPr>
          <p:nvPr/>
        </p:nvSpPr>
        <p:spPr bwMode="auto">
          <a:xfrm>
            <a:off x="4700588" y="20431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49205" name="Group 1077"/>
          <p:cNvGrpSpPr>
            <a:grpSpLocks/>
          </p:cNvGrpSpPr>
          <p:nvPr/>
        </p:nvGrpSpPr>
        <p:grpSpPr bwMode="auto">
          <a:xfrm>
            <a:off x="4673600" y="2655888"/>
            <a:ext cx="541338" cy="328612"/>
            <a:chOff x="1986" y="1986"/>
            <a:chExt cx="341" cy="207"/>
          </a:xfrm>
        </p:grpSpPr>
        <p:sp>
          <p:nvSpPr>
            <p:cNvPr id="15416" name="Line 1078"/>
            <p:cNvSpPr>
              <a:spLocks noChangeShapeType="1"/>
            </p:cNvSpPr>
            <p:nvPr/>
          </p:nvSpPr>
          <p:spPr bwMode="auto">
            <a:xfrm>
              <a:off x="2327" y="1986"/>
              <a:ext cx="0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17" name="Line 1079"/>
            <p:cNvSpPr>
              <a:spLocks noChangeShapeType="1"/>
            </p:cNvSpPr>
            <p:nvPr/>
          </p:nvSpPr>
          <p:spPr bwMode="auto">
            <a:xfrm flipH="1">
              <a:off x="1986" y="2079"/>
              <a:ext cx="3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18" name="Line 1080"/>
            <p:cNvSpPr>
              <a:spLocks noChangeShapeType="1"/>
            </p:cNvSpPr>
            <p:nvPr/>
          </p:nvSpPr>
          <p:spPr bwMode="auto">
            <a:xfrm flipH="1">
              <a:off x="1986" y="2089"/>
              <a:ext cx="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49209" name="Group 1081"/>
          <p:cNvGrpSpPr>
            <a:grpSpLocks/>
          </p:cNvGrpSpPr>
          <p:nvPr/>
        </p:nvGrpSpPr>
        <p:grpSpPr bwMode="auto">
          <a:xfrm>
            <a:off x="3354388" y="3208338"/>
            <a:ext cx="2298700" cy="312737"/>
            <a:chOff x="2017" y="3413"/>
            <a:chExt cx="1448" cy="197"/>
          </a:xfrm>
        </p:grpSpPr>
        <p:sp>
          <p:nvSpPr>
            <p:cNvPr id="15413" name="Line 1082"/>
            <p:cNvSpPr>
              <a:spLocks noChangeShapeType="1"/>
            </p:cNvSpPr>
            <p:nvPr/>
          </p:nvSpPr>
          <p:spPr bwMode="auto">
            <a:xfrm flipH="1">
              <a:off x="3464" y="3413"/>
              <a:ext cx="1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14" name="Line 1083"/>
            <p:cNvSpPr>
              <a:spLocks noChangeShapeType="1"/>
            </p:cNvSpPr>
            <p:nvPr/>
          </p:nvSpPr>
          <p:spPr bwMode="auto">
            <a:xfrm flipH="1">
              <a:off x="2017" y="3517"/>
              <a:ext cx="1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15" name="Line 1084"/>
            <p:cNvSpPr>
              <a:spLocks noChangeShapeType="1"/>
            </p:cNvSpPr>
            <p:nvPr/>
          </p:nvSpPr>
          <p:spPr bwMode="auto">
            <a:xfrm>
              <a:off x="2027" y="3517"/>
              <a:ext cx="0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49213" name="Group 1085"/>
          <p:cNvGrpSpPr>
            <a:grpSpLocks/>
          </p:cNvGrpSpPr>
          <p:nvPr/>
        </p:nvGrpSpPr>
        <p:grpSpPr bwMode="auto">
          <a:xfrm>
            <a:off x="3733800" y="3733800"/>
            <a:ext cx="2298700" cy="312738"/>
            <a:chOff x="2017" y="3413"/>
            <a:chExt cx="1448" cy="197"/>
          </a:xfrm>
        </p:grpSpPr>
        <p:sp>
          <p:nvSpPr>
            <p:cNvPr id="15410" name="Line 1086"/>
            <p:cNvSpPr>
              <a:spLocks noChangeShapeType="1"/>
            </p:cNvSpPr>
            <p:nvPr/>
          </p:nvSpPr>
          <p:spPr bwMode="auto">
            <a:xfrm flipH="1">
              <a:off x="3464" y="3413"/>
              <a:ext cx="1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11" name="Line 1087"/>
            <p:cNvSpPr>
              <a:spLocks noChangeShapeType="1"/>
            </p:cNvSpPr>
            <p:nvPr/>
          </p:nvSpPr>
          <p:spPr bwMode="auto">
            <a:xfrm flipH="1">
              <a:off x="2017" y="3517"/>
              <a:ext cx="1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12" name="Line 1088"/>
            <p:cNvSpPr>
              <a:spLocks noChangeShapeType="1"/>
            </p:cNvSpPr>
            <p:nvPr/>
          </p:nvSpPr>
          <p:spPr bwMode="auto">
            <a:xfrm>
              <a:off x="2027" y="3517"/>
              <a:ext cx="0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49217" name="Text Box 1089"/>
          <p:cNvSpPr txBox="1">
            <a:spLocks noChangeArrowheads="1"/>
          </p:cNvSpPr>
          <p:nvPr/>
        </p:nvSpPr>
        <p:spPr bwMode="auto">
          <a:xfrm>
            <a:off x="2133600" y="609600"/>
            <a:ext cx="15969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i=1         (     )</a:t>
            </a:r>
          </a:p>
        </p:txBody>
      </p:sp>
      <p:sp>
        <p:nvSpPr>
          <p:cNvPr id="49218" name="Text Box 1090"/>
          <p:cNvSpPr txBox="1">
            <a:spLocks noChangeArrowheads="1"/>
          </p:cNvSpPr>
          <p:nvPr/>
        </p:nvSpPr>
        <p:spPr bwMode="auto">
          <a:xfrm>
            <a:off x="2116138" y="4062413"/>
            <a:ext cx="40975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i=7        (13   38   49   65   76   97)  27</a:t>
            </a:r>
          </a:p>
        </p:txBody>
      </p:sp>
      <p:sp>
        <p:nvSpPr>
          <p:cNvPr id="49220" name="Text Box 1092"/>
          <p:cNvSpPr txBox="1">
            <a:spLocks noChangeArrowheads="1"/>
          </p:cNvSpPr>
          <p:nvPr/>
        </p:nvSpPr>
        <p:spPr bwMode="auto">
          <a:xfrm>
            <a:off x="2573338" y="40624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27</a:t>
            </a:r>
          </a:p>
        </p:txBody>
      </p:sp>
      <p:grpSp>
        <p:nvGrpSpPr>
          <p:cNvPr id="49224" name="Group 1096"/>
          <p:cNvGrpSpPr>
            <a:grpSpLocks/>
          </p:cNvGrpSpPr>
          <p:nvPr/>
        </p:nvGrpSpPr>
        <p:grpSpPr bwMode="auto">
          <a:xfrm>
            <a:off x="5299075" y="4367213"/>
            <a:ext cx="269875" cy="642937"/>
            <a:chOff x="3398" y="3120"/>
            <a:chExt cx="170" cy="405"/>
          </a:xfrm>
        </p:grpSpPr>
        <p:sp>
          <p:nvSpPr>
            <p:cNvPr id="15408" name="Line 1094"/>
            <p:cNvSpPr>
              <a:spLocks noChangeShapeType="1"/>
            </p:cNvSpPr>
            <p:nvPr/>
          </p:nvSpPr>
          <p:spPr bwMode="auto">
            <a:xfrm flipV="1">
              <a:off x="3504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09" name="Text Box 1095"/>
            <p:cNvSpPr txBox="1">
              <a:spLocks noChangeArrowheads="1"/>
            </p:cNvSpPr>
            <p:nvPr/>
          </p:nvSpPr>
          <p:spPr bwMode="auto">
            <a:xfrm>
              <a:off x="3398" y="3273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49225" name="Group 1097"/>
          <p:cNvGrpSpPr>
            <a:grpSpLocks/>
          </p:cNvGrpSpPr>
          <p:nvPr/>
        </p:nvGrpSpPr>
        <p:grpSpPr bwMode="auto">
          <a:xfrm>
            <a:off x="3543300" y="4367213"/>
            <a:ext cx="269875" cy="642937"/>
            <a:chOff x="3398" y="3120"/>
            <a:chExt cx="170" cy="405"/>
          </a:xfrm>
        </p:grpSpPr>
        <p:sp>
          <p:nvSpPr>
            <p:cNvPr id="15406" name="Line 1098"/>
            <p:cNvSpPr>
              <a:spLocks noChangeShapeType="1"/>
            </p:cNvSpPr>
            <p:nvPr/>
          </p:nvSpPr>
          <p:spPr bwMode="auto">
            <a:xfrm flipV="1">
              <a:off x="3504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07" name="Text Box 1099"/>
            <p:cNvSpPr txBox="1">
              <a:spLocks noChangeArrowheads="1"/>
            </p:cNvSpPr>
            <p:nvPr/>
          </p:nvSpPr>
          <p:spPr bwMode="auto">
            <a:xfrm>
              <a:off x="3398" y="3273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49228" name="Group 1100"/>
          <p:cNvGrpSpPr>
            <a:grpSpLocks/>
          </p:cNvGrpSpPr>
          <p:nvPr/>
        </p:nvGrpSpPr>
        <p:grpSpPr bwMode="auto">
          <a:xfrm>
            <a:off x="4421188" y="4367213"/>
            <a:ext cx="269875" cy="642937"/>
            <a:chOff x="3398" y="3120"/>
            <a:chExt cx="170" cy="405"/>
          </a:xfrm>
        </p:grpSpPr>
        <p:sp>
          <p:nvSpPr>
            <p:cNvPr id="15404" name="Line 1101"/>
            <p:cNvSpPr>
              <a:spLocks noChangeShapeType="1"/>
            </p:cNvSpPr>
            <p:nvPr/>
          </p:nvSpPr>
          <p:spPr bwMode="auto">
            <a:xfrm flipV="1">
              <a:off x="3504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05" name="Text Box 1102"/>
            <p:cNvSpPr txBox="1">
              <a:spLocks noChangeArrowheads="1"/>
            </p:cNvSpPr>
            <p:nvPr/>
          </p:nvSpPr>
          <p:spPr bwMode="auto">
            <a:xfrm>
              <a:off x="3398" y="3273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49231" name="Group 1103"/>
          <p:cNvGrpSpPr>
            <a:grpSpLocks/>
          </p:cNvGrpSpPr>
          <p:nvPr/>
        </p:nvGrpSpPr>
        <p:grpSpPr bwMode="auto">
          <a:xfrm>
            <a:off x="4859338" y="4367213"/>
            <a:ext cx="269875" cy="642937"/>
            <a:chOff x="3398" y="3120"/>
            <a:chExt cx="170" cy="405"/>
          </a:xfrm>
        </p:grpSpPr>
        <p:sp>
          <p:nvSpPr>
            <p:cNvPr id="15402" name="Line 1104"/>
            <p:cNvSpPr>
              <a:spLocks noChangeShapeType="1"/>
            </p:cNvSpPr>
            <p:nvPr/>
          </p:nvSpPr>
          <p:spPr bwMode="auto">
            <a:xfrm flipV="1">
              <a:off x="3504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03" name="Text Box 1105"/>
            <p:cNvSpPr txBox="1">
              <a:spLocks noChangeArrowheads="1"/>
            </p:cNvSpPr>
            <p:nvPr/>
          </p:nvSpPr>
          <p:spPr bwMode="auto">
            <a:xfrm>
              <a:off x="3398" y="3273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49234" name="Group 1106"/>
          <p:cNvGrpSpPr>
            <a:grpSpLocks/>
          </p:cNvGrpSpPr>
          <p:nvPr/>
        </p:nvGrpSpPr>
        <p:grpSpPr bwMode="auto">
          <a:xfrm>
            <a:off x="3981450" y="4367213"/>
            <a:ext cx="269875" cy="642937"/>
            <a:chOff x="3398" y="3120"/>
            <a:chExt cx="170" cy="405"/>
          </a:xfrm>
        </p:grpSpPr>
        <p:sp>
          <p:nvSpPr>
            <p:cNvPr id="15400" name="Line 1107"/>
            <p:cNvSpPr>
              <a:spLocks noChangeShapeType="1"/>
            </p:cNvSpPr>
            <p:nvPr/>
          </p:nvSpPr>
          <p:spPr bwMode="auto">
            <a:xfrm flipV="1">
              <a:off x="3504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01" name="Text Box 1108"/>
            <p:cNvSpPr txBox="1">
              <a:spLocks noChangeArrowheads="1"/>
            </p:cNvSpPr>
            <p:nvPr/>
          </p:nvSpPr>
          <p:spPr bwMode="auto">
            <a:xfrm>
              <a:off x="3398" y="3273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49237" name="Group 1109"/>
          <p:cNvGrpSpPr>
            <a:grpSpLocks/>
          </p:cNvGrpSpPr>
          <p:nvPr/>
        </p:nvGrpSpPr>
        <p:grpSpPr bwMode="auto">
          <a:xfrm>
            <a:off x="3105150" y="4367213"/>
            <a:ext cx="269875" cy="642937"/>
            <a:chOff x="3398" y="3120"/>
            <a:chExt cx="170" cy="405"/>
          </a:xfrm>
        </p:grpSpPr>
        <p:sp>
          <p:nvSpPr>
            <p:cNvPr id="15398" name="Line 1110"/>
            <p:cNvSpPr>
              <a:spLocks noChangeShapeType="1"/>
            </p:cNvSpPr>
            <p:nvPr/>
          </p:nvSpPr>
          <p:spPr bwMode="auto">
            <a:xfrm flipV="1">
              <a:off x="3504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399" name="Text Box 1111"/>
            <p:cNvSpPr txBox="1">
              <a:spLocks noChangeArrowheads="1"/>
            </p:cNvSpPr>
            <p:nvPr/>
          </p:nvSpPr>
          <p:spPr bwMode="auto">
            <a:xfrm>
              <a:off x="3398" y="3273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j</a:t>
              </a:r>
            </a:p>
          </p:txBody>
        </p:sp>
      </p:grpSp>
      <p:sp>
        <p:nvSpPr>
          <p:cNvPr id="49240" name="Text Box 1112"/>
          <p:cNvSpPr txBox="1">
            <a:spLocks noChangeArrowheads="1"/>
          </p:cNvSpPr>
          <p:nvPr/>
        </p:nvSpPr>
        <p:spPr bwMode="auto">
          <a:xfrm>
            <a:off x="5697538" y="4062413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97</a:t>
            </a:r>
          </a:p>
        </p:txBody>
      </p:sp>
      <p:sp>
        <p:nvSpPr>
          <p:cNvPr id="49241" name="Text Box 1113"/>
          <p:cNvSpPr txBox="1">
            <a:spLocks noChangeArrowheads="1"/>
          </p:cNvSpPr>
          <p:nvPr/>
        </p:nvSpPr>
        <p:spPr bwMode="auto">
          <a:xfrm>
            <a:off x="5259388" y="4062413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76</a:t>
            </a:r>
          </a:p>
        </p:txBody>
      </p:sp>
      <p:sp>
        <p:nvSpPr>
          <p:cNvPr id="49242" name="Text Box 1114"/>
          <p:cNvSpPr txBox="1">
            <a:spLocks noChangeArrowheads="1"/>
          </p:cNvSpPr>
          <p:nvPr/>
        </p:nvSpPr>
        <p:spPr bwMode="auto">
          <a:xfrm>
            <a:off x="4821238" y="4062413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65</a:t>
            </a:r>
          </a:p>
        </p:txBody>
      </p:sp>
      <p:sp>
        <p:nvSpPr>
          <p:cNvPr id="49243" name="Text Box 1115"/>
          <p:cNvSpPr txBox="1">
            <a:spLocks noChangeArrowheads="1"/>
          </p:cNvSpPr>
          <p:nvPr/>
        </p:nvSpPr>
        <p:spPr bwMode="auto">
          <a:xfrm>
            <a:off x="4383088" y="4062413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49</a:t>
            </a:r>
          </a:p>
        </p:txBody>
      </p:sp>
      <p:sp>
        <p:nvSpPr>
          <p:cNvPr id="49244" name="Text Box 1116"/>
          <p:cNvSpPr txBox="1">
            <a:spLocks noChangeArrowheads="1"/>
          </p:cNvSpPr>
          <p:nvPr/>
        </p:nvSpPr>
        <p:spPr bwMode="auto">
          <a:xfrm>
            <a:off x="3944938" y="4062413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38</a:t>
            </a:r>
          </a:p>
        </p:txBody>
      </p:sp>
      <p:sp>
        <p:nvSpPr>
          <p:cNvPr id="49245" name="Text Box 1117"/>
          <p:cNvSpPr txBox="1">
            <a:spLocks noChangeArrowheads="1"/>
          </p:cNvSpPr>
          <p:nvPr/>
        </p:nvSpPr>
        <p:spPr bwMode="auto">
          <a:xfrm>
            <a:off x="3487738" y="4062413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27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grpSp>
        <p:nvGrpSpPr>
          <p:cNvPr id="49247" name="Group 1119"/>
          <p:cNvGrpSpPr>
            <a:grpSpLocks/>
          </p:cNvGrpSpPr>
          <p:nvPr/>
        </p:nvGrpSpPr>
        <p:grpSpPr bwMode="auto">
          <a:xfrm>
            <a:off x="1828800" y="4949825"/>
            <a:ext cx="4543425" cy="400050"/>
            <a:chOff x="1152" y="3118"/>
            <a:chExt cx="2862" cy="252"/>
          </a:xfrm>
        </p:grpSpPr>
        <p:sp>
          <p:nvSpPr>
            <p:cNvPr id="15396" name="Text Box 1070"/>
            <p:cNvSpPr txBox="1">
              <a:spLocks noChangeArrowheads="1"/>
            </p:cNvSpPr>
            <p:nvPr/>
          </p:nvSpPr>
          <p:spPr bwMode="auto">
            <a:xfrm>
              <a:off x="1392" y="3120"/>
              <a:ext cx="26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              (13   27   38   49   65   76   97)</a:t>
              </a:r>
            </a:p>
          </p:txBody>
        </p:sp>
        <p:sp>
          <p:nvSpPr>
            <p:cNvPr id="15397" name="Text Box 1118"/>
            <p:cNvSpPr txBox="1">
              <a:spLocks noChangeArrowheads="1"/>
            </p:cNvSpPr>
            <p:nvPr/>
          </p:nvSpPr>
          <p:spPr bwMode="auto">
            <a:xfrm>
              <a:off x="1152" y="3118"/>
              <a:ext cx="11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latin typeface="Times New Roman" pitchFamily="18" charset="0"/>
                </a:rPr>
                <a:t>排序结果：</a:t>
              </a:r>
            </a:p>
          </p:txBody>
        </p:sp>
      </p:grpSp>
      <p:graphicFrame>
        <p:nvGraphicFramePr>
          <p:cNvPr id="15394" name="Object 1120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917688"/>
              </p:ext>
            </p:extLst>
          </p:nvPr>
        </p:nvGraphicFramePr>
        <p:xfrm>
          <a:off x="7791450" y="236538"/>
          <a:ext cx="106045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0" name="包装程序外壳对象" showAsIcon="1" r:id="rId5" imgW="825840" imgH="711360" progId="Package">
                  <p:embed/>
                </p:oleObj>
              </mc:Choice>
              <mc:Fallback>
                <p:oleObj name="包装程序外壳对象" showAsIcon="1" r:id="rId5" imgW="825840" imgH="711360" progId="Package">
                  <p:embed/>
                  <p:pic>
                    <p:nvPicPr>
                      <p:cNvPr id="0" name="Object 1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1450" y="236538"/>
                        <a:ext cx="106045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5" name="AutoShape 1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05800" y="6172200"/>
            <a:ext cx="609600" cy="457200"/>
          </a:xfrm>
          <a:prstGeom prst="actionButtonForwardNex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9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49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9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9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9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9" dur="500"/>
                                        <p:tgtEl>
                                          <p:spTgt spid="4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492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492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49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5" dur="500"/>
                                        <p:tgtEl>
                                          <p:spTgt spid="492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4" dur="500"/>
                                        <p:tgtEl>
                                          <p:spTgt spid="49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3" dur="500"/>
                                        <p:tgtEl>
                                          <p:spTgt spid="492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8" dur="500"/>
                                        <p:tgtEl>
                                          <p:spTgt spid="492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3" dur="500"/>
                                        <p:tgtEl>
                                          <p:spTgt spid="49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91" grpId="0" build="p" autoUpdateAnimBg="0"/>
      <p:bldP spid="49192" grpId="0" build="p" autoUpdateAnimBg="0"/>
      <p:bldP spid="49193" grpId="0" build="p" autoUpdateAnimBg="0"/>
      <p:bldP spid="49194" grpId="0" build="p" autoUpdateAnimBg="0"/>
      <p:bldP spid="49195" grpId="0" build="p" autoUpdateAnimBg="0"/>
      <p:bldP spid="49196" grpId="0" build="p" autoUpdateAnimBg="0"/>
      <p:bldP spid="49197" grpId="0" build="p" autoUpdateAnimBg="0"/>
      <p:bldP spid="49203" grpId="0" animBg="1"/>
      <p:bldP spid="49204" grpId="0" animBg="1"/>
      <p:bldP spid="49217" grpId="0" build="p" autoUpdateAnimBg="0"/>
      <p:bldP spid="49218" grpId="0" build="p" autoUpdateAnimBg="0"/>
      <p:bldP spid="49220" grpId="0" build="p" autoUpdateAnimBg="0"/>
      <p:bldP spid="49240" grpId="0" animBg="1" autoUpdateAnimBg="0"/>
      <p:bldP spid="49241" grpId="0" animBg="1" autoUpdateAnimBg="0"/>
      <p:bldP spid="49242" grpId="0" animBg="1" autoUpdateAnimBg="0"/>
      <p:bldP spid="49243" grpId="0" animBg="1" autoUpdateAnimBg="0"/>
      <p:bldP spid="49244" grpId="0" animBg="1" autoUpdateAnimBg="0"/>
      <p:bldP spid="4924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36" name="Object 24"/>
          <p:cNvGraphicFramePr>
            <a:graphicFrameLocks noGrp="1" noChangeAspect="1"/>
          </p:cNvGraphicFramePr>
          <p:nvPr>
            <p:ph/>
          </p:nvPr>
        </p:nvGraphicFramePr>
        <p:xfrm>
          <a:off x="4702175" y="2211388"/>
          <a:ext cx="112553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3" name="公式" r:id="rId5" imgW="914400" imgH="431800" progId="Equation.3">
                  <p:embed/>
                </p:oleObj>
              </mc:Choice>
              <mc:Fallback>
                <p:oleObj name="公式" r:id="rId5" imgW="914400" imgH="4318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175" y="2211388"/>
                        <a:ext cx="1125538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smtClean="0"/>
              <a:t>电子科技计算机学院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42938" y="511144"/>
            <a:ext cx="8501062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</a:pPr>
            <a:r>
              <a:rPr lang="zh-CN" altLang="en-US" sz="2400" b="1" dirty="0"/>
              <a:t>算法评价</a:t>
            </a:r>
          </a:p>
          <a:p>
            <a:pPr marL="1600200" lvl="3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</a:pPr>
            <a:r>
              <a:rPr lang="zh-CN" altLang="en-US" sz="2000" b="1" dirty="0"/>
              <a:t>时间复杂度</a:t>
            </a:r>
          </a:p>
          <a:p>
            <a:pPr marL="2057400" lvl="4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sz="2000" b="1" dirty="0"/>
              <a:t>若待排序记录按关键字从小到大排列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正序</a:t>
            </a:r>
            <a:r>
              <a:rPr lang="en-US" altLang="zh-CN" sz="2000" b="1" dirty="0"/>
              <a:t>)</a:t>
            </a:r>
          </a:p>
          <a:p>
            <a:pPr marL="2057400" lvl="4" indent="-228600">
              <a:spcBef>
                <a:spcPct val="20000"/>
              </a:spcBef>
              <a:buClr>
                <a:srgbClr val="FF9999"/>
              </a:buClr>
              <a:buSzPct val="85000"/>
              <a:buFont typeface="Wingdings" pitchFamily="2" charset="2"/>
              <a:buChar char="Y"/>
            </a:pPr>
            <a:r>
              <a:rPr lang="zh-CN" altLang="en-US" sz="2000" b="1" dirty="0"/>
              <a:t>关键字比较次数：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184706"/>
              </p:ext>
            </p:extLst>
          </p:nvPr>
        </p:nvGraphicFramePr>
        <p:xfrm>
          <a:off x="4832350" y="1610785"/>
          <a:ext cx="146208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4" name="公式" r:id="rId7" imgW="710891" imgH="431613" progId="Equation.3">
                  <p:embed/>
                </p:oleObj>
              </mc:Choice>
              <mc:Fallback>
                <p:oleObj name="公式" r:id="rId7" imgW="710891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350" y="1610785"/>
                        <a:ext cx="1462088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642938" y="2370138"/>
            <a:ext cx="85010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057400" lvl="4" indent="-228600">
              <a:spcBef>
                <a:spcPct val="20000"/>
              </a:spcBef>
              <a:buClr>
                <a:srgbClr val="FF9999"/>
              </a:buClr>
              <a:buSzPct val="85000"/>
              <a:buFont typeface="Wingdings" pitchFamily="2" charset="2"/>
              <a:buChar char="Y"/>
            </a:pPr>
            <a:r>
              <a:rPr lang="zh-CN" altLang="en-US" sz="2000" b="1"/>
              <a:t>记录移动次数：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42938" y="2998788"/>
            <a:ext cx="8501062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057400" lvl="4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sz="2000" b="1"/>
              <a:t>若待排序记录按关键字从大到小排列</a:t>
            </a:r>
            <a:r>
              <a:rPr lang="en-US" altLang="zh-CN" sz="2000" b="1"/>
              <a:t>(</a:t>
            </a:r>
            <a:r>
              <a:rPr lang="zh-CN" altLang="en-US" sz="2000" b="1"/>
              <a:t>逆序</a:t>
            </a:r>
            <a:r>
              <a:rPr lang="en-US" altLang="zh-CN" sz="2000" b="1"/>
              <a:t>)</a:t>
            </a:r>
          </a:p>
          <a:p>
            <a:pPr marL="2057400" lvl="4" indent="-228600">
              <a:spcBef>
                <a:spcPct val="20000"/>
              </a:spcBef>
              <a:buClr>
                <a:srgbClr val="FF9999"/>
              </a:buClr>
              <a:buSzPct val="85000"/>
              <a:buFont typeface="Wingdings" pitchFamily="2" charset="2"/>
              <a:buChar char="Y"/>
            </a:pPr>
            <a:r>
              <a:rPr lang="zh-CN" altLang="en-US" sz="2000" b="1"/>
              <a:t>关键字比较次数：</a:t>
            </a:r>
          </a:p>
        </p:txBody>
      </p:sp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4735513" y="3276600"/>
          <a:ext cx="255905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5" name="公式" r:id="rId9" imgW="1244600" imgH="431800" progId="Equation.3">
                  <p:embed/>
                </p:oleObj>
              </mc:Choice>
              <mc:Fallback>
                <p:oleObj name="公式" r:id="rId9" imgW="12446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513" y="3276600"/>
                        <a:ext cx="255905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42938" y="3951288"/>
            <a:ext cx="85010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057400" lvl="4" indent="-228600">
              <a:spcBef>
                <a:spcPct val="20000"/>
              </a:spcBef>
              <a:buClr>
                <a:srgbClr val="FF9999"/>
              </a:buClr>
              <a:buSzPct val="85000"/>
              <a:buFont typeface="Wingdings" pitchFamily="2" charset="2"/>
              <a:buChar char="Y"/>
            </a:pPr>
            <a:r>
              <a:rPr lang="zh-CN" altLang="en-US" sz="2000" b="1"/>
              <a:t>记录移动次数：</a:t>
            </a:r>
          </a:p>
        </p:txBody>
      </p:sp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4429125" y="3852863"/>
          <a:ext cx="315912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6" name="公式" r:id="rId11" imgW="1536700" imgH="431800" progId="Equation.3">
                  <p:embed/>
                </p:oleObj>
              </mc:Choice>
              <mc:Fallback>
                <p:oleObj name="公式" r:id="rId11" imgW="15367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3852863"/>
                        <a:ext cx="315912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642938" y="4492625"/>
            <a:ext cx="85010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057400" lvl="4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sz="2000" b="1"/>
              <a:t>若待排序记录是随机的，取平均值</a:t>
            </a:r>
          </a:p>
          <a:p>
            <a:pPr marL="2057400" lvl="4" indent="-228600">
              <a:spcBef>
                <a:spcPct val="20000"/>
              </a:spcBef>
              <a:buClr>
                <a:srgbClr val="FF9999"/>
              </a:buClr>
              <a:buSzPct val="85000"/>
              <a:buFont typeface="Wingdings" pitchFamily="2" charset="2"/>
              <a:buChar char="Y"/>
            </a:pPr>
            <a:r>
              <a:rPr lang="zh-CN" altLang="en-US" sz="2000" b="1"/>
              <a:t>关键字比较次数：</a:t>
            </a:r>
          </a:p>
        </p:txBody>
      </p:sp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5143500" y="4795838"/>
          <a:ext cx="4699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7" name="公式" r:id="rId13" imgW="228600" imgH="419100" progId="Equation.3">
                  <p:embed/>
                </p:oleObj>
              </mc:Choice>
              <mc:Fallback>
                <p:oleObj name="公式" r:id="rId13" imgW="2286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795838"/>
                        <a:ext cx="46990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2938" y="5445125"/>
            <a:ext cx="85010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057400" lvl="4" indent="-228600">
              <a:spcBef>
                <a:spcPct val="20000"/>
              </a:spcBef>
              <a:buClr>
                <a:srgbClr val="FF9999"/>
              </a:buClr>
              <a:buSzPct val="85000"/>
              <a:buFont typeface="Wingdings" pitchFamily="2" charset="2"/>
              <a:buChar char="Y"/>
            </a:pPr>
            <a:r>
              <a:rPr lang="zh-CN" altLang="en-US" sz="2000" b="1"/>
              <a:t>记录移动次数：</a:t>
            </a:r>
          </a:p>
        </p:txBody>
      </p:sp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4838700" y="5362575"/>
          <a:ext cx="4699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8" name="公式" r:id="rId15" imgW="228600" imgH="419100" progId="Equation.3">
                  <p:embed/>
                </p:oleObj>
              </mc:Choice>
              <mc:Fallback>
                <p:oleObj name="公式" r:id="rId15" imgW="228600" imgH="419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5362575"/>
                        <a:ext cx="4699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6381750" y="5035550"/>
            <a:ext cx="1343025" cy="406400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T(n)=O(n²)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1876424" y="6027738"/>
            <a:ext cx="4505325" cy="452437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1600200" lvl="3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/>
            </a:pPr>
            <a:r>
              <a:rPr lang="zh-CN" altLang="en-US" sz="2000" b="1" dirty="0"/>
              <a:t>空间复杂度：</a:t>
            </a:r>
            <a:r>
              <a:rPr lang="en-US" altLang="zh-CN" sz="2000" b="1" dirty="0"/>
              <a:t>S(n)=O(1)</a:t>
            </a:r>
          </a:p>
        </p:txBody>
      </p:sp>
      <p:sp>
        <p:nvSpPr>
          <p:cNvPr id="16402" name="AutoShape 18">
            <a:hlinkClick r:id="rId16" action="ppaction://program" highlightClick="1"/>
          </p:cNvPr>
          <p:cNvSpPr>
            <a:spLocks noChangeArrowheads="1"/>
          </p:cNvSpPr>
          <p:nvPr/>
        </p:nvSpPr>
        <p:spPr bwMode="auto">
          <a:xfrm>
            <a:off x="381000" y="5943600"/>
            <a:ext cx="533400" cy="609600"/>
          </a:xfrm>
          <a:prstGeom prst="actionButton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3" name="Text Box 20"/>
          <p:cNvSpPr txBox="1">
            <a:spLocks noChangeArrowheads="1"/>
          </p:cNvSpPr>
          <p:nvPr/>
        </p:nvSpPr>
        <p:spPr bwMode="auto">
          <a:xfrm>
            <a:off x="838200" y="6096000"/>
            <a:ext cx="1038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Ch8_1.c</a:t>
            </a:r>
          </a:p>
        </p:txBody>
      </p:sp>
      <p:sp>
        <p:nvSpPr>
          <p:cNvPr id="16404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29600" y="6172200"/>
            <a:ext cx="609600" cy="457200"/>
          </a:xfrm>
          <a:prstGeom prst="actionButtonBackPreviou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405" name="Object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902575" y="393700"/>
          <a:ext cx="8382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9" name="包" r:id="rId17" imgW="651753" imgH="466928" progId="Package">
                  <p:embed/>
                </p:oleObj>
              </mc:Choice>
              <mc:Fallback>
                <p:oleObj name="包" r:id="rId17" imgW="651753" imgH="466928" progId="Package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2575" y="393700"/>
                        <a:ext cx="8382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bldLvl="5" autoUpdateAnimBg="0"/>
      <p:bldP spid="13317" grpId="0" build="p" autoUpdateAnimBg="0"/>
      <p:bldP spid="13319" grpId="0" build="p" bldLvl="5" autoUpdateAnimBg="0"/>
      <p:bldP spid="13321" grpId="0" build="p" autoUpdateAnimBg="0"/>
      <p:bldP spid="13323" grpId="0" build="p" bldLvl="5" autoUpdateAnimBg="0"/>
      <p:bldP spid="13325" grpId="0" build="p" autoUpdateAnimBg="0"/>
      <p:bldP spid="13327" grpId="0" animBg="1" autoUpdateAnimBg="0"/>
      <p:bldP spid="1332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42938" y="447675"/>
            <a:ext cx="8501062" cy="928688"/>
          </a:xfrm>
        </p:spPr>
        <p:txBody>
          <a:bodyPr/>
          <a:lstStyle/>
          <a:p>
            <a:pPr marL="365760" lvl="1" indent="0" eaLnBrk="1" hangingPunct="1">
              <a:buNone/>
            </a:pPr>
            <a:r>
              <a:rPr lang="zh-CN" altLang="en-US" b="1" dirty="0" smtClean="0"/>
              <a:t>折半插入排序</a:t>
            </a:r>
          </a:p>
          <a:p>
            <a:pPr marL="777240" lvl="2" indent="0" eaLnBrk="1" hangingPunct="1">
              <a:buNone/>
            </a:pPr>
            <a:r>
              <a:rPr lang="zh-CN" altLang="en-US" b="1" dirty="0" smtClean="0"/>
              <a:t>排序过程：用折半查找方法确定插入位置的排序叫</a:t>
            </a:r>
            <a:r>
              <a:rPr lang="en-US" altLang="zh-CN" b="1" dirty="0" smtClean="0"/>
              <a:t>~</a:t>
            </a:r>
          </a:p>
        </p:txBody>
      </p:sp>
      <p:sp>
        <p:nvSpPr>
          <p:cNvPr id="17412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848400" y="-182564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70512734-BD47-491E-9B3E-6F6195364EA9}" type="slidenum">
              <a:rPr lang="en-US" altLang="zh-CN" b="1" smtClean="0"/>
              <a:pPr eaLnBrk="1" hangingPunct="1"/>
              <a:t>7</a:t>
            </a:fld>
            <a:endParaRPr lang="en-US" altLang="zh-CN" b="1" dirty="0" smtClean="0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019175" y="1544638"/>
            <a:ext cx="442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例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866900" y="1506538"/>
            <a:ext cx="51876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i=1           (30)    13    70    85    39    42    6     20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866900" y="1922463"/>
            <a:ext cx="51876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i=2  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13</a:t>
            </a:r>
            <a:r>
              <a:rPr kumimoji="1" lang="en-US" altLang="zh-CN" sz="2000" b="1">
                <a:latin typeface="Times New Roman" pitchFamily="18" charset="0"/>
              </a:rPr>
              <a:t>    (13     30)   70    85    39    42    6     20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866900" y="2640013"/>
            <a:ext cx="53158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i=7  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6</a:t>
            </a:r>
            <a:r>
              <a:rPr kumimoji="1" lang="en-US" altLang="zh-CN" sz="2000" b="1">
                <a:latin typeface="Times New Roman" pitchFamily="18" charset="0"/>
              </a:rPr>
              <a:t>      (6       13    30    39     42   70    85 )   20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863407" y="2228850"/>
            <a:ext cx="492443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…...</a:t>
            </a:r>
          </a:p>
        </p:txBody>
      </p:sp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1866900" y="3074988"/>
            <a:ext cx="5316538" cy="760412"/>
            <a:chOff x="1185" y="1937"/>
            <a:chExt cx="3349" cy="479"/>
          </a:xfrm>
        </p:grpSpPr>
        <p:sp>
          <p:nvSpPr>
            <p:cNvPr id="17451" name="Text Box 9"/>
            <p:cNvSpPr txBox="1">
              <a:spLocks noChangeArrowheads="1"/>
            </p:cNvSpPr>
            <p:nvPr/>
          </p:nvSpPr>
          <p:spPr bwMode="auto">
            <a:xfrm>
              <a:off x="1185" y="1937"/>
              <a:ext cx="334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i=8   </a:t>
              </a:r>
              <a:r>
                <a:rPr kumimoji="1" lang="en-US" altLang="zh-CN" sz="2000" b="1">
                  <a:solidFill>
                    <a:srgbClr val="FF3300"/>
                  </a:solidFill>
                  <a:latin typeface="Times New Roman" pitchFamily="18" charset="0"/>
                </a:rPr>
                <a:t>20</a:t>
              </a:r>
              <a:r>
                <a:rPr kumimoji="1" lang="en-US" altLang="zh-CN" sz="2000" b="1">
                  <a:latin typeface="Times New Roman" pitchFamily="18" charset="0"/>
                </a:rPr>
                <a:t>    (6       13    30    39     42   70    85 )   20</a:t>
              </a:r>
            </a:p>
          </p:txBody>
        </p:sp>
        <p:grpSp>
          <p:nvGrpSpPr>
            <p:cNvPr id="17452" name="Group 10"/>
            <p:cNvGrpSpPr>
              <a:grpSpLocks/>
            </p:cNvGrpSpPr>
            <p:nvPr/>
          </p:nvGrpSpPr>
          <p:grpSpPr bwMode="auto">
            <a:xfrm>
              <a:off x="1920" y="2111"/>
              <a:ext cx="178" cy="295"/>
              <a:chOff x="1454" y="3189"/>
              <a:chExt cx="178" cy="295"/>
            </a:xfrm>
          </p:grpSpPr>
          <p:sp>
            <p:nvSpPr>
              <p:cNvPr id="17459" name="Line 11"/>
              <p:cNvSpPr>
                <a:spLocks noChangeShapeType="1"/>
              </p:cNvSpPr>
              <p:nvPr/>
            </p:nvSpPr>
            <p:spPr bwMode="auto">
              <a:xfrm flipV="1">
                <a:off x="1534" y="3189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460" name="Text Box 12"/>
              <p:cNvSpPr txBox="1">
                <a:spLocks noChangeArrowheads="1"/>
              </p:cNvSpPr>
              <p:nvPr/>
            </p:nvSpPr>
            <p:spPr bwMode="auto">
              <a:xfrm>
                <a:off x="1454" y="3234"/>
                <a:ext cx="1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s</a:t>
                </a:r>
              </a:p>
            </p:txBody>
          </p:sp>
        </p:grpSp>
        <p:grpSp>
          <p:nvGrpSpPr>
            <p:cNvPr id="17453" name="Group 13"/>
            <p:cNvGrpSpPr>
              <a:grpSpLocks/>
            </p:cNvGrpSpPr>
            <p:nvPr/>
          </p:nvGrpSpPr>
          <p:grpSpPr bwMode="auto">
            <a:xfrm>
              <a:off x="3906" y="2119"/>
              <a:ext cx="170" cy="297"/>
              <a:chOff x="1454" y="3189"/>
              <a:chExt cx="170" cy="297"/>
            </a:xfrm>
          </p:grpSpPr>
          <p:sp>
            <p:nvSpPr>
              <p:cNvPr id="17457" name="Line 14"/>
              <p:cNvSpPr>
                <a:spLocks noChangeShapeType="1"/>
              </p:cNvSpPr>
              <p:nvPr/>
            </p:nvSpPr>
            <p:spPr bwMode="auto">
              <a:xfrm flipV="1">
                <a:off x="1534" y="3189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458" name="Text Box 15"/>
              <p:cNvSpPr txBox="1">
                <a:spLocks noChangeArrowheads="1"/>
              </p:cNvSpPr>
              <p:nvPr/>
            </p:nvSpPr>
            <p:spPr bwMode="auto">
              <a:xfrm>
                <a:off x="1454" y="3234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j</a:t>
                </a:r>
              </a:p>
            </p:txBody>
          </p:sp>
        </p:grpSp>
        <p:grpSp>
          <p:nvGrpSpPr>
            <p:cNvPr id="17454" name="Group 16"/>
            <p:cNvGrpSpPr>
              <a:grpSpLocks/>
            </p:cNvGrpSpPr>
            <p:nvPr/>
          </p:nvGrpSpPr>
          <p:grpSpPr bwMode="auto">
            <a:xfrm>
              <a:off x="2962" y="2106"/>
              <a:ext cx="251" cy="297"/>
              <a:chOff x="1454" y="3189"/>
              <a:chExt cx="251" cy="297"/>
            </a:xfrm>
          </p:grpSpPr>
          <p:sp>
            <p:nvSpPr>
              <p:cNvPr id="17455" name="Line 17"/>
              <p:cNvSpPr>
                <a:spLocks noChangeShapeType="1"/>
              </p:cNvSpPr>
              <p:nvPr/>
            </p:nvSpPr>
            <p:spPr bwMode="auto">
              <a:xfrm flipV="1">
                <a:off x="1534" y="3189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456" name="Text Box 18"/>
              <p:cNvSpPr txBox="1">
                <a:spLocks noChangeArrowheads="1"/>
              </p:cNvSpPr>
              <p:nvPr/>
            </p:nvSpPr>
            <p:spPr bwMode="auto">
              <a:xfrm>
                <a:off x="1454" y="3234"/>
                <a:ext cx="2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m</a:t>
                </a:r>
              </a:p>
            </p:txBody>
          </p:sp>
        </p:grpSp>
      </p:grpSp>
      <p:grpSp>
        <p:nvGrpSpPr>
          <p:cNvPr id="14355" name="Group 19"/>
          <p:cNvGrpSpPr>
            <a:grpSpLocks/>
          </p:cNvGrpSpPr>
          <p:nvPr/>
        </p:nvGrpSpPr>
        <p:grpSpPr bwMode="auto">
          <a:xfrm>
            <a:off x="1866900" y="3740152"/>
            <a:ext cx="5316538" cy="755651"/>
            <a:chOff x="1192" y="2356"/>
            <a:chExt cx="3349" cy="476"/>
          </a:xfrm>
        </p:grpSpPr>
        <p:sp>
          <p:nvSpPr>
            <p:cNvPr id="17441" name="Text Box 20"/>
            <p:cNvSpPr txBox="1">
              <a:spLocks noChangeArrowheads="1"/>
            </p:cNvSpPr>
            <p:nvPr/>
          </p:nvSpPr>
          <p:spPr bwMode="auto">
            <a:xfrm>
              <a:off x="1192" y="2356"/>
              <a:ext cx="334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i=8   </a:t>
              </a:r>
              <a:r>
                <a:rPr kumimoji="1" lang="en-US" altLang="zh-CN" sz="2000" b="1">
                  <a:solidFill>
                    <a:srgbClr val="FF3300"/>
                  </a:solidFill>
                  <a:latin typeface="Times New Roman" pitchFamily="18" charset="0"/>
                </a:rPr>
                <a:t>20</a:t>
              </a:r>
              <a:r>
                <a:rPr kumimoji="1" lang="en-US" altLang="zh-CN" sz="2000" b="1">
                  <a:latin typeface="Times New Roman" pitchFamily="18" charset="0"/>
                </a:rPr>
                <a:t>    (6       13    30    39     42   70    85 )   20</a:t>
              </a:r>
            </a:p>
          </p:txBody>
        </p:sp>
        <p:grpSp>
          <p:nvGrpSpPr>
            <p:cNvPr id="17442" name="Group 21"/>
            <p:cNvGrpSpPr>
              <a:grpSpLocks/>
            </p:cNvGrpSpPr>
            <p:nvPr/>
          </p:nvGrpSpPr>
          <p:grpSpPr bwMode="auto">
            <a:xfrm>
              <a:off x="1927" y="2530"/>
              <a:ext cx="178" cy="295"/>
              <a:chOff x="1454" y="3189"/>
              <a:chExt cx="178" cy="295"/>
            </a:xfrm>
          </p:grpSpPr>
          <p:sp>
            <p:nvSpPr>
              <p:cNvPr id="17449" name="Line 22"/>
              <p:cNvSpPr>
                <a:spLocks noChangeShapeType="1"/>
              </p:cNvSpPr>
              <p:nvPr/>
            </p:nvSpPr>
            <p:spPr bwMode="auto">
              <a:xfrm flipV="1">
                <a:off x="1534" y="3189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450" name="Text Box 23"/>
              <p:cNvSpPr txBox="1">
                <a:spLocks noChangeArrowheads="1"/>
              </p:cNvSpPr>
              <p:nvPr/>
            </p:nvSpPr>
            <p:spPr bwMode="auto">
              <a:xfrm>
                <a:off x="1454" y="3234"/>
                <a:ext cx="1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s</a:t>
                </a:r>
              </a:p>
            </p:txBody>
          </p:sp>
        </p:grpSp>
        <p:grpSp>
          <p:nvGrpSpPr>
            <p:cNvPr id="17443" name="Group 24"/>
            <p:cNvGrpSpPr>
              <a:grpSpLocks/>
            </p:cNvGrpSpPr>
            <p:nvPr/>
          </p:nvGrpSpPr>
          <p:grpSpPr bwMode="auto">
            <a:xfrm>
              <a:off x="2669" y="2527"/>
              <a:ext cx="170" cy="297"/>
              <a:chOff x="1454" y="3189"/>
              <a:chExt cx="170" cy="297"/>
            </a:xfrm>
          </p:grpSpPr>
          <p:sp>
            <p:nvSpPr>
              <p:cNvPr id="17447" name="Line 25"/>
              <p:cNvSpPr>
                <a:spLocks noChangeShapeType="1"/>
              </p:cNvSpPr>
              <p:nvPr/>
            </p:nvSpPr>
            <p:spPr bwMode="auto">
              <a:xfrm flipV="1">
                <a:off x="1534" y="3189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448" name="Text Box 26"/>
              <p:cNvSpPr txBox="1">
                <a:spLocks noChangeArrowheads="1"/>
              </p:cNvSpPr>
              <p:nvPr/>
            </p:nvSpPr>
            <p:spPr bwMode="auto">
              <a:xfrm>
                <a:off x="1454" y="3234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j</a:t>
                </a:r>
              </a:p>
            </p:txBody>
          </p:sp>
        </p:grpSp>
        <p:grpSp>
          <p:nvGrpSpPr>
            <p:cNvPr id="17444" name="Group 27"/>
            <p:cNvGrpSpPr>
              <a:grpSpLocks/>
            </p:cNvGrpSpPr>
            <p:nvPr/>
          </p:nvGrpSpPr>
          <p:grpSpPr bwMode="auto">
            <a:xfrm>
              <a:off x="2305" y="2538"/>
              <a:ext cx="251" cy="294"/>
              <a:chOff x="1454" y="3189"/>
              <a:chExt cx="211" cy="317"/>
            </a:xfrm>
          </p:grpSpPr>
          <p:sp>
            <p:nvSpPr>
              <p:cNvPr id="17445" name="Line 28"/>
              <p:cNvSpPr>
                <a:spLocks noChangeShapeType="1"/>
              </p:cNvSpPr>
              <p:nvPr/>
            </p:nvSpPr>
            <p:spPr bwMode="auto">
              <a:xfrm flipV="1">
                <a:off x="1534" y="3189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446" name="Text Box 29"/>
              <p:cNvSpPr txBox="1">
                <a:spLocks noChangeArrowheads="1"/>
              </p:cNvSpPr>
              <p:nvPr/>
            </p:nvSpPr>
            <p:spPr bwMode="auto">
              <a:xfrm>
                <a:off x="1454" y="3234"/>
                <a:ext cx="211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m</a:t>
                </a:r>
              </a:p>
            </p:txBody>
          </p:sp>
        </p:grpSp>
      </p:grpSp>
      <p:grpSp>
        <p:nvGrpSpPr>
          <p:cNvPr id="14366" name="Group 30"/>
          <p:cNvGrpSpPr>
            <a:grpSpLocks/>
          </p:cNvGrpSpPr>
          <p:nvPr/>
        </p:nvGrpSpPr>
        <p:grpSpPr bwMode="auto">
          <a:xfrm>
            <a:off x="1866900" y="4445000"/>
            <a:ext cx="5316538" cy="742950"/>
            <a:chOff x="1203" y="2800"/>
            <a:chExt cx="3349" cy="468"/>
          </a:xfrm>
        </p:grpSpPr>
        <p:sp>
          <p:nvSpPr>
            <p:cNvPr id="17431" name="Text Box 31"/>
            <p:cNvSpPr txBox="1">
              <a:spLocks noChangeArrowheads="1"/>
            </p:cNvSpPr>
            <p:nvPr/>
          </p:nvSpPr>
          <p:spPr bwMode="auto">
            <a:xfrm>
              <a:off x="1203" y="2800"/>
              <a:ext cx="334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i=8   </a:t>
              </a:r>
              <a:r>
                <a:rPr kumimoji="1" lang="en-US" altLang="zh-CN" sz="2000" b="1">
                  <a:solidFill>
                    <a:srgbClr val="FF3300"/>
                  </a:solidFill>
                  <a:latin typeface="Times New Roman" pitchFamily="18" charset="0"/>
                </a:rPr>
                <a:t>20</a:t>
              </a:r>
              <a:r>
                <a:rPr kumimoji="1" lang="en-US" altLang="zh-CN" sz="2000" b="1">
                  <a:latin typeface="Times New Roman" pitchFamily="18" charset="0"/>
                </a:rPr>
                <a:t>    (6       13    30    39     42   70    85 )   20</a:t>
              </a:r>
            </a:p>
          </p:txBody>
        </p:sp>
        <p:grpSp>
          <p:nvGrpSpPr>
            <p:cNvPr id="17432" name="Group 32"/>
            <p:cNvGrpSpPr>
              <a:grpSpLocks/>
            </p:cNvGrpSpPr>
            <p:nvPr/>
          </p:nvGrpSpPr>
          <p:grpSpPr bwMode="auto">
            <a:xfrm>
              <a:off x="2561" y="2971"/>
              <a:ext cx="178" cy="295"/>
              <a:chOff x="1454" y="3189"/>
              <a:chExt cx="178" cy="295"/>
            </a:xfrm>
          </p:grpSpPr>
          <p:sp>
            <p:nvSpPr>
              <p:cNvPr id="17439" name="Line 33"/>
              <p:cNvSpPr>
                <a:spLocks noChangeShapeType="1"/>
              </p:cNvSpPr>
              <p:nvPr/>
            </p:nvSpPr>
            <p:spPr bwMode="auto">
              <a:xfrm flipV="1">
                <a:off x="1534" y="3189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440" name="Text Box 34"/>
              <p:cNvSpPr txBox="1">
                <a:spLocks noChangeArrowheads="1"/>
              </p:cNvSpPr>
              <p:nvPr/>
            </p:nvSpPr>
            <p:spPr bwMode="auto">
              <a:xfrm>
                <a:off x="1454" y="3234"/>
                <a:ext cx="1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s</a:t>
                </a:r>
              </a:p>
            </p:txBody>
          </p:sp>
        </p:grpSp>
        <p:grpSp>
          <p:nvGrpSpPr>
            <p:cNvPr id="17433" name="Group 35"/>
            <p:cNvGrpSpPr>
              <a:grpSpLocks/>
            </p:cNvGrpSpPr>
            <p:nvPr/>
          </p:nvGrpSpPr>
          <p:grpSpPr bwMode="auto">
            <a:xfrm>
              <a:off x="2779" y="2971"/>
              <a:ext cx="170" cy="297"/>
              <a:chOff x="1454" y="3189"/>
              <a:chExt cx="170" cy="297"/>
            </a:xfrm>
          </p:grpSpPr>
          <p:sp>
            <p:nvSpPr>
              <p:cNvPr id="17437" name="Line 36"/>
              <p:cNvSpPr>
                <a:spLocks noChangeShapeType="1"/>
              </p:cNvSpPr>
              <p:nvPr/>
            </p:nvSpPr>
            <p:spPr bwMode="auto">
              <a:xfrm flipV="1">
                <a:off x="1534" y="3189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438" name="Text Box 37"/>
              <p:cNvSpPr txBox="1">
                <a:spLocks noChangeArrowheads="1"/>
              </p:cNvSpPr>
              <p:nvPr/>
            </p:nvSpPr>
            <p:spPr bwMode="auto">
              <a:xfrm>
                <a:off x="1454" y="3234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j</a:t>
                </a:r>
              </a:p>
            </p:txBody>
          </p:sp>
        </p:grpSp>
        <p:grpSp>
          <p:nvGrpSpPr>
            <p:cNvPr id="17434" name="Group 38"/>
            <p:cNvGrpSpPr>
              <a:grpSpLocks/>
            </p:cNvGrpSpPr>
            <p:nvPr/>
          </p:nvGrpSpPr>
          <p:grpSpPr bwMode="auto">
            <a:xfrm>
              <a:off x="2669" y="2971"/>
              <a:ext cx="251" cy="297"/>
              <a:chOff x="1454" y="3189"/>
              <a:chExt cx="251" cy="297"/>
            </a:xfrm>
          </p:grpSpPr>
          <p:sp>
            <p:nvSpPr>
              <p:cNvPr id="17435" name="Line 39"/>
              <p:cNvSpPr>
                <a:spLocks noChangeShapeType="1"/>
              </p:cNvSpPr>
              <p:nvPr/>
            </p:nvSpPr>
            <p:spPr bwMode="auto">
              <a:xfrm flipV="1">
                <a:off x="1534" y="3189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436" name="Text Box 40"/>
              <p:cNvSpPr txBox="1">
                <a:spLocks noChangeArrowheads="1"/>
              </p:cNvSpPr>
              <p:nvPr/>
            </p:nvSpPr>
            <p:spPr bwMode="auto">
              <a:xfrm>
                <a:off x="1454" y="3234"/>
                <a:ext cx="2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m</a:t>
                </a:r>
              </a:p>
            </p:txBody>
          </p:sp>
        </p:grpSp>
      </p:grpSp>
      <p:grpSp>
        <p:nvGrpSpPr>
          <p:cNvPr id="14377" name="Group 41"/>
          <p:cNvGrpSpPr>
            <a:grpSpLocks/>
          </p:cNvGrpSpPr>
          <p:nvPr/>
        </p:nvGrpSpPr>
        <p:grpSpPr bwMode="auto">
          <a:xfrm>
            <a:off x="1866900" y="5162553"/>
            <a:ext cx="5316538" cy="741363"/>
            <a:chOff x="1176" y="3252"/>
            <a:chExt cx="3349" cy="467"/>
          </a:xfrm>
        </p:grpSpPr>
        <p:sp>
          <p:nvSpPr>
            <p:cNvPr id="17424" name="Text Box 42"/>
            <p:cNvSpPr txBox="1">
              <a:spLocks noChangeArrowheads="1"/>
            </p:cNvSpPr>
            <p:nvPr/>
          </p:nvSpPr>
          <p:spPr bwMode="auto">
            <a:xfrm>
              <a:off x="1176" y="3252"/>
              <a:ext cx="334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i=8   </a:t>
              </a:r>
              <a:r>
                <a:rPr kumimoji="1" lang="en-US" altLang="zh-CN" sz="2000" b="1">
                  <a:solidFill>
                    <a:srgbClr val="FF3300"/>
                  </a:solidFill>
                  <a:latin typeface="Times New Roman" pitchFamily="18" charset="0"/>
                </a:rPr>
                <a:t>20</a:t>
              </a:r>
              <a:r>
                <a:rPr kumimoji="1" lang="en-US" altLang="zh-CN" sz="2000" b="1">
                  <a:latin typeface="Times New Roman" pitchFamily="18" charset="0"/>
                </a:rPr>
                <a:t>    (6       13    30    39     42   70    85 )   20</a:t>
              </a:r>
            </a:p>
          </p:txBody>
        </p:sp>
        <p:grpSp>
          <p:nvGrpSpPr>
            <p:cNvPr id="17425" name="Group 43"/>
            <p:cNvGrpSpPr>
              <a:grpSpLocks/>
            </p:cNvGrpSpPr>
            <p:nvPr/>
          </p:nvGrpSpPr>
          <p:grpSpPr bwMode="auto">
            <a:xfrm>
              <a:off x="2623" y="3423"/>
              <a:ext cx="178" cy="295"/>
              <a:chOff x="1454" y="3189"/>
              <a:chExt cx="178" cy="295"/>
            </a:xfrm>
          </p:grpSpPr>
          <p:sp>
            <p:nvSpPr>
              <p:cNvPr id="17429" name="Line 44"/>
              <p:cNvSpPr>
                <a:spLocks noChangeShapeType="1"/>
              </p:cNvSpPr>
              <p:nvPr/>
            </p:nvSpPr>
            <p:spPr bwMode="auto">
              <a:xfrm flipV="1">
                <a:off x="1534" y="3189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430" name="Text Box 45"/>
              <p:cNvSpPr txBox="1">
                <a:spLocks noChangeArrowheads="1"/>
              </p:cNvSpPr>
              <p:nvPr/>
            </p:nvSpPr>
            <p:spPr bwMode="auto">
              <a:xfrm>
                <a:off x="1454" y="3234"/>
                <a:ext cx="1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s</a:t>
                </a:r>
              </a:p>
            </p:txBody>
          </p:sp>
        </p:grpSp>
        <p:grpSp>
          <p:nvGrpSpPr>
            <p:cNvPr id="17426" name="Group 46"/>
            <p:cNvGrpSpPr>
              <a:grpSpLocks/>
            </p:cNvGrpSpPr>
            <p:nvPr/>
          </p:nvGrpSpPr>
          <p:grpSpPr bwMode="auto">
            <a:xfrm>
              <a:off x="2296" y="3422"/>
              <a:ext cx="170" cy="297"/>
              <a:chOff x="1454" y="3189"/>
              <a:chExt cx="170" cy="297"/>
            </a:xfrm>
          </p:grpSpPr>
          <p:sp>
            <p:nvSpPr>
              <p:cNvPr id="17427" name="Line 47"/>
              <p:cNvSpPr>
                <a:spLocks noChangeShapeType="1"/>
              </p:cNvSpPr>
              <p:nvPr/>
            </p:nvSpPr>
            <p:spPr bwMode="auto">
              <a:xfrm flipV="1">
                <a:off x="1534" y="3189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428" name="Text Box 48"/>
              <p:cNvSpPr txBox="1">
                <a:spLocks noChangeArrowheads="1"/>
              </p:cNvSpPr>
              <p:nvPr/>
            </p:nvSpPr>
            <p:spPr bwMode="auto">
              <a:xfrm>
                <a:off x="1454" y="3234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j</a:t>
                </a:r>
              </a:p>
            </p:txBody>
          </p:sp>
        </p:grpSp>
      </p:grpSp>
      <p:sp useBgFill="1">
        <p:nvSpPr>
          <p:cNvPr id="14385" name="Text Box 49"/>
          <p:cNvSpPr txBox="1">
            <a:spLocks noChangeArrowheads="1"/>
          </p:cNvSpPr>
          <p:nvPr/>
        </p:nvSpPr>
        <p:spPr bwMode="auto">
          <a:xfrm>
            <a:off x="1866900" y="5895975"/>
            <a:ext cx="5315879" cy="40011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 dirty="0">
                <a:latin typeface="Times New Roman" pitchFamily="18" charset="0"/>
              </a:rPr>
              <a:t>i=8   </a:t>
            </a:r>
            <a:r>
              <a:rPr kumimoji="1" lang="en-US" altLang="zh-CN" sz="2000" b="1" dirty="0">
                <a:solidFill>
                  <a:srgbClr val="FF3300"/>
                </a:solidFill>
                <a:latin typeface="Times New Roman" pitchFamily="18" charset="0"/>
              </a:rPr>
              <a:t>20</a:t>
            </a:r>
            <a:r>
              <a:rPr kumimoji="1" lang="en-US" altLang="zh-CN" sz="2000" b="1" dirty="0">
                <a:latin typeface="Times New Roman" pitchFamily="18" charset="0"/>
              </a:rPr>
              <a:t>    (6       13    20   30    39     42   70    85 )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5" autoUpdateAnimBg="0"/>
      <p:bldP spid="14339" grpId="0" build="p" autoUpdateAnimBg="0"/>
      <p:bldP spid="14340" grpId="0" build="p" autoUpdateAnimBg="0"/>
      <p:bldP spid="14341" grpId="0" build="p" autoUpdateAnimBg="0"/>
      <p:bldP spid="14342" grpId="0" build="p" autoUpdateAnimBg="0"/>
      <p:bldP spid="14343" grpId="0" build="p" autoUpdateAnimBg="0"/>
      <p:bldP spid="1438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42938" y="465138"/>
            <a:ext cx="8501062" cy="574675"/>
          </a:xfrm>
        </p:spPr>
        <p:txBody>
          <a:bodyPr>
            <a:noAutofit/>
          </a:bodyPr>
          <a:lstStyle/>
          <a:p>
            <a:pPr marL="777240" lvl="2" indent="0" eaLnBrk="1" hangingPunct="1">
              <a:buNone/>
            </a:pPr>
            <a:r>
              <a:rPr lang="zh-CN" altLang="en-US" sz="3200" b="1" dirty="0" smtClean="0"/>
              <a:t>算法描述</a:t>
            </a:r>
          </a:p>
        </p:txBody>
      </p:sp>
      <p:sp>
        <p:nvSpPr>
          <p:cNvPr id="1843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smtClean="0"/>
              <a:t>电子科技计算机学院</a:t>
            </a:r>
          </a:p>
        </p:txBody>
      </p:sp>
      <p:sp>
        <p:nvSpPr>
          <p:cNvPr id="18436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667102" y="-4003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18DDD777-13E3-49D9-B2C8-18F60DA44625}" type="slidenum">
              <a:rPr lang="en-US" altLang="zh-CN" smtClean="0"/>
              <a:pPr eaLnBrk="1" hangingPunct="1"/>
              <a:t>8</a:t>
            </a:fld>
            <a:endParaRPr lang="en-US" altLang="zh-CN" dirty="0" smtClean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42938" y="1498600"/>
            <a:ext cx="85010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</a:pPr>
            <a:r>
              <a:rPr lang="zh-CN" altLang="en-US" sz="2400" b="1"/>
              <a:t>算法评价</a:t>
            </a:r>
          </a:p>
          <a:p>
            <a:pPr marL="1600200" lvl="3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</a:pPr>
            <a:r>
              <a:rPr lang="zh-CN" altLang="en-US" sz="2000" b="1"/>
              <a:t>时间复杂度：</a:t>
            </a:r>
            <a:r>
              <a:rPr lang="en-US" altLang="zh-CN" sz="2000" b="1"/>
              <a:t>T(n)=O(n²)</a:t>
            </a:r>
          </a:p>
          <a:p>
            <a:pPr marL="1600200" lvl="3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</a:pPr>
            <a:r>
              <a:rPr lang="zh-CN" altLang="zh-CN" sz="2000" b="1"/>
              <a:t>空间复杂度：</a:t>
            </a:r>
            <a:r>
              <a:rPr lang="en-US" altLang="zh-CN" sz="2000" b="1"/>
              <a:t>S(n)=O(1)</a:t>
            </a:r>
          </a:p>
        </p:txBody>
      </p:sp>
      <p:graphicFrame>
        <p:nvGraphicFramePr>
          <p:cNvPr id="15364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200368"/>
              </p:ext>
            </p:extLst>
          </p:nvPr>
        </p:nvGraphicFramePr>
        <p:xfrm>
          <a:off x="3657600" y="548216"/>
          <a:ext cx="7604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包" r:id="rId4" imgW="651753" imgH="466928" progId="Package">
                  <p:embed/>
                </p:oleObj>
              </mc:Choice>
              <mc:Fallback>
                <p:oleObj name="包" r:id="rId4" imgW="651753" imgH="466928" progId="Pack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48216"/>
                        <a:ext cx="76041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AutoShape 5">
            <a:hlinkClick r:id="rId6" action="ppaction://program" highlightClick="1"/>
          </p:cNvPr>
          <p:cNvSpPr>
            <a:spLocks noChangeArrowheads="1"/>
          </p:cNvSpPr>
          <p:nvPr/>
        </p:nvSpPr>
        <p:spPr bwMode="auto">
          <a:xfrm>
            <a:off x="381000" y="5943600"/>
            <a:ext cx="533400" cy="609600"/>
          </a:xfrm>
          <a:prstGeom prst="actionButton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1" name="Text Box 7"/>
          <p:cNvSpPr txBox="1">
            <a:spLocks noChangeArrowheads="1"/>
          </p:cNvSpPr>
          <p:nvPr/>
        </p:nvSpPr>
        <p:spPr bwMode="auto">
          <a:xfrm>
            <a:off x="838200" y="6096000"/>
            <a:ext cx="1038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Ch8_2.c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utoUpdateAnimBg="0"/>
      <p:bldP spid="15363" grpId="0" build="p" bldLvl="4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9462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9460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848399" y="-20937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379C6679-5E7C-4023-B252-A19F570314EC}" type="slidenum">
              <a:rPr lang="en-US" altLang="zh-CN" smtClean="0"/>
              <a:pPr eaLnBrk="1" hangingPunct="1"/>
              <a:t>9</a:t>
            </a:fld>
            <a:endParaRPr lang="en-US" altLang="zh-CN" dirty="0" smtClean="0"/>
          </a:p>
        </p:txBody>
      </p:sp>
      <p:pic>
        <p:nvPicPr>
          <p:cNvPr id="194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133600"/>
            <a:ext cx="60960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149725"/>
            <a:ext cx="8059738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4076700"/>
            <a:ext cx="2190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229225"/>
            <a:ext cx="5534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2922</TotalTime>
  <Words>574</Words>
  <Application>Microsoft Office PowerPoint</Application>
  <PresentationFormat>全屏显示(4:3)</PresentationFormat>
  <Paragraphs>105</Paragraphs>
  <Slides>10</Slides>
  <Notes>2</Notes>
  <HiddenSlides>4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方正姚体</vt:lpstr>
      <vt:lpstr>楷体_GB2312</vt:lpstr>
      <vt:lpstr>隶书</vt:lpstr>
      <vt:lpstr>宋体</vt:lpstr>
      <vt:lpstr>幼圆</vt:lpstr>
      <vt:lpstr>Arial</vt:lpstr>
      <vt:lpstr>Rockwell</vt:lpstr>
      <vt:lpstr>Symbol</vt:lpstr>
      <vt:lpstr>Times New Roman</vt:lpstr>
      <vt:lpstr>Wingdings</vt:lpstr>
      <vt:lpstr>平衡</vt:lpstr>
      <vt:lpstr>Visio</vt:lpstr>
      <vt:lpstr>包装程序外壳对象</vt:lpstr>
      <vt:lpstr>公式</vt:lpstr>
      <vt:lpstr>包</vt:lpstr>
      <vt:lpstr>插入排序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sj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 排序</dc:title>
  <dc:creator>hyg</dc:creator>
  <cp:lastModifiedBy>sync</cp:lastModifiedBy>
  <cp:revision>370</cp:revision>
  <dcterms:created xsi:type="dcterms:W3CDTF">1999-12-30T06:19:43Z</dcterms:created>
  <dcterms:modified xsi:type="dcterms:W3CDTF">2014-09-21T03:40:03Z</dcterms:modified>
</cp:coreProperties>
</file>