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8"/>
  </p:notesMasterIdLst>
  <p:handoutMasterIdLst>
    <p:handoutMasterId r:id="rId9"/>
  </p:handoutMasterIdLst>
  <p:sldIdLst>
    <p:sldId id="350" r:id="rId2"/>
    <p:sldId id="272" r:id="rId3"/>
    <p:sldId id="296" r:id="rId4"/>
    <p:sldId id="274" r:id="rId5"/>
    <p:sldId id="338" r:id="rId6"/>
    <p:sldId id="387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F000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427" autoAdjust="0"/>
  </p:normalViewPr>
  <p:slideViewPr>
    <p:cSldViewPr snapToGrid="0">
      <p:cViewPr varScale="1">
        <p:scale>
          <a:sx n="64" d="100"/>
          <a:sy n="64" d="100"/>
        </p:scale>
        <p:origin x="918" y="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16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64"/>
    </p:cViewPr>
  </p:sorterViewPr>
  <p:notesViewPr>
    <p:cSldViewPr snapToGrid="0">
      <p:cViewPr varScale="1">
        <p:scale>
          <a:sx n="41" d="100"/>
          <a:sy n="41" d="100"/>
        </p:scale>
        <p:origin x="-147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E2D0059C-0558-4CC0-B5BB-B94328EACC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194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9B56C8D5-78BF-4E75-BB60-97E19F35E4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4477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BC030D9-DDBA-4B06-845F-29B296854BB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FE6966C-2E30-4071-B8D9-4B6EDF0FB06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11CCA94-199E-4FA0-9AF7-32BB96C58FC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pPr>
              <a:defRPr/>
            </a:pPr>
            <a:fld id="{ADC217D9-7D4D-4B88-AAF1-B1AC8619FD1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E4C1148-5F38-4252-B86E-88C41034643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8DE8435-EA9C-45ED-BAE0-A21EF00F1A7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570AED4-05FD-46CB-910B-5915D1D4803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pPr>
              <a:defRPr/>
            </a:pPr>
            <a:fld id="{EAE6CADB-8F77-409A-9D0B-108F49F26A6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D5C446-2350-48B2-B69D-9D7C1C21D7B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B2E788D-93F9-4ED4-8989-C8DE0DC06E1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4C3AF1-8783-4607-A49A-A6D3452A837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57FE99-B783-4956-980F-45D4C56EB23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ransition/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file:///d:\tc\tc" TargetMode="External"/><Relationship Id="rId3" Type="http://schemas.openxmlformats.org/officeDocument/2006/relationships/audio" Target="../media/audio1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457200" y="404813"/>
            <a:ext cx="8435975" cy="27368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dirty="0" smtClean="0"/>
              <a:t>简单选择排序</a:t>
            </a:r>
          </a:p>
          <a:p>
            <a:pPr marL="0" indent="0" eaLnBrk="1" hangingPunct="1">
              <a:buNone/>
            </a:pPr>
            <a:r>
              <a:rPr lang="zh-CN" altLang="en-US" sz="2400" dirty="0" smtClean="0"/>
              <a:t>    </a:t>
            </a:r>
            <a:r>
              <a:rPr lang="zh-CN" altLang="en-US" sz="2400" dirty="0" smtClean="0">
                <a:solidFill>
                  <a:srgbClr val="FF0000"/>
                </a:solidFill>
              </a:rPr>
              <a:t>基本思想</a:t>
            </a:r>
            <a:r>
              <a:rPr lang="zh-CN" altLang="en-US" sz="2400" dirty="0" smtClean="0"/>
              <a:t>：</a:t>
            </a:r>
            <a:r>
              <a:rPr kumimoji="1" lang="zh-CN" altLang="en-US" sz="2400" dirty="0" smtClean="0"/>
              <a:t>从无序子序列中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“选择”</a:t>
            </a:r>
            <a:r>
              <a:rPr kumimoji="1" lang="zh-CN" altLang="en-US" sz="2400" dirty="0" smtClean="0">
                <a:solidFill>
                  <a:srgbClr val="0000FF"/>
                </a:solidFill>
              </a:rPr>
              <a:t>关键字最小或最大</a:t>
            </a:r>
            <a:r>
              <a:rPr kumimoji="1" lang="zh-CN" altLang="en-US" sz="2400" dirty="0" smtClean="0"/>
              <a:t>的记录，并将它</a:t>
            </a:r>
            <a:r>
              <a:rPr kumimoji="1" lang="zh-CN" altLang="en-US" sz="2400" dirty="0" smtClean="0">
                <a:solidFill>
                  <a:srgbClr val="0000FF"/>
                </a:solidFill>
              </a:rPr>
              <a:t>加入到有序子序列</a:t>
            </a:r>
            <a:r>
              <a:rPr kumimoji="1" lang="zh-CN" altLang="en-US" sz="2400" dirty="0" smtClean="0"/>
              <a:t>中，以此方法增加记录的有序子序列的长度。</a:t>
            </a:r>
          </a:p>
        </p:txBody>
      </p:sp>
      <p:sp>
        <p:nvSpPr>
          <p:cNvPr id="29700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48399" y="-182563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5EE125BF-383B-4992-AACB-0B76D0BA63B1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1258888" y="2513013"/>
            <a:ext cx="6970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假设排序过程中，待排记录序列的状态为：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654050" y="3284538"/>
            <a:ext cx="3613150" cy="4079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latin typeface="Times New Roman" pitchFamily="18" charset="0"/>
                <a:ea typeface="华文楷体" pitchFamily="2" charset="-122"/>
              </a:rPr>
              <a:t>有序序列</a:t>
            </a:r>
            <a:r>
              <a:rPr kumimoji="1" lang="en-US" altLang="zh-CN" sz="2400" b="1">
                <a:latin typeface="Times New Roman" pitchFamily="18" charset="0"/>
                <a:ea typeface="华文楷体" pitchFamily="2" charset="-122"/>
              </a:rPr>
              <a:t>R[1..i-1]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4267200" y="3284538"/>
            <a:ext cx="3854450" cy="40798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</a:rPr>
              <a:t>无序序列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</a:rPr>
              <a:t>R[i..n]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1019175" y="3933825"/>
            <a:ext cx="3095625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第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i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趟</a:t>
            </a:r>
          </a:p>
          <a:p>
            <a:pPr eaLnBrk="1" hangingPunct="1">
              <a:lnSpc>
                <a:spcPct val="105000"/>
              </a:lnSpc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简单选择排序</a:t>
            </a: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4667250" y="3644900"/>
            <a:ext cx="35052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ctr" eaLnBrk="1" hangingPunct="1">
              <a:lnSpc>
                <a:spcPct val="105000"/>
              </a:lnSpc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从中选出</a:t>
            </a:r>
          </a:p>
          <a:p>
            <a:pPr eaLnBrk="1" hangingPunct="1">
              <a:lnSpc>
                <a:spcPct val="105000"/>
              </a:lnSpc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关键字最小的记录</a:t>
            </a:r>
            <a:endParaRPr kumimoji="1" lang="zh-CN" altLang="en-US" sz="24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119816" name="AutoShape 8"/>
          <p:cNvSpPr>
            <a:spLocks noChangeArrowheads="1"/>
          </p:cNvSpPr>
          <p:nvPr/>
        </p:nvSpPr>
        <p:spPr bwMode="auto">
          <a:xfrm>
            <a:off x="4267200" y="3690938"/>
            <a:ext cx="3810000" cy="1609725"/>
          </a:xfrm>
          <a:prstGeom prst="downArrowCallout">
            <a:avLst>
              <a:gd name="adj1" fmla="val 25838"/>
              <a:gd name="adj2" fmla="val 28205"/>
              <a:gd name="adj3" fmla="val 37019"/>
              <a:gd name="adj4" fmla="val 46875"/>
            </a:avLst>
          </a:prstGeom>
          <a:noFill/>
          <a:ln w="9525">
            <a:solidFill>
              <a:srgbClr val="00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609600" y="5876925"/>
            <a:ext cx="4114800" cy="3984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有序序列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R[1..i]</a:t>
            </a:r>
            <a:endParaRPr kumimoji="1" lang="en-US" altLang="zh-CN" sz="24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119818" name="Rectangle 10"/>
          <p:cNvSpPr>
            <a:spLocks noChangeArrowheads="1"/>
          </p:cNvSpPr>
          <p:nvPr/>
        </p:nvSpPr>
        <p:spPr bwMode="auto">
          <a:xfrm>
            <a:off x="4724400" y="5876925"/>
            <a:ext cx="3733800" cy="398463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无序序列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R[i+1..n]</a:t>
            </a:r>
            <a:endParaRPr kumimoji="1" lang="en-US" altLang="zh-CN" sz="2400" b="1">
              <a:solidFill>
                <a:srgbClr val="0000FF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19819" name="Line 11"/>
          <p:cNvSpPr>
            <a:spLocks noChangeShapeType="1"/>
          </p:cNvSpPr>
          <p:nvPr/>
        </p:nvSpPr>
        <p:spPr bwMode="auto">
          <a:xfrm flipH="1">
            <a:off x="5003800" y="5300663"/>
            <a:ext cx="1173163" cy="504825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diamond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9820" name="Group 12"/>
          <p:cNvGrpSpPr>
            <a:grpSpLocks/>
          </p:cNvGrpSpPr>
          <p:nvPr/>
        </p:nvGrpSpPr>
        <p:grpSpPr bwMode="auto">
          <a:xfrm>
            <a:off x="4256088" y="3257550"/>
            <a:ext cx="460375" cy="3051175"/>
            <a:chOff x="2681" y="1345"/>
            <a:chExt cx="290" cy="2704"/>
          </a:xfrm>
        </p:grpSpPr>
        <p:sp>
          <p:nvSpPr>
            <p:cNvPr id="29712" name="Line 13"/>
            <p:cNvSpPr>
              <a:spLocks noChangeShapeType="1"/>
            </p:cNvSpPr>
            <p:nvPr/>
          </p:nvSpPr>
          <p:spPr bwMode="auto">
            <a:xfrm>
              <a:off x="2681" y="1372"/>
              <a:ext cx="7" cy="26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3" name="Line 14"/>
            <p:cNvSpPr>
              <a:spLocks noChangeShapeType="1"/>
            </p:cNvSpPr>
            <p:nvPr/>
          </p:nvSpPr>
          <p:spPr bwMode="auto">
            <a:xfrm>
              <a:off x="2964" y="1345"/>
              <a:ext cx="7" cy="270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autoUpdateAnimBg="0"/>
      <p:bldP spid="119812" grpId="0" animBg="1" autoUpdateAnimBg="0"/>
      <p:bldP spid="119813" grpId="0" animBg="1" autoUpdateAnimBg="0"/>
      <p:bldP spid="119814" grpId="0" autoUpdateAnimBg="0"/>
      <p:bldP spid="119815" grpId="0" autoUpdateAnimBg="0"/>
      <p:bldP spid="119816" grpId="0" animBg="1"/>
      <p:bldP spid="119817" grpId="0" animBg="1" autoUpdateAnimBg="0"/>
      <p:bldP spid="119818" grpId="0" animBg="1" autoUpdateAnimBg="0"/>
      <p:bldP spid="1198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42938" y="430213"/>
            <a:ext cx="8501062" cy="3221037"/>
          </a:xfrm>
        </p:spPr>
        <p:txBody>
          <a:bodyPr/>
          <a:lstStyle/>
          <a:p>
            <a:pPr marL="777240" lvl="2" indent="0" eaLnBrk="1" hangingPunct="1">
              <a:buNone/>
            </a:pPr>
            <a:r>
              <a:rPr lang="zh-CN" altLang="en-US" b="1" dirty="0" smtClean="0"/>
              <a:t>排序过程</a:t>
            </a:r>
          </a:p>
          <a:p>
            <a:pPr marL="1097280" lvl="3" indent="0" eaLnBrk="1" hangingPunct="1">
              <a:buNone/>
            </a:pPr>
            <a:r>
              <a:rPr lang="zh-CN" altLang="en-US" b="1" dirty="0" smtClean="0"/>
              <a:t>首先通过</a:t>
            </a:r>
            <a:r>
              <a:rPr lang="en-US" altLang="zh-CN" b="1" dirty="0" smtClean="0"/>
              <a:t>n-1</a:t>
            </a:r>
            <a:r>
              <a:rPr lang="zh-CN" altLang="zh-CN" b="1" dirty="0" smtClean="0"/>
              <a:t>次关键字比较，从</a:t>
            </a:r>
            <a:r>
              <a:rPr lang="en-US" altLang="zh-CN" b="1" dirty="0" smtClean="0"/>
              <a:t>n</a:t>
            </a:r>
            <a:r>
              <a:rPr lang="zh-CN" altLang="zh-CN" b="1" dirty="0" smtClean="0"/>
              <a:t>个记录中找出关键字最小的记录，将它与第一个记录交换</a:t>
            </a:r>
          </a:p>
          <a:p>
            <a:pPr marL="1097280" lvl="3" indent="0" eaLnBrk="1" hangingPunct="1">
              <a:buNone/>
            </a:pPr>
            <a:r>
              <a:rPr lang="zh-CN" altLang="zh-CN" b="1" dirty="0" smtClean="0"/>
              <a:t>再通过</a:t>
            </a:r>
            <a:r>
              <a:rPr lang="en-US" altLang="zh-CN" b="1" dirty="0" smtClean="0"/>
              <a:t>n-2</a:t>
            </a:r>
            <a:r>
              <a:rPr lang="zh-CN" altLang="zh-CN" b="1" dirty="0" smtClean="0"/>
              <a:t>次比较，从剩余的</a:t>
            </a:r>
            <a:r>
              <a:rPr lang="en-US" altLang="zh-CN" b="1" dirty="0" smtClean="0"/>
              <a:t>n-1</a:t>
            </a:r>
            <a:r>
              <a:rPr lang="zh-CN" altLang="zh-CN" b="1" dirty="0" smtClean="0"/>
              <a:t>个记录中找出关键字次小的记录，将它与第二个记录交换</a:t>
            </a:r>
          </a:p>
          <a:p>
            <a:pPr marL="1097280" lvl="3" indent="0" eaLnBrk="1" hangingPunct="1">
              <a:buNone/>
            </a:pPr>
            <a:r>
              <a:rPr lang="zh-CN" altLang="zh-CN" b="1" dirty="0" smtClean="0"/>
              <a:t>重复上述操作，共进行</a:t>
            </a:r>
            <a:r>
              <a:rPr lang="en-US" altLang="zh-CN" b="1" dirty="0" smtClean="0"/>
              <a:t>n-1</a:t>
            </a:r>
            <a:r>
              <a:rPr lang="zh-CN" altLang="zh-CN" b="1" dirty="0" smtClean="0"/>
              <a:t>趟排序后，排序结束</a:t>
            </a:r>
            <a:endParaRPr lang="zh-CN" altLang="en-US" b="1" dirty="0" smtClean="0"/>
          </a:p>
        </p:txBody>
      </p:sp>
      <p:sp>
        <p:nvSpPr>
          <p:cNvPr id="30724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48400" y="-182564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B3C02CE9-6A66-4C8F-A087-89B276A118F3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 bldLvl="5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708289F4-17D2-4C61-A00F-BF1F029ABD33}" type="slidenum">
              <a:rPr lang="en-US" altLang="zh-CN" b="1" smtClean="0"/>
              <a:pPr eaLnBrk="1" hangingPunct="1"/>
              <a:t>3</a:t>
            </a:fld>
            <a:endParaRPr lang="en-US" altLang="zh-CN" b="1" smtClean="0"/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773113" y="909638"/>
            <a:ext cx="442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例</a:t>
            </a: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2606675" y="7143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endParaRPr kumimoji="1" lang="zh-CN" altLang="zh-CN" sz="2000" b="1">
              <a:latin typeface="Times New Roman" pitchFamily="18" charset="0"/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909763" y="904875"/>
            <a:ext cx="51684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初始：   </a:t>
            </a:r>
            <a:r>
              <a:rPr kumimoji="1" lang="en-US" altLang="zh-CN" sz="2000" b="1">
                <a:latin typeface="Times New Roman" pitchFamily="18" charset="0"/>
              </a:rPr>
              <a:t>[ 49     38     65     97     76     13     27 ]</a:t>
            </a:r>
          </a:p>
        </p:txBody>
      </p:sp>
      <p:grpSp>
        <p:nvGrpSpPr>
          <p:cNvPr id="52235" name="Group 11"/>
          <p:cNvGrpSpPr>
            <a:grpSpLocks/>
          </p:cNvGrpSpPr>
          <p:nvPr/>
        </p:nvGrpSpPr>
        <p:grpSpPr bwMode="auto">
          <a:xfrm>
            <a:off x="3048000" y="327025"/>
            <a:ext cx="327025" cy="625475"/>
            <a:chOff x="1920" y="206"/>
            <a:chExt cx="206" cy="394"/>
          </a:xfrm>
        </p:grpSpPr>
        <p:sp>
          <p:nvSpPr>
            <p:cNvPr id="31827" name="Line 9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828" name="Text Box 10"/>
            <p:cNvSpPr txBox="1">
              <a:spLocks noChangeArrowheads="1"/>
            </p:cNvSpPr>
            <p:nvPr/>
          </p:nvSpPr>
          <p:spPr bwMode="auto">
            <a:xfrm>
              <a:off x="1920" y="206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k</a:t>
              </a:r>
            </a:p>
          </p:txBody>
        </p:sp>
      </p:grpSp>
      <p:grpSp>
        <p:nvGrpSpPr>
          <p:cNvPr id="52238" name="Group 14"/>
          <p:cNvGrpSpPr>
            <a:grpSpLocks/>
          </p:cNvGrpSpPr>
          <p:nvPr/>
        </p:nvGrpSpPr>
        <p:grpSpPr bwMode="auto">
          <a:xfrm>
            <a:off x="3683000" y="1217613"/>
            <a:ext cx="269875" cy="601662"/>
            <a:chOff x="2320" y="767"/>
            <a:chExt cx="170" cy="379"/>
          </a:xfrm>
        </p:grpSpPr>
        <p:sp>
          <p:nvSpPr>
            <p:cNvPr id="31825" name="Line 12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826" name="Text Box 13"/>
            <p:cNvSpPr txBox="1">
              <a:spLocks noChangeArrowheads="1"/>
            </p:cNvSpPr>
            <p:nvPr/>
          </p:nvSpPr>
          <p:spPr bwMode="auto">
            <a:xfrm>
              <a:off x="2320" y="894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52239" name="Group 15"/>
          <p:cNvGrpSpPr>
            <a:grpSpLocks/>
          </p:cNvGrpSpPr>
          <p:nvPr/>
        </p:nvGrpSpPr>
        <p:grpSpPr bwMode="auto">
          <a:xfrm>
            <a:off x="4248150" y="1217613"/>
            <a:ext cx="269875" cy="601662"/>
            <a:chOff x="2320" y="767"/>
            <a:chExt cx="170" cy="379"/>
          </a:xfrm>
        </p:grpSpPr>
        <p:sp>
          <p:nvSpPr>
            <p:cNvPr id="31823" name="Line 16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824" name="Text Box 17"/>
            <p:cNvSpPr txBox="1">
              <a:spLocks noChangeArrowheads="1"/>
            </p:cNvSpPr>
            <p:nvPr/>
          </p:nvSpPr>
          <p:spPr bwMode="auto">
            <a:xfrm>
              <a:off x="2320" y="894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52242" name="Group 18"/>
          <p:cNvGrpSpPr>
            <a:grpSpLocks/>
          </p:cNvGrpSpPr>
          <p:nvPr/>
        </p:nvGrpSpPr>
        <p:grpSpPr bwMode="auto">
          <a:xfrm>
            <a:off x="4813300" y="1217613"/>
            <a:ext cx="269875" cy="601662"/>
            <a:chOff x="2320" y="767"/>
            <a:chExt cx="170" cy="379"/>
          </a:xfrm>
        </p:grpSpPr>
        <p:sp>
          <p:nvSpPr>
            <p:cNvPr id="31821" name="Line 19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822" name="Text Box 20"/>
            <p:cNvSpPr txBox="1">
              <a:spLocks noChangeArrowheads="1"/>
            </p:cNvSpPr>
            <p:nvPr/>
          </p:nvSpPr>
          <p:spPr bwMode="auto">
            <a:xfrm>
              <a:off x="2320" y="894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52245" name="Group 21"/>
          <p:cNvGrpSpPr>
            <a:grpSpLocks/>
          </p:cNvGrpSpPr>
          <p:nvPr/>
        </p:nvGrpSpPr>
        <p:grpSpPr bwMode="auto">
          <a:xfrm>
            <a:off x="5378450" y="1217613"/>
            <a:ext cx="269875" cy="601662"/>
            <a:chOff x="2320" y="767"/>
            <a:chExt cx="170" cy="379"/>
          </a:xfrm>
        </p:grpSpPr>
        <p:sp>
          <p:nvSpPr>
            <p:cNvPr id="31819" name="Line 22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820" name="Text Box 23"/>
            <p:cNvSpPr txBox="1">
              <a:spLocks noChangeArrowheads="1"/>
            </p:cNvSpPr>
            <p:nvPr/>
          </p:nvSpPr>
          <p:spPr bwMode="auto">
            <a:xfrm>
              <a:off x="2320" y="894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52248" name="Group 24"/>
          <p:cNvGrpSpPr>
            <a:grpSpLocks/>
          </p:cNvGrpSpPr>
          <p:nvPr/>
        </p:nvGrpSpPr>
        <p:grpSpPr bwMode="auto">
          <a:xfrm>
            <a:off x="5943600" y="1217613"/>
            <a:ext cx="269875" cy="601662"/>
            <a:chOff x="2320" y="767"/>
            <a:chExt cx="170" cy="379"/>
          </a:xfrm>
        </p:grpSpPr>
        <p:sp>
          <p:nvSpPr>
            <p:cNvPr id="31817" name="Line 25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818" name="Text Box 26"/>
            <p:cNvSpPr txBox="1">
              <a:spLocks noChangeArrowheads="1"/>
            </p:cNvSpPr>
            <p:nvPr/>
          </p:nvSpPr>
          <p:spPr bwMode="auto">
            <a:xfrm>
              <a:off x="2320" y="894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52251" name="Group 27"/>
          <p:cNvGrpSpPr>
            <a:grpSpLocks/>
          </p:cNvGrpSpPr>
          <p:nvPr/>
        </p:nvGrpSpPr>
        <p:grpSpPr bwMode="auto">
          <a:xfrm>
            <a:off x="6510338" y="1217613"/>
            <a:ext cx="269875" cy="601662"/>
            <a:chOff x="2320" y="767"/>
            <a:chExt cx="170" cy="379"/>
          </a:xfrm>
        </p:grpSpPr>
        <p:sp>
          <p:nvSpPr>
            <p:cNvPr id="31815" name="Line 28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816" name="Text Box 29"/>
            <p:cNvSpPr txBox="1">
              <a:spLocks noChangeArrowheads="1"/>
            </p:cNvSpPr>
            <p:nvPr/>
          </p:nvSpPr>
          <p:spPr bwMode="auto">
            <a:xfrm>
              <a:off x="2320" y="894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52254" name="Group 30"/>
          <p:cNvGrpSpPr>
            <a:grpSpLocks/>
          </p:cNvGrpSpPr>
          <p:nvPr/>
        </p:nvGrpSpPr>
        <p:grpSpPr bwMode="auto">
          <a:xfrm>
            <a:off x="3730625" y="327025"/>
            <a:ext cx="327025" cy="625475"/>
            <a:chOff x="1920" y="206"/>
            <a:chExt cx="206" cy="394"/>
          </a:xfrm>
        </p:grpSpPr>
        <p:sp>
          <p:nvSpPr>
            <p:cNvPr id="31813" name="Line 31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814" name="Text Box 32"/>
            <p:cNvSpPr txBox="1">
              <a:spLocks noChangeArrowheads="1"/>
            </p:cNvSpPr>
            <p:nvPr/>
          </p:nvSpPr>
          <p:spPr bwMode="auto">
            <a:xfrm>
              <a:off x="1920" y="206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k</a:t>
              </a:r>
            </a:p>
          </p:txBody>
        </p:sp>
      </p:grp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5911850" y="327025"/>
            <a:ext cx="327025" cy="625475"/>
            <a:chOff x="1920" y="206"/>
            <a:chExt cx="206" cy="394"/>
          </a:xfrm>
        </p:grpSpPr>
        <p:sp>
          <p:nvSpPr>
            <p:cNvPr id="31811" name="Line 34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812" name="Text Box 35"/>
            <p:cNvSpPr txBox="1">
              <a:spLocks noChangeArrowheads="1"/>
            </p:cNvSpPr>
            <p:nvPr/>
          </p:nvSpPr>
          <p:spPr bwMode="auto">
            <a:xfrm>
              <a:off x="1920" y="206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k</a:t>
              </a:r>
            </a:p>
          </p:txBody>
        </p:sp>
      </p:grpSp>
      <p:sp>
        <p:nvSpPr>
          <p:cNvPr id="52260" name="Text Box 36"/>
          <p:cNvSpPr txBox="1">
            <a:spLocks noChangeArrowheads="1"/>
          </p:cNvSpPr>
          <p:nvPr/>
        </p:nvSpPr>
        <p:spPr bwMode="auto">
          <a:xfrm>
            <a:off x="1336675" y="942975"/>
            <a:ext cx="5293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i=1</a:t>
            </a:r>
          </a:p>
        </p:txBody>
      </p:sp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3049588" y="977900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13</a:t>
            </a:r>
          </a:p>
        </p:txBody>
      </p:sp>
      <p:sp>
        <p:nvSpPr>
          <p:cNvPr id="52262" name="Text Box 38"/>
          <p:cNvSpPr txBox="1">
            <a:spLocks noChangeArrowheads="1"/>
          </p:cNvSpPr>
          <p:nvPr/>
        </p:nvSpPr>
        <p:spPr bwMode="auto">
          <a:xfrm>
            <a:off x="5870575" y="944563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49</a:t>
            </a:r>
          </a:p>
        </p:txBody>
      </p:sp>
      <p:sp>
        <p:nvSpPr>
          <p:cNvPr id="52264" name="Text Box 40"/>
          <p:cNvSpPr txBox="1">
            <a:spLocks noChangeArrowheads="1"/>
          </p:cNvSpPr>
          <p:nvPr/>
        </p:nvSpPr>
        <p:spPr bwMode="auto">
          <a:xfrm>
            <a:off x="1868488" y="2501900"/>
            <a:ext cx="51684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latin typeface="Times New Roman" pitchFamily="18" charset="0"/>
              </a:rPr>
              <a:t>一趟：    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itchFamily="18" charset="0"/>
              </a:rPr>
              <a:t>13  </a:t>
            </a:r>
            <a:r>
              <a:rPr kumimoji="1" lang="en-US" altLang="zh-CN" sz="2000" b="1" dirty="0">
                <a:latin typeface="Times New Roman" pitchFamily="18" charset="0"/>
              </a:rPr>
              <a:t>   [38     65     97     76     49     27 ]</a:t>
            </a:r>
          </a:p>
        </p:txBody>
      </p:sp>
      <p:sp>
        <p:nvSpPr>
          <p:cNvPr id="52268" name="Text Box 44"/>
          <p:cNvSpPr txBox="1">
            <a:spLocks noChangeArrowheads="1"/>
          </p:cNvSpPr>
          <p:nvPr/>
        </p:nvSpPr>
        <p:spPr bwMode="auto">
          <a:xfrm>
            <a:off x="1366838" y="2471738"/>
            <a:ext cx="5293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i=2</a:t>
            </a:r>
          </a:p>
        </p:txBody>
      </p:sp>
      <p:grpSp>
        <p:nvGrpSpPr>
          <p:cNvPr id="52269" name="Group 45"/>
          <p:cNvGrpSpPr>
            <a:grpSpLocks/>
          </p:cNvGrpSpPr>
          <p:nvPr/>
        </p:nvGrpSpPr>
        <p:grpSpPr bwMode="auto">
          <a:xfrm>
            <a:off x="3575050" y="1978025"/>
            <a:ext cx="327025" cy="625475"/>
            <a:chOff x="1920" y="206"/>
            <a:chExt cx="206" cy="394"/>
          </a:xfrm>
        </p:grpSpPr>
        <p:sp>
          <p:nvSpPr>
            <p:cNvPr id="31809" name="Line 46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810" name="Text Box 47"/>
            <p:cNvSpPr txBox="1">
              <a:spLocks noChangeArrowheads="1"/>
            </p:cNvSpPr>
            <p:nvPr/>
          </p:nvSpPr>
          <p:spPr bwMode="auto">
            <a:xfrm>
              <a:off x="1920" y="206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k</a:t>
              </a:r>
            </a:p>
          </p:txBody>
        </p:sp>
      </p:grpSp>
      <p:grpSp>
        <p:nvGrpSpPr>
          <p:cNvPr id="52272" name="Group 48"/>
          <p:cNvGrpSpPr>
            <a:grpSpLocks/>
          </p:cNvGrpSpPr>
          <p:nvPr/>
        </p:nvGrpSpPr>
        <p:grpSpPr bwMode="auto">
          <a:xfrm>
            <a:off x="6497638" y="1971675"/>
            <a:ext cx="327025" cy="625475"/>
            <a:chOff x="1920" y="206"/>
            <a:chExt cx="206" cy="394"/>
          </a:xfrm>
        </p:grpSpPr>
        <p:sp>
          <p:nvSpPr>
            <p:cNvPr id="31807" name="Line 49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808" name="Text Box 50"/>
            <p:cNvSpPr txBox="1">
              <a:spLocks noChangeArrowheads="1"/>
            </p:cNvSpPr>
            <p:nvPr/>
          </p:nvSpPr>
          <p:spPr bwMode="auto">
            <a:xfrm>
              <a:off x="1920" y="206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k</a:t>
              </a:r>
            </a:p>
          </p:txBody>
        </p:sp>
      </p:grpSp>
      <p:grpSp>
        <p:nvGrpSpPr>
          <p:cNvPr id="52275" name="Group 51"/>
          <p:cNvGrpSpPr>
            <a:grpSpLocks/>
          </p:cNvGrpSpPr>
          <p:nvPr/>
        </p:nvGrpSpPr>
        <p:grpSpPr bwMode="auto">
          <a:xfrm>
            <a:off x="4157663" y="2833688"/>
            <a:ext cx="269875" cy="601662"/>
            <a:chOff x="2320" y="767"/>
            <a:chExt cx="170" cy="379"/>
          </a:xfrm>
        </p:grpSpPr>
        <p:sp>
          <p:nvSpPr>
            <p:cNvPr id="31805" name="Line 52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806" name="Text Box 53"/>
            <p:cNvSpPr txBox="1">
              <a:spLocks noChangeArrowheads="1"/>
            </p:cNvSpPr>
            <p:nvPr/>
          </p:nvSpPr>
          <p:spPr bwMode="auto">
            <a:xfrm>
              <a:off x="2320" y="894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52278" name="Group 54"/>
          <p:cNvGrpSpPr>
            <a:grpSpLocks/>
          </p:cNvGrpSpPr>
          <p:nvPr/>
        </p:nvGrpSpPr>
        <p:grpSpPr bwMode="auto">
          <a:xfrm>
            <a:off x="4730750" y="2833688"/>
            <a:ext cx="269875" cy="601662"/>
            <a:chOff x="2320" y="767"/>
            <a:chExt cx="170" cy="379"/>
          </a:xfrm>
        </p:grpSpPr>
        <p:sp>
          <p:nvSpPr>
            <p:cNvPr id="31803" name="Line 55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804" name="Text Box 56"/>
            <p:cNvSpPr txBox="1">
              <a:spLocks noChangeArrowheads="1"/>
            </p:cNvSpPr>
            <p:nvPr/>
          </p:nvSpPr>
          <p:spPr bwMode="auto">
            <a:xfrm>
              <a:off x="2320" y="894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52281" name="Group 57"/>
          <p:cNvGrpSpPr>
            <a:grpSpLocks/>
          </p:cNvGrpSpPr>
          <p:nvPr/>
        </p:nvGrpSpPr>
        <p:grpSpPr bwMode="auto">
          <a:xfrm>
            <a:off x="5303838" y="2833688"/>
            <a:ext cx="269875" cy="601662"/>
            <a:chOff x="2320" y="767"/>
            <a:chExt cx="170" cy="379"/>
          </a:xfrm>
        </p:grpSpPr>
        <p:sp>
          <p:nvSpPr>
            <p:cNvPr id="31801" name="Line 58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802" name="Text Box 59"/>
            <p:cNvSpPr txBox="1">
              <a:spLocks noChangeArrowheads="1"/>
            </p:cNvSpPr>
            <p:nvPr/>
          </p:nvSpPr>
          <p:spPr bwMode="auto">
            <a:xfrm>
              <a:off x="2320" y="894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52284" name="Group 60"/>
          <p:cNvGrpSpPr>
            <a:grpSpLocks/>
          </p:cNvGrpSpPr>
          <p:nvPr/>
        </p:nvGrpSpPr>
        <p:grpSpPr bwMode="auto">
          <a:xfrm>
            <a:off x="6450013" y="2833688"/>
            <a:ext cx="269875" cy="601662"/>
            <a:chOff x="2320" y="767"/>
            <a:chExt cx="170" cy="379"/>
          </a:xfrm>
        </p:grpSpPr>
        <p:sp>
          <p:nvSpPr>
            <p:cNvPr id="31799" name="Line 61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800" name="Text Box 62"/>
            <p:cNvSpPr txBox="1">
              <a:spLocks noChangeArrowheads="1"/>
            </p:cNvSpPr>
            <p:nvPr/>
          </p:nvSpPr>
          <p:spPr bwMode="auto">
            <a:xfrm>
              <a:off x="2320" y="894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52287" name="Group 63"/>
          <p:cNvGrpSpPr>
            <a:grpSpLocks/>
          </p:cNvGrpSpPr>
          <p:nvPr/>
        </p:nvGrpSpPr>
        <p:grpSpPr bwMode="auto">
          <a:xfrm>
            <a:off x="5876925" y="2833688"/>
            <a:ext cx="269875" cy="601662"/>
            <a:chOff x="2320" y="767"/>
            <a:chExt cx="170" cy="379"/>
          </a:xfrm>
        </p:grpSpPr>
        <p:sp>
          <p:nvSpPr>
            <p:cNvPr id="31797" name="Line 64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798" name="Text Box 65"/>
            <p:cNvSpPr txBox="1">
              <a:spLocks noChangeArrowheads="1"/>
            </p:cNvSpPr>
            <p:nvPr/>
          </p:nvSpPr>
          <p:spPr bwMode="auto">
            <a:xfrm>
              <a:off x="2320" y="894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j</a:t>
              </a:r>
            </a:p>
          </p:txBody>
        </p:sp>
      </p:grpSp>
      <p:sp>
        <p:nvSpPr>
          <p:cNvPr id="52290" name="Text Box 66"/>
          <p:cNvSpPr txBox="1">
            <a:spLocks noChangeArrowheads="1"/>
          </p:cNvSpPr>
          <p:nvPr/>
        </p:nvSpPr>
        <p:spPr bwMode="auto">
          <a:xfrm>
            <a:off x="3611563" y="2532063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27</a:t>
            </a:r>
          </a:p>
        </p:txBody>
      </p:sp>
      <p:sp>
        <p:nvSpPr>
          <p:cNvPr id="52291" name="Text Box 67"/>
          <p:cNvSpPr txBox="1">
            <a:spLocks noChangeArrowheads="1"/>
          </p:cNvSpPr>
          <p:nvPr/>
        </p:nvSpPr>
        <p:spPr bwMode="auto">
          <a:xfrm>
            <a:off x="6329363" y="2514600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38</a:t>
            </a:r>
          </a:p>
        </p:txBody>
      </p:sp>
      <p:grpSp>
        <p:nvGrpSpPr>
          <p:cNvPr id="52292" name="Group 68"/>
          <p:cNvGrpSpPr>
            <a:grpSpLocks/>
          </p:cNvGrpSpPr>
          <p:nvPr/>
        </p:nvGrpSpPr>
        <p:grpSpPr bwMode="auto">
          <a:xfrm>
            <a:off x="1863725" y="3521075"/>
            <a:ext cx="5232400" cy="558800"/>
            <a:chOff x="1173" y="1506"/>
            <a:chExt cx="3296" cy="352"/>
          </a:xfrm>
        </p:grpSpPr>
        <p:sp>
          <p:nvSpPr>
            <p:cNvPr id="31793" name="Text Box 69"/>
            <p:cNvSpPr txBox="1">
              <a:spLocks noChangeArrowheads="1"/>
            </p:cNvSpPr>
            <p:nvPr/>
          </p:nvSpPr>
          <p:spPr bwMode="auto">
            <a:xfrm>
              <a:off x="1173" y="1506"/>
              <a:ext cx="3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 dirty="0">
                  <a:latin typeface="Times New Roman" pitchFamily="18" charset="0"/>
                </a:rPr>
                <a:t>二趟：    </a:t>
              </a:r>
              <a:r>
                <a:rPr kumimoji="1" lang="en-US" altLang="zh-CN" sz="2000" b="1" dirty="0">
                  <a:solidFill>
                    <a:srgbClr val="FFFF00"/>
                  </a:solidFill>
                  <a:latin typeface="Times New Roman" pitchFamily="18" charset="0"/>
                </a:rPr>
                <a:t>13      27     </a:t>
              </a:r>
              <a:r>
                <a:rPr kumimoji="1" lang="en-US" altLang="zh-CN" sz="2000" b="1" dirty="0">
                  <a:latin typeface="Times New Roman" pitchFamily="18" charset="0"/>
                </a:rPr>
                <a:t>[65     97     76     49     38 ]</a:t>
              </a:r>
            </a:p>
          </p:txBody>
        </p:sp>
        <p:sp>
          <p:nvSpPr>
            <p:cNvPr id="31794" name="Line 70"/>
            <p:cNvSpPr>
              <a:spLocks noChangeShapeType="1"/>
            </p:cNvSpPr>
            <p:nvPr/>
          </p:nvSpPr>
          <p:spPr bwMode="auto">
            <a:xfrm>
              <a:off x="4193" y="1714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795" name="Line 71"/>
            <p:cNvSpPr>
              <a:spLocks noChangeShapeType="1"/>
            </p:cNvSpPr>
            <p:nvPr/>
          </p:nvSpPr>
          <p:spPr bwMode="auto">
            <a:xfrm flipV="1">
              <a:off x="2774" y="169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796" name="Line 72"/>
            <p:cNvSpPr>
              <a:spLocks noChangeShapeType="1"/>
            </p:cNvSpPr>
            <p:nvPr/>
          </p:nvSpPr>
          <p:spPr bwMode="auto">
            <a:xfrm>
              <a:off x="2789" y="1822"/>
              <a:ext cx="13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52297" name="Group 73"/>
          <p:cNvGrpSpPr>
            <a:grpSpLocks/>
          </p:cNvGrpSpPr>
          <p:nvPr/>
        </p:nvGrpSpPr>
        <p:grpSpPr bwMode="auto">
          <a:xfrm>
            <a:off x="1863725" y="4254500"/>
            <a:ext cx="5232400" cy="504825"/>
            <a:chOff x="1169" y="1902"/>
            <a:chExt cx="3296" cy="318"/>
          </a:xfrm>
        </p:grpSpPr>
        <p:sp>
          <p:nvSpPr>
            <p:cNvPr id="31789" name="Text Box 74"/>
            <p:cNvSpPr txBox="1">
              <a:spLocks noChangeArrowheads="1"/>
            </p:cNvSpPr>
            <p:nvPr/>
          </p:nvSpPr>
          <p:spPr bwMode="auto">
            <a:xfrm>
              <a:off x="1169" y="1902"/>
              <a:ext cx="3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 dirty="0">
                  <a:latin typeface="Times New Roman" pitchFamily="18" charset="0"/>
                </a:rPr>
                <a:t>三趟：    </a:t>
              </a:r>
              <a:r>
                <a:rPr kumimoji="1" lang="en-US" altLang="zh-CN" sz="2000" b="1" dirty="0">
                  <a:solidFill>
                    <a:srgbClr val="FFFF00"/>
                  </a:solidFill>
                  <a:latin typeface="Times New Roman" pitchFamily="18" charset="0"/>
                </a:rPr>
                <a:t>13      27     38     </a:t>
              </a:r>
              <a:r>
                <a:rPr kumimoji="1" lang="en-US" altLang="zh-CN" sz="2000" b="1" dirty="0">
                  <a:latin typeface="Times New Roman" pitchFamily="18" charset="0"/>
                </a:rPr>
                <a:t>[97     76     49     65 ]</a:t>
              </a:r>
            </a:p>
          </p:txBody>
        </p:sp>
        <p:sp>
          <p:nvSpPr>
            <p:cNvPr id="31790" name="Line 75"/>
            <p:cNvSpPr>
              <a:spLocks noChangeShapeType="1"/>
            </p:cNvSpPr>
            <p:nvPr/>
          </p:nvSpPr>
          <p:spPr bwMode="auto">
            <a:xfrm>
              <a:off x="3811" y="2076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791" name="Line 76"/>
            <p:cNvSpPr>
              <a:spLocks noChangeShapeType="1"/>
            </p:cNvSpPr>
            <p:nvPr/>
          </p:nvSpPr>
          <p:spPr bwMode="auto">
            <a:xfrm flipV="1">
              <a:off x="3103" y="2081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792" name="Line 77"/>
            <p:cNvSpPr>
              <a:spLocks noChangeShapeType="1"/>
            </p:cNvSpPr>
            <p:nvPr/>
          </p:nvSpPr>
          <p:spPr bwMode="auto">
            <a:xfrm>
              <a:off x="3112" y="2211"/>
              <a:ext cx="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52302" name="Group 78"/>
          <p:cNvGrpSpPr>
            <a:grpSpLocks/>
          </p:cNvGrpSpPr>
          <p:nvPr/>
        </p:nvGrpSpPr>
        <p:grpSpPr bwMode="auto">
          <a:xfrm>
            <a:off x="1863725" y="4776788"/>
            <a:ext cx="5232400" cy="539750"/>
            <a:chOff x="1154" y="2298"/>
            <a:chExt cx="3296" cy="340"/>
          </a:xfrm>
        </p:grpSpPr>
        <p:sp>
          <p:nvSpPr>
            <p:cNvPr id="31785" name="Text Box 79"/>
            <p:cNvSpPr txBox="1">
              <a:spLocks noChangeArrowheads="1"/>
            </p:cNvSpPr>
            <p:nvPr/>
          </p:nvSpPr>
          <p:spPr bwMode="auto">
            <a:xfrm>
              <a:off x="1154" y="2298"/>
              <a:ext cx="3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 dirty="0">
                  <a:latin typeface="Times New Roman" pitchFamily="18" charset="0"/>
                </a:rPr>
                <a:t>四趟：    </a:t>
              </a:r>
              <a:r>
                <a:rPr kumimoji="1" lang="en-US" altLang="zh-CN" sz="2000" b="1" dirty="0">
                  <a:solidFill>
                    <a:srgbClr val="FFFF00"/>
                  </a:solidFill>
                  <a:latin typeface="Times New Roman" pitchFamily="18" charset="0"/>
                </a:rPr>
                <a:t>13      27     38     49     </a:t>
              </a:r>
              <a:r>
                <a:rPr kumimoji="1" lang="en-US" altLang="zh-CN" sz="2000" b="1" dirty="0">
                  <a:latin typeface="Times New Roman" pitchFamily="18" charset="0"/>
                </a:rPr>
                <a:t>[76     97     65 ]</a:t>
              </a:r>
            </a:p>
          </p:txBody>
        </p:sp>
        <p:sp>
          <p:nvSpPr>
            <p:cNvPr id="31786" name="Line 80"/>
            <p:cNvSpPr>
              <a:spLocks noChangeShapeType="1"/>
            </p:cNvSpPr>
            <p:nvPr/>
          </p:nvSpPr>
          <p:spPr bwMode="auto">
            <a:xfrm>
              <a:off x="4140" y="2494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787" name="Line 81"/>
            <p:cNvSpPr>
              <a:spLocks noChangeShapeType="1"/>
            </p:cNvSpPr>
            <p:nvPr/>
          </p:nvSpPr>
          <p:spPr bwMode="auto">
            <a:xfrm flipV="1">
              <a:off x="3432" y="2499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788" name="Line 82"/>
            <p:cNvSpPr>
              <a:spLocks noChangeShapeType="1"/>
            </p:cNvSpPr>
            <p:nvPr/>
          </p:nvSpPr>
          <p:spPr bwMode="auto">
            <a:xfrm>
              <a:off x="3441" y="2629"/>
              <a:ext cx="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52307" name="Group 83"/>
          <p:cNvGrpSpPr>
            <a:grpSpLocks/>
          </p:cNvGrpSpPr>
          <p:nvPr/>
        </p:nvGrpSpPr>
        <p:grpSpPr bwMode="auto">
          <a:xfrm>
            <a:off x="1863725" y="5334000"/>
            <a:ext cx="5232400" cy="539750"/>
            <a:chOff x="1139" y="2683"/>
            <a:chExt cx="3296" cy="340"/>
          </a:xfrm>
        </p:grpSpPr>
        <p:sp>
          <p:nvSpPr>
            <p:cNvPr id="31781" name="Text Box 84"/>
            <p:cNvSpPr txBox="1">
              <a:spLocks noChangeArrowheads="1"/>
            </p:cNvSpPr>
            <p:nvPr/>
          </p:nvSpPr>
          <p:spPr bwMode="auto">
            <a:xfrm>
              <a:off x="1139" y="2683"/>
              <a:ext cx="3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 dirty="0">
                  <a:latin typeface="Times New Roman" pitchFamily="18" charset="0"/>
                </a:rPr>
                <a:t>五趟：    </a:t>
              </a:r>
              <a:r>
                <a:rPr kumimoji="1" lang="en-US" altLang="zh-CN" sz="2000" b="1" dirty="0">
                  <a:solidFill>
                    <a:srgbClr val="FFFF00"/>
                  </a:solidFill>
                  <a:latin typeface="Times New Roman" pitchFamily="18" charset="0"/>
                </a:rPr>
                <a:t>13      27     38     49     65     </a:t>
              </a:r>
              <a:r>
                <a:rPr kumimoji="1" lang="en-US" altLang="zh-CN" sz="2000" b="1" dirty="0">
                  <a:latin typeface="Times New Roman" pitchFamily="18" charset="0"/>
                </a:rPr>
                <a:t>[97     76 ]</a:t>
              </a:r>
            </a:p>
          </p:txBody>
        </p:sp>
        <p:sp>
          <p:nvSpPr>
            <p:cNvPr id="31782" name="Line 85"/>
            <p:cNvSpPr>
              <a:spLocks noChangeShapeType="1"/>
            </p:cNvSpPr>
            <p:nvPr/>
          </p:nvSpPr>
          <p:spPr bwMode="auto">
            <a:xfrm>
              <a:off x="4125" y="2879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783" name="Line 86"/>
            <p:cNvSpPr>
              <a:spLocks noChangeShapeType="1"/>
            </p:cNvSpPr>
            <p:nvPr/>
          </p:nvSpPr>
          <p:spPr bwMode="auto">
            <a:xfrm flipV="1">
              <a:off x="3817" y="288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784" name="Line 87"/>
            <p:cNvSpPr>
              <a:spLocks noChangeShapeType="1"/>
            </p:cNvSpPr>
            <p:nvPr/>
          </p:nvSpPr>
          <p:spPr bwMode="auto">
            <a:xfrm>
              <a:off x="3812" y="3000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52312" name="Text Box 88"/>
          <p:cNvSpPr txBox="1">
            <a:spLocks noChangeArrowheads="1"/>
          </p:cNvSpPr>
          <p:nvPr/>
        </p:nvSpPr>
        <p:spPr bwMode="auto">
          <a:xfrm>
            <a:off x="1863725" y="5803900"/>
            <a:ext cx="52325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latin typeface="Times New Roman" pitchFamily="18" charset="0"/>
              </a:rPr>
              <a:t>六趟：    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itchFamily="18" charset="0"/>
              </a:rPr>
              <a:t>13      27     38     49     65     76     </a:t>
            </a:r>
            <a:r>
              <a:rPr kumimoji="1" lang="en-US" altLang="zh-CN" sz="2000" b="1" dirty="0">
                <a:latin typeface="Times New Roman" pitchFamily="18" charset="0"/>
              </a:rPr>
              <a:t>[97 ]</a:t>
            </a:r>
          </a:p>
        </p:txBody>
      </p:sp>
      <p:sp>
        <p:nvSpPr>
          <p:cNvPr id="52313" name="Text Box 89"/>
          <p:cNvSpPr txBox="1">
            <a:spLocks noChangeArrowheads="1"/>
          </p:cNvSpPr>
          <p:nvPr/>
        </p:nvSpPr>
        <p:spPr bwMode="auto">
          <a:xfrm>
            <a:off x="1347788" y="6186488"/>
            <a:ext cx="55787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latin typeface="Times New Roman" pitchFamily="18" charset="0"/>
              </a:rPr>
              <a:t>排序结束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itchFamily="18" charset="0"/>
              </a:rPr>
              <a:t>：    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itchFamily="18" charset="0"/>
              </a:rPr>
              <a:t>13      27     38     49     65     76      97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522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52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522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52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522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500"/>
                                        <p:tgtEl>
                                          <p:spTgt spid="522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7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52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52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2" dur="500"/>
                                        <p:tgtEl>
                                          <p:spTgt spid="52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 autoUpdateAnimBg="0"/>
      <p:bldP spid="52229" grpId="0" build="p" autoUpdateAnimBg="0"/>
      <p:bldP spid="52260" grpId="0" build="p" autoUpdateAnimBg="0"/>
      <p:bldP spid="52261" grpId="0" animBg="1" autoUpdateAnimBg="0"/>
      <p:bldP spid="52262" grpId="0" animBg="1" autoUpdateAnimBg="0"/>
      <p:bldP spid="52264" grpId="0" build="p" autoUpdateAnimBg="0"/>
      <p:bldP spid="52268" grpId="0" build="p" autoUpdateAnimBg="0"/>
      <p:bldP spid="52290" grpId="0" animBg="1" autoUpdateAnimBg="0"/>
      <p:bldP spid="52291" grpId="0" animBg="1" autoUpdateAnimBg="0"/>
      <p:bldP spid="52312" grpId="0" build="p" autoUpdateAnimBg="0"/>
      <p:bldP spid="5231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D2FA5BFA-0438-4641-B447-179632587308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36588" y="446088"/>
            <a:ext cx="850106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</a:pPr>
            <a:r>
              <a:rPr lang="zh-CN" altLang="en-US" sz="2400" b="1"/>
              <a:t>算法描述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36588" y="1392238"/>
            <a:ext cx="8501062" cy="219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</a:pPr>
            <a:r>
              <a:rPr lang="zh-CN" altLang="en-US" sz="2400" b="1"/>
              <a:t>算法评价</a:t>
            </a:r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</a:pPr>
            <a:r>
              <a:rPr lang="zh-CN" altLang="en-US" sz="2000" b="1"/>
              <a:t>时间复杂度</a:t>
            </a:r>
          </a:p>
          <a:p>
            <a:pPr marL="2057400" lvl="4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sz="2000" b="1"/>
              <a:t>记录移动次数</a:t>
            </a:r>
          </a:p>
          <a:p>
            <a:pPr marL="2057400" lvl="4" indent="-228600">
              <a:spcBef>
                <a:spcPct val="20000"/>
              </a:spcBef>
              <a:buClr>
                <a:srgbClr val="FF9999"/>
              </a:buClr>
              <a:buSzPct val="85000"/>
              <a:buFont typeface="Wingdings" pitchFamily="2" charset="2"/>
              <a:buChar char="Y"/>
            </a:pPr>
            <a:r>
              <a:rPr lang="zh-CN" altLang="en-US" sz="2000" b="1"/>
              <a:t>最好情况：</a:t>
            </a:r>
            <a:r>
              <a:rPr lang="en-US" altLang="zh-CN" sz="2000" b="1"/>
              <a:t>0</a:t>
            </a:r>
            <a:endParaRPr lang="zh-CN" altLang="zh-CN" sz="2000" b="1"/>
          </a:p>
          <a:p>
            <a:pPr marL="2057400" lvl="4" indent="-228600">
              <a:spcBef>
                <a:spcPct val="20000"/>
              </a:spcBef>
              <a:buClr>
                <a:srgbClr val="FF9999"/>
              </a:buClr>
              <a:buSzPct val="85000"/>
              <a:buFont typeface="Wingdings" pitchFamily="2" charset="2"/>
              <a:buChar char="Y"/>
            </a:pPr>
            <a:r>
              <a:rPr lang="zh-CN" altLang="zh-CN" sz="2000" b="1"/>
              <a:t>最坏情况：3(</a:t>
            </a:r>
            <a:r>
              <a:rPr lang="en-US" altLang="zh-CN" sz="2000" b="1"/>
              <a:t>n-1)</a:t>
            </a:r>
          </a:p>
          <a:p>
            <a:pPr marL="2057400" lvl="4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zh-CN" sz="2000" b="1"/>
              <a:t>比较次数：</a:t>
            </a:r>
            <a:endParaRPr lang="zh-CN" altLang="en-US" sz="2000" b="1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4044950" y="3352800"/>
          <a:ext cx="17827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9" name="公式" r:id="rId4" imgW="1358310" imgH="431613" progId="Equation.3">
                  <p:embed/>
                </p:oleObj>
              </mc:Choice>
              <mc:Fallback>
                <p:oleObj name="公式" r:id="rId4" imgW="1358310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3352800"/>
                        <a:ext cx="178276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42938" y="4813300"/>
            <a:ext cx="850106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600200" lvl="3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</a:pPr>
            <a:r>
              <a:rPr lang="zh-CN" altLang="en-US" sz="2000" b="1"/>
              <a:t>空间复杂度：</a:t>
            </a:r>
            <a:r>
              <a:rPr lang="en-US" altLang="zh-CN" sz="2000" b="1"/>
              <a:t>S(n)=O(1)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600325" y="4013200"/>
            <a:ext cx="1333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T(n)=O(n²)</a:t>
            </a:r>
          </a:p>
        </p:txBody>
      </p:sp>
      <p:graphicFrame>
        <p:nvGraphicFramePr>
          <p:cNvPr id="27655" name="Object 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612949"/>
              </p:ext>
            </p:extLst>
          </p:nvPr>
        </p:nvGraphicFramePr>
        <p:xfrm>
          <a:off x="3403600" y="153988"/>
          <a:ext cx="10604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0" name="包装程序外壳对象" showAsIcon="1" r:id="rId6" imgW="825840" imgH="711360" progId="Package">
                  <p:embed/>
                </p:oleObj>
              </mc:Choice>
              <mc:Fallback>
                <p:oleObj name="包装程序外壳对象" showAsIcon="1" r:id="rId6" imgW="825840" imgH="711360" progId="Packag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153988"/>
                        <a:ext cx="106045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AutoShape 8">
            <a:hlinkClick r:id="rId8" action="ppaction://program" highlightClick="1"/>
          </p:cNvPr>
          <p:cNvSpPr>
            <a:spLocks noChangeArrowheads="1"/>
          </p:cNvSpPr>
          <p:nvPr/>
        </p:nvSpPr>
        <p:spPr bwMode="auto">
          <a:xfrm>
            <a:off x="381000" y="5943600"/>
            <a:ext cx="533400" cy="609600"/>
          </a:xfrm>
          <a:prstGeom prst="actionButton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0" name="Text Box 10"/>
          <p:cNvSpPr txBox="1">
            <a:spLocks noChangeArrowheads="1"/>
          </p:cNvSpPr>
          <p:nvPr/>
        </p:nvSpPr>
        <p:spPr bwMode="auto">
          <a:xfrm>
            <a:off x="838200" y="6096000"/>
            <a:ext cx="1038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Ch8_6.c</a:t>
            </a:r>
          </a:p>
        </p:txBody>
      </p:sp>
      <p:sp>
        <p:nvSpPr>
          <p:cNvPr id="2" name="椭圆形标注 1"/>
          <p:cNvSpPr/>
          <p:nvPr/>
        </p:nvSpPr>
        <p:spPr>
          <a:xfrm>
            <a:off x="5004984" y="2004441"/>
            <a:ext cx="1645457" cy="764498"/>
          </a:xfrm>
          <a:prstGeom prst="wedgeEllipseCallout">
            <a:avLst>
              <a:gd name="adj1" fmla="val -101912"/>
              <a:gd name="adj2" fmla="val 86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为什么是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autoUpdateAnimBg="0"/>
      <p:bldP spid="27651" grpId="0" build="p" bldLvl="5" autoUpdateAnimBg="0"/>
      <p:bldP spid="27653" grpId="0" build="p" autoUpdateAnimBg="0"/>
      <p:bldP spid="27654" grpId="0" build="p" autoUpdateAnimBg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457200" y="763588"/>
            <a:ext cx="6923088" cy="7207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0" dirty="0" smtClean="0">
                <a:solidFill>
                  <a:srgbClr val="FFFF00"/>
                </a:solidFill>
              </a:rPr>
              <a:t>简单选择排序性能分析</a:t>
            </a:r>
            <a:endParaRPr lang="zh-CN" altLang="en-US" sz="2400" b="0" dirty="0" smtClean="0">
              <a:solidFill>
                <a:srgbClr val="FFFF00"/>
              </a:solidFill>
            </a:endParaRPr>
          </a:p>
        </p:txBody>
      </p:sp>
      <p:sp>
        <p:nvSpPr>
          <p:cNvPr id="33796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48399" y="-182563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BE5A1954-AA1E-4D56-9A6A-861E3350551B}" type="slidenum">
              <a:rPr lang="en-US" altLang="zh-CN" smtClean="0"/>
              <a:pPr eaLnBrk="1" hangingPunct="1"/>
              <a:t>5</a:t>
            </a:fld>
            <a:endParaRPr lang="en-US" altLang="zh-CN" dirty="0" smtClean="0"/>
          </a:p>
        </p:txBody>
      </p:sp>
      <p:sp>
        <p:nvSpPr>
          <p:cNvPr id="33798" name="Rectangle 3"/>
          <p:cNvSpPr>
            <a:spLocks noChangeArrowheads="1"/>
          </p:cNvSpPr>
          <p:nvPr/>
        </p:nvSpPr>
        <p:spPr bwMode="auto">
          <a:xfrm>
            <a:off x="0" y="2701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425450" y="1773238"/>
            <a:ext cx="803275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　　 对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个记录进行简单选择排序，所需进行的 关键字间的比较次数 为：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539750" y="4797425"/>
            <a:ext cx="8169275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　移动记录的次数，最小值为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0,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最大值为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3(n-1) </a:t>
            </a:r>
          </a:p>
        </p:txBody>
      </p:sp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2195513" y="3284538"/>
          <a:ext cx="342900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公式" r:id="rId3" imgW="1219200" imgH="400184" progId="Equation.3">
                  <p:embed/>
                </p:oleObj>
              </mc:Choice>
              <mc:Fallback>
                <p:oleObj name="公式" r:id="rId3" imgW="1219200" imgH="40018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284538"/>
                        <a:ext cx="3429000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  <p:bldP spid="10547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4E0B4A24-7973-4D13-A7A8-501E38A09083}" type="slidenum">
              <a:rPr lang="en-US" altLang="zh-CN" smtClean="0"/>
              <a:pPr eaLnBrk="1" hangingPunct="1"/>
              <a:t>6</a:t>
            </a:fld>
            <a:endParaRPr lang="en-US" altLang="zh-CN" smtClean="0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457200" y="9144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MS Hei" pitchFamily="49" charset="-122"/>
                <a:sym typeface="Wingdings" pitchFamily="2" charset="2"/>
              </a:rPr>
              <a:t>1. </a:t>
            </a:r>
            <a:r>
              <a:rPr kumimoji="1" lang="zh-CN" altLang="en-US" sz="2400" b="1">
                <a:latin typeface="Times New Roman" pitchFamily="18" charset="0"/>
                <a:ea typeface="MS Hei" pitchFamily="49" charset="-122"/>
                <a:sym typeface="Wingdings" pitchFamily="2" charset="2"/>
              </a:rPr>
              <a:t>合并</a:t>
            </a:r>
            <a:r>
              <a:rPr kumimoji="1" lang="en-US" altLang="zh-CN" sz="2400" b="1">
                <a:latin typeface="Times New Roman" pitchFamily="18" charset="0"/>
                <a:ea typeface="MS Hei" pitchFamily="49" charset="-122"/>
                <a:sym typeface="Wingdings" pitchFamily="2" charset="2"/>
              </a:rPr>
              <a:t>2</a:t>
            </a:r>
            <a:r>
              <a:rPr kumimoji="1" lang="zh-CN" altLang="en-US" sz="2400" b="1">
                <a:latin typeface="Times New Roman" pitchFamily="18" charset="0"/>
                <a:ea typeface="MS Hei" pitchFamily="49" charset="-122"/>
                <a:sym typeface="Wingdings" pitchFamily="2" charset="2"/>
              </a:rPr>
              <a:t>个有序表</a:t>
            </a:r>
            <a:endParaRPr kumimoji="1" lang="zh-CN" altLang="en-US" sz="2400" b="1">
              <a:latin typeface="Times New Roman" pitchFamily="18" charset="0"/>
              <a:ea typeface="MS Hei" pitchFamily="49" charset="-122"/>
            </a:endParaRPr>
          </a:p>
        </p:txBody>
      </p:sp>
      <p:grpSp>
        <p:nvGrpSpPr>
          <p:cNvPr id="159748" name="Group 4"/>
          <p:cNvGrpSpPr>
            <a:grpSpLocks/>
          </p:cNvGrpSpPr>
          <p:nvPr/>
        </p:nvGrpSpPr>
        <p:grpSpPr bwMode="auto">
          <a:xfrm>
            <a:off x="1676400" y="2286000"/>
            <a:ext cx="1828800" cy="381000"/>
            <a:chOff x="1056" y="1344"/>
            <a:chExt cx="1152" cy="240"/>
          </a:xfrm>
        </p:grpSpPr>
        <p:sp>
          <p:nvSpPr>
            <p:cNvPr id="49188" name="Rectangle 5"/>
            <p:cNvSpPr>
              <a:spLocks noChangeArrowheads="1"/>
            </p:cNvSpPr>
            <p:nvPr/>
          </p:nvSpPr>
          <p:spPr bwMode="auto">
            <a:xfrm>
              <a:off x="1056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9189" name="Rectangle 6"/>
            <p:cNvSpPr>
              <a:spLocks noChangeArrowheads="1"/>
            </p:cNvSpPr>
            <p:nvPr/>
          </p:nvSpPr>
          <p:spPr bwMode="auto">
            <a:xfrm>
              <a:off x="1344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13</a:t>
              </a:r>
            </a:p>
          </p:txBody>
        </p:sp>
        <p:sp>
          <p:nvSpPr>
            <p:cNvPr id="49190" name="Rectangle 7"/>
            <p:cNvSpPr>
              <a:spLocks noChangeArrowheads="1"/>
            </p:cNvSpPr>
            <p:nvPr/>
          </p:nvSpPr>
          <p:spPr bwMode="auto">
            <a:xfrm>
              <a:off x="1632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24</a:t>
              </a:r>
            </a:p>
          </p:txBody>
        </p:sp>
        <p:sp>
          <p:nvSpPr>
            <p:cNvPr id="49191" name="Rectangle 8"/>
            <p:cNvSpPr>
              <a:spLocks noChangeArrowheads="1"/>
            </p:cNvSpPr>
            <p:nvPr/>
          </p:nvSpPr>
          <p:spPr bwMode="auto">
            <a:xfrm>
              <a:off x="1920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26</a:t>
              </a:r>
            </a:p>
          </p:txBody>
        </p:sp>
      </p:grpSp>
      <p:grpSp>
        <p:nvGrpSpPr>
          <p:cNvPr id="159753" name="Group 9"/>
          <p:cNvGrpSpPr>
            <a:grpSpLocks/>
          </p:cNvGrpSpPr>
          <p:nvPr/>
        </p:nvGrpSpPr>
        <p:grpSpPr bwMode="auto">
          <a:xfrm>
            <a:off x="4648200" y="2286000"/>
            <a:ext cx="1828800" cy="381000"/>
            <a:chOff x="2928" y="1344"/>
            <a:chExt cx="1152" cy="240"/>
          </a:xfrm>
        </p:grpSpPr>
        <p:sp>
          <p:nvSpPr>
            <p:cNvPr id="49184" name="Rectangle 10"/>
            <p:cNvSpPr>
              <a:spLocks noChangeArrowheads="1"/>
            </p:cNvSpPr>
            <p:nvPr/>
          </p:nvSpPr>
          <p:spPr bwMode="auto">
            <a:xfrm>
              <a:off x="2928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 dirty="0">
                  <a:solidFill>
                    <a:srgbClr val="FFFF00"/>
                  </a:solidFill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49185" name="Rectangle 11"/>
            <p:cNvSpPr>
              <a:spLocks noChangeArrowheads="1"/>
            </p:cNvSpPr>
            <p:nvPr/>
          </p:nvSpPr>
          <p:spPr bwMode="auto">
            <a:xfrm>
              <a:off x="3216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 dirty="0">
                  <a:solidFill>
                    <a:srgbClr val="FFFF00"/>
                  </a:solidFill>
                  <a:latin typeface="Times New Roman" pitchFamily="18" charset="0"/>
                  <a:ea typeface="宋体" charset="-122"/>
                </a:rPr>
                <a:t>15</a:t>
              </a:r>
            </a:p>
          </p:txBody>
        </p:sp>
        <p:sp>
          <p:nvSpPr>
            <p:cNvPr id="49186" name="Rectangle 12"/>
            <p:cNvSpPr>
              <a:spLocks noChangeArrowheads="1"/>
            </p:cNvSpPr>
            <p:nvPr/>
          </p:nvSpPr>
          <p:spPr bwMode="auto">
            <a:xfrm>
              <a:off x="3504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 dirty="0">
                  <a:solidFill>
                    <a:srgbClr val="FFFF00"/>
                  </a:solidFill>
                  <a:latin typeface="Times New Roman" pitchFamily="18" charset="0"/>
                  <a:ea typeface="宋体" charset="-122"/>
                </a:rPr>
                <a:t>27</a:t>
              </a:r>
            </a:p>
          </p:txBody>
        </p:sp>
        <p:sp>
          <p:nvSpPr>
            <p:cNvPr id="49187" name="Rectangle 13"/>
            <p:cNvSpPr>
              <a:spLocks noChangeArrowheads="1"/>
            </p:cNvSpPr>
            <p:nvPr/>
          </p:nvSpPr>
          <p:spPr bwMode="auto">
            <a:xfrm>
              <a:off x="3792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 dirty="0">
                  <a:solidFill>
                    <a:srgbClr val="FFFF00"/>
                  </a:solidFill>
                  <a:latin typeface="Times New Roman" pitchFamily="18" charset="0"/>
                  <a:ea typeface="宋体" charset="-122"/>
                </a:rPr>
                <a:t>38</a:t>
              </a:r>
            </a:p>
          </p:txBody>
        </p:sp>
      </p:grpSp>
      <p:grpSp>
        <p:nvGrpSpPr>
          <p:cNvPr id="159758" name="Group 14"/>
          <p:cNvGrpSpPr>
            <a:grpSpLocks/>
          </p:cNvGrpSpPr>
          <p:nvPr/>
        </p:nvGrpSpPr>
        <p:grpSpPr bwMode="auto">
          <a:xfrm>
            <a:off x="2286000" y="3276600"/>
            <a:ext cx="3657600" cy="381000"/>
            <a:chOff x="1440" y="1968"/>
            <a:chExt cx="2304" cy="240"/>
          </a:xfrm>
        </p:grpSpPr>
        <p:sp>
          <p:nvSpPr>
            <p:cNvPr id="49176" name="Rectangle 15"/>
            <p:cNvSpPr>
              <a:spLocks noChangeArrowheads="1"/>
            </p:cNvSpPr>
            <p:nvPr/>
          </p:nvSpPr>
          <p:spPr bwMode="auto">
            <a:xfrm>
              <a:off x="1440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9177" name="Rectangle 16"/>
            <p:cNvSpPr>
              <a:spLocks noChangeArrowheads="1"/>
            </p:cNvSpPr>
            <p:nvPr/>
          </p:nvSpPr>
          <p:spPr bwMode="auto">
            <a:xfrm>
              <a:off x="1728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9178" name="Rectangle 17"/>
            <p:cNvSpPr>
              <a:spLocks noChangeArrowheads="1"/>
            </p:cNvSpPr>
            <p:nvPr/>
          </p:nvSpPr>
          <p:spPr bwMode="auto">
            <a:xfrm>
              <a:off x="2016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9179" name="Rectangle 18"/>
            <p:cNvSpPr>
              <a:spLocks noChangeArrowheads="1"/>
            </p:cNvSpPr>
            <p:nvPr/>
          </p:nvSpPr>
          <p:spPr bwMode="auto">
            <a:xfrm>
              <a:off x="2304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9180" name="Rectangle 19"/>
            <p:cNvSpPr>
              <a:spLocks noChangeArrowheads="1"/>
            </p:cNvSpPr>
            <p:nvPr/>
          </p:nvSpPr>
          <p:spPr bwMode="auto">
            <a:xfrm>
              <a:off x="2592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9181" name="Rectangle 20"/>
            <p:cNvSpPr>
              <a:spLocks noChangeArrowheads="1"/>
            </p:cNvSpPr>
            <p:nvPr/>
          </p:nvSpPr>
          <p:spPr bwMode="auto">
            <a:xfrm>
              <a:off x="2880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9182" name="Rectangle 21"/>
            <p:cNvSpPr>
              <a:spLocks noChangeArrowheads="1"/>
            </p:cNvSpPr>
            <p:nvPr/>
          </p:nvSpPr>
          <p:spPr bwMode="auto">
            <a:xfrm>
              <a:off x="3168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9183" name="Rectangle 22"/>
            <p:cNvSpPr>
              <a:spLocks noChangeArrowheads="1"/>
            </p:cNvSpPr>
            <p:nvPr/>
          </p:nvSpPr>
          <p:spPr bwMode="auto">
            <a:xfrm>
              <a:off x="3456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59767" name="Rectangle 23"/>
          <p:cNvSpPr>
            <a:spLocks noChangeArrowheads="1"/>
          </p:cNvSpPr>
          <p:nvPr/>
        </p:nvSpPr>
        <p:spPr bwMode="auto">
          <a:xfrm>
            <a:off x="2286000" y="3276600"/>
            <a:ext cx="4572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59768" name="Rectangle 24"/>
          <p:cNvSpPr>
            <a:spLocks noChangeArrowheads="1"/>
          </p:cNvSpPr>
          <p:nvPr/>
        </p:nvSpPr>
        <p:spPr bwMode="auto">
          <a:xfrm>
            <a:off x="2743200" y="3276600"/>
            <a:ext cx="4572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0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159769" name="AutoShape 25"/>
          <p:cNvSpPr>
            <a:spLocks noChangeArrowheads="1"/>
          </p:cNvSpPr>
          <p:nvPr/>
        </p:nvSpPr>
        <p:spPr bwMode="auto">
          <a:xfrm>
            <a:off x="1447800" y="1600200"/>
            <a:ext cx="685800" cy="381000"/>
          </a:xfrm>
          <a:prstGeom prst="wedgeRectCallout">
            <a:avLst>
              <a:gd name="adj1" fmla="val 9954"/>
              <a:gd name="adj2" fmla="val 128750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/>
          <a:p>
            <a:pPr algn="ctr"/>
            <a:r>
              <a:rPr kumimoji="1" lang="en-US" altLang="zh-CN" sz="1600" b="1" i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Lpos</a:t>
            </a:r>
          </a:p>
        </p:txBody>
      </p:sp>
      <p:sp>
        <p:nvSpPr>
          <p:cNvPr id="159770" name="AutoShape 26"/>
          <p:cNvSpPr>
            <a:spLocks noChangeArrowheads="1"/>
          </p:cNvSpPr>
          <p:nvPr/>
        </p:nvSpPr>
        <p:spPr bwMode="auto">
          <a:xfrm>
            <a:off x="4419600" y="1600200"/>
            <a:ext cx="685800" cy="381000"/>
          </a:xfrm>
          <a:prstGeom prst="wedgeRectCallout">
            <a:avLst>
              <a:gd name="adj1" fmla="val 12269"/>
              <a:gd name="adj2" fmla="val 131250"/>
            </a:avLst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/>
          <a:p>
            <a:pPr algn="ctr"/>
            <a:r>
              <a:rPr kumimoji="1" lang="en-US" altLang="zh-CN" sz="1600" b="1" i="1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Rpos</a:t>
            </a:r>
          </a:p>
        </p:txBody>
      </p:sp>
      <p:sp>
        <p:nvSpPr>
          <p:cNvPr id="159771" name="AutoShape 27"/>
          <p:cNvSpPr>
            <a:spLocks noChangeArrowheads="1"/>
          </p:cNvSpPr>
          <p:nvPr/>
        </p:nvSpPr>
        <p:spPr bwMode="auto">
          <a:xfrm>
            <a:off x="2209800" y="4038600"/>
            <a:ext cx="685800" cy="381000"/>
          </a:xfrm>
          <a:prstGeom prst="wedgeRectCallout">
            <a:avLst>
              <a:gd name="adj1" fmla="val -15278"/>
              <a:gd name="adj2" fmla="val -144167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/>
          <a:p>
            <a:pPr algn="ctr"/>
            <a:r>
              <a:rPr kumimoji="1" lang="en-US" altLang="zh-CN" sz="1600" b="1" i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Tpos</a:t>
            </a:r>
          </a:p>
        </p:txBody>
      </p:sp>
      <p:sp>
        <p:nvSpPr>
          <p:cNvPr id="159772" name="Rectangle 28"/>
          <p:cNvSpPr>
            <a:spLocks noChangeArrowheads="1"/>
          </p:cNvSpPr>
          <p:nvPr/>
        </p:nvSpPr>
        <p:spPr bwMode="auto">
          <a:xfrm>
            <a:off x="914400" y="49530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i="1">
                <a:latin typeface="Times New Roman" pitchFamily="18" charset="0"/>
                <a:ea typeface="宋体" charset="-122"/>
                <a:sym typeface="Wingdings" pitchFamily="2" charset="2"/>
              </a:rPr>
              <a:t>T</a:t>
            </a:r>
            <a:r>
              <a:rPr kumimoji="1" lang="en-US" altLang="zh-CN" sz="2400" b="1" baseline="-25000">
                <a:latin typeface="Times New Roman" pitchFamily="18" charset="0"/>
                <a:ea typeface="宋体" charset="-122"/>
                <a:sym typeface="Wingdings" pitchFamily="2" charset="2"/>
              </a:rPr>
              <a:t> 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Wingdings" pitchFamily="2" charset="2"/>
              </a:rPr>
              <a:t>( 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  <a:sym typeface="Wingdings" pitchFamily="2" charset="2"/>
              </a:rPr>
              <a:t>N 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Wingdings" pitchFamily="2" charset="2"/>
              </a:rPr>
              <a:t>) = O ( 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  <a:sym typeface="Wingdings" pitchFamily="2" charset="2"/>
              </a:rPr>
              <a:t>       </a:t>
            </a:r>
            <a:r>
              <a:rPr kumimoji="1" lang="en-US" altLang="zh-CN" sz="2400" b="1" baseline="30000">
                <a:latin typeface="Times New Roman" pitchFamily="18" charset="0"/>
                <a:ea typeface="宋体" charset="-122"/>
                <a:sym typeface="Wingdings" pitchFamily="2" charset="2"/>
              </a:rPr>
              <a:t>  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Wingdings" pitchFamily="2" charset="2"/>
              </a:rPr>
              <a:t>)</a:t>
            </a:r>
          </a:p>
        </p:txBody>
      </p:sp>
      <p:sp>
        <p:nvSpPr>
          <p:cNvPr id="159773" name="Rectangle 29"/>
          <p:cNvSpPr>
            <a:spLocks noChangeArrowheads="1"/>
          </p:cNvSpPr>
          <p:nvPr/>
        </p:nvSpPr>
        <p:spPr bwMode="auto">
          <a:xfrm>
            <a:off x="2667000" y="495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i="1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N</a:t>
            </a:r>
          </a:p>
        </p:txBody>
      </p:sp>
      <p:sp>
        <p:nvSpPr>
          <p:cNvPr id="159774" name="Rectangle 30"/>
          <p:cNvSpPr>
            <a:spLocks noChangeArrowheads="1"/>
          </p:cNvSpPr>
          <p:nvPr/>
        </p:nvSpPr>
        <p:spPr bwMode="auto">
          <a:xfrm>
            <a:off x="1371600" y="1524000"/>
            <a:ext cx="838200" cy="727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75" name="Rectangle 31"/>
          <p:cNvSpPr>
            <a:spLocks noChangeArrowheads="1"/>
          </p:cNvSpPr>
          <p:nvPr/>
        </p:nvSpPr>
        <p:spPr bwMode="auto">
          <a:xfrm>
            <a:off x="4378325" y="1409700"/>
            <a:ext cx="762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76" name="Rectangle 32"/>
          <p:cNvSpPr>
            <a:spLocks noChangeArrowheads="1"/>
          </p:cNvSpPr>
          <p:nvPr/>
        </p:nvSpPr>
        <p:spPr bwMode="auto">
          <a:xfrm>
            <a:off x="2170113" y="3690938"/>
            <a:ext cx="762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77" name="AutoShape 33"/>
          <p:cNvSpPr>
            <a:spLocks noChangeArrowheads="1"/>
          </p:cNvSpPr>
          <p:nvPr/>
        </p:nvSpPr>
        <p:spPr bwMode="auto">
          <a:xfrm>
            <a:off x="1981200" y="1600200"/>
            <a:ext cx="685800" cy="381000"/>
          </a:xfrm>
          <a:prstGeom prst="wedgeRectCallout">
            <a:avLst>
              <a:gd name="adj1" fmla="val 2778"/>
              <a:gd name="adj2" fmla="val 123333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/>
          <a:p>
            <a:pPr algn="ctr"/>
            <a:r>
              <a:rPr kumimoji="1" lang="en-US" altLang="zh-CN" sz="1600" b="1" i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Lpos</a:t>
            </a:r>
          </a:p>
        </p:txBody>
      </p:sp>
      <p:sp>
        <p:nvSpPr>
          <p:cNvPr id="159778" name="AutoShape 34"/>
          <p:cNvSpPr>
            <a:spLocks noChangeArrowheads="1"/>
          </p:cNvSpPr>
          <p:nvPr/>
        </p:nvSpPr>
        <p:spPr bwMode="auto">
          <a:xfrm>
            <a:off x="5029200" y="1600200"/>
            <a:ext cx="685800" cy="381000"/>
          </a:xfrm>
          <a:prstGeom prst="wedgeRectCallout">
            <a:avLst>
              <a:gd name="adj1" fmla="val -6944"/>
              <a:gd name="adj2" fmla="val 129583"/>
            </a:avLst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/>
          <a:p>
            <a:pPr algn="ctr"/>
            <a:r>
              <a:rPr kumimoji="1" lang="en-US" altLang="zh-CN" sz="1600" b="1" i="1" dirty="0" err="1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Rpos</a:t>
            </a:r>
            <a:endParaRPr kumimoji="1" lang="en-US" altLang="zh-CN" sz="1600" b="1" i="1" dirty="0">
              <a:solidFill>
                <a:srgbClr val="FFFF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59779" name="AutoShape 35"/>
          <p:cNvSpPr>
            <a:spLocks noChangeArrowheads="1"/>
          </p:cNvSpPr>
          <p:nvPr/>
        </p:nvSpPr>
        <p:spPr bwMode="auto">
          <a:xfrm>
            <a:off x="2743200" y="4038600"/>
            <a:ext cx="685800" cy="381000"/>
          </a:xfrm>
          <a:prstGeom prst="wedgeRectCallout">
            <a:avLst>
              <a:gd name="adj1" fmla="val -18750"/>
              <a:gd name="adj2" fmla="val -142083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/>
          <a:p>
            <a:pPr algn="ctr"/>
            <a:r>
              <a:rPr kumimoji="1" lang="en-US" altLang="zh-CN" sz="1600" b="1" i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Tpos</a:t>
            </a:r>
          </a:p>
        </p:txBody>
      </p:sp>
      <p:sp>
        <p:nvSpPr>
          <p:cNvPr id="159780" name="Rectangle 36"/>
          <p:cNvSpPr>
            <a:spLocks noChangeArrowheads="1"/>
          </p:cNvSpPr>
          <p:nvPr/>
        </p:nvSpPr>
        <p:spPr bwMode="auto">
          <a:xfrm>
            <a:off x="2705100" y="3690938"/>
            <a:ext cx="762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81" name="AutoShape 37"/>
          <p:cNvSpPr>
            <a:spLocks noChangeArrowheads="1"/>
          </p:cNvSpPr>
          <p:nvPr/>
        </p:nvSpPr>
        <p:spPr bwMode="auto">
          <a:xfrm>
            <a:off x="3276600" y="4038600"/>
            <a:ext cx="685800" cy="381000"/>
          </a:xfrm>
          <a:prstGeom prst="wedgeRectCallout">
            <a:avLst>
              <a:gd name="adj1" fmla="val -32870"/>
              <a:gd name="adj2" fmla="val -140417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/>
          <a:p>
            <a:pPr algn="ctr"/>
            <a:r>
              <a:rPr kumimoji="1" lang="en-US" altLang="zh-CN" sz="1600" b="1" i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Tpos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9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9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9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9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9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9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9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9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5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5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9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9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9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9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5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5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5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9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9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9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9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5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autoUpdateAnimBg="0"/>
      <p:bldP spid="159767" grpId="0" animBg="1" autoUpdateAnimBg="0"/>
      <p:bldP spid="159768" grpId="0" animBg="1" autoUpdateAnimBg="0"/>
      <p:bldP spid="159769" grpId="0" animBg="1" autoUpdateAnimBg="0"/>
      <p:bldP spid="159770" grpId="0" animBg="1" autoUpdateAnimBg="0"/>
      <p:bldP spid="159771" grpId="0" animBg="1" autoUpdateAnimBg="0"/>
      <p:bldP spid="159772" grpId="0" autoUpdateAnimBg="0"/>
      <p:bldP spid="159773" grpId="0" autoUpdateAnimBg="0"/>
      <p:bldP spid="159774" grpId="0" animBg="1"/>
      <p:bldP spid="159775" grpId="0" animBg="1"/>
      <p:bldP spid="159776" grpId="0" animBg="1"/>
      <p:bldP spid="159777" grpId="0" animBg="1" autoUpdateAnimBg="0"/>
      <p:bldP spid="159778" grpId="0" animBg="1" autoUpdateAnimBg="0"/>
      <p:bldP spid="159779" grpId="0" animBg="1" autoUpdateAnimBg="0"/>
      <p:bldP spid="159780" grpId="0" animBg="1"/>
      <p:bldP spid="159781" grpId="0" animBg="1" autoUpdateAnimBg="0"/>
    </p:bldLst>
  </p:timing>
</p:sld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2882</TotalTime>
  <Words>359</Words>
  <Application>Microsoft Office PowerPoint</Application>
  <PresentationFormat>全屏显示(4:3)</PresentationFormat>
  <Paragraphs>86</Paragraphs>
  <Slides>6</Slides>
  <Notes>0</Notes>
  <HiddenSlides>2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MS Hei</vt:lpstr>
      <vt:lpstr>方正姚体</vt:lpstr>
      <vt:lpstr>华文楷体</vt:lpstr>
      <vt:lpstr>楷体_GB2312</vt:lpstr>
      <vt:lpstr>宋体</vt:lpstr>
      <vt:lpstr>幼圆</vt:lpstr>
      <vt:lpstr>Arial</vt:lpstr>
      <vt:lpstr>Rockwell</vt:lpstr>
      <vt:lpstr>Times New Roman</vt:lpstr>
      <vt:lpstr>Wingdings</vt:lpstr>
      <vt:lpstr>平衡</vt:lpstr>
      <vt:lpstr>公式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sj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 排序</dc:title>
  <dc:creator>hyg</dc:creator>
  <cp:lastModifiedBy>sync</cp:lastModifiedBy>
  <cp:revision>366</cp:revision>
  <dcterms:created xsi:type="dcterms:W3CDTF">1999-12-30T06:19:43Z</dcterms:created>
  <dcterms:modified xsi:type="dcterms:W3CDTF">2014-09-16T05:55:07Z</dcterms:modified>
</cp:coreProperties>
</file>