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9"/>
  </p:notesMasterIdLst>
  <p:handoutMasterIdLst>
    <p:handoutMasterId r:id="rId10"/>
  </p:handoutMasterIdLst>
  <p:sldIdLst>
    <p:sldId id="370" r:id="rId2"/>
    <p:sldId id="371" r:id="rId3"/>
    <p:sldId id="372" r:id="rId4"/>
    <p:sldId id="373" r:id="rId5"/>
    <p:sldId id="374" r:id="rId6"/>
    <p:sldId id="375" r:id="rId7"/>
    <p:sldId id="376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FF0000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6427" autoAdjust="0"/>
  </p:normalViewPr>
  <p:slideViewPr>
    <p:cSldViewPr snapToGrid="0">
      <p:cViewPr varScale="1">
        <p:scale>
          <a:sx n="64" d="100"/>
          <a:sy n="64" d="100"/>
        </p:scale>
        <p:origin x="918" y="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16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64"/>
    </p:cViewPr>
  </p:sorterViewPr>
  <p:notesViewPr>
    <p:cSldViewPr snapToGrid="0">
      <p:cViewPr varScale="1">
        <p:scale>
          <a:sx n="41" d="100"/>
          <a:sy n="41" d="100"/>
        </p:scale>
        <p:origin x="-147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E2D0059C-0558-4CC0-B5BB-B94328EACC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2194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9B56C8D5-78BF-4E75-BB60-97E19F35E4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4477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BC030D9-DDBA-4B06-845F-29B296854BB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FE6966C-2E30-4071-B8D9-4B6EDF0FB06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11CCA94-199E-4FA0-9AF7-32BB96C58FC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pPr>
              <a:defRPr/>
            </a:pPr>
            <a:fld id="{ADC217D9-7D4D-4B88-AAF1-B1AC8619FD1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E4C1148-5F38-4252-B86E-88C41034643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8DE8435-EA9C-45ED-BAE0-A21EF00F1A7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570AED4-05FD-46CB-910B-5915D1D4803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pPr>
              <a:defRPr/>
            </a:pPr>
            <a:fld id="{EAE6CADB-8F77-409A-9D0B-108F49F26A6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DD5C446-2350-48B2-B69D-9D7C1C21D7B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B2E788D-93F9-4ED4-8989-C8DE0DC06E1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24C3AF1-8783-4607-A49A-A6D3452A837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B57FE99-B783-4956-980F-45D4C56EB23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ransition/>
  <p:timing>
    <p:tnLst>
      <p:par>
        <p:cTn id="1" dur="indefinite" restart="never" nodeType="tmRoot"/>
      </p:par>
    </p:tnLst>
  </p:timing>
  <p:hf hdr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audio" Target="../media/audio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file:///d:\tc\tc" TargetMode="External"/><Relationship Id="rId3" Type="http://schemas.openxmlformats.org/officeDocument/2006/relationships/audio" Target="../media/audio1.bin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zh-CN" altLang="en-US" smtClean="0"/>
              <a:t>电子科技计算机学院</a:t>
            </a:r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157A9917-4C89-4136-9F5D-7143386251BC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900113" y="692150"/>
            <a:ext cx="7920037" cy="2677656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en-US" altLang="zh-CN" sz="4000" b="1" dirty="0" smtClean="0">
                <a:solidFill>
                  <a:schemeClr val="tx2"/>
                </a:solidFill>
                <a:ea typeface="宋体" charset="-122"/>
              </a:rPr>
              <a:t> </a:t>
            </a:r>
            <a:r>
              <a:rPr lang="zh-CN" altLang="en-US" sz="4000" b="1" dirty="0">
                <a:solidFill>
                  <a:schemeClr val="tx2"/>
                </a:solidFill>
                <a:ea typeface="宋体" charset="-122"/>
              </a:rPr>
              <a:t>交换排序</a:t>
            </a:r>
          </a:p>
          <a:p>
            <a:pPr eaLnBrk="1" hangingPunct="1"/>
            <a:r>
              <a:rPr kumimoji="1" lang="zh-CN" altLang="en-US" sz="3200" b="1" dirty="0">
                <a:solidFill>
                  <a:schemeClr val="tx2"/>
                </a:solidFill>
                <a:ea typeface="宋体" charset="-122"/>
              </a:rPr>
              <a:t>通过“</a:t>
            </a:r>
            <a:r>
              <a:rPr kumimoji="1" lang="zh-CN" altLang="en-US" sz="3200" b="1" dirty="0">
                <a:solidFill>
                  <a:srgbClr val="FF0000"/>
                </a:solidFill>
                <a:ea typeface="宋体" charset="-122"/>
              </a:rPr>
              <a:t>交换</a:t>
            </a:r>
            <a:r>
              <a:rPr kumimoji="1" lang="zh-CN" altLang="en-US" sz="3200" b="1" dirty="0">
                <a:solidFill>
                  <a:schemeClr val="tx2"/>
                </a:solidFill>
                <a:ea typeface="宋体" charset="-122"/>
              </a:rPr>
              <a:t>”无序序列中的记录从而得到其中</a:t>
            </a:r>
            <a:r>
              <a:rPr kumimoji="1" lang="zh-CN" altLang="en-US" sz="3200" b="1" dirty="0">
                <a:solidFill>
                  <a:srgbClr val="0000FF"/>
                </a:solidFill>
                <a:ea typeface="宋体" charset="-122"/>
              </a:rPr>
              <a:t>关键字最小或最大</a:t>
            </a:r>
            <a:r>
              <a:rPr kumimoji="1" lang="zh-CN" altLang="en-US" sz="3200" b="1" dirty="0">
                <a:solidFill>
                  <a:schemeClr val="tx2"/>
                </a:solidFill>
                <a:ea typeface="宋体" charset="-122"/>
              </a:rPr>
              <a:t>的记录，并将它</a:t>
            </a:r>
            <a:r>
              <a:rPr kumimoji="1" lang="zh-CN" altLang="en-US" sz="3200" b="1" dirty="0">
                <a:solidFill>
                  <a:srgbClr val="0000FF"/>
                </a:solidFill>
                <a:ea typeface="宋体" charset="-122"/>
              </a:rPr>
              <a:t>加入到有序子序列</a:t>
            </a:r>
            <a:r>
              <a:rPr kumimoji="1" lang="zh-CN" altLang="en-US" sz="3200" b="1" dirty="0">
                <a:solidFill>
                  <a:schemeClr val="tx2"/>
                </a:solidFill>
                <a:ea typeface="宋体" charset="-122"/>
              </a:rPr>
              <a:t>中，以此方法增加记录的有序子序列的长度。</a:t>
            </a:r>
          </a:p>
        </p:txBody>
      </p:sp>
      <p:sp>
        <p:nvSpPr>
          <p:cNvPr id="141315" name="Text Box 3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547813" y="3448050"/>
            <a:ext cx="5419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kumimoji="1" lang="en-US" altLang="zh-CN" sz="3600" b="1" dirty="0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  </a:t>
            </a:r>
            <a:r>
              <a:rPr kumimoji="1" lang="zh-CN" altLang="en-US" sz="3600" b="1" dirty="0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冒泡排序   </a:t>
            </a:r>
            <a:endParaRPr kumimoji="1" lang="zh-CN" altLang="en-US" sz="3600" b="1" dirty="0">
              <a:solidFill>
                <a:srgbClr val="FFFF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1316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597025" y="4437063"/>
            <a:ext cx="5280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kumimoji="1" lang="en-US" altLang="zh-CN" sz="3600" b="1" dirty="0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  </a:t>
            </a:r>
            <a:r>
              <a:rPr kumimoji="1" lang="zh-CN" altLang="en-US" sz="3600" b="1" dirty="0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快速排序   </a:t>
            </a:r>
            <a:endParaRPr kumimoji="1" lang="zh-CN" altLang="en-US" sz="3600" b="1" dirty="0">
              <a:solidFill>
                <a:srgbClr val="FFFF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4" grpId="0" animBg="1" autoUpdateAnimBg="0"/>
      <p:bldP spid="141315" grpId="0" autoUpdateAnimBg="0"/>
      <p:bldP spid="14131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642938" y="376238"/>
            <a:ext cx="8501062" cy="512603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b="1" dirty="0" smtClean="0"/>
              <a:t>7.3 </a:t>
            </a:r>
            <a:r>
              <a:rPr lang="zh-CN" altLang="en-US" b="1" dirty="0" smtClean="0"/>
              <a:t>交换排序</a:t>
            </a:r>
          </a:p>
          <a:p>
            <a:pPr marL="365760" lvl="1" indent="0" eaLnBrk="1" hangingPunct="1">
              <a:buNone/>
            </a:pPr>
            <a:r>
              <a:rPr lang="zh-CN" altLang="en-US" b="1" dirty="0" smtClean="0"/>
              <a:t>冒泡排序</a:t>
            </a:r>
          </a:p>
          <a:p>
            <a:pPr marL="777240" lvl="2" indent="0" eaLnBrk="1" hangingPunct="1">
              <a:buNone/>
            </a:pPr>
            <a:r>
              <a:rPr lang="zh-CN" altLang="en-US" b="1" dirty="0" smtClean="0"/>
              <a:t>排序过程</a:t>
            </a:r>
          </a:p>
          <a:p>
            <a:pPr marL="1097280" lvl="3" indent="0" eaLnBrk="1" hangingPunct="1">
              <a:buNone/>
            </a:pPr>
            <a:r>
              <a:rPr lang="zh-CN" altLang="en-US" b="1" dirty="0" smtClean="0"/>
              <a:t>将第一个记录的关键字与第二个记录的关键字进行比较，若为逆序</a:t>
            </a:r>
            <a:r>
              <a:rPr lang="en-US" altLang="zh-CN" b="1" dirty="0" smtClean="0"/>
              <a:t>r[1].key&gt;r[2].key</a:t>
            </a:r>
            <a:r>
              <a:rPr lang="zh-CN" altLang="en-US" b="1" dirty="0" smtClean="0"/>
              <a:t>，</a:t>
            </a:r>
            <a:r>
              <a:rPr lang="zh-CN" altLang="zh-CN" b="1" dirty="0" smtClean="0"/>
              <a:t>则交换；然后比较第二个记录与第三个记录；依次类推，直至第</a:t>
            </a:r>
            <a:r>
              <a:rPr lang="en-US" altLang="zh-CN" b="1" dirty="0" smtClean="0"/>
              <a:t>n-1</a:t>
            </a:r>
            <a:r>
              <a:rPr lang="zh-CN" altLang="zh-CN" b="1" dirty="0" smtClean="0"/>
              <a:t>个记录和第</a:t>
            </a:r>
            <a:r>
              <a:rPr lang="en-US" altLang="zh-CN" b="1" dirty="0" smtClean="0"/>
              <a:t>n</a:t>
            </a:r>
            <a:r>
              <a:rPr lang="zh-CN" altLang="zh-CN" b="1" dirty="0" smtClean="0"/>
              <a:t>个记录比较为止——</a:t>
            </a:r>
            <a:r>
              <a:rPr lang="zh-CN" altLang="zh-CN" b="1" dirty="0" smtClean="0">
                <a:solidFill>
                  <a:srgbClr val="FFFF00"/>
                </a:solidFill>
              </a:rPr>
              <a:t>第一趟冒泡排序</a:t>
            </a:r>
            <a:r>
              <a:rPr lang="zh-CN" altLang="zh-CN" b="1" dirty="0" smtClean="0"/>
              <a:t>，结果关键字最大的记录被安置在最后一个记录上</a:t>
            </a:r>
          </a:p>
          <a:p>
            <a:pPr marL="1097280" lvl="3" indent="0" eaLnBrk="1" hangingPunct="1">
              <a:buNone/>
            </a:pPr>
            <a:r>
              <a:rPr lang="zh-CN" altLang="zh-CN" b="1" dirty="0" smtClean="0"/>
              <a:t>对前</a:t>
            </a:r>
            <a:r>
              <a:rPr lang="en-US" altLang="zh-CN" b="1" dirty="0" smtClean="0"/>
              <a:t>n-1</a:t>
            </a:r>
            <a:r>
              <a:rPr lang="zh-CN" altLang="zh-CN" b="1" dirty="0" smtClean="0"/>
              <a:t>个记录进行第二趟冒泡排序，结果使关键字次大的记录被安置在第</a:t>
            </a:r>
            <a:r>
              <a:rPr lang="en-US" altLang="zh-CN" b="1" dirty="0" smtClean="0"/>
              <a:t>n-1</a:t>
            </a:r>
            <a:r>
              <a:rPr lang="zh-CN" altLang="zh-CN" b="1" dirty="0" smtClean="0"/>
              <a:t>个记录位置</a:t>
            </a:r>
          </a:p>
          <a:p>
            <a:pPr marL="1097280" lvl="3" indent="0" eaLnBrk="1" hangingPunct="1">
              <a:buNone/>
            </a:pPr>
            <a:r>
              <a:rPr lang="zh-CN" altLang="zh-CN" b="1" dirty="0" smtClean="0"/>
              <a:t>重复上述过程，直到“在一趟排序过程中没有进行过交换记录的操作”为止</a:t>
            </a:r>
            <a:endParaRPr lang="zh-CN" altLang="en-US" b="1" dirty="0" smtClean="0"/>
          </a:p>
        </p:txBody>
      </p:sp>
      <p:sp>
        <p:nvSpPr>
          <p:cNvPr id="59396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988837" y="-182562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0E6DD358-AAE1-4E5B-850A-3347AD80BA7A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2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2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2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build="p" bldLvl="5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848400" y="-182564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3A2EBDFB-E5A8-4E1D-8F52-317038E1518C}" type="slidenum">
              <a:rPr lang="en-US" altLang="zh-CN" smtClean="0"/>
              <a:pPr eaLnBrk="1" hangingPunct="1"/>
              <a:t>3</a:t>
            </a:fld>
            <a:endParaRPr lang="en-US" altLang="zh-CN" dirty="0" smtClean="0"/>
          </a:p>
        </p:txBody>
      </p:sp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585788" y="1871663"/>
            <a:ext cx="8558212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　　假设在排序过程中，记录序列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R[1..n]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的状态为：</a:t>
            </a: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5791200" y="3403600"/>
            <a:ext cx="3352800" cy="479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zh-CN" altLang="en-US" sz="2400" dirty="0">
                <a:solidFill>
                  <a:srgbClr val="99FF33"/>
                </a:solidFill>
                <a:latin typeface="Times New Roman" pitchFamily="18" charset="0"/>
                <a:ea typeface="楷体_GB2312" pitchFamily="49" charset="-122"/>
              </a:rPr>
              <a:t>第 </a:t>
            </a:r>
            <a:r>
              <a:rPr kumimoji="1" lang="en-US" altLang="zh-CN" sz="2400" dirty="0">
                <a:solidFill>
                  <a:srgbClr val="99FF33"/>
                </a:solidFill>
                <a:latin typeface="Times New Roman" pitchFamily="18" charset="0"/>
                <a:ea typeface="楷体_GB2312" pitchFamily="49" charset="-122"/>
              </a:rPr>
              <a:t>i </a:t>
            </a:r>
            <a:r>
              <a:rPr kumimoji="1" lang="zh-CN" altLang="en-US" sz="2400" dirty="0">
                <a:solidFill>
                  <a:srgbClr val="99FF33"/>
                </a:solidFill>
                <a:latin typeface="Times New Roman" pitchFamily="18" charset="0"/>
                <a:ea typeface="楷体_GB2312" pitchFamily="49" charset="-122"/>
              </a:rPr>
              <a:t>趟起泡排序</a:t>
            </a:r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762000" y="2825750"/>
            <a:ext cx="4191000" cy="3079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 b="1" dirty="0">
                <a:solidFill>
                  <a:srgbClr val="002060"/>
                </a:solidFill>
                <a:latin typeface="Times New Roman" pitchFamily="18" charset="0"/>
                <a:ea typeface="宋体" charset="-122"/>
              </a:rPr>
              <a:t>无序序列</a:t>
            </a:r>
            <a:r>
              <a:rPr kumimoji="1" lang="en-US" altLang="zh-CN" sz="2000" b="1" dirty="0">
                <a:solidFill>
                  <a:srgbClr val="002060"/>
                </a:solidFill>
                <a:latin typeface="Times New Roman" pitchFamily="18" charset="0"/>
                <a:ea typeface="宋体" charset="-122"/>
              </a:rPr>
              <a:t>R[1..n-i+1]</a:t>
            </a: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4953000" y="2825750"/>
            <a:ext cx="3505200" cy="3079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zh-CN" sz="2000" dirty="0">
              <a:latin typeface="Times New Roman" pitchFamily="18" charset="0"/>
              <a:ea typeface="宋体" charset="-122"/>
            </a:endParaRPr>
          </a:p>
          <a:p>
            <a:pPr algn="ctr"/>
            <a:r>
              <a:rPr kumimoji="1" lang="zh-CN" altLang="en-US" sz="20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有序序列 </a:t>
            </a:r>
            <a:r>
              <a:rPr kumimoji="1" lang="en-US" altLang="zh-CN" sz="20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R[n-i+2..n]</a:t>
            </a:r>
          </a:p>
          <a:p>
            <a:pPr algn="ctr"/>
            <a:endParaRPr kumimoji="1" lang="en-US" altLang="zh-CN" sz="2000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143366" name="Line 6"/>
          <p:cNvSpPr>
            <a:spLocks noChangeShapeType="1"/>
          </p:cNvSpPr>
          <p:nvPr/>
        </p:nvSpPr>
        <p:spPr bwMode="auto">
          <a:xfrm flipH="1">
            <a:off x="4800600" y="2405063"/>
            <a:ext cx="1588" cy="422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67" name="Text Box 7"/>
          <p:cNvSpPr txBox="1">
            <a:spLocks noChangeArrowheads="1"/>
          </p:cNvSpPr>
          <p:nvPr/>
        </p:nvSpPr>
        <p:spPr bwMode="auto">
          <a:xfrm>
            <a:off x="4876800" y="2379663"/>
            <a:ext cx="846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itchFamily="18" charset="0"/>
                <a:ea typeface="楷体_GB2312" pitchFamily="49" charset="-122"/>
              </a:rPr>
              <a:t>n-i+1</a:t>
            </a:r>
          </a:p>
        </p:txBody>
      </p:sp>
      <p:sp>
        <p:nvSpPr>
          <p:cNvPr id="143368" name="Rectangle 8"/>
          <p:cNvSpPr>
            <a:spLocks noChangeArrowheads="1"/>
          </p:cNvSpPr>
          <p:nvPr/>
        </p:nvSpPr>
        <p:spPr bwMode="auto">
          <a:xfrm>
            <a:off x="762000" y="4708525"/>
            <a:ext cx="3810000" cy="4000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 b="1" dirty="0">
                <a:solidFill>
                  <a:srgbClr val="002060"/>
                </a:solidFill>
                <a:latin typeface="Times New Roman" pitchFamily="18" charset="0"/>
                <a:ea typeface="宋体" charset="-122"/>
              </a:rPr>
              <a:t>无序序列</a:t>
            </a:r>
            <a:r>
              <a:rPr kumimoji="1" lang="en-US" altLang="zh-CN" sz="2000" b="1" dirty="0">
                <a:solidFill>
                  <a:srgbClr val="002060"/>
                </a:solidFill>
                <a:latin typeface="Times New Roman" pitchFamily="18" charset="0"/>
                <a:ea typeface="宋体" charset="-122"/>
              </a:rPr>
              <a:t>R[1..n-i]</a:t>
            </a:r>
          </a:p>
        </p:txBody>
      </p:sp>
      <p:sp>
        <p:nvSpPr>
          <p:cNvPr id="143369" name="Rectangle 9"/>
          <p:cNvSpPr>
            <a:spLocks noChangeArrowheads="1"/>
          </p:cNvSpPr>
          <p:nvPr/>
        </p:nvSpPr>
        <p:spPr bwMode="auto">
          <a:xfrm>
            <a:off x="4572000" y="4708525"/>
            <a:ext cx="3886200" cy="4000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zh-CN" sz="2000" dirty="0">
              <a:latin typeface="Times New Roman" pitchFamily="18" charset="0"/>
              <a:ea typeface="宋体" charset="-122"/>
            </a:endParaRPr>
          </a:p>
          <a:p>
            <a:pPr algn="ctr"/>
            <a:r>
              <a:rPr kumimoji="1" lang="zh-CN" altLang="en-US" sz="20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有序序列 </a:t>
            </a:r>
            <a:r>
              <a:rPr kumimoji="1" lang="en-US" altLang="zh-CN" sz="20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R[n-i+1..n]</a:t>
            </a:r>
          </a:p>
          <a:p>
            <a:pPr algn="ctr"/>
            <a:endParaRPr kumimoji="1" lang="en-US" altLang="zh-CN" sz="2000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143370" name="AutoShape 10"/>
          <p:cNvSpPr>
            <a:spLocks noChangeArrowheads="1"/>
          </p:cNvSpPr>
          <p:nvPr/>
        </p:nvSpPr>
        <p:spPr bwMode="auto">
          <a:xfrm>
            <a:off x="5105400" y="3268663"/>
            <a:ext cx="619125" cy="1223962"/>
          </a:xfrm>
          <a:prstGeom prst="downArrow">
            <a:avLst>
              <a:gd name="adj1" fmla="val 50000"/>
              <a:gd name="adj2" fmla="val 49423"/>
            </a:avLst>
          </a:prstGeom>
          <a:solidFill>
            <a:srgbClr val="00CC99"/>
          </a:solidFill>
          <a:ln w="9525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zh-CN" altLang="zh-CN">
              <a:ea typeface="宋体" charset="-122"/>
            </a:endParaRPr>
          </a:p>
        </p:txBody>
      </p:sp>
      <p:sp>
        <p:nvSpPr>
          <p:cNvPr id="143371" name="Text Box 11"/>
          <p:cNvSpPr txBox="1">
            <a:spLocks noChangeArrowheads="1"/>
          </p:cNvSpPr>
          <p:nvPr/>
        </p:nvSpPr>
        <p:spPr bwMode="auto">
          <a:xfrm>
            <a:off x="395288" y="3381375"/>
            <a:ext cx="42068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400" dirty="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比较相邻记录，将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关键字最大的记录</a:t>
            </a:r>
            <a:r>
              <a:rPr kumimoji="1" lang="zh-CN" altLang="zh-CN" sz="2400" b="1" dirty="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交换</a:t>
            </a:r>
            <a:r>
              <a:rPr kumimoji="1" lang="zh-CN" altLang="zh-CN" sz="2400" dirty="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到</a:t>
            </a:r>
            <a:r>
              <a:rPr kumimoji="1" lang="zh-CN" altLang="zh-CN" sz="2400" b="1" dirty="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n-i+1 </a:t>
            </a:r>
            <a:r>
              <a:rPr kumimoji="1" lang="zh-CN" altLang="zh-CN" sz="2400" dirty="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的位置上</a:t>
            </a:r>
            <a:endParaRPr kumimoji="1" lang="zh-CN" altLang="en-US" sz="2400" b="1" dirty="0">
              <a:solidFill>
                <a:srgbClr val="FFFF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3372" name="AutoShape 12"/>
          <p:cNvSpPr>
            <a:spLocks noChangeArrowheads="1"/>
          </p:cNvSpPr>
          <p:nvPr/>
        </p:nvSpPr>
        <p:spPr bwMode="auto">
          <a:xfrm>
            <a:off x="2743200" y="3130550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ea typeface="宋体" charset="-122"/>
            </a:endParaRPr>
          </a:p>
        </p:txBody>
      </p:sp>
      <p:sp>
        <p:nvSpPr>
          <p:cNvPr id="143373" name="AutoShape 13"/>
          <p:cNvSpPr>
            <a:spLocks noChangeArrowheads="1"/>
          </p:cNvSpPr>
          <p:nvPr/>
        </p:nvSpPr>
        <p:spPr bwMode="auto">
          <a:xfrm>
            <a:off x="4343400" y="3130550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ea typeface="宋体" charset="-122"/>
            </a:endParaRPr>
          </a:p>
        </p:txBody>
      </p:sp>
      <p:sp>
        <p:nvSpPr>
          <p:cNvPr id="143374" name="AutoShape 14"/>
          <p:cNvSpPr>
            <a:spLocks noChangeArrowheads="1"/>
          </p:cNvSpPr>
          <p:nvPr/>
        </p:nvSpPr>
        <p:spPr bwMode="auto">
          <a:xfrm>
            <a:off x="3810000" y="3130550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ea typeface="宋体" charset="-122"/>
            </a:endParaRPr>
          </a:p>
        </p:txBody>
      </p:sp>
      <p:sp>
        <p:nvSpPr>
          <p:cNvPr id="143375" name="AutoShape 15"/>
          <p:cNvSpPr>
            <a:spLocks noChangeArrowheads="1"/>
          </p:cNvSpPr>
          <p:nvPr/>
        </p:nvSpPr>
        <p:spPr bwMode="auto">
          <a:xfrm>
            <a:off x="3276600" y="3130550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ea typeface="宋体" charset="-122"/>
            </a:endParaRPr>
          </a:p>
        </p:txBody>
      </p:sp>
      <p:sp>
        <p:nvSpPr>
          <p:cNvPr id="143376" name="AutoShape 16"/>
          <p:cNvSpPr>
            <a:spLocks noChangeArrowheads="1"/>
          </p:cNvSpPr>
          <p:nvPr/>
        </p:nvSpPr>
        <p:spPr bwMode="auto">
          <a:xfrm>
            <a:off x="2286000" y="3130550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ea typeface="宋体" charset="-122"/>
            </a:endParaRPr>
          </a:p>
        </p:txBody>
      </p:sp>
      <p:sp>
        <p:nvSpPr>
          <p:cNvPr id="143377" name="AutoShape 17"/>
          <p:cNvSpPr>
            <a:spLocks noChangeArrowheads="1"/>
          </p:cNvSpPr>
          <p:nvPr/>
        </p:nvSpPr>
        <p:spPr bwMode="auto">
          <a:xfrm>
            <a:off x="1828800" y="3130550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ea typeface="宋体" charset="-122"/>
            </a:endParaRPr>
          </a:p>
        </p:txBody>
      </p:sp>
      <p:sp>
        <p:nvSpPr>
          <p:cNvPr id="143378" name="AutoShape 18"/>
          <p:cNvSpPr>
            <a:spLocks noChangeArrowheads="1"/>
          </p:cNvSpPr>
          <p:nvPr/>
        </p:nvSpPr>
        <p:spPr bwMode="auto">
          <a:xfrm>
            <a:off x="1371600" y="3130550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ea typeface="宋体" charset="-122"/>
            </a:endParaRPr>
          </a:p>
        </p:txBody>
      </p:sp>
      <p:sp>
        <p:nvSpPr>
          <p:cNvPr id="143379" name="AutoShape 19"/>
          <p:cNvSpPr>
            <a:spLocks noChangeArrowheads="1"/>
          </p:cNvSpPr>
          <p:nvPr/>
        </p:nvSpPr>
        <p:spPr bwMode="auto">
          <a:xfrm>
            <a:off x="838200" y="3130550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ea typeface="宋体" charset="-122"/>
            </a:endParaRPr>
          </a:p>
        </p:txBody>
      </p:sp>
      <p:sp>
        <p:nvSpPr>
          <p:cNvPr id="143380" name="Line 20"/>
          <p:cNvSpPr>
            <a:spLocks noChangeShapeType="1"/>
          </p:cNvSpPr>
          <p:nvPr/>
        </p:nvSpPr>
        <p:spPr bwMode="auto">
          <a:xfrm>
            <a:off x="4951413" y="2816225"/>
            <a:ext cx="14287" cy="2290763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81" name="Line 21"/>
          <p:cNvSpPr>
            <a:spLocks noChangeShapeType="1"/>
          </p:cNvSpPr>
          <p:nvPr/>
        </p:nvSpPr>
        <p:spPr bwMode="auto">
          <a:xfrm>
            <a:off x="4572000" y="2827338"/>
            <a:ext cx="1588" cy="2286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3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33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33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33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33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2" grpId="0" autoUpdateAnimBg="0"/>
      <p:bldP spid="143363" grpId="0" autoUpdateAnimBg="0"/>
      <p:bldP spid="143364" grpId="0" animBg="1" autoUpdateAnimBg="0"/>
      <p:bldP spid="143365" grpId="0" animBg="1" autoUpdateAnimBg="0"/>
      <p:bldP spid="143366" grpId="0" animBg="1"/>
      <p:bldP spid="143367" grpId="0" autoUpdateAnimBg="0"/>
      <p:bldP spid="143368" grpId="0" animBg="1" autoUpdateAnimBg="0"/>
      <p:bldP spid="143369" grpId="0" animBg="1" autoUpdateAnimBg="0"/>
      <p:bldP spid="143370" grpId="0" animBg="1"/>
      <p:bldP spid="143371" grpId="0" autoUpdateAnimBg="0"/>
      <p:bldP spid="143372" grpId="0" animBg="1"/>
      <p:bldP spid="143373" grpId="0" animBg="1"/>
      <p:bldP spid="143374" grpId="0" animBg="1"/>
      <p:bldP spid="143375" grpId="0" animBg="1"/>
      <p:bldP spid="143376" grpId="0" animBg="1"/>
      <p:bldP spid="143377" grpId="0" animBg="1"/>
      <p:bldP spid="143378" grpId="0" animBg="1"/>
      <p:bldP spid="143379" grpId="0" animBg="1"/>
      <p:bldP spid="143380" grpId="0" animBg="1"/>
      <p:bldP spid="1433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24C7EC1C-B954-487F-BDB4-2F335BC9A803}" type="slidenum">
              <a:rPr lang="en-US" altLang="zh-CN" smtClean="0"/>
              <a:pPr eaLnBrk="1" hangingPunct="1"/>
              <a:t>4</a:t>
            </a:fld>
            <a:endParaRPr lang="en-US" altLang="zh-CN" smtClean="0"/>
          </a:p>
        </p:txBody>
      </p:sp>
      <p:sp>
        <p:nvSpPr>
          <p:cNvPr id="61445" name="Text Box 2"/>
          <p:cNvSpPr txBox="1">
            <a:spLocks noChangeArrowheads="1"/>
          </p:cNvSpPr>
          <p:nvPr/>
        </p:nvSpPr>
        <p:spPr bwMode="auto">
          <a:xfrm>
            <a:off x="1319213" y="75088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2000">
                <a:latin typeface="Times New Roman" pitchFamily="18" charset="0"/>
              </a:rPr>
              <a:t>例</a:t>
            </a:r>
          </a:p>
        </p:txBody>
      </p:sp>
      <p:sp>
        <p:nvSpPr>
          <p:cNvPr id="61446" name="Text Box 3"/>
          <p:cNvSpPr txBox="1">
            <a:spLocks noChangeArrowheads="1"/>
          </p:cNvSpPr>
          <p:nvPr/>
        </p:nvSpPr>
        <p:spPr bwMode="auto">
          <a:xfrm>
            <a:off x="2516188" y="750888"/>
            <a:ext cx="48895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38    49    65    76    13    27    30   </a:t>
            </a:r>
            <a:r>
              <a:rPr kumimoji="1" lang="en-US" altLang="zh-CN" sz="2000">
                <a:solidFill>
                  <a:srgbClr val="FF3300"/>
                </a:solidFill>
                <a:latin typeface="Times New Roman" pitchFamily="18" charset="0"/>
              </a:rPr>
              <a:t>97</a:t>
            </a:r>
          </a:p>
        </p:txBody>
      </p:sp>
      <p:sp>
        <p:nvSpPr>
          <p:cNvPr id="61447" name="Text Box 4"/>
          <p:cNvSpPr txBox="1">
            <a:spLocks noChangeArrowheads="1"/>
          </p:cNvSpPr>
          <p:nvPr/>
        </p:nvSpPr>
        <p:spPr bwMode="auto">
          <a:xfrm>
            <a:off x="2514600" y="4876800"/>
            <a:ext cx="4889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2000">
                <a:latin typeface="Times New Roman" pitchFamily="18" charset="0"/>
              </a:rPr>
              <a:t>第一趟</a:t>
            </a:r>
          </a:p>
        </p:txBody>
      </p:sp>
      <p:sp>
        <p:nvSpPr>
          <p:cNvPr id="61448" name="Text Box 5"/>
          <p:cNvSpPr txBox="1">
            <a:spLocks noChangeArrowheads="1"/>
          </p:cNvSpPr>
          <p:nvPr/>
        </p:nvSpPr>
        <p:spPr bwMode="auto">
          <a:xfrm>
            <a:off x="3141663" y="750888"/>
            <a:ext cx="488950" cy="353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38    49    65    13    27    30   </a:t>
            </a:r>
            <a:r>
              <a:rPr kumimoji="1" lang="en-US" altLang="zh-CN" sz="2000">
                <a:solidFill>
                  <a:srgbClr val="FF3300"/>
                </a:solidFill>
                <a:latin typeface="Times New Roman" pitchFamily="18" charset="0"/>
              </a:rPr>
              <a:t>76</a:t>
            </a:r>
          </a:p>
        </p:txBody>
      </p:sp>
      <p:sp>
        <p:nvSpPr>
          <p:cNvPr id="61449" name="Text Box 6"/>
          <p:cNvSpPr txBox="1">
            <a:spLocks noChangeArrowheads="1"/>
          </p:cNvSpPr>
          <p:nvPr/>
        </p:nvSpPr>
        <p:spPr bwMode="auto">
          <a:xfrm>
            <a:off x="3141663" y="4860925"/>
            <a:ext cx="4889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2000">
                <a:latin typeface="Times New Roman" pitchFamily="18" charset="0"/>
              </a:rPr>
              <a:t>第二趟</a:t>
            </a:r>
          </a:p>
        </p:txBody>
      </p:sp>
      <p:sp>
        <p:nvSpPr>
          <p:cNvPr id="61450" name="Text Box 7"/>
          <p:cNvSpPr txBox="1">
            <a:spLocks noChangeArrowheads="1"/>
          </p:cNvSpPr>
          <p:nvPr/>
        </p:nvSpPr>
        <p:spPr bwMode="auto">
          <a:xfrm>
            <a:off x="3765550" y="750888"/>
            <a:ext cx="488950" cy="299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38    49    13    27    30   </a:t>
            </a:r>
            <a:r>
              <a:rPr kumimoji="1" lang="en-US" altLang="zh-CN" sz="2000">
                <a:solidFill>
                  <a:srgbClr val="FF3300"/>
                </a:solidFill>
                <a:latin typeface="Times New Roman" pitchFamily="18" charset="0"/>
              </a:rPr>
              <a:t>65</a:t>
            </a:r>
          </a:p>
        </p:txBody>
      </p:sp>
      <p:sp>
        <p:nvSpPr>
          <p:cNvPr id="61451" name="Text Box 8"/>
          <p:cNvSpPr txBox="1">
            <a:spLocks noChangeArrowheads="1"/>
          </p:cNvSpPr>
          <p:nvPr/>
        </p:nvSpPr>
        <p:spPr bwMode="auto">
          <a:xfrm>
            <a:off x="3765550" y="4860925"/>
            <a:ext cx="4889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2000">
                <a:latin typeface="Times New Roman" pitchFamily="18" charset="0"/>
              </a:rPr>
              <a:t>第三趟</a:t>
            </a:r>
          </a:p>
        </p:txBody>
      </p:sp>
      <p:sp>
        <p:nvSpPr>
          <p:cNvPr id="61452" name="Text Box 9"/>
          <p:cNvSpPr txBox="1">
            <a:spLocks noChangeArrowheads="1"/>
          </p:cNvSpPr>
          <p:nvPr/>
        </p:nvSpPr>
        <p:spPr bwMode="auto">
          <a:xfrm>
            <a:off x="4408488" y="750888"/>
            <a:ext cx="488950" cy="239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38    13    27   30   </a:t>
            </a:r>
            <a:r>
              <a:rPr kumimoji="1" lang="en-US" altLang="zh-CN" sz="2000">
                <a:solidFill>
                  <a:srgbClr val="FF3300"/>
                </a:solidFill>
                <a:latin typeface="Times New Roman" pitchFamily="18" charset="0"/>
              </a:rPr>
              <a:t>49</a:t>
            </a:r>
          </a:p>
        </p:txBody>
      </p:sp>
      <p:sp>
        <p:nvSpPr>
          <p:cNvPr id="61453" name="Text Box 10"/>
          <p:cNvSpPr txBox="1">
            <a:spLocks noChangeArrowheads="1"/>
          </p:cNvSpPr>
          <p:nvPr/>
        </p:nvSpPr>
        <p:spPr bwMode="auto">
          <a:xfrm>
            <a:off x="4391025" y="4860925"/>
            <a:ext cx="4889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2000">
                <a:latin typeface="Times New Roman" pitchFamily="18" charset="0"/>
              </a:rPr>
              <a:t>第四趟</a:t>
            </a:r>
          </a:p>
        </p:txBody>
      </p:sp>
      <p:sp>
        <p:nvSpPr>
          <p:cNvPr id="61454" name="Text Box 11"/>
          <p:cNvSpPr txBox="1">
            <a:spLocks noChangeArrowheads="1"/>
          </p:cNvSpPr>
          <p:nvPr/>
        </p:nvSpPr>
        <p:spPr bwMode="auto">
          <a:xfrm>
            <a:off x="5032375" y="750888"/>
            <a:ext cx="4889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13    27    30   </a:t>
            </a:r>
            <a:r>
              <a:rPr kumimoji="1" lang="en-US" altLang="zh-CN" sz="2000">
                <a:solidFill>
                  <a:srgbClr val="FF3300"/>
                </a:solidFill>
                <a:latin typeface="Times New Roman" pitchFamily="18" charset="0"/>
              </a:rPr>
              <a:t>38</a:t>
            </a:r>
          </a:p>
        </p:txBody>
      </p:sp>
      <p:sp>
        <p:nvSpPr>
          <p:cNvPr id="61455" name="Text Box 12"/>
          <p:cNvSpPr txBox="1">
            <a:spLocks noChangeArrowheads="1"/>
          </p:cNvSpPr>
          <p:nvPr/>
        </p:nvSpPr>
        <p:spPr bwMode="auto">
          <a:xfrm>
            <a:off x="5032375" y="4860925"/>
            <a:ext cx="4889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2000">
                <a:latin typeface="Times New Roman" pitchFamily="18" charset="0"/>
              </a:rPr>
              <a:t>第五趟</a:t>
            </a:r>
          </a:p>
        </p:txBody>
      </p:sp>
      <p:sp>
        <p:nvSpPr>
          <p:cNvPr id="61456" name="Text Box 13"/>
          <p:cNvSpPr txBox="1">
            <a:spLocks noChangeArrowheads="1"/>
          </p:cNvSpPr>
          <p:nvPr/>
        </p:nvSpPr>
        <p:spPr bwMode="auto">
          <a:xfrm>
            <a:off x="5675313" y="750888"/>
            <a:ext cx="4889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13    27    </a:t>
            </a:r>
            <a:r>
              <a:rPr kumimoji="1" lang="en-US" altLang="zh-CN" sz="2000">
                <a:solidFill>
                  <a:srgbClr val="FF3300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61457" name="Text Box 14"/>
          <p:cNvSpPr txBox="1">
            <a:spLocks noChangeArrowheads="1"/>
          </p:cNvSpPr>
          <p:nvPr/>
        </p:nvSpPr>
        <p:spPr bwMode="auto">
          <a:xfrm>
            <a:off x="5657850" y="4860925"/>
            <a:ext cx="4889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2000">
                <a:latin typeface="Times New Roman" pitchFamily="18" charset="0"/>
              </a:rPr>
              <a:t>第六趟</a:t>
            </a:r>
          </a:p>
        </p:txBody>
      </p:sp>
      <p:sp>
        <p:nvSpPr>
          <p:cNvPr id="61458" name="Text Box 15"/>
          <p:cNvSpPr txBox="1">
            <a:spLocks noChangeArrowheads="1"/>
          </p:cNvSpPr>
          <p:nvPr/>
        </p:nvSpPr>
        <p:spPr bwMode="auto">
          <a:xfrm>
            <a:off x="1892300" y="784225"/>
            <a:ext cx="488950" cy="413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49    38    65    97    76    13    27    30</a:t>
            </a:r>
          </a:p>
        </p:txBody>
      </p:sp>
      <p:sp>
        <p:nvSpPr>
          <p:cNvPr id="144400" name="Text Box 16"/>
          <p:cNvSpPr txBox="1">
            <a:spLocks noChangeArrowheads="1"/>
          </p:cNvSpPr>
          <p:nvPr/>
        </p:nvSpPr>
        <p:spPr bwMode="auto">
          <a:xfrm>
            <a:off x="1917700" y="679450"/>
            <a:ext cx="4381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</a:rPr>
              <a:t>38</a:t>
            </a:r>
          </a:p>
        </p:txBody>
      </p:sp>
      <p:sp>
        <p:nvSpPr>
          <p:cNvPr id="144401" name="Text Box 17"/>
          <p:cNvSpPr txBox="1">
            <a:spLocks noChangeArrowheads="1"/>
          </p:cNvSpPr>
          <p:nvPr/>
        </p:nvSpPr>
        <p:spPr bwMode="auto">
          <a:xfrm>
            <a:off x="1917700" y="1190625"/>
            <a:ext cx="4381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</a:rPr>
              <a:t>49</a:t>
            </a:r>
          </a:p>
        </p:txBody>
      </p:sp>
      <p:sp>
        <p:nvSpPr>
          <p:cNvPr id="144402" name="Text Box 18"/>
          <p:cNvSpPr txBox="1">
            <a:spLocks noChangeArrowheads="1"/>
          </p:cNvSpPr>
          <p:nvPr/>
        </p:nvSpPr>
        <p:spPr bwMode="auto">
          <a:xfrm>
            <a:off x="1924050" y="2270125"/>
            <a:ext cx="4381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</a:rPr>
              <a:t>76</a:t>
            </a:r>
          </a:p>
        </p:txBody>
      </p:sp>
      <p:sp>
        <p:nvSpPr>
          <p:cNvPr id="144403" name="Text Box 19"/>
          <p:cNvSpPr txBox="1">
            <a:spLocks noChangeArrowheads="1"/>
          </p:cNvSpPr>
          <p:nvPr/>
        </p:nvSpPr>
        <p:spPr bwMode="auto">
          <a:xfrm>
            <a:off x="1917700" y="2879725"/>
            <a:ext cx="4381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97</a:t>
            </a:r>
          </a:p>
        </p:txBody>
      </p:sp>
      <p:sp>
        <p:nvSpPr>
          <p:cNvPr id="144404" name="Text Box 20"/>
          <p:cNvSpPr txBox="1">
            <a:spLocks noChangeArrowheads="1"/>
          </p:cNvSpPr>
          <p:nvPr/>
        </p:nvSpPr>
        <p:spPr bwMode="auto">
          <a:xfrm>
            <a:off x="1905000" y="2879725"/>
            <a:ext cx="4381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144405" name="Text Box 21"/>
          <p:cNvSpPr txBox="1">
            <a:spLocks noChangeArrowheads="1"/>
          </p:cNvSpPr>
          <p:nvPr/>
        </p:nvSpPr>
        <p:spPr bwMode="auto">
          <a:xfrm>
            <a:off x="1917700" y="3581400"/>
            <a:ext cx="4381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97</a:t>
            </a:r>
          </a:p>
        </p:txBody>
      </p:sp>
      <p:sp>
        <p:nvSpPr>
          <p:cNvPr id="144406" name="Text Box 22"/>
          <p:cNvSpPr txBox="1">
            <a:spLocks noChangeArrowheads="1"/>
          </p:cNvSpPr>
          <p:nvPr/>
        </p:nvSpPr>
        <p:spPr bwMode="auto">
          <a:xfrm>
            <a:off x="1917700" y="3565525"/>
            <a:ext cx="4381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</a:rPr>
              <a:t>27</a:t>
            </a:r>
          </a:p>
        </p:txBody>
      </p:sp>
      <p:sp>
        <p:nvSpPr>
          <p:cNvPr id="144407" name="Text Box 23"/>
          <p:cNvSpPr txBox="1">
            <a:spLocks noChangeArrowheads="1"/>
          </p:cNvSpPr>
          <p:nvPr/>
        </p:nvSpPr>
        <p:spPr bwMode="auto">
          <a:xfrm>
            <a:off x="1924050" y="4029075"/>
            <a:ext cx="4381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97</a:t>
            </a:r>
          </a:p>
        </p:txBody>
      </p:sp>
      <p:sp>
        <p:nvSpPr>
          <p:cNvPr id="144408" name="Text Box 24"/>
          <p:cNvSpPr txBox="1">
            <a:spLocks noChangeArrowheads="1"/>
          </p:cNvSpPr>
          <p:nvPr/>
        </p:nvSpPr>
        <p:spPr bwMode="auto">
          <a:xfrm>
            <a:off x="1905000" y="4029075"/>
            <a:ext cx="4381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144409" name="Text Box 25"/>
          <p:cNvSpPr txBox="1">
            <a:spLocks noChangeArrowheads="1"/>
          </p:cNvSpPr>
          <p:nvPr/>
        </p:nvSpPr>
        <p:spPr bwMode="auto">
          <a:xfrm>
            <a:off x="1905000" y="4489450"/>
            <a:ext cx="4381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</a:rPr>
              <a:t>97</a:t>
            </a:r>
          </a:p>
        </p:txBody>
      </p:sp>
      <p:sp>
        <p:nvSpPr>
          <p:cNvPr id="144410" name="Text Box 26"/>
          <p:cNvSpPr txBox="1">
            <a:spLocks noChangeArrowheads="1"/>
          </p:cNvSpPr>
          <p:nvPr/>
        </p:nvSpPr>
        <p:spPr bwMode="auto">
          <a:xfrm>
            <a:off x="2541588" y="2327275"/>
            <a:ext cx="4381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144411" name="Text Box 27"/>
          <p:cNvSpPr txBox="1">
            <a:spLocks noChangeArrowheads="1"/>
          </p:cNvSpPr>
          <p:nvPr/>
        </p:nvSpPr>
        <p:spPr bwMode="auto">
          <a:xfrm>
            <a:off x="2516188" y="3978275"/>
            <a:ext cx="4381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</a:rPr>
              <a:t>76</a:t>
            </a:r>
          </a:p>
        </p:txBody>
      </p:sp>
      <p:sp>
        <p:nvSpPr>
          <p:cNvPr id="144412" name="Text Box 28"/>
          <p:cNvSpPr txBox="1">
            <a:spLocks noChangeArrowheads="1"/>
          </p:cNvSpPr>
          <p:nvPr/>
        </p:nvSpPr>
        <p:spPr bwMode="auto">
          <a:xfrm>
            <a:off x="2514600" y="3546475"/>
            <a:ext cx="4381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76</a:t>
            </a:r>
          </a:p>
        </p:txBody>
      </p:sp>
      <p:sp>
        <p:nvSpPr>
          <p:cNvPr id="144413" name="Text Box 29"/>
          <p:cNvSpPr txBox="1">
            <a:spLocks noChangeArrowheads="1"/>
          </p:cNvSpPr>
          <p:nvPr/>
        </p:nvSpPr>
        <p:spPr bwMode="auto">
          <a:xfrm>
            <a:off x="2516188" y="2946400"/>
            <a:ext cx="4381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76</a:t>
            </a:r>
          </a:p>
        </p:txBody>
      </p:sp>
      <p:sp>
        <p:nvSpPr>
          <p:cNvPr id="144414" name="Text Box 30"/>
          <p:cNvSpPr txBox="1">
            <a:spLocks noChangeArrowheads="1"/>
          </p:cNvSpPr>
          <p:nvPr/>
        </p:nvSpPr>
        <p:spPr bwMode="auto">
          <a:xfrm>
            <a:off x="2514600" y="2870200"/>
            <a:ext cx="4381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</a:rPr>
              <a:t>27</a:t>
            </a:r>
          </a:p>
        </p:txBody>
      </p:sp>
      <p:sp>
        <p:nvSpPr>
          <p:cNvPr id="144415" name="Text Box 31"/>
          <p:cNvSpPr txBox="1">
            <a:spLocks noChangeArrowheads="1"/>
          </p:cNvSpPr>
          <p:nvPr/>
        </p:nvSpPr>
        <p:spPr bwMode="auto">
          <a:xfrm>
            <a:off x="2514600" y="3546475"/>
            <a:ext cx="4381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144416" name="Text Box 32"/>
          <p:cNvSpPr txBox="1">
            <a:spLocks noChangeArrowheads="1"/>
          </p:cNvSpPr>
          <p:nvPr/>
        </p:nvSpPr>
        <p:spPr bwMode="auto">
          <a:xfrm>
            <a:off x="3184525" y="1736725"/>
            <a:ext cx="4381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144417" name="Text Box 33"/>
          <p:cNvSpPr txBox="1">
            <a:spLocks noChangeArrowheads="1"/>
          </p:cNvSpPr>
          <p:nvPr/>
        </p:nvSpPr>
        <p:spPr bwMode="auto">
          <a:xfrm>
            <a:off x="3184525" y="2270125"/>
            <a:ext cx="4381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65</a:t>
            </a:r>
          </a:p>
        </p:txBody>
      </p:sp>
      <p:sp>
        <p:nvSpPr>
          <p:cNvPr id="144418" name="Text Box 34"/>
          <p:cNvSpPr txBox="1">
            <a:spLocks noChangeArrowheads="1"/>
          </p:cNvSpPr>
          <p:nvPr/>
        </p:nvSpPr>
        <p:spPr bwMode="auto">
          <a:xfrm>
            <a:off x="3192463" y="2270125"/>
            <a:ext cx="4381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</a:rPr>
              <a:t>27</a:t>
            </a:r>
          </a:p>
        </p:txBody>
      </p:sp>
      <p:sp>
        <p:nvSpPr>
          <p:cNvPr id="144419" name="Text Box 35"/>
          <p:cNvSpPr txBox="1">
            <a:spLocks noChangeArrowheads="1"/>
          </p:cNvSpPr>
          <p:nvPr/>
        </p:nvSpPr>
        <p:spPr bwMode="auto">
          <a:xfrm>
            <a:off x="3192463" y="2828925"/>
            <a:ext cx="4381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65</a:t>
            </a:r>
          </a:p>
        </p:txBody>
      </p:sp>
      <p:sp>
        <p:nvSpPr>
          <p:cNvPr id="144420" name="Text Box 36"/>
          <p:cNvSpPr txBox="1">
            <a:spLocks noChangeArrowheads="1"/>
          </p:cNvSpPr>
          <p:nvPr/>
        </p:nvSpPr>
        <p:spPr bwMode="auto">
          <a:xfrm>
            <a:off x="3192463" y="2828925"/>
            <a:ext cx="4381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144421" name="Text Box 37"/>
          <p:cNvSpPr txBox="1">
            <a:spLocks noChangeArrowheads="1"/>
          </p:cNvSpPr>
          <p:nvPr/>
        </p:nvSpPr>
        <p:spPr bwMode="auto">
          <a:xfrm>
            <a:off x="3141663" y="3479800"/>
            <a:ext cx="4381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</a:rPr>
              <a:t>65</a:t>
            </a:r>
          </a:p>
        </p:txBody>
      </p:sp>
      <p:sp>
        <p:nvSpPr>
          <p:cNvPr id="144422" name="Text Box 38"/>
          <p:cNvSpPr txBox="1">
            <a:spLocks noChangeArrowheads="1"/>
          </p:cNvSpPr>
          <p:nvPr/>
        </p:nvSpPr>
        <p:spPr bwMode="auto">
          <a:xfrm>
            <a:off x="3816350" y="1276350"/>
            <a:ext cx="4381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144423" name="Text Box 39"/>
          <p:cNvSpPr txBox="1">
            <a:spLocks noChangeArrowheads="1"/>
          </p:cNvSpPr>
          <p:nvPr/>
        </p:nvSpPr>
        <p:spPr bwMode="auto">
          <a:xfrm>
            <a:off x="4476750" y="696913"/>
            <a:ext cx="4381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144424" name="Text Box 40"/>
          <p:cNvSpPr txBox="1">
            <a:spLocks noChangeArrowheads="1"/>
          </p:cNvSpPr>
          <p:nvPr/>
        </p:nvSpPr>
        <p:spPr bwMode="auto">
          <a:xfrm>
            <a:off x="3829050" y="2819400"/>
            <a:ext cx="4381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</a:rPr>
              <a:t>49</a:t>
            </a:r>
          </a:p>
        </p:txBody>
      </p:sp>
      <p:sp>
        <p:nvSpPr>
          <p:cNvPr id="144425" name="Text Box 41"/>
          <p:cNvSpPr txBox="1">
            <a:spLocks noChangeArrowheads="1"/>
          </p:cNvSpPr>
          <p:nvPr/>
        </p:nvSpPr>
        <p:spPr bwMode="auto">
          <a:xfrm>
            <a:off x="3816350" y="2327275"/>
            <a:ext cx="4381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49</a:t>
            </a:r>
          </a:p>
        </p:txBody>
      </p:sp>
      <p:sp>
        <p:nvSpPr>
          <p:cNvPr id="144426" name="Text Box 42"/>
          <p:cNvSpPr txBox="1">
            <a:spLocks noChangeArrowheads="1"/>
          </p:cNvSpPr>
          <p:nvPr/>
        </p:nvSpPr>
        <p:spPr bwMode="auto">
          <a:xfrm>
            <a:off x="3829050" y="2327275"/>
            <a:ext cx="4381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144427" name="Text Box 43"/>
          <p:cNvSpPr txBox="1">
            <a:spLocks noChangeArrowheads="1"/>
          </p:cNvSpPr>
          <p:nvPr/>
        </p:nvSpPr>
        <p:spPr bwMode="auto">
          <a:xfrm>
            <a:off x="3816350" y="1801813"/>
            <a:ext cx="4381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49</a:t>
            </a:r>
          </a:p>
        </p:txBody>
      </p:sp>
      <p:sp>
        <p:nvSpPr>
          <p:cNvPr id="144428" name="Text Box 44"/>
          <p:cNvSpPr txBox="1">
            <a:spLocks noChangeArrowheads="1"/>
          </p:cNvSpPr>
          <p:nvPr/>
        </p:nvSpPr>
        <p:spPr bwMode="auto">
          <a:xfrm>
            <a:off x="3816350" y="1801813"/>
            <a:ext cx="4381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</a:rPr>
              <a:t>27</a:t>
            </a:r>
          </a:p>
        </p:txBody>
      </p:sp>
      <p:sp>
        <p:nvSpPr>
          <p:cNvPr id="144429" name="Text Box 45"/>
          <p:cNvSpPr txBox="1">
            <a:spLocks noChangeArrowheads="1"/>
          </p:cNvSpPr>
          <p:nvPr/>
        </p:nvSpPr>
        <p:spPr bwMode="auto">
          <a:xfrm>
            <a:off x="4476750" y="1190625"/>
            <a:ext cx="4381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38</a:t>
            </a:r>
          </a:p>
        </p:txBody>
      </p:sp>
      <p:sp>
        <p:nvSpPr>
          <p:cNvPr id="144430" name="Text Box 46"/>
          <p:cNvSpPr txBox="1">
            <a:spLocks noChangeArrowheads="1"/>
          </p:cNvSpPr>
          <p:nvPr/>
        </p:nvSpPr>
        <p:spPr bwMode="auto">
          <a:xfrm>
            <a:off x="4476750" y="1190625"/>
            <a:ext cx="4381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</a:rPr>
              <a:t>27</a:t>
            </a:r>
          </a:p>
        </p:txBody>
      </p:sp>
      <p:sp>
        <p:nvSpPr>
          <p:cNvPr id="144431" name="Text Box 47"/>
          <p:cNvSpPr txBox="1">
            <a:spLocks noChangeArrowheads="1"/>
          </p:cNvSpPr>
          <p:nvPr/>
        </p:nvSpPr>
        <p:spPr bwMode="auto">
          <a:xfrm>
            <a:off x="4441825" y="1801813"/>
            <a:ext cx="4381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38</a:t>
            </a:r>
          </a:p>
        </p:txBody>
      </p:sp>
      <p:sp>
        <p:nvSpPr>
          <p:cNvPr id="144432" name="Text Box 48"/>
          <p:cNvSpPr txBox="1">
            <a:spLocks noChangeArrowheads="1"/>
          </p:cNvSpPr>
          <p:nvPr/>
        </p:nvSpPr>
        <p:spPr bwMode="auto">
          <a:xfrm>
            <a:off x="4476750" y="1801813"/>
            <a:ext cx="4381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144433" name="Text Box 49"/>
          <p:cNvSpPr txBox="1">
            <a:spLocks noChangeArrowheads="1"/>
          </p:cNvSpPr>
          <p:nvPr/>
        </p:nvSpPr>
        <p:spPr bwMode="auto">
          <a:xfrm>
            <a:off x="4476750" y="2274888"/>
            <a:ext cx="4381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</a:rPr>
              <a:t>38</a:t>
            </a:r>
          </a:p>
        </p:txBody>
      </p:sp>
      <p:sp>
        <p:nvSpPr>
          <p:cNvPr id="61493" name="Text Box 50"/>
          <p:cNvSpPr txBox="1">
            <a:spLocks noChangeArrowheads="1"/>
          </p:cNvSpPr>
          <p:nvPr/>
        </p:nvSpPr>
        <p:spPr bwMode="auto">
          <a:xfrm>
            <a:off x="6232525" y="762000"/>
            <a:ext cx="488950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13    </a:t>
            </a:r>
            <a:r>
              <a:rPr kumimoji="1" lang="en-US" altLang="zh-CN" sz="2000">
                <a:solidFill>
                  <a:srgbClr val="FF3300"/>
                </a:solidFill>
                <a:latin typeface="Times New Roman" pitchFamily="18" charset="0"/>
              </a:rPr>
              <a:t>27</a:t>
            </a:r>
          </a:p>
        </p:txBody>
      </p:sp>
      <p:sp>
        <p:nvSpPr>
          <p:cNvPr id="61494" name="Text Box 51"/>
          <p:cNvSpPr txBox="1">
            <a:spLocks noChangeArrowheads="1"/>
          </p:cNvSpPr>
          <p:nvPr/>
        </p:nvSpPr>
        <p:spPr bwMode="auto">
          <a:xfrm>
            <a:off x="6215063" y="4860925"/>
            <a:ext cx="4889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2000">
                <a:latin typeface="Times New Roman" pitchFamily="18" charset="0"/>
              </a:rPr>
              <a:t>第七趟</a:t>
            </a:r>
          </a:p>
        </p:txBody>
      </p:sp>
      <p:graphicFrame>
        <p:nvGraphicFramePr>
          <p:cNvPr id="144436" name="Object 5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163454"/>
              </p:ext>
            </p:extLst>
          </p:nvPr>
        </p:nvGraphicFramePr>
        <p:xfrm>
          <a:off x="8095191" y="5428456"/>
          <a:ext cx="8382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1" name="包" r:id="rId5" imgW="651753" imgH="466928" progId="Package">
                  <p:embed/>
                </p:oleObj>
              </mc:Choice>
              <mc:Fallback>
                <p:oleObj name="包" r:id="rId5" imgW="651753" imgH="466928" progId="Package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5191" y="5428456"/>
                        <a:ext cx="8382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44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44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44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4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44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4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444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444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444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444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444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444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444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144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1444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1444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1444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1444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1444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7" dur="500"/>
                                        <p:tgtEl>
                                          <p:spTgt spid="1444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500"/>
                                        <p:tgtEl>
                                          <p:spTgt spid="144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7" dur="500"/>
                                        <p:tgtEl>
                                          <p:spTgt spid="1444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2" dur="500"/>
                                        <p:tgtEl>
                                          <p:spTgt spid="1444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7" dur="500"/>
                                        <p:tgtEl>
                                          <p:spTgt spid="1444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2" dur="500"/>
                                        <p:tgtEl>
                                          <p:spTgt spid="1444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7" dur="500"/>
                                        <p:tgtEl>
                                          <p:spTgt spid="1444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2" dur="500"/>
                                        <p:tgtEl>
                                          <p:spTgt spid="1444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7" dur="500"/>
                                        <p:tgtEl>
                                          <p:spTgt spid="1444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2" dur="500"/>
                                        <p:tgtEl>
                                          <p:spTgt spid="1444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7" dur="500"/>
                                        <p:tgtEl>
                                          <p:spTgt spid="1444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2" dur="500"/>
                                        <p:tgtEl>
                                          <p:spTgt spid="1444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44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44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00" grpId="0" animBg="1" autoUpdateAnimBg="0"/>
      <p:bldP spid="144401" grpId="0" animBg="1" autoUpdateAnimBg="0"/>
      <p:bldP spid="144402" grpId="0" animBg="1" autoUpdateAnimBg="0"/>
      <p:bldP spid="144403" grpId="0" animBg="1" autoUpdateAnimBg="0"/>
      <p:bldP spid="144404" grpId="0" animBg="1" autoUpdateAnimBg="0"/>
      <p:bldP spid="144405" grpId="0" animBg="1" autoUpdateAnimBg="0"/>
      <p:bldP spid="144406" grpId="0" animBg="1" autoUpdateAnimBg="0"/>
      <p:bldP spid="144407" grpId="0" animBg="1" autoUpdateAnimBg="0"/>
      <p:bldP spid="144408" grpId="0" animBg="1" autoUpdateAnimBg="0"/>
      <p:bldP spid="144409" grpId="0" animBg="1" autoUpdateAnimBg="0"/>
      <p:bldP spid="144410" grpId="0" animBg="1" autoUpdateAnimBg="0"/>
      <p:bldP spid="144411" grpId="0" animBg="1" autoUpdateAnimBg="0"/>
      <p:bldP spid="144412" grpId="0" animBg="1" autoUpdateAnimBg="0"/>
      <p:bldP spid="144413" grpId="0" animBg="1" autoUpdateAnimBg="0"/>
      <p:bldP spid="144414" grpId="0" animBg="1" autoUpdateAnimBg="0"/>
      <p:bldP spid="144415" grpId="0" animBg="1" autoUpdateAnimBg="0"/>
      <p:bldP spid="144416" grpId="0" animBg="1" autoUpdateAnimBg="0"/>
      <p:bldP spid="144417" grpId="0" animBg="1" autoUpdateAnimBg="0"/>
      <p:bldP spid="144418" grpId="0" animBg="1" autoUpdateAnimBg="0"/>
      <p:bldP spid="144419" grpId="0" animBg="1" autoUpdateAnimBg="0"/>
      <p:bldP spid="144420" grpId="0" animBg="1" autoUpdateAnimBg="0"/>
      <p:bldP spid="144421" grpId="0" animBg="1" autoUpdateAnimBg="0"/>
      <p:bldP spid="144422" grpId="0" animBg="1" autoUpdateAnimBg="0"/>
      <p:bldP spid="144423" grpId="0" animBg="1" autoUpdateAnimBg="0"/>
      <p:bldP spid="144424" grpId="0" animBg="1" autoUpdateAnimBg="0"/>
      <p:bldP spid="144425" grpId="0" animBg="1" autoUpdateAnimBg="0"/>
      <p:bldP spid="144426" grpId="0" animBg="1" autoUpdateAnimBg="0"/>
      <p:bldP spid="144427" grpId="0" animBg="1" autoUpdateAnimBg="0"/>
      <p:bldP spid="144428" grpId="0" animBg="1" autoUpdateAnimBg="0"/>
      <p:bldP spid="144429" grpId="0" animBg="1" autoUpdateAnimBg="0"/>
      <p:bldP spid="144430" grpId="0" animBg="1" autoUpdateAnimBg="0"/>
      <p:bldP spid="144431" grpId="0" animBg="1" autoUpdateAnimBg="0"/>
      <p:bldP spid="144432" grpId="0" animBg="1" autoUpdateAnimBg="0"/>
      <p:bldP spid="14443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2E196D38-D8C1-4BA0-AB8D-0872D916A25A}" type="slidenum">
              <a:rPr lang="en-US" altLang="zh-CN" smtClean="0"/>
              <a:pPr eaLnBrk="1" hangingPunct="1"/>
              <a:t>5</a:t>
            </a:fld>
            <a:endParaRPr lang="en-US" altLang="zh-CN" smtClean="0"/>
          </a:p>
        </p:txBody>
      </p:sp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3960812" cy="579438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rgbClr val="800000"/>
                </a:solidFill>
                <a:latin typeface="幼圆" pitchFamily="49" charset="-122"/>
              </a:rPr>
              <a:t>冒泡排序的改进</a:t>
            </a:r>
            <a:r>
              <a:rPr kumimoji="1" lang="en-US" altLang="zh-CN" sz="3200" b="1" dirty="0">
                <a:solidFill>
                  <a:srgbClr val="800000"/>
                </a:solidFill>
                <a:latin typeface="幼圆" pitchFamily="49" charset="-122"/>
              </a:rPr>
              <a:t>:</a:t>
            </a:r>
            <a:endParaRPr kumimoji="1" lang="en-US" altLang="zh-CN" sz="3200" b="1" dirty="0">
              <a:solidFill>
                <a:srgbClr val="000080"/>
              </a:solidFill>
              <a:latin typeface="Times New Roman" pitchFamily="18" charset="0"/>
            </a:endParaRP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395288" y="2122488"/>
            <a:ext cx="84597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FFFF00"/>
                </a:solidFill>
                <a:latin typeface="Times New Roman" pitchFamily="18" charset="0"/>
              </a:rPr>
              <a:t>2.    </a:t>
            </a:r>
            <a:r>
              <a:rPr kumimoji="1" lang="zh-CN" altLang="en-US" sz="2800" b="1" dirty="0">
                <a:solidFill>
                  <a:srgbClr val="FFFF00"/>
                </a:solidFill>
                <a:latin typeface="幼圆" pitchFamily="49" charset="-122"/>
              </a:rPr>
              <a:t>一般情况下，每经过一趟“冒泡”，“</a:t>
            </a:r>
            <a:r>
              <a:rPr kumimoji="1" lang="en-US" altLang="zh-CN" sz="2800" b="1" dirty="0">
                <a:solidFill>
                  <a:srgbClr val="FFFF00"/>
                </a:solidFill>
                <a:latin typeface="幼圆" pitchFamily="49" charset="-122"/>
              </a:rPr>
              <a:t>i</a:t>
            </a:r>
            <a:r>
              <a:rPr kumimoji="1" lang="zh-CN" altLang="en-US" sz="2800" b="1" dirty="0">
                <a:solidFill>
                  <a:srgbClr val="FFFF00"/>
                </a:solidFill>
                <a:latin typeface="幼圆" pitchFamily="49" charset="-122"/>
              </a:rPr>
              <a:t>减</a:t>
            </a:r>
            <a:r>
              <a:rPr kumimoji="1" lang="en-US" altLang="zh-CN" sz="2800" b="1" dirty="0">
                <a:solidFill>
                  <a:srgbClr val="FFFF00"/>
                </a:solidFill>
                <a:latin typeface="幼圆" pitchFamily="49" charset="-122"/>
              </a:rPr>
              <a:t>1”</a:t>
            </a:r>
            <a:r>
              <a:rPr kumimoji="1" lang="zh-CN" altLang="en-US" sz="2800" b="1" dirty="0">
                <a:solidFill>
                  <a:srgbClr val="FFFF00"/>
                </a:solidFill>
                <a:latin typeface="幼圆" pitchFamily="49" charset="-122"/>
              </a:rPr>
              <a:t>，</a:t>
            </a:r>
            <a:r>
              <a:rPr kumimoji="1" lang="zh-CN" altLang="en-US" sz="2800" b="1" dirty="0">
                <a:latin typeface="幼圆" pitchFamily="49" charset="-122"/>
              </a:rPr>
              <a:t>但并不是每趟都如此。</a:t>
            </a: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381000" y="3063875"/>
            <a:ext cx="1254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800000"/>
                </a:solidFill>
                <a:latin typeface="Times New Roman" pitchFamily="18" charset="0"/>
              </a:rPr>
              <a:t>例如</a:t>
            </a:r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:</a:t>
            </a:r>
            <a:endParaRPr kumimoji="1" lang="en-US" altLang="zh-CN" sz="3600">
              <a:latin typeface="Times New Roman" pitchFamily="18" charset="0"/>
            </a:endParaRPr>
          </a:p>
        </p:txBody>
      </p:sp>
      <p:graphicFrame>
        <p:nvGraphicFramePr>
          <p:cNvPr id="145413" name="Object 5"/>
          <p:cNvGraphicFramePr>
            <a:graphicFrameLocks noChangeAspect="1"/>
          </p:cNvGraphicFramePr>
          <p:nvPr/>
        </p:nvGraphicFramePr>
        <p:xfrm>
          <a:off x="838200" y="3749675"/>
          <a:ext cx="7380288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1" name="文档" r:id="rId3" imgW="5391125" imgH="704760" progId="Word.Document.8">
                  <p:embed/>
                </p:oleObj>
              </mc:Choice>
              <mc:Fallback>
                <p:oleObj name="文档" r:id="rId3" imgW="5391125" imgH="70476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49675"/>
                        <a:ext cx="7380288" cy="125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914400" y="3838575"/>
            <a:ext cx="838200" cy="6413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ctr" eaLnBrk="1" hangingPunct="1"/>
            <a:r>
              <a:rPr kumimoji="1" lang="en-US" altLang="zh-CN" sz="3600" b="1">
                <a:solidFill>
                  <a:schemeClr val="accent2"/>
                </a:solidFill>
                <a:latin typeface="Times New Roman" pitchFamily="18" charset="0"/>
              </a:rPr>
              <a:t>2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1828800" y="3825875"/>
            <a:ext cx="838200" cy="6413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ctr" eaLnBrk="1" hangingPunct="1"/>
            <a:r>
              <a:rPr kumimoji="1" lang="en-US" altLang="zh-CN" sz="3600" b="1">
                <a:solidFill>
                  <a:schemeClr val="accent2"/>
                </a:solidFill>
                <a:latin typeface="Times New Roman" pitchFamily="18" charset="0"/>
              </a:rPr>
              <a:t>5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2743200" y="3825875"/>
            <a:ext cx="838200" cy="6413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ctr" eaLnBrk="1" hangingPunct="1"/>
            <a:r>
              <a:rPr kumimoji="1" lang="en-US" altLang="zh-CN" sz="3600" b="1">
                <a:solidFill>
                  <a:schemeClr val="accent2"/>
                </a:solidFill>
                <a:latin typeface="Times New Roman" pitchFamily="18" charset="0"/>
              </a:rPr>
              <a:t>5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145417" name="Text Box 9"/>
          <p:cNvSpPr txBox="1">
            <a:spLocks noChangeArrowheads="1"/>
          </p:cNvSpPr>
          <p:nvPr/>
        </p:nvSpPr>
        <p:spPr bwMode="auto">
          <a:xfrm>
            <a:off x="1828800" y="3825875"/>
            <a:ext cx="838200" cy="6413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ctr" eaLnBrk="1" hangingPunct="1"/>
            <a:r>
              <a:rPr kumimoji="1" lang="en-US" altLang="zh-CN" sz="3600" b="1">
                <a:solidFill>
                  <a:schemeClr val="accent2"/>
                </a:solidFill>
                <a:latin typeface="Times New Roman" pitchFamily="18" charset="0"/>
              </a:rPr>
              <a:t>3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2743200" y="3870325"/>
            <a:ext cx="838200" cy="6413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ctr" eaLnBrk="1" hangingPunct="1"/>
            <a:r>
              <a:rPr kumimoji="1" lang="en-US" altLang="zh-CN" sz="3600" b="1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145419" name="Text Box 11"/>
          <p:cNvSpPr txBox="1">
            <a:spLocks noChangeArrowheads="1"/>
          </p:cNvSpPr>
          <p:nvPr/>
        </p:nvSpPr>
        <p:spPr bwMode="auto">
          <a:xfrm>
            <a:off x="3733800" y="3838575"/>
            <a:ext cx="838200" cy="6413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ctr" eaLnBrk="1" hangingPunct="1"/>
            <a:r>
              <a:rPr kumimoji="1" lang="en-US" altLang="zh-CN" sz="3600" b="1">
                <a:solidFill>
                  <a:schemeClr val="accent2"/>
                </a:solidFill>
                <a:latin typeface="Times New Roman" pitchFamily="18" charset="0"/>
              </a:rPr>
              <a:t>5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145420" name="Text Box 12"/>
          <p:cNvSpPr txBox="1">
            <a:spLocks noChangeArrowheads="1"/>
          </p:cNvSpPr>
          <p:nvPr/>
        </p:nvSpPr>
        <p:spPr bwMode="auto">
          <a:xfrm>
            <a:off x="4724400" y="3838575"/>
            <a:ext cx="838200" cy="6413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ctr" eaLnBrk="1" hangingPunct="1"/>
            <a:r>
              <a:rPr kumimoji="1" lang="en-US" altLang="zh-CN" sz="3600" b="1">
                <a:solidFill>
                  <a:schemeClr val="accent2"/>
                </a:solidFill>
                <a:latin typeface="Times New Roman" pitchFamily="18" charset="0"/>
              </a:rPr>
              <a:t>7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145421" name="Text Box 13"/>
          <p:cNvSpPr txBox="1">
            <a:spLocks noChangeArrowheads="1"/>
          </p:cNvSpPr>
          <p:nvPr/>
        </p:nvSpPr>
        <p:spPr bwMode="auto">
          <a:xfrm>
            <a:off x="5638800" y="3825875"/>
            <a:ext cx="838200" cy="6413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ctr" eaLnBrk="1" hangingPunct="1"/>
            <a:r>
              <a:rPr kumimoji="1" lang="en-US" altLang="zh-CN" sz="3600" b="1">
                <a:solidFill>
                  <a:schemeClr val="accent2"/>
                </a:solidFill>
                <a:latin typeface="Times New Roman" pitchFamily="18" charset="0"/>
              </a:rPr>
              <a:t>9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145422" name="Text Box 14"/>
          <p:cNvSpPr txBox="1">
            <a:spLocks noChangeArrowheads="1"/>
          </p:cNvSpPr>
          <p:nvPr/>
        </p:nvSpPr>
        <p:spPr bwMode="auto">
          <a:xfrm>
            <a:off x="5638800" y="3838575"/>
            <a:ext cx="838200" cy="6413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ctr" eaLnBrk="1" hangingPunct="1"/>
            <a:r>
              <a:rPr kumimoji="1" lang="en-US" altLang="zh-CN" sz="3600" b="1">
                <a:solidFill>
                  <a:schemeClr val="accent2"/>
                </a:solidFill>
                <a:latin typeface="Times New Roman" pitchFamily="18" charset="0"/>
              </a:rPr>
              <a:t>8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145423" name="Text Box 15"/>
          <p:cNvSpPr txBox="1">
            <a:spLocks noChangeArrowheads="1"/>
          </p:cNvSpPr>
          <p:nvPr/>
        </p:nvSpPr>
        <p:spPr bwMode="auto">
          <a:xfrm>
            <a:off x="6588125" y="3860800"/>
            <a:ext cx="720725" cy="6413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ctr" eaLnBrk="1" hangingPunct="1"/>
            <a:r>
              <a:rPr kumimoji="1" lang="en-US" altLang="zh-CN" sz="3600" b="1">
                <a:solidFill>
                  <a:schemeClr val="accent2"/>
                </a:solidFill>
                <a:latin typeface="Times New Roman" pitchFamily="18" charset="0"/>
              </a:rPr>
              <a:t>9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145424" name="Line 16"/>
          <p:cNvSpPr>
            <a:spLocks noChangeShapeType="1"/>
          </p:cNvSpPr>
          <p:nvPr/>
        </p:nvSpPr>
        <p:spPr bwMode="auto">
          <a:xfrm flipV="1">
            <a:off x="7010400" y="4740275"/>
            <a:ext cx="0" cy="762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25" name="Text Box 17"/>
          <p:cNvSpPr txBox="1">
            <a:spLocks noChangeArrowheads="1"/>
          </p:cNvSpPr>
          <p:nvPr/>
        </p:nvSpPr>
        <p:spPr bwMode="auto">
          <a:xfrm>
            <a:off x="7032625" y="5055138"/>
            <a:ext cx="815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dirty="0">
                <a:solidFill>
                  <a:schemeClr val="accent2"/>
                </a:solidFill>
                <a:latin typeface="Times New Roman" pitchFamily="18" charset="0"/>
              </a:rPr>
              <a:t>i=7</a:t>
            </a:r>
            <a:endParaRPr kumimoji="1" lang="en-US" altLang="zh-CN" sz="2800" dirty="0">
              <a:latin typeface="Times New Roman" pitchFamily="18" charset="0"/>
            </a:endParaRPr>
          </a:p>
        </p:txBody>
      </p:sp>
      <p:sp>
        <p:nvSpPr>
          <p:cNvPr id="145426" name="Line 18"/>
          <p:cNvSpPr>
            <a:spLocks noChangeShapeType="1"/>
          </p:cNvSpPr>
          <p:nvPr/>
        </p:nvSpPr>
        <p:spPr bwMode="auto">
          <a:xfrm flipV="1">
            <a:off x="6019800" y="4643438"/>
            <a:ext cx="0" cy="762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27" name="Text Box 19"/>
          <p:cNvSpPr txBox="1">
            <a:spLocks noChangeArrowheads="1"/>
          </p:cNvSpPr>
          <p:nvPr/>
        </p:nvSpPr>
        <p:spPr bwMode="auto">
          <a:xfrm>
            <a:off x="6042025" y="5045075"/>
            <a:ext cx="81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solidFill>
                  <a:schemeClr val="accent2"/>
                </a:solidFill>
                <a:latin typeface="Times New Roman" pitchFamily="18" charset="0"/>
              </a:rPr>
              <a:t>i=6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145428" name="Rectangle 20"/>
          <p:cNvSpPr>
            <a:spLocks noChangeArrowheads="1"/>
          </p:cNvSpPr>
          <p:nvPr/>
        </p:nvSpPr>
        <p:spPr bwMode="auto">
          <a:xfrm>
            <a:off x="395288" y="5734050"/>
            <a:ext cx="7561262" cy="582613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2800" b="1" dirty="0">
                <a:solidFill>
                  <a:srgbClr val="000099"/>
                </a:solidFill>
                <a:latin typeface="Times New Roman" pitchFamily="18" charset="0"/>
              </a:rPr>
              <a:t>for</a:t>
            </a:r>
            <a:r>
              <a:rPr kumimoji="1"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(j = 1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;  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j &lt; i;</a:t>
            </a:r>
            <a:r>
              <a:rPr kumimoji="1"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j++)  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if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 (R[j+1].key &lt; R[j].key)</a:t>
            </a:r>
            <a:r>
              <a:rPr kumimoji="1"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…</a:t>
            </a:r>
            <a:endParaRPr kumimoji="1" lang="en-US" altLang="zh-CN" sz="2800" dirty="0">
              <a:latin typeface="Times New Roman" pitchFamily="18" charset="0"/>
            </a:endParaRPr>
          </a:p>
        </p:txBody>
      </p:sp>
      <p:sp>
        <p:nvSpPr>
          <p:cNvPr id="145429" name="Text Box 21"/>
          <p:cNvSpPr txBox="1">
            <a:spLocks noChangeArrowheads="1"/>
          </p:cNvSpPr>
          <p:nvPr/>
        </p:nvSpPr>
        <p:spPr bwMode="auto">
          <a:xfrm>
            <a:off x="1828800" y="3838575"/>
            <a:ext cx="838200" cy="6413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ctr" eaLnBrk="1" hangingPunct="1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1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145430" name="Text Box 22"/>
          <p:cNvSpPr txBox="1">
            <a:spLocks noChangeArrowheads="1"/>
          </p:cNvSpPr>
          <p:nvPr/>
        </p:nvSpPr>
        <p:spPr bwMode="auto">
          <a:xfrm>
            <a:off x="2771775" y="3787775"/>
            <a:ext cx="838200" cy="650875"/>
          </a:xfrm>
          <a:prstGeom prst="rect">
            <a:avLst/>
          </a:prstGeom>
          <a:solidFill>
            <a:srgbClr val="99FFCC"/>
          </a:solidFill>
          <a:ln w="9525">
            <a:solidFill>
              <a:srgbClr val="CC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ctr" eaLnBrk="1" hangingPunct="1"/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45431" name="Line 23"/>
          <p:cNvSpPr>
            <a:spLocks noChangeShapeType="1"/>
          </p:cNvSpPr>
          <p:nvPr/>
        </p:nvSpPr>
        <p:spPr bwMode="auto">
          <a:xfrm flipV="1">
            <a:off x="2195513" y="4641850"/>
            <a:ext cx="0" cy="762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32" name="Text Box 24"/>
          <p:cNvSpPr txBox="1">
            <a:spLocks noChangeArrowheads="1"/>
          </p:cNvSpPr>
          <p:nvPr/>
        </p:nvSpPr>
        <p:spPr bwMode="auto">
          <a:xfrm>
            <a:off x="2195513" y="5011738"/>
            <a:ext cx="815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C000"/>
                </a:solidFill>
                <a:latin typeface="Times New Roman" pitchFamily="18" charset="0"/>
              </a:rPr>
              <a:t>i=2</a:t>
            </a:r>
          </a:p>
        </p:txBody>
      </p:sp>
      <p:sp>
        <p:nvSpPr>
          <p:cNvPr id="145433" name="Rectangle 25"/>
          <p:cNvSpPr>
            <a:spLocks noChangeArrowheads="1"/>
          </p:cNvSpPr>
          <p:nvPr/>
        </p:nvSpPr>
        <p:spPr bwMode="auto">
          <a:xfrm>
            <a:off x="395288" y="1123950"/>
            <a:ext cx="80978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FFFF00"/>
                </a:solidFill>
                <a:latin typeface="Times New Roman" pitchFamily="18" charset="0"/>
              </a:rPr>
              <a:t>1. </a:t>
            </a:r>
            <a:r>
              <a:rPr kumimoji="1" lang="zh-CN" altLang="en-US" sz="2800" b="1" dirty="0">
                <a:solidFill>
                  <a:srgbClr val="FFFF00"/>
                </a:solidFill>
                <a:latin typeface="Times New Roman" pitchFamily="18" charset="0"/>
              </a:rPr>
              <a:t>冒泡排序的结束条件为，</a:t>
            </a:r>
          </a:p>
          <a:p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         </a:t>
            </a:r>
            <a:r>
              <a:rPr kumimoji="1" lang="zh-CN" altLang="en-US" sz="2800" b="1" dirty="0">
                <a:latin typeface="Times New Roman" pitchFamily="18" charset="0"/>
              </a:rPr>
              <a:t>最后一趟没有进行“交换记录”。</a:t>
            </a:r>
          </a:p>
        </p:txBody>
      </p:sp>
      <p:sp>
        <p:nvSpPr>
          <p:cNvPr id="145434" name="Text Box 26"/>
          <p:cNvSpPr txBox="1">
            <a:spLocks noChangeArrowheads="1"/>
          </p:cNvSpPr>
          <p:nvPr/>
        </p:nvSpPr>
        <p:spPr bwMode="auto">
          <a:xfrm rot="10800000" flipV="1">
            <a:off x="1908175" y="3787775"/>
            <a:ext cx="647700" cy="6413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ctr" eaLnBrk="1" hangingPunct="1"/>
            <a:r>
              <a:rPr kumimoji="1" lang="en-US" altLang="zh-CN" sz="3600" b="1">
                <a:solidFill>
                  <a:schemeClr val="accent2"/>
                </a:solidFill>
                <a:latin typeface="Times New Roman" pitchFamily="18" charset="0"/>
              </a:rPr>
              <a:t>2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145435" name="Text Box 27"/>
          <p:cNvSpPr txBox="1">
            <a:spLocks noChangeArrowheads="1"/>
          </p:cNvSpPr>
          <p:nvPr/>
        </p:nvSpPr>
        <p:spPr bwMode="auto">
          <a:xfrm>
            <a:off x="827088" y="3787775"/>
            <a:ext cx="838200" cy="6413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ctr" eaLnBrk="1" hangingPunct="1"/>
            <a:r>
              <a:rPr kumimoji="1" lang="en-US" altLang="zh-CN" sz="3600" b="1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145436" name="Line 28"/>
          <p:cNvSpPr>
            <a:spLocks noChangeShapeType="1"/>
          </p:cNvSpPr>
          <p:nvPr/>
        </p:nvSpPr>
        <p:spPr bwMode="auto">
          <a:xfrm flipV="1">
            <a:off x="1258888" y="4630738"/>
            <a:ext cx="0" cy="762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37" name="Text Box 29"/>
          <p:cNvSpPr txBox="1">
            <a:spLocks noChangeArrowheads="1"/>
          </p:cNvSpPr>
          <p:nvPr/>
        </p:nvSpPr>
        <p:spPr bwMode="auto">
          <a:xfrm>
            <a:off x="1258888" y="5011738"/>
            <a:ext cx="815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C000"/>
                </a:solidFill>
                <a:latin typeface="Times New Roman" pitchFamily="18" charset="0"/>
              </a:rPr>
              <a:t>i=1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145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4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4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5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145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4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4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4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4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9" dur="500"/>
                                        <p:tgtEl>
                                          <p:spTgt spid="145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2" dur="500"/>
                                        <p:tgtEl>
                                          <p:spTgt spid="145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4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4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 animBg="1" autoUpdateAnimBg="0"/>
      <p:bldP spid="145411" grpId="0" autoUpdateAnimBg="0"/>
      <p:bldP spid="145412" grpId="0" autoUpdateAnimBg="0"/>
      <p:bldP spid="145414" grpId="0" animBg="1" autoUpdateAnimBg="0"/>
      <p:bldP spid="145415" grpId="0" animBg="1" autoUpdateAnimBg="0"/>
      <p:bldP spid="145416" grpId="0" animBg="1" autoUpdateAnimBg="0"/>
      <p:bldP spid="145417" grpId="0" animBg="1" autoUpdateAnimBg="0"/>
      <p:bldP spid="145418" grpId="0" animBg="1" autoUpdateAnimBg="0"/>
      <p:bldP spid="145419" grpId="0" animBg="1" autoUpdateAnimBg="0"/>
      <p:bldP spid="145420" grpId="0" animBg="1" autoUpdateAnimBg="0"/>
      <p:bldP spid="145421" grpId="0" animBg="1" autoUpdateAnimBg="0"/>
      <p:bldP spid="145422" grpId="0" animBg="1" autoUpdateAnimBg="0"/>
      <p:bldP spid="145423" grpId="0" animBg="1" autoUpdateAnimBg="0"/>
      <p:bldP spid="145424" grpId="0" animBg="1"/>
      <p:bldP spid="145424" grpId="1" animBg="1"/>
      <p:bldP spid="145425" grpId="0" autoUpdateAnimBg="0"/>
      <p:bldP spid="145425" grpId="1"/>
      <p:bldP spid="145426" grpId="0" animBg="1"/>
      <p:bldP spid="145426" grpId="1" animBg="1"/>
      <p:bldP spid="145427" grpId="0" autoUpdateAnimBg="0"/>
      <p:bldP spid="145427" grpId="1"/>
      <p:bldP spid="145428" grpId="0" animBg="1" autoUpdateAnimBg="0"/>
      <p:bldP spid="145429" grpId="0" animBg="1" autoUpdateAnimBg="0"/>
      <p:bldP spid="145430" grpId="0" animBg="1" autoUpdateAnimBg="0"/>
      <p:bldP spid="145431" grpId="0" animBg="1"/>
      <p:bldP spid="145431" grpId="1" animBg="1"/>
      <p:bldP spid="145432" grpId="0" autoUpdateAnimBg="0"/>
      <p:bldP spid="145432" grpId="1"/>
      <p:bldP spid="145433" grpId="0" autoUpdateAnimBg="0"/>
      <p:bldP spid="145434" grpId="0" animBg="1" autoUpdateAnimBg="0"/>
      <p:bldP spid="145435" grpId="0" animBg="1" autoUpdateAnimBg="0"/>
      <p:bldP spid="145436" grpId="0" animBg="1"/>
      <p:bldP spid="14543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80F2B5FE-621F-4A24-8298-9AC8D0752E59}" type="slidenum">
              <a:rPr lang="en-US" altLang="zh-CN" smtClean="0"/>
              <a:pPr eaLnBrk="1" hangingPunct="1"/>
              <a:t>6</a:t>
            </a:fld>
            <a:endParaRPr lang="en-US" altLang="zh-CN" smtClean="0"/>
          </a:p>
        </p:txBody>
      </p:sp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500063" y="476250"/>
            <a:ext cx="4576762" cy="514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 sz="2400" b="1">
                <a:latin typeface="Times New Roman" pitchFamily="18" charset="0"/>
              </a:rPr>
              <a:t>void</a:t>
            </a:r>
            <a:r>
              <a:rPr kumimoji="1" lang="en-US" altLang="zh-CN" sz="2400">
                <a:latin typeface="Times New Roman" pitchFamily="18" charset="0"/>
              </a:rPr>
              <a:t> BubbleSort(Elem R[ ], </a:t>
            </a:r>
            <a:r>
              <a:rPr kumimoji="1" lang="en-US" altLang="zh-CN" sz="2400" b="1">
                <a:latin typeface="Times New Roman" pitchFamily="18" charset="0"/>
              </a:rPr>
              <a:t>int</a:t>
            </a:r>
            <a:r>
              <a:rPr kumimoji="1" lang="en-US" altLang="zh-CN" sz="2400">
                <a:latin typeface="Times New Roman" pitchFamily="18" charset="0"/>
              </a:rPr>
              <a:t> n) </a:t>
            </a:r>
            <a:r>
              <a:rPr kumimoji="1" lang="en-US" altLang="zh-CN" sz="2400" b="1">
                <a:latin typeface="幼圆" pitchFamily="49" charset="-122"/>
              </a:rPr>
              <a:t>{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400">
                <a:latin typeface="Times New Roman" pitchFamily="18" charset="0"/>
              </a:rPr>
              <a:t>   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400">
                <a:latin typeface="Times New Roman" pitchFamily="18" charset="0"/>
              </a:rPr>
              <a:t>  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while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</a:rPr>
              <a:t> (i &gt;1) </a:t>
            </a:r>
            <a:r>
              <a:rPr kumimoji="1" lang="en-US" altLang="zh-CN" sz="2400" b="1">
                <a:solidFill>
                  <a:srgbClr val="FF0000"/>
                </a:solidFill>
                <a:latin typeface="幼圆" pitchFamily="49" charset="-122"/>
              </a:rPr>
              <a:t>{ 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400">
                <a:latin typeface="Times New Roman" pitchFamily="18" charset="0"/>
              </a:rPr>
              <a:t>       </a:t>
            </a:r>
          </a:p>
          <a:p>
            <a:pPr eaLnBrk="1" hangingPunct="1">
              <a:lnSpc>
                <a:spcPct val="115000"/>
              </a:lnSpc>
            </a:pPr>
            <a:endParaRPr kumimoji="1" lang="en-US" altLang="zh-CN" sz="240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</a:pPr>
            <a:endParaRPr kumimoji="1" lang="en-US" altLang="zh-CN" sz="240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</a:pPr>
            <a:endParaRPr kumimoji="1" lang="en-US" altLang="zh-CN" sz="240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</a:pPr>
            <a:endParaRPr kumimoji="1" lang="en-US" altLang="zh-CN" sz="240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</a:pPr>
            <a:endParaRPr kumimoji="1" lang="en-US" altLang="zh-CN" sz="240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400">
                <a:latin typeface="Times New Roman" pitchFamily="18" charset="0"/>
              </a:rPr>
              <a:t>          </a:t>
            </a:r>
            <a:endParaRPr kumimoji="1" lang="en-US" altLang="zh-CN" sz="2400" b="1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400" b="1">
                <a:latin typeface="Times New Roman" pitchFamily="18" charset="0"/>
              </a:rPr>
              <a:t>  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}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</a:rPr>
              <a:t> </a:t>
            </a:r>
            <a:endParaRPr kumimoji="1" lang="en-US" altLang="zh-CN" sz="240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400" b="1">
                <a:latin typeface="Times New Roman" pitchFamily="18" charset="0"/>
              </a:rPr>
              <a:t>} 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790575" y="908050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</a:rPr>
              <a:t>i = n;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1173163" y="4478338"/>
            <a:ext cx="73596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i =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lastExchangeIndex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; </a:t>
            </a:r>
            <a:r>
              <a:rPr kumimoji="1" lang="en-US" altLang="zh-CN" sz="2400" b="1" dirty="0">
                <a:solidFill>
                  <a:srgbClr val="FFC000"/>
                </a:solidFill>
                <a:latin typeface="Times New Roman" pitchFamily="18" charset="0"/>
              </a:rPr>
              <a:t>/*</a:t>
            </a:r>
            <a:r>
              <a:rPr kumimoji="1" lang="zh-CN" altLang="en-US" sz="2400" b="1" dirty="0">
                <a:solidFill>
                  <a:srgbClr val="FFC000"/>
                </a:solidFill>
                <a:latin typeface="Times New Roman" pitchFamily="18" charset="0"/>
              </a:rPr>
              <a:t>本趟最后一次交换的位置*</a:t>
            </a:r>
            <a:r>
              <a:rPr kumimoji="1" lang="en-US" altLang="zh-CN" sz="2400" b="1" dirty="0">
                <a:solidFill>
                  <a:srgbClr val="FFC000"/>
                </a:solidFill>
                <a:latin typeface="Times New Roman" pitchFamily="18" charset="0"/>
              </a:rPr>
              <a:t>/</a:t>
            </a:r>
          </a:p>
          <a:p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                                     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825500" y="1844675"/>
            <a:ext cx="8067675" cy="2616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endParaRPr kumimoji="1" lang="en-US" altLang="zh-CN" sz="2400" b="1">
              <a:latin typeface="Times New Roman" pitchFamily="18" charset="0"/>
            </a:endParaRPr>
          </a:p>
          <a:p>
            <a:pPr>
              <a:lnSpc>
                <a:spcPct val="115000"/>
              </a:lnSpc>
            </a:pPr>
            <a:endParaRPr kumimoji="1" lang="en-US" altLang="zh-CN" sz="2400" b="1">
              <a:solidFill>
                <a:srgbClr val="840C26"/>
              </a:solidFill>
              <a:latin typeface="Times New Roman" pitchFamily="18" charset="0"/>
            </a:endParaRPr>
          </a:p>
          <a:p>
            <a:pPr>
              <a:lnSpc>
                <a:spcPct val="115000"/>
              </a:lnSpc>
            </a:pPr>
            <a:r>
              <a:rPr kumimoji="1" lang="en-US" altLang="zh-CN" sz="2400" b="1">
                <a:solidFill>
                  <a:srgbClr val="840C26"/>
                </a:solidFill>
                <a:latin typeface="Times New Roman" pitchFamily="18" charset="0"/>
              </a:rPr>
              <a:t>    if (R[j].key &gt; R[j+1].key)</a:t>
            </a:r>
            <a:endParaRPr kumimoji="1" lang="en-US" altLang="zh-CN" sz="2400" b="1">
              <a:latin typeface="Times New Roman" pitchFamily="18" charset="0"/>
            </a:endParaRPr>
          </a:p>
          <a:p>
            <a:pPr>
              <a:lnSpc>
                <a:spcPct val="115000"/>
              </a:lnSpc>
            </a:pPr>
            <a:r>
              <a:rPr kumimoji="1" lang="en-US" altLang="zh-CN" sz="2400" b="1">
                <a:latin typeface="Times New Roman" pitchFamily="18" charset="0"/>
              </a:rPr>
              <a:t>     </a:t>
            </a:r>
            <a:r>
              <a:rPr kumimoji="1" lang="en-US" altLang="zh-CN" sz="2400" b="1">
                <a:solidFill>
                  <a:srgbClr val="840C26"/>
                </a:solidFill>
                <a:latin typeface="幼圆" pitchFamily="49" charset="-122"/>
              </a:rPr>
              <a:t>{</a:t>
            </a:r>
            <a:r>
              <a:rPr kumimoji="1" lang="en-US" altLang="zh-CN" sz="2400" b="1">
                <a:latin typeface="Times New Roman" pitchFamily="18" charset="0"/>
              </a:rPr>
              <a:t> </a:t>
            </a:r>
            <a:r>
              <a:rPr kumimoji="1" lang="en-US" altLang="zh-CN" sz="2400" b="1">
                <a:solidFill>
                  <a:srgbClr val="840C26"/>
                </a:solidFill>
                <a:latin typeface="Times New Roman" pitchFamily="18" charset="0"/>
              </a:rPr>
              <a:t>Swap(R[j], R[j+1]);</a:t>
            </a:r>
            <a:endParaRPr kumimoji="1" lang="en-US" altLang="zh-CN" sz="2400" b="1">
              <a:latin typeface="Times New Roman" pitchFamily="18" charset="0"/>
            </a:endParaRPr>
          </a:p>
          <a:p>
            <a:pPr>
              <a:lnSpc>
                <a:spcPct val="115000"/>
              </a:lnSpc>
            </a:pPr>
            <a:r>
              <a:rPr kumimoji="1" lang="en-US" altLang="zh-CN" sz="2400" b="1">
                <a:latin typeface="Times New Roman" pitchFamily="18" charset="0"/>
              </a:rPr>
              <a:t>        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lastExchangeIndex = j;  /*</a:t>
            </a: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</a:rPr>
              <a:t>记下</a:t>
            </a:r>
            <a:r>
              <a:rPr kumimoji="1" lang="zh-CN" altLang="en-US" sz="2400" b="1">
                <a:solidFill>
                  <a:srgbClr val="006600"/>
                </a:solidFill>
                <a:latin typeface="幼圆" pitchFamily="49" charset="-122"/>
              </a:rPr>
              <a:t>进行交换的记录位置*</a:t>
            </a:r>
            <a:r>
              <a:rPr kumimoji="1" lang="en-US" altLang="zh-CN" sz="2400" b="1">
                <a:solidFill>
                  <a:srgbClr val="006600"/>
                </a:solidFill>
                <a:latin typeface="幼圆" pitchFamily="49" charset="-122"/>
              </a:rPr>
              <a:t>/</a:t>
            </a:r>
            <a:endParaRPr kumimoji="1" lang="en-US" altLang="zh-CN" sz="2400" b="1">
              <a:latin typeface="Times New Roman" pitchFamily="18" charset="0"/>
            </a:endParaRPr>
          </a:p>
          <a:p>
            <a:pPr>
              <a:lnSpc>
                <a:spcPct val="115000"/>
              </a:lnSpc>
            </a:pPr>
            <a:r>
              <a:rPr kumimoji="1" lang="en-US" altLang="zh-CN" sz="2400" b="1">
                <a:latin typeface="Times New Roman" pitchFamily="18" charset="0"/>
              </a:rPr>
              <a:t>      </a:t>
            </a:r>
            <a:r>
              <a:rPr kumimoji="1" lang="en-US" altLang="zh-CN" sz="2400" b="1">
                <a:solidFill>
                  <a:srgbClr val="840C26"/>
                </a:solidFill>
                <a:latin typeface="幼圆" pitchFamily="49" charset="-122"/>
              </a:rPr>
              <a:t>}</a:t>
            </a:r>
            <a:r>
              <a:rPr kumimoji="1" lang="en-US" altLang="zh-CN" sz="2400" b="1">
                <a:latin typeface="Times New Roman" pitchFamily="18" charset="0"/>
              </a:rPr>
              <a:t> </a:t>
            </a:r>
            <a:endParaRPr kumimoji="1" lang="en-US" altLang="zh-CN" sz="2400" b="1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46438" name="Rectangle 6"/>
          <p:cNvSpPr>
            <a:spLocks noChangeArrowheads="1"/>
          </p:cNvSpPr>
          <p:nvPr/>
        </p:nvSpPr>
        <p:spPr bwMode="auto">
          <a:xfrm>
            <a:off x="1262063" y="2276475"/>
            <a:ext cx="2805112" cy="512763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2400" b="1">
                <a:solidFill>
                  <a:srgbClr val="000099"/>
                </a:solidFill>
                <a:latin typeface="Times New Roman" pitchFamily="18" charset="0"/>
              </a:rPr>
              <a:t>for</a:t>
            </a:r>
            <a:r>
              <a:rPr kumimoji="1" lang="en-US" altLang="zh-CN" sz="2400">
                <a:solidFill>
                  <a:srgbClr val="000099"/>
                </a:solidFill>
                <a:latin typeface="Times New Roman" pitchFamily="18" charset="0"/>
              </a:rPr>
              <a:t> (j = 1</a:t>
            </a:r>
            <a:r>
              <a:rPr kumimoji="1" lang="en-US" altLang="zh-CN" sz="2400">
                <a:solidFill>
                  <a:srgbClr val="0000FF"/>
                </a:solidFill>
                <a:latin typeface="Times New Roman" pitchFamily="18" charset="0"/>
              </a:rPr>
              <a:t>;  j &lt; i;</a:t>
            </a:r>
            <a:r>
              <a:rPr kumimoji="1" lang="en-US" altLang="zh-CN" sz="2400">
                <a:solidFill>
                  <a:srgbClr val="000099"/>
                </a:solidFill>
                <a:latin typeface="Times New Roman" pitchFamily="18" charset="0"/>
              </a:rPr>
              <a:t>  j++)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1150938" y="1892300"/>
            <a:ext cx="306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6600"/>
                </a:solidFill>
                <a:latin typeface="Times New Roman" pitchFamily="18" charset="0"/>
              </a:rPr>
              <a:t>lastExchangeIndex = 1;</a:t>
            </a:r>
            <a:endParaRPr kumimoji="1" lang="en-US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4" grpId="0" autoUpdateAnimBg="0"/>
      <p:bldP spid="146435" grpId="0" autoUpdateAnimBg="0"/>
      <p:bldP spid="146436" grpId="0" autoUpdateAnimBg="0"/>
      <p:bldP spid="146437" grpId="0" animBg="1" autoUpdateAnimBg="0"/>
      <p:bldP spid="146438" grpId="0" animBg="1" autoUpdateAnimBg="0"/>
      <p:bldP spid="14643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848400" y="-182564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CEDB90B1-45DB-4CE8-A661-7CDB1FB9B68A}" type="slidenum">
              <a:rPr lang="en-US" altLang="zh-CN" smtClean="0"/>
              <a:pPr eaLnBrk="1" hangingPunct="1"/>
              <a:t>7</a:t>
            </a:fld>
            <a:endParaRPr lang="en-US" altLang="zh-CN" smtClean="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642938" y="1392238"/>
            <a:ext cx="8501062" cy="337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</a:pPr>
            <a:r>
              <a:rPr lang="zh-CN" altLang="en-US" sz="2400" b="1"/>
              <a:t>算法评价</a:t>
            </a:r>
          </a:p>
          <a:p>
            <a:pPr marL="1600200" lvl="3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</a:pPr>
            <a:r>
              <a:rPr lang="zh-CN" altLang="en-US" sz="2000" b="1"/>
              <a:t>时间复杂度</a:t>
            </a:r>
          </a:p>
          <a:p>
            <a:pPr marL="2057400" lvl="4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sz="2000" b="1"/>
              <a:t>最好情况（正序）</a:t>
            </a:r>
          </a:p>
          <a:p>
            <a:pPr marL="2057400" lvl="4" indent="-228600">
              <a:spcBef>
                <a:spcPct val="20000"/>
              </a:spcBef>
              <a:buClr>
                <a:srgbClr val="FF9999"/>
              </a:buClr>
              <a:buSzPct val="85000"/>
              <a:buFont typeface="Wingdings" pitchFamily="2" charset="2"/>
              <a:buChar char="Y"/>
            </a:pPr>
            <a:r>
              <a:rPr lang="zh-CN" altLang="en-US" sz="2000" b="1"/>
              <a:t>比较次数：</a:t>
            </a:r>
            <a:r>
              <a:rPr lang="en-US" altLang="zh-CN" sz="2000" b="1"/>
              <a:t>n-1</a:t>
            </a:r>
          </a:p>
          <a:p>
            <a:pPr marL="2057400" lvl="4" indent="-228600">
              <a:spcBef>
                <a:spcPct val="20000"/>
              </a:spcBef>
              <a:buClr>
                <a:srgbClr val="FF9999"/>
              </a:buClr>
              <a:buSzPct val="85000"/>
              <a:buFont typeface="Wingdings" pitchFamily="2" charset="2"/>
              <a:buChar char="Y"/>
            </a:pPr>
            <a:r>
              <a:rPr lang="zh-CN" altLang="zh-CN" sz="2000" b="1"/>
              <a:t>移动次数：0</a:t>
            </a:r>
          </a:p>
          <a:p>
            <a:pPr marL="2057400" lvl="4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zh-CN" sz="2000" b="1"/>
              <a:t>最坏情况（逆序）</a:t>
            </a:r>
          </a:p>
          <a:p>
            <a:pPr marL="2057400" lvl="4" indent="-228600">
              <a:spcBef>
                <a:spcPct val="20000"/>
              </a:spcBef>
              <a:buClr>
                <a:srgbClr val="FF9999"/>
              </a:buClr>
              <a:buSzPct val="85000"/>
              <a:buFont typeface="Wingdings" pitchFamily="2" charset="2"/>
              <a:buChar char="Y"/>
            </a:pPr>
            <a:r>
              <a:rPr lang="zh-CN" altLang="zh-CN" sz="2000" b="1"/>
              <a:t>比较次数：</a:t>
            </a:r>
          </a:p>
          <a:p>
            <a:pPr marL="2057400" lvl="4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endParaRPr lang="en-US" altLang="zh-CN" sz="2000" b="1"/>
          </a:p>
        </p:txBody>
      </p:sp>
      <p:graphicFrame>
        <p:nvGraphicFramePr>
          <p:cNvPr id="147459" name="Object 3"/>
          <p:cNvGraphicFramePr>
            <a:graphicFrameLocks noChangeAspect="1"/>
          </p:cNvGraphicFramePr>
          <p:nvPr/>
        </p:nvGraphicFramePr>
        <p:xfrm>
          <a:off x="3998913" y="3617913"/>
          <a:ext cx="178276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3" name="公式" r:id="rId4" imgW="1358310" imgH="431613" progId="Equation.3">
                  <p:embed/>
                </p:oleObj>
              </mc:Choice>
              <mc:Fallback>
                <p:oleObj name="公式" r:id="rId4" imgW="1358310" imgH="4316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3617913"/>
                        <a:ext cx="1782762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642938" y="4232275"/>
            <a:ext cx="850106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057400" lvl="4" indent="-228600">
              <a:spcBef>
                <a:spcPct val="20000"/>
              </a:spcBef>
              <a:buClr>
                <a:srgbClr val="FF9999"/>
              </a:buClr>
              <a:buSzPct val="85000"/>
              <a:buFont typeface="Wingdings" pitchFamily="2" charset="2"/>
              <a:buChar char="Y"/>
            </a:pPr>
            <a:r>
              <a:rPr lang="zh-CN" altLang="en-US" sz="2000" b="1"/>
              <a:t>移动次数：</a:t>
            </a:r>
          </a:p>
        </p:txBody>
      </p:sp>
      <p:graphicFrame>
        <p:nvGraphicFramePr>
          <p:cNvPr id="147461" name="Object 5"/>
          <p:cNvGraphicFramePr>
            <a:graphicFrameLocks noChangeAspect="1"/>
          </p:cNvGraphicFramePr>
          <p:nvPr/>
        </p:nvGraphicFramePr>
        <p:xfrm>
          <a:off x="4013200" y="4235450"/>
          <a:ext cx="18049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4" name="公式" r:id="rId6" imgW="1435100" imgH="431800" progId="Equation.3">
                  <p:embed/>
                </p:oleObj>
              </mc:Choice>
              <mc:Fallback>
                <p:oleObj name="公式" r:id="rId6" imgW="14351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0" y="4235450"/>
                        <a:ext cx="180498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371475" y="5343525"/>
            <a:ext cx="850106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600200" lvl="3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</a:pPr>
            <a:r>
              <a:rPr lang="zh-CN" altLang="en-US" sz="2000" b="1"/>
              <a:t>空间复杂度：</a:t>
            </a:r>
            <a:r>
              <a:rPr lang="en-US" altLang="zh-CN" sz="2000" b="1"/>
              <a:t>S(n)=O(1)</a:t>
            </a: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2519363" y="4683125"/>
            <a:ext cx="1333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T(n)=O(n²)</a:t>
            </a:r>
          </a:p>
        </p:txBody>
      </p:sp>
      <p:sp>
        <p:nvSpPr>
          <p:cNvPr id="64523" name="AutoShape 8">
            <a:hlinkClick r:id="rId8" action="ppaction://program" highlightClick="1"/>
          </p:cNvPr>
          <p:cNvSpPr>
            <a:spLocks noChangeArrowheads="1"/>
          </p:cNvSpPr>
          <p:nvPr/>
        </p:nvSpPr>
        <p:spPr bwMode="auto">
          <a:xfrm>
            <a:off x="381000" y="5943600"/>
            <a:ext cx="533400" cy="609600"/>
          </a:xfrm>
          <a:prstGeom prst="actionButton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4" name="Text Box 9"/>
          <p:cNvSpPr txBox="1">
            <a:spLocks noChangeArrowheads="1"/>
          </p:cNvSpPr>
          <p:nvPr/>
        </p:nvSpPr>
        <p:spPr bwMode="auto">
          <a:xfrm>
            <a:off x="838200" y="6096000"/>
            <a:ext cx="1038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Ch8_4.c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7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7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7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7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7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7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7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7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7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7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build="p" bldLvl="5" autoUpdateAnimBg="0"/>
      <p:bldP spid="147460" grpId="0" build="p" autoUpdateAnimBg="0"/>
      <p:bldP spid="147462" grpId="0" build="p" autoUpdateAnimBg="0"/>
      <p:bldP spid="147463" grpId="0" build="p" autoUpdateAnimBg="0"/>
    </p:bldLst>
  </p:timing>
</p:sld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2893</TotalTime>
  <Words>534</Words>
  <Application>Microsoft Office PowerPoint</Application>
  <PresentationFormat>全屏显示(4:3)</PresentationFormat>
  <Paragraphs>136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方正姚体</vt:lpstr>
      <vt:lpstr>楷体_GB2312</vt:lpstr>
      <vt:lpstr>隶书</vt:lpstr>
      <vt:lpstr>宋体</vt:lpstr>
      <vt:lpstr>幼圆</vt:lpstr>
      <vt:lpstr>Arial</vt:lpstr>
      <vt:lpstr>Rockwell</vt:lpstr>
      <vt:lpstr>Times New Roman</vt:lpstr>
      <vt:lpstr>Wingdings</vt:lpstr>
      <vt:lpstr>平衡</vt:lpstr>
      <vt:lpstr>包</vt:lpstr>
      <vt:lpstr>文档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sj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 排序</dc:title>
  <dc:creator>hyg</dc:creator>
  <cp:lastModifiedBy>sync</cp:lastModifiedBy>
  <cp:revision>365</cp:revision>
  <dcterms:created xsi:type="dcterms:W3CDTF">1999-12-30T06:19:43Z</dcterms:created>
  <dcterms:modified xsi:type="dcterms:W3CDTF">2014-09-16T06:05:26Z</dcterms:modified>
</cp:coreProperties>
</file>