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86" r:id="rId2"/>
    <p:sldId id="256" r:id="rId3"/>
    <p:sldId id="257" r:id="rId4"/>
    <p:sldId id="258" r:id="rId5"/>
    <p:sldId id="259" r:id="rId6"/>
    <p:sldId id="267" r:id="rId7"/>
    <p:sldId id="268" r:id="rId8"/>
    <p:sldId id="260" r:id="rId9"/>
    <p:sldId id="287" r:id="rId10"/>
    <p:sldId id="294" r:id="rId11"/>
    <p:sldId id="288" r:id="rId12"/>
    <p:sldId id="289" r:id="rId13"/>
    <p:sldId id="290" r:id="rId14"/>
    <p:sldId id="292" r:id="rId15"/>
    <p:sldId id="291" r:id="rId16"/>
    <p:sldId id="285" r:id="rId17"/>
    <p:sldId id="283" r:id="rId18"/>
    <p:sldId id="261" r:id="rId19"/>
    <p:sldId id="269" r:id="rId20"/>
    <p:sldId id="262" r:id="rId21"/>
    <p:sldId id="263" r:id="rId22"/>
    <p:sldId id="270" r:id="rId23"/>
    <p:sldId id="271" r:id="rId24"/>
    <p:sldId id="272" r:id="rId25"/>
    <p:sldId id="274" r:id="rId26"/>
    <p:sldId id="275" r:id="rId27"/>
    <p:sldId id="279" r:id="rId28"/>
    <p:sldId id="280" r:id="rId29"/>
    <p:sldId id="276" r:id="rId30"/>
    <p:sldId id="277" r:id="rId31"/>
    <p:sldId id="278" r:id="rId32"/>
    <p:sldId id="281" r:id="rId33"/>
    <p:sldId id="282" r:id="rId34"/>
    <p:sldId id="273" r:id="rId35"/>
    <p:sldId id="264" r:id="rId36"/>
    <p:sldId id="293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39" autoAdjust="0"/>
  </p:normalViewPr>
  <p:slideViewPr>
    <p:cSldViewPr>
      <p:cViewPr varScale="1">
        <p:scale>
          <a:sx n="46" d="100"/>
          <a:sy n="46" d="100"/>
        </p:scale>
        <p:origin x="96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B27E-51FC-4A11-957C-E77B66A07517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82028-99DD-4FD6-9EF7-5F49DACEC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5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>
                <a:ea typeface="宋体" charset="-122"/>
              </a:rPr>
              <a:t>其中</a:t>
            </a:r>
            <a:r>
              <a:rPr lang="en-US" altLang="zh-CN" sz="1200" b="1" dirty="0" smtClean="0">
                <a:ea typeface="宋体" charset="-122"/>
              </a:rPr>
              <a:t>x</a:t>
            </a:r>
            <a:r>
              <a:rPr lang="zh-CN" altLang="en-US" sz="1200" b="1" dirty="0" smtClean="0">
                <a:ea typeface="宋体" charset="-122"/>
              </a:rPr>
              <a:t>为到达点的横坐标或行号，</a:t>
            </a:r>
            <a:r>
              <a:rPr lang="en-US" altLang="zh-CN" sz="1200" b="1" dirty="0" smtClean="0">
                <a:ea typeface="宋体" charset="-122"/>
              </a:rPr>
              <a:t>y</a:t>
            </a:r>
            <a:r>
              <a:rPr lang="zh-CN" altLang="en-US" sz="1200" b="1" dirty="0" smtClean="0">
                <a:ea typeface="宋体" charset="-122"/>
              </a:rPr>
              <a:t>为到达点的纵坐标或列号，</a:t>
            </a:r>
            <a:r>
              <a:rPr lang="en-US" altLang="zh-CN" sz="1200" b="1" dirty="0" smtClean="0">
                <a:ea typeface="宋体" charset="-122"/>
              </a:rPr>
              <a:t>d</a:t>
            </a:r>
            <a:r>
              <a:rPr lang="zh-CN" altLang="en-US" sz="1200" b="1" dirty="0" smtClean="0">
                <a:ea typeface="宋体" charset="-122"/>
              </a:rPr>
              <a:t>为</a:t>
            </a:r>
            <a:r>
              <a:rPr lang="en-US" altLang="zh-CN" sz="1200" b="1" dirty="0" smtClean="0">
                <a:ea typeface="宋体" charset="-122"/>
              </a:rPr>
              <a:t>0—7</a:t>
            </a:r>
            <a:r>
              <a:rPr lang="zh-CN" altLang="en-US" sz="1200" b="1" dirty="0" smtClean="0">
                <a:ea typeface="宋体" charset="-122"/>
              </a:rPr>
              <a:t>中的一个数字，表示到达坐标为（</a:t>
            </a:r>
            <a:r>
              <a:rPr lang="en-US" altLang="zh-CN" sz="1200" b="1" dirty="0" smtClean="0">
                <a:ea typeface="宋体" charset="-122"/>
              </a:rPr>
              <a:t>x</a:t>
            </a:r>
            <a:r>
              <a:rPr lang="zh-CN" altLang="en-US" sz="1200" b="1" dirty="0" smtClean="0">
                <a:ea typeface="宋体" charset="-122"/>
              </a:rPr>
              <a:t>，</a:t>
            </a:r>
            <a:r>
              <a:rPr lang="en-US" altLang="zh-CN" sz="1200" b="1" dirty="0" smtClean="0">
                <a:ea typeface="宋体" charset="-122"/>
              </a:rPr>
              <a:t>y</a:t>
            </a:r>
            <a:r>
              <a:rPr lang="zh-CN" altLang="en-US" sz="1200" b="1" dirty="0" smtClean="0">
                <a:ea typeface="宋体" charset="-122"/>
              </a:rPr>
              <a:t>）的点的方向。</a:t>
            </a:r>
          </a:p>
          <a:p>
            <a:r>
              <a:rPr lang="zh-CN" altLang="en-US" sz="1200" b="1" dirty="0" smtClean="0">
                <a:ea typeface="宋体" charset="-122"/>
              </a:rPr>
              <a:t>例如从（</a:t>
            </a:r>
            <a:r>
              <a:rPr lang="en-US" altLang="zh-CN" sz="1200" b="1" dirty="0" smtClean="0">
                <a:ea typeface="宋体" charset="-122"/>
              </a:rPr>
              <a:t>2</a:t>
            </a:r>
            <a:r>
              <a:rPr lang="zh-CN" altLang="en-US" sz="1200" b="1" dirty="0" smtClean="0">
                <a:ea typeface="宋体" charset="-122"/>
              </a:rPr>
              <a:t>，</a:t>
            </a:r>
            <a:r>
              <a:rPr lang="en-US" altLang="zh-CN" sz="1200" b="1" dirty="0" smtClean="0">
                <a:ea typeface="宋体" charset="-122"/>
              </a:rPr>
              <a:t>2</a:t>
            </a:r>
            <a:r>
              <a:rPr lang="zh-CN" altLang="en-US" sz="1200" b="1" dirty="0" smtClean="0">
                <a:ea typeface="宋体" charset="-122"/>
              </a:rPr>
              <a:t>）点沿东南方向到达（</a:t>
            </a:r>
            <a:r>
              <a:rPr lang="en-US" altLang="zh-CN" sz="1200" b="1" dirty="0" smtClean="0">
                <a:ea typeface="宋体" charset="-122"/>
              </a:rPr>
              <a:t>3</a:t>
            </a:r>
            <a:r>
              <a:rPr lang="zh-CN" altLang="en-US" sz="1200" b="1" dirty="0" smtClean="0">
                <a:ea typeface="宋体" charset="-122"/>
              </a:rPr>
              <a:t>，</a:t>
            </a:r>
            <a:r>
              <a:rPr lang="en-US" altLang="zh-CN" sz="1200" b="1" dirty="0" smtClean="0">
                <a:ea typeface="宋体" charset="-122"/>
              </a:rPr>
              <a:t>3</a:t>
            </a:r>
            <a:r>
              <a:rPr lang="zh-CN" altLang="en-US" sz="1200" b="1" dirty="0" smtClean="0">
                <a:ea typeface="宋体" charset="-122"/>
              </a:rPr>
              <a:t>）点时，在栈中要记录一个三元组（</a:t>
            </a:r>
            <a:r>
              <a:rPr lang="en-US" altLang="zh-CN" sz="1200" b="1" dirty="0" smtClean="0">
                <a:ea typeface="宋体" charset="-122"/>
              </a:rPr>
              <a:t>3</a:t>
            </a:r>
            <a:r>
              <a:rPr lang="zh-CN" altLang="en-US" sz="1200" b="1" dirty="0" smtClean="0">
                <a:ea typeface="宋体" charset="-122"/>
              </a:rPr>
              <a:t>，</a:t>
            </a:r>
            <a:r>
              <a:rPr lang="en-US" altLang="zh-CN" sz="1200" b="1" dirty="0" smtClean="0">
                <a:ea typeface="宋体" charset="-122"/>
              </a:rPr>
              <a:t>3</a:t>
            </a:r>
            <a:r>
              <a:rPr lang="zh-CN" altLang="en-US" sz="1200" b="1" dirty="0" smtClean="0">
                <a:ea typeface="宋体" charset="-122"/>
              </a:rPr>
              <a:t>，</a:t>
            </a:r>
            <a:r>
              <a:rPr lang="en-US" altLang="zh-CN" sz="1200" b="1" dirty="0" smtClean="0">
                <a:ea typeface="宋体" charset="-122"/>
              </a:rPr>
              <a:t>1</a:t>
            </a:r>
            <a:r>
              <a:rPr lang="zh-CN" altLang="en-US" sz="1200" b="1" dirty="0" smtClean="0">
                <a:ea typeface="宋体" charset="-122"/>
              </a:rPr>
              <a:t>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4F383-E088-4E79-95AC-4266B8AF383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416CE723-FB50-4AA0-AABD-D8CB9EA7AD5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416CE723-FB50-4AA0-AABD-D8CB9EA7AD5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16CE723-FB50-4AA0-AABD-D8CB9EA7AD5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416CE723-FB50-4AA0-AABD-D8CB9EA7AD5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16CE723-FB50-4AA0-AABD-D8CB9EA7AD5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416CE723-FB50-4AA0-AABD-D8CB9EA7AD5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16CE723-FB50-4AA0-AABD-D8CB9EA7AD5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416CE723-FB50-4AA0-AABD-D8CB9EA7AD5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16CE723-FB50-4AA0-AABD-D8CB9EA7AD5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16CE723-FB50-4AA0-AABD-D8CB9EA7AD5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16CE723-FB50-4AA0-AABD-D8CB9EA7AD5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16CE723-FB50-4AA0-AABD-D8CB9EA7AD5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&#31532;&#19977;&#20010;&#39033;&#30446;&#26053;&#28216;&#32972;&#21253;&#39064;&#30446;.pptx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3-4-&#25968;&#32452;.pptx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slide" Target="slide24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3-2-&#26632;.pptx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2&#26632;&#30340;&#24212;&#29992;.ppt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oleObject" Target="file:///E:\db\&#24187;&#28783;&#29255;\&#25968;&#25454;&#32467;&#26500;\&#32771;&#35797;&#23398;&#20064;&#30456;&#20851;\ppt&#19982;&#25945;&#26696;&#35762;&#31295;\C&#35821;&#35328;&#29256;&#26412;\2012\ppt\ppt\&#35838;&#31243;&#35774;&#35745;\&#36855;&#23467;&#38382;&#39064;\C&#35821;&#35328;&#27969;&#31243;&#22270;\&#35814;&#32454;&#35774;&#35745;&#27969;&#31243;&#22270;\&#36855;&#23467;&#22320;&#22270;&#23547;&#36335;\&#23547;&#36335;&#20027;&#27969;&#31243;&#22270;&#20013;&#38388;&#27493;&#39588;.vsd\Drawing\~&#39029;-1\&#26631;&#27880;%20-%20&#26354;&#32447;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3-3-&#38431;&#21015;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b\&#24187;&#28783;&#29255;\&#25968;&#25454;&#32467;&#26500;\&#32771;&#35797;&#23398;&#20064;&#30456;&#20851;\ppt&#19982;&#25945;&#26696;&#35762;&#31295;\C&#35821;&#35328;&#29256;&#26412;\2012\ppt\ppt\&#35838;&#31243;&#35774;&#35745;\&#36855;&#23467;&#38382;&#39064;\C&#35821;&#35328;&#27969;&#31243;&#22270;\&#27010;&#35201;&#35774;&#35745;&#27969;&#31243;&#22270;\&#27010;&#35201;&#35774;&#35745;&#27969;&#31243;&#22270;.vsd\Drawing\~&#39029;-1\Sheet.19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b\&#24187;&#28783;&#29255;\&#25968;&#25454;&#32467;&#26500;\&#32771;&#35797;&#23398;&#20064;&#30456;&#20851;\ppt&#19982;&#25945;&#26696;&#35762;&#31295;\C&#35821;&#35328;&#29256;&#26412;\2012\ppt\ppt\&#35838;&#31243;&#35774;&#35745;\&#36855;&#23467;&#38382;&#39064;\C&#35821;&#35328;&#27969;&#31243;&#22270;\&#35814;&#32454;&#35774;&#35745;&#27969;&#31243;&#22270;\&#36855;&#23467;&#22320;&#22270;&#25968;&#25454;&#19982;&#25991;&#20214;&#25805;&#20316;\&#20174;&#25991;&#20214;&#35835;&#20837;&#36855;&#23467;&#22320;&#22270;&#25968;&#25454;.vsd\Drawing\~&#39029;-1\Sheet.43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1700808"/>
            <a:ext cx="5064953" cy="1695631"/>
          </a:xfrm>
        </p:spPr>
        <p:txBody>
          <a:bodyPr/>
          <a:lstStyle/>
          <a:p>
            <a:r>
              <a:rPr lang="zh-CN" altLang="en-US" dirty="0" smtClean="0">
                <a:hlinkClick r:id="rId2" action="ppaction://hlinkpres?slideindex=1&amp;slidetitle="/>
              </a:rPr>
              <a:t>第三个项目 </a:t>
            </a:r>
            <a:r>
              <a:rPr lang="en-US" altLang="zh-CN" dirty="0" smtClean="0">
                <a:hlinkClick r:id="rId2" action="ppaction://hlinkpres?slideindex=1&amp;slidetitle="/>
              </a:rPr>
              <a:t/>
            </a:r>
            <a:br>
              <a:rPr lang="en-US" altLang="zh-CN" dirty="0" smtClean="0">
                <a:hlinkClick r:id="rId2" action="ppaction://hlinkpres?slideindex=1&amp;slidetitle="/>
              </a:rPr>
            </a:br>
            <a:r>
              <a:rPr lang="zh-CN" altLang="en-US" dirty="0" smtClean="0">
                <a:hlinkClick r:id="rId2" action="ppaction://hlinkpres?slideindex=1&amp;slidetitle="/>
              </a:rPr>
              <a:t>旅游背包问题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285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6F3-AB5C-478F-8324-15184DC3904C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692150"/>
            <a:ext cx="6908800" cy="792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 eaLnBrk="1" hangingPunct="1"/>
            <a:r>
              <a:rPr lang="zh-CN" altLang="zh-CN" sz="4000" dirty="0" smtClean="0">
                <a:solidFill>
                  <a:schemeClr val="bg1"/>
                </a:solidFill>
                <a:effectLst/>
              </a:rPr>
              <a:t>迷宫表示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771800" y="2780531"/>
            <a:ext cx="2918049" cy="936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zh-CN" altLang="en-US" sz="4400" b="1" dirty="0" smtClean="0">
                <a:effectLst/>
                <a:latin typeface="幼圆" pitchFamily="49" charset="-122"/>
                <a:hlinkClick r:id="rId2" action="ppaction://hlinkpres?slideindex=1&amp;slidetitle="/>
              </a:rPr>
              <a:t>二维数组</a:t>
            </a:r>
            <a:endParaRPr lang="zh-CN" altLang="zh-CN" sz="4400" b="1" dirty="0" smtClean="0">
              <a:effectLst/>
              <a:latin typeface="幼圆" pitchFamily="49" charset="-122"/>
            </a:endParaRPr>
          </a:p>
        </p:txBody>
      </p:sp>
      <p:sp>
        <p:nvSpPr>
          <p:cNvPr id="245764" name="Line 10"/>
          <p:cNvSpPr>
            <a:spLocks noChangeShapeType="1"/>
          </p:cNvSpPr>
          <p:nvPr/>
        </p:nvSpPr>
        <p:spPr bwMode="auto">
          <a:xfrm>
            <a:off x="107950" y="549275"/>
            <a:ext cx="5688013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65" name="Line 11"/>
          <p:cNvSpPr>
            <a:spLocks noChangeShapeType="1"/>
          </p:cNvSpPr>
          <p:nvPr/>
        </p:nvSpPr>
        <p:spPr bwMode="auto">
          <a:xfrm flipH="1" flipV="1">
            <a:off x="107950" y="115888"/>
            <a:ext cx="0" cy="6265862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66" name="Oval 15"/>
          <p:cNvSpPr>
            <a:spLocks noChangeArrowheads="1"/>
          </p:cNvSpPr>
          <p:nvPr/>
        </p:nvSpPr>
        <p:spPr bwMode="auto">
          <a:xfrm>
            <a:off x="34925" y="476250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767" name="Oval 20"/>
          <p:cNvSpPr>
            <a:spLocks noChangeArrowheads="1"/>
          </p:cNvSpPr>
          <p:nvPr/>
        </p:nvSpPr>
        <p:spPr bwMode="auto">
          <a:xfrm>
            <a:off x="34925" y="44450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514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17444" name="Line 10"/>
          <p:cNvSpPr>
            <a:spLocks noChangeShapeType="1"/>
          </p:cNvSpPr>
          <p:nvPr/>
        </p:nvSpPr>
        <p:spPr bwMode="auto">
          <a:xfrm>
            <a:off x="107950" y="549275"/>
            <a:ext cx="5688013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45" name="Line 11"/>
          <p:cNvSpPr>
            <a:spLocks noChangeShapeType="1"/>
          </p:cNvSpPr>
          <p:nvPr/>
        </p:nvSpPr>
        <p:spPr bwMode="auto">
          <a:xfrm flipH="1" flipV="1">
            <a:off x="107950" y="115888"/>
            <a:ext cx="0" cy="6265862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46" name="Oval 15"/>
          <p:cNvSpPr>
            <a:spLocks noChangeArrowheads="1"/>
          </p:cNvSpPr>
          <p:nvPr/>
        </p:nvSpPr>
        <p:spPr bwMode="auto">
          <a:xfrm>
            <a:off x="34925" y="476250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17447" name="Oval 20"/>
          <p:cNvSpPr>
            <a:spLocks noChangeArrowheads="1"/>
          </p:cNvSpPr>
          <p:nvPr/>
        </p:nvSpPr>
        <p:spPr bwMode="auto">
          <a:xfrm>
            <a:off x="34925" y="44450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323850" y="44450"/>
            <a:ext cx="79930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b="1">
                <a:solidFill>
                  <a:srgbClr val="000000"/>
                </a:solidFill>
                <a:ea typeface="黑体" pitchFamily="2" charset="-122"/>
                <a:cs typeface="Arial" charset="0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  <a:cs typeface="Arial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  <a:cs typeface="Arial" charset="0"/>
              </a:rPr>
              <a:t>章  绪论</a:t>
            </a:r>
            <a:r>
              <a:rPr lang="zh-CN" altLang="en-US" sz="2800">
                <a:solidFill>
                  <a:schemeClr val="tx2"/>
                </a:solidFill>
                <a:ea typeface="隶书" pitchFamily="49" charset="-122"/>
                <a:cs typeface="Arial" charset="0"/>
              </a:rPr>
              <a:t> </a:t>
            </a:r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317450" name="Object 10"/>
          <p:cNvGraphicFramePr>
            <a:graphicFrameLocks noChangeAspect="1"/>
          </p:cNvGraphicFramePr>
          <p:nvPr/>
        </p:nvGraphicFramePr>
        <p:xfrm>
          <a:off x="466725" y="620713"/>
          <a:ext cx="8642350" cy="511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3" imgW="4700016" imgH="2542032" progId="">
                  <p:embed/>
                </p:oleObj>
              </mc:Choice>
              <mc:Fallback>
                <p:oleObj r:id="rId3" imgW="4700016" imgH="25420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620713"/>
                        <a:ext cx="8642350" cy="5113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50825" y="6427788"/>
            <a:ext cx="538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spcBef>
                <a:spcPct val="20000"/>
              </a:spcBef>
            </a:pPr>
            <a:r>
              <a:rPr lang="en-US" altLang="zh-CN" sz="1400" b="1">
                <a:latin typeface="华文仿宋" pitchFamily="2" charset="-122"/>
                <a:ea typeface="华文仿宋" pitchFamily="2" charset="-122"/>
              </a:rPr>
              <a:t>Shuju.jiegou@163.com </a:t>
            </a:r>
            <a:r>
              <a:rPr lang="zh-CN" altLang="en-US" sz="1400" b="1">
                <a:latin typeface="华文仿宋" pitchFamily="2" charset="-122"/>
                <a:ea typeface="华文仿宋" pitchFamily="2" charset="-122"/>
              </a:rPr>
              <a:t>计算机技术 数据结构与算法</a:t>
            </a:r>
          </a:p>
        </p:txBody>
      </p:sp>
      <p:sp>
        <p:nvSpPr>
          <p:cNvPr id="317454" name="Text Box 14"/>
          <p:cNvSpPr txBox="1">
            <a:spLocks noChangeArrowheads="1"/>
          </p:cNvSpPr>
          <p:nvPr/>
        </p:nvSpPr>
        <p:spPr bwMode="auto">
          <a:xfrm>
            <a:off x="1476375" y="1196975"/>
            <a:ext cx="6264275" cy="512763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1476375" y="5084763"/>
            <a:ext cx="6264275" cy="51276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1403350" y="1268413"/>
            <a:ext cx="50482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1476375" y="1268413"/>
            <a:ext cx="358775" cy="413226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7380288" y="1412875"/>
            <a:ext cx="358775" cy="4132263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15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 useBgFill="1"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898525" y="5949950"/>
            <a:ext cx="7777163" cy="1004888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60000"/>
              </a:spcBef>
              <a:buClr>
                <a:schemeClr val="tx1"/>
              </a:buClr>
            </a:pPr>
            <a:r>
              <a:rPr lang="zh-CN" altLang="en-US" sz="2400" b="1">
                <a:ea typeface="宋体" charset="-122"/>
              </a:rPr>
              <a:t>入口为左上角</a:t>
            </a:r>
            <a:r>
              <a:rPr lang="en-US" altLang="zh-CN" sz="2400" b="1">
                <a:ea typeface="宋体" charset="-122"/>
              </a:rPr>
              <a:t>maze[1][1]</a:t>
            </a:r>
            <a:r>
              <a:rPr lang="zh-CN" altLang="en-US" sz="2400" b="1">
                <a:ea typeface="宋体" charset="-122"/>
              </a:rPr>
              <a:t>，出口为右下角</a:t>
            </a:r>
            <a:r>
              <a:rPr lang="en-US" altLang="zh-CN" sz="2400" b="1">
                <a:ea typeface="宋体" charset="-122"/>
              </a:rPr>
              <a:t>maze[m][n]</a:t>
            </a:r>
            <a:r>
              <a:rPr lang="zh-CN" altLang="en-US" sz="2400" b="1">
                <a:ea typeface="宋体" charset="-122"/>
              </a:rPr>
              <a:t>；</a:t>
            </a:r>
            <a:endParaRPr lang="zh-CN" altLang="zh-CN" sz="2400" b="1"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zh-CN" altLang="en-US" sz="2400">
              <a:ea typeface="宋体" charset="-122"/>
            </a:endParaRPr>
          </a:p>
        </p:txBody>
      </p:sp>
      <p:pic>
        <p:nvPicPr>
          <p:cNvPr id="317460" name="Picture 20" descr="back3">
            <a:hlinkClick r:id="rId5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6381750"/>
            <a:ext cx="16573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61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6F3-AB5C-478F-8324-15184DC3904C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402388" y="1268413"/>
            <a:ext cx="2741612" cy="50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400" b="1" dirty="0" smtClean="0">
                <a:effectLst/>
              </a:rPr>
              <a:t>增量数组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DeltaXY</a:t>
            </a:r>
            <a:endParaRPr lang="zh-CN" altLang="zh-CN" sz="2400" b="1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0" y="1125538"/>
            <a:ext cx="8064500" cy="50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000" dirty="0" smtClean="0">
                <a:effectLst/>
              </a:rPr>
              <a:t>在某一点（</a:t>
            </a:r>
            <a:r>
              <a:rPr lang="en-US" altLang="zh-CN" sz="2000" dirty="0" smtClean="0">
                <a:effectLst/>
              </a:rPr>
              <a:t>x</a:t>
            </a:r>
            <a:r>
              <a:rPr lang="zh-CN" altLang="en-US" sz="2000" dirty="0" smtClean="0">
                <a:effectLst/>
              </a:rPr>
              <a:t>，</a:t>
            </a:r>
            <a:r>
              <a:rPr lang="en-US" altLang="zh-CN" sz="2000" dirty="0" smtClean="0">
                <a:effectLst/>
              </a:rPr>
              <a:t>y</a:t>
            </a:r>
            <a:r>
              <a:rPr lang="zh-CN" altLang="en-US" sz="2000" dirty="0" smtClean="0">
                <a:effectLst/>
              </a:rPr>
              <a:t>），有</a:t>
            </a:r>
            <a:r>
              <a:rPr lang="en-US" altLang="zh-CN" sz="2000" dirty="0" smtClean="0">
                <a:effectLst/>
              </a:rPr>
              <a:t>8</a:t>
            </a:r>
            <a:r>
              <a:rPr lang="zh-CN" altLang="en-US" sz="2000" dirty="0" smtClean="0">
                <a:effectLst/>
              </a:rPr>
              <a:t>个可以探索的方向：</a:t>
            </a:r>
            <a:r>
              <a:rPr lang="zh-CN" altLang="en-US" sz="2400" dirty="0" smtClean="0">
                <a:effectLst/>
              </a:rPr>
              <a:t> </a:t>
            </a:r>
            <a:endParaRPr lang="zh-CN" altLang="zh-CN" sz="2400" dirty="0" smtClean="0">
              <a:effectLst/>
            </a:endParaRPr>
          </a:p>
        </p:txBody>
      </p:sp>
      <p:sp>
        <p:nvSpPr>
          <p:cNvPr id="247812" name="Line 10"/>
          <p:cNvSpPr>
            <a:spLocks noChangeShapeType="1"/>
          </p:cNvSpPr>
          <p:nvPr/>
        </p:nvSpPr>
        <p:spPr bwMode="auto">
          <a:xfrm>
            <a:off x="107950" y="549275"/>
            <a:ext cx="5688013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813" name="Line 11"/>
          <p:cNvSpPr>
            <a:spLocks noChangeShapeType="1"/>
          </p:cNvSpPr>
          <p:nvPr/>
        </p:nvSpPr>
        <p:spPr bwMode="auto">
          <a:xfrm flipH="1" flipV="1">
            <a:off x="107950" y="115888"/>
            <a:ext cx="0" cy="6265862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814" name="Oval 15"/>
          <p:cNvSpPr>
            <a:spLocks noChangeArrowheads="1"/>
          </p:cNvSpPr>
          <p:nvPr/>
        </p:nvSpPr>
        <p:spPr bwMode="auto">
          <a:xfrm>
            <a:off x="34925" y="476250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7815" name="Oval 20"/>
          <p:cNvSpPr>
            <a:spLocks noChangeArrowheads="1"/>
          </p:cNvSpPr>
          <p:nvPr/>
        </p:nvSpPr>
        <p:spPr bwMode="auto">
          <a:xfrm>
            <a:off x="34925" y="44450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323850" y="44450"/>
            <a:ext cx="79930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b="1">
                <a:solidFill>
                  <a:srgbClr val="000000"/>
                </a:solidFill>
                <a:ea typeface="黑体" pitchFamily="2" charset="-122"/>
                <a:cs typeface="Arial" charset="0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  <a:cs typeface="Arial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  <a:cs typeface="Arial" charset="0"/>
              </a:rPr>
              <a:t>章  绪论</a:t>
            </a:r>
            <a:r>
              <a:rPr lang="zh-CN" altLang="en-US" sz="2800">
                <a:solidFill>
                  <a:schemeClr val="tx2"/>
                </a:solidFill>
                <a:ea typeface="隶书" pitchFamily="49" charset="-122"/>
                <a:cs typeface="Arial" charset="0"/>
              </a:rPr>
              <a:t> </a:t>
            </a:r>
          </a:p>
        </p:txBody>
      </p:sp>
      <p:graphicFrame>
        <p:nvGraphicFramePr>
          <p:cNvPr id="247817" name="Group 9"/>
          <p:cNvGraphicFramePr>
            <a:graphicFrameLocks noGrp="1"/>
          </p:cNvGraphicFramePr>
          <p:nvPr>
            <p:extLst/>
          </p:nvPr>
        </p:nvGraphicFramePr>
        <p:xfrm>
          <a:off x="971550" y="1773238"/>
          <a:ext cx="5400675" cy="1944688"/>
        </p:xfrm>
        <a:graphic>
          <a:graphicData uri="http://schemas.openxmlformats.org/drawingml/2006/table">
            <a:tbl>
              <a:tblPr/>
              <a:tblGrid>
                <a:gridCol w="1870075"/>
                <a:gridCol w="1511300"/>
                <a:gridCol w="2019300"/>
              </a:tblGrid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x-1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y-1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y-1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x+1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y-1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  x-1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4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  x+1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x-1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y+1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y+1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x+1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y+1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7835" name="Text Box 27"/>
          <p:cNvSpPr txBox="1">
            <a:spLocks noChangeArrowheads="1"/>
          </p:cNvSpPr>
          <p:nvPr/>
        </p:nvSpPr>
        <p:spPr bwMode="auto">
          <a:xfrm>
            <a:off x="755650" y="3860800"/>
            <a:ext cx="612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宋体" charset="-122"/>
              </a:rPr>
              <a:t>假设：从正东方向开始，沿顺时针方向依次进行探索</a:t>
            </a:r>
          </a:p>
        </p:txBody>
      </p:sp>
      <p:sp>
        <p:nvSpPr>
          <p:cNvPr id="247836" name="Rectangle 28"/>
          <p:cNvSpPr>
            <a:spLocks noChangeArrowheads="1"/>
          </p:cNvSpPr>
          <p:nvPr/>
        </p:nvSpPr>
        <p:spPr bwMode="auto">
          <a:xfrm>
            <a:off x="0" y="2319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7837" name="Object 29"/>
          <p:cNvGraphicFramePr>
            <a:graphicFrameLocks noChangeAspect="1"/>
          </p:cNvGraphicFramePr>
          <p:nvPr/>
        </p:nvGraphicFramePr>
        <p:xfrm>
          <a:off x="7005638" y="1773238"/>
          <a:ext cx="2246312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r:id="rId4" imgW="960120" imgH="2221992" progId="">
                  <p:embed/>
                </p:oleObj>
              </mc:Choice>
              <mc:Fallback>
                <p:oleObj r:id="rId4" imgW="960120" imgH="222199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38" y="1773238"/>
                        <a:ext cx="2246312" cy="518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50825" y="6427788"/>
            <a:ext cx="538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spcBef>
                <a:spcPct val="20000"/>
              </a:spcBef>
            </a:pPr>
            <a:r>
              <a:rPr lang="en-US" altLang="zh-CN" sz="1400" b="1">
                <a:latin typeface="华文仿宋" pitchFamily="2" charset="-122"/>
                <a:ea typeface="华文仿宋" pitchFamily="2" charset="-122"/>
              </a:rPr>
              <a:t>Shuju.jiegou@163.com </a:t>
            </a:r>
            <a:r>
              <a:rPr lang="zh-CN" altLang="en-US" sz="1400" b="1">
                <a:latin typeface="华文仿宋" pitchFamily="2" charset="-122"/>
                <a:ea typeface="华文仿宋" pitchFamily="2" charset="-122"/>
              </a:rPr>
              <a:t>计算机技术 数据结构与算法</a:t>
            </a:r>
          </a:p>
        </p:txBody>
      </p:sp>
      <p:grpSp>
        <p:nvGrpSpPr>
          <p:cNvPr id="247839" name="Group 31"/>
          <p:cNvGrpSpPr>
            <a:grpSpLocks/>
          </p:cNvGrpSpPr>
          <p:nvPr/>
        </p:nvGrpSpPr>
        <p:grpSpPr bwMode="auto">
          <a:xfrm>
            <a:off x="827088" y="4724400"/>
            <a:ext cx="6108700" cy="2133600"/>
            <a:chOff x="480" y="2784"/>
            <a:chExt cx="4800" cy="1344"/>
          </a:xfrm>
        </p:grpSpPr>
        <p:graphicFrame>
          <p:nvGraphicFramePr>
            <p:cNvPr id="247840" name="Object 32"/>
            <p:cNvGraphicFramePr>
              <a:graphicFrameLocks noChangeAspect="1"/>
            </p:cNvGraphicFramePr>
            <p:nvPr/>
          </p:nvGraphicFramePr>
          <p:xfrm>
            <a:off x="480" y="2784"/>
            <a:ext cx="505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剪辑" r:id="rId6" imgW="859675" imgH="2287492" progId="">
                    <p:embed/>
                  </p:oleObj>
                </mc:Choice>
                <mc:Fallback>
                  <p:oleObj name="剪辑" r:id="rId6" imgW="859675" imgH="228749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784"/>
                          <a:ext cx="505" cy="1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841" name="Text Box 33"/>
            <p:cNvSpPr txBox="1">
              <a:spLocks noChangeArrowheads="1"/>
            </p:cNvSpPr>
            <p:nvPr/>
          </p:nvSpPr>
          <p:spPr bwMode="auto">
            <a:xfrm>
              <a:off x="1056" y="3120"/>
              <a:ext cx="4224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1438275" indent="-1438275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1706563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897063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2087563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78063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35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1924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496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06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Impact" pitchFamily="34" charset="0"/>
                </a:rPr>
                <a:t>Problem :</a:t>
              </a:r>
              <a:r>
                <a:rPr kumimoji="1" lang="zh-CN" altLang="en-US" sz="2400" b="1"/>
                <a:t>角点，边点和中间点探测判断方法是一致的吗</a:t>
              </a:r>
              <a:r>
                <a:rPr kumimoji="1" lang="en-US" altLang="zh-CN" sz="2400" b="1"/>
                <a:t>? </a:t>
              </a:r>
            </a:p>
          </p:txBody>
        </p:sp>
      </p:grpSp>
      <p:sp>
        <p:nvSpPr>
          <p:cNvPr id="247842" name="Rectangle 34"/>
          <p:cNvSpPr>
            <a:spLocks noChangeArrowheads="1"/>
          </p:cNvSpPr>
          <p:nvPr/>
        </p:nvSpPr>
        <p:spPr bwMode="auto">
          <a:xfrm>
            <a:off x="1547813" y="4724400"/>
            <a:ext cx="479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宋体" charset="-122"/>
              </a:rPr>
              <a:t>探索方向存储：增量数组</a:t>
            </a:r>
            <a:r>
              <a:rPr lang="en-US" altLang="zh-CN" sz="2400" b="1">
                <a:ea typeface="宋体" charset="-122"/>
              </a:rPr>
              <a:t>DeltaXY</a:t>
            </a:r>
            <a:r>
              <a:rPr lang="zh-CN" altLang="en-US" sz="2400" b="1">
                <a:ea typeface="宋体" charset="-122"/>
              </a:rPr>
              <a:t> </a:t>
            </a:r>
          </a:p>
        </p:txBody>
      </p:sp>
      <p:sp>
        <p:nvSpPr>
          <p:cNvPr id="3" name="上凸弯带形 2"/>
          <p:cNvSpPr/>
          <p:nvPr/>
        </p:nvSpPr>
        <p:spPr>
          <a:xfrm>
            <a:off x="539552" y="620713"/>
            <a:ext cx="3528392" cy="504031"/>
          </a:xfrm>
          <a:prstGeom prst="ellipseRibbon2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多条可行路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18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7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7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78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animBg="1"/>
      <p:bldP spid="247811" grpId="0" build="p"/>
      <p:bldP spid="247835" grpId="0"/>
      <p:bldP spid="2478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6F3-AB5C-478F-8324-15184DC3904C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620713"/>
            <a:ext cx="7772400" cy="936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/>
            <a:r>
              <a:rPr lang="zh-CN" altLang="en-US" sz="2800" b="0" dirty="0" smtClean="0">
                <a:effectLst/>
              </a:rPr>
              <a:t>角点、边点与中点探测方法一致性处理</a:t>
            </a:r>
            <a:r>
              <a:rPr lang="en-US" altLang="zh-CN" sz="2800" b="0" dirty="0" smtClean="0">
                <a:effectLst/>
              </a:rPr>
              <a:t/>
            </a:r>
            <a:br>
              <a:rPr lang="en-US" altLang="zh-CN" sz="2800" b="0" dirty="0" smtClean="0">
                <a:effectLst/>
              </a:rPr>
            </a:br>
            <a:r>
              <a:rPr lang="en-US" altLang="zh-CN" sz="2800" b="0" dirty="0" smtClean="0">
                <a:effectLst/>
              </a:rPr>
              <a:t>----</a:t>
            </a:r>
            <a:r>
              <a:rPr lang="zh-CN" altLang="en-US" sz="2800" b="0" dirty="0" smtClean="0">
                <a:effectLst/>
              </a:rPr>
              <a:t>迷宫地图简化</a:t>
            </a:r>
            <a:endParaRPr lang="zh-CN" altLang="zh-CN" sz="2800" b="0" dirty="0" smtClean="0">
              <a:effectLst/>
            </a:endParaRP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4213" y="1844675"/>
            <a:ext cx="8459787" cy="3794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dirty="0" smtClean="0">
                <a:effectLst/>
              </a:rPr>
              <a:t>    为了使探索方向个数一致，可在原来的迷宫地图四周围都扩展一个点，即增加两行和两列，并将迷宫四周增加点的值全部置为</a:t>
            </a: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，表示是墙，不能通行。</a:t>
            </a:r>
          </a:p>
          <a:p>
            <a:pPr marL="0" indent="0" eaLnBrk="1" hangingPunct="1">
              <a:buFontTx/>
              <a:buNone/>
            </a:pPr>
            <a:r>
              <a:rPr lang="zh-CN" altLang="en-US" dirty="0" smtClean="0">
                <a:effectLst/>
              </a:rPr>
              <a:t>    这样做使得原迷宫地图中的所有点都成为了中间点，不用再判断当前点是角点、边点、还是中间点，每个点的探索方向均为</a:t>
            </a:r>
            <a:r>
              <a:rPr lang="en-US" altLang="zh-CN" dirty="0" smtClean="0">
                <a:effectLst/>
              </a:rPr>
              <a:t>8</a:t>
            </a:r>
            <a:r>
              <a:rPr lang="zh-CN" altLang="en-US" dirty="0" smtClean="0">
                <a:effectLst/>
              </a:rPr>
              <a:t>个。 </a:t>
            </a:r>
            <a:endParaRPr lang="zh-CN" altLang="zh-CN" dirty="0" smtClean="0">
              <a:effectLst/>
            </a:endParaRPr>
          </a:p>
        </p:txBody>
      </p:sp>
      <p:sp>
        <p:nvSpPr>
          <p:cNvPr id="248836" name="Line 10"/>
          <p:cNvSpPr>
            <a:spLocks noChangeShapeType="1"/>
          </p:cNvSpPr>
          <p:nvPr/>
        </p:nvSpPr>
        <p:spPr bwMode="auto">
          <a:xfrm>
            <a:off x="107950" y="549275"/>
            <a:ext cx="5688013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7" name="Line 11"/>
          <p:cNvSpPr>
            <a:spLocks noChangeShapeType="1"/>
          </p:cNvSpPr>
          <p:nvPr/>
        </p:nvSpPr>
        <p:spPr bwMode="auto">
          <a:xfrm flipH="1" flipV="1">
            <a:off x="107950" y="115888"/>
            <a:ext cx="0" cy="6265862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8" name="Oval 15"/>
          <p:cNvSpPr>
            <a:spLocks noChangeArrowheads="1"/>
          </p:cNvSpPr>
          <p:nvPr/>
        </p:nvSpPr>
        <p:spPr bwMode="auto">
          <a:xfrm>
            <a:off x="34925" y="476250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8839" name="Oval 20"/>
          <p:cNvSpPr>
            <a:spLocks noChangeArrowheads="1"/>
          </p:cNvSpPr>
          <p:nvPr/>
        </p:nvSpPr>
        <p:spPr bwMode="auto">
          <a:xfrm>
            <a:off x="34925" y="44450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323850" y="44450"/>
            <a:ext cx="79930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b="1">
                <a:solidFill>
                  <a:srgbClr val="000000"/>
                </a:solidFill>
                <a:ea typeface="黑体" pitchFamily="2" charset="-122"/>
                <a:cs typeface="Arial" charset="0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ea typeface="黑体" pitchFamily="2" charset="-122"/>
                <a:cs typeface="Arial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ea typeface="黑体" pitchFamily="2" charset="-122"/>
                <a:cs typeface="Arial" charset="0"/>
              </a:rPr>
              <a:t>章  绪论</a:t>
            </a:r>
            <a:r>
              <a:rPr lang="zh-CN" altLang="en-US" sz="2800">
                <a:solidFill>
                  <a:schemeClr val="tx2"/>
                </a:solidFill>
                <a:ea typeface="隶书" pitchFamily="49" charset="-122"/>
                <a:cs typeface="Arial" charset="0"/>
              </a:rPr>
              <a:t> 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50825" y="6427788"/>
            <a:ext cx="538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spcBef>
                <a:spcPct val="20000"/>
              </a:spcBef>
            </a:pPr>
            <a:r>
              <a:rPr lang="en-US" altLang="zh-CN" sz="1400" b="1">
                <a:latin typeface="华文仿宋" pitchFamily="2" charset="-122"/>
                <a:ea typeface="华文仿宋" pitchFamily="2" charset="-122"/>
              </a:rPr>
              <a:t>Shuju.jiegou@163.com </a:t>
            </a:r>
            <a:r>
              <a:rPr lang="zh-CN" altLang="en-US" sz="1400" b="1">
                <a:latin typeface="华文仿宋" pitchFamily="2" charset="-122"/>
                <a:ea typeface="华文仿宋" pitchFamily="2" charset="-122"/>
              </a:rPr>
              <a:t>计算机技术 数据结构与算法</a:t>
            </a:r>
          </a:p>
        </p:txBody>
      </p:sp>
      <p:pic>
        <p:nvPicPr>
          <p:cNvPr id="248842" name="Picture 10" descr="back3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949950"/>
            <a:ext cx="16573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0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67494" y="1412875"/>
            <a:ext cx="8208962" cy="4824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effectLst/>
              </a:rPr>
              <a:t>1. </a:t>
            </a:r>
            <a:r>
              <a:rPr lang="zh-CN" altLang="en-US" sz="2400" b="1" dirty="0" smtClean="0">
                <a:effectLst/>
              </a:rPr>
              <a:t>二维数组</a:t>
            </a:r>
            <a:r>
              <a:rPr lang="en-US" altLang="zh-CN" sz="2400" b="1" dirty="0" smtClean="0">
                <a:effectLst/>
              </a:rPr>
              <a:t>maze[m+2][n+2]</a:t>
            </a:r>
            <a:r>
              <a:rPr lang="zh-CN" altLang="en-US" sz="2400" b="1" dirty="0" smtClean="0">
                <a:effectLst/>
              </a:rPr>
              <a:t>来表示迷宫，解决了迷宫地图的存储；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effectLst/>
              </a:rPr>
              <a:t>2. </a:t>
            </a:r>
            <a:r>
              <a:rPr lang="zh-CN" altLang="en-US" sz="2400" b="1" dirty="0" smtClean="0">
                <a:effectLst/>
              </a:rPr>
              <a:t>一维数组</a:t>
            </a:r>
            <a:r>
              <a:rPr lang="en-US" altLang="zh-CN" sz="2400" b="1" dirty="0" err="1" smtClean="0">
                <a:effectLst/>
              </a:rPr>
              <a:t>DeltaXY</a:t>
            </a:r>
            <a:r>
              <a:rPr lang="en-US" altLang="zh-CN" sz="2400" b="1" dirty="0" smtClean="0">
                <a:effectLst/>
              </a:rPr>
              <a:t>[4]</a:t>
            </a:r>
            <a:r>
              <a:rPr lang="zh-CN" altLang="en-US" sz="2400" b="1" dirty="0" smtClean="0">
                <a:effectLst/>
              </a:rPr>
              <a:t>来记载了</a:t>
            </a:r>
            <a:r>
              <a:rPr lang="en-US" altLang="zh-CN" sz="2400" b="1" dirty="0">
                <a:effectLst/>
              </a:rPr>
              <a:t>4</a:t>
            </a:r>
            <a:r>
              <a:rPr lang="zh-CN" altLang="en-US" sz="2400" b="1" dirty="0" smtClean="0">
                <a:effectLst/>
              </a:rPr>
              <a:t>个探索方向的坐标增量，将</a:t>
            </a:r>
            <a:r>
              <a:rPr lang="en-US" altLang="zh-CN" sz="2400" b="1" dirty="0" smtClean="0">
                <a:effectLst/>
              </a:rPr>
              <a:t>4</a:t>
            </a:r>
            <a:r>
              <a:rPr lang="zh-CN" altLang="en-US" sz="2400" b="1" dirty="0" smtClean="0">
                <a:effectLst/>
              </a:rPr>
              <a:t>个探索方向数字化为</a:t>
            </a:r>
            <a:r>
              <a:rPr lang="en-US" altLang="zh-CN" sz="2400" b="1" dirty="0" smtClean="0">
                <a:effectLst/>
              </a:rPr>
              <a:t>0</a:t>
            </a:r>
            <a:r>
              <a:rPr lang="zh-CN" altLang="en-US" sz="2400" b="1" dirty="0" smtClean="0">
                <a:effectLst/>
              </a:rPr>
              <a:t>到</a:t>
            </a:r>
            <a:r>
              <a:rPr lang="en-US" altLang="zh-CN" sz="2400" b="1" dirty="0" smtClean="0">
                <a:effectLst/>
              </a:rPr>
              <a:t>3</a:t>
            </a:r>
            <a:r>
              <a:rPr lang="zh-CN" altLang="en-US" sz="2400" b="1" dirty="0" smtClean="0">
                <a:effectLst/>
              </a:rPr>
              <a:t>，并将向下一点前进的操作统一为当前点的坐标</a:t>
            </a:r>
            <a:r>
              <a:rPr lang="en-US" altLang="zh-CN" sz="2400" b="1" dirty="0" smtClean="0">
                <a:effectLst/>
              </a:rPr>
              <a:t>+</a:t>
            </a:r>
            <a:r>
              <a:rPr lang="zh-CN" altLang="en-US" sz="2400" b="1" dirty="0" smtClean="0">
                <a:effectLst/>
              </a:rPr>
              <a:t>沿该探索方向的增量，即可得到下一点的坐标；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FFFF00"/>
                </a:solidFill>
                <a:effectLst/>
              </a:rPr>
              <a:t>3. </a:t>
            </a:r>
            <a:r>
              <a:rPr lang="zh-CN" altLang="en-US" sz="2400" b="1" dirty="0" smtClean="0">
                <a:solidFill>
                  <a:srgbClr val="FFFF00"/>
                </a:solidFill>
                <a:effectLst/>
              </a:rPr>
              <a:t>当某点无路可通行时</a:t>
            </a:r>
            <a:r>
              <a:rPr lang="zh-CN" altLang="en-US" sz="2400" b="1" dirty="0" smtClean="0">
                <a:effectLst/>
              </a:rPr>
              <a:t>，需要从该点返回到前一点，再从前一点选择下一个方向继续进行探索，即需要知道前一点和前一点当前探索的方向。因此，我们需要保留依次到达的各点的坐标和到达该点的方向；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effectLst/>
              </a:rPr>
              <a:t>4. </a:t>
            </a:r>
            <a:r>
              <a:rPr lang="zh-CN" altLang="en-US" sz="2400" b="1" dirty="0" smtClean="0">
                <a:effectLst/>
              </a:rPr>
              <a:t>还需要防止重复到达某点，避免在迷宫中兜死圈子，需要记载已到达过的点。</a:t>
            </a:r>
            <a:r>
              <a:rPr lang="zh-CN" altLang="en-US" sz="1800" b="1" dirty="0" smtClean="0">
                <a:effectLst/>
              </a:rPr>
              <a:t> </a:t>
            </a:r>
            <a:r>
              <a:rPr lang="zh-CN" altLang="en-US" sz="2400" b="1" dirty="0" smtClean="0">
                <a:effectLst/>
              </a:rPr>
              <a:t> </a:t>
            </a:r>
            <a:endParaRPr lang="zh-CN" altLang="zh-CN" sz="2400" b="1" dirty="0" smtClean="0">
              <a:effectLst/>
            </a:endParaRPr>
          </a:p>
        </p:txBody>
      </p:sp>
      <p:sp>
        <p:nvSpPr>
          <p:cNvPr id="256004" name="Line 10"/>
          <p:cNvSpPr>
            <a:spLocks noChangeShapeType="1"/>
          </p:cNvSpPr>
          <p:nvPr/>
        </p:nvSpPr>
        <p:spPr bwMode="auto">
          <a:xfrm>
            <a:off x="107950" y="549275"/>
            <a:ext cx="5688013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05" name="Line 11"/>
          <p:cNvSpPr>
            <a:spLocks noChangeShapeType="1"/>
          </p:cNvSpPr>
          <p:nvPr/>
        </p:nvSpPr>
        <p:spPr bwMode="auto">
          <a:xfrm flipH="1" flipV="1">
            <a:off x="107950" y="115888"/>
            <a:ext cx="0" cy="6265862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06" name="Oval 15"/>
          <p:cNvSpPr>
            <a:spLocks noChangeArrowheads="1"/>
          </p:cNvSpPr>
          <p:nvPr/>
        </p:nvSpPr>
        <p:spPr bwMode="auto">
          <a:xfrm>
            <a:off x="34925" y="476250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56007" name="Oval 20"/>
          <p:cNvSpPr>
            <a:spLocks noChangeArrowheads="1"/>
          </p:cNvSpPr>
          <p:nvPr/>
        </p:nvSpPr>
        <p:spPr bwMode="auto">
          <a:xfrm>
            <a:off x="34925" y="44450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09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idx="1"/>
          </p:nvPr>
        </p:nvSpPr>
        <p:spPr>
          <a:xfrm>
            <a:off x="897730" y="1127666"/>
            <a:ext cx="7850187" cy="3657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effectLst/>
              </a:rPr>
              <a:t>回退到上一个具有多条路径的地方选择下一条路径探测</a:t>
            </a:r>
            <a:r>
              <a:rPr lang="en-US" altLang="zh-CN" dirty="0" smtClean="0">
                <a:effectLst/>
              </a:rPr>
              <a:t>; 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effectLst/>
              </a:rPr>
              <a:t>需要存储每一个具有多条路径的点坐标和探索方向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x,y,d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，</a:t>
            </a:r>
            <a:endParaRPr lang="en-US" altLang="zh-CN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存储的</a:t>
            </a:r>
            <a:r>
              <a:rPr lang="zh-CN" altLang="en-US" dirty="0" smtClean="0">
                <a:effectLst/>
              </a:rPr>
              <a:t>多个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x,y,d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选择最新存储位置回退</a:t>
            </a:r>
            <a:endParaRPr lang="en-US" altLang="zh-CN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effectLst/>
              </a:rPr>
              <a:t>                                                                 </a:t>
            </a:r>
            <a:r>
              <a:rPr lang="zh-CN" altLang="en-US" dirty="0" smtClean="0">
                <a:solidFill>
                  <a:srgbClr val="FFFF00"/>
                </a:solidFill>
                <a:effectLst/>
              </a:rPr>
              <a:t>－－栈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6F3-AB5C-478F-8324-15184DC3904C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1185862" y="4500978"/>
            <a:ext cx="7273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400" b="1" dirty="0">
              <a:ea typeface="宋体" charset="-122"/>
            </a:endParaRPr>
          </a:p>
        </p:txBody>
      </p:sp>
      <p:sp>
        <p:nvSpPr>
          <p:cNvPr id="6" name="上凸弯带形 5"/>
          <p:cNvSpPr/>
          <p:nvPr/>
        </p:nvSpPr>
        <p:spPr>
          <a:xfrm>
            <a:off x="539552" y="620713"/>
            <a:ext cx="3528392" cy="504031"/>
          </a:xfrm>
          <a:prstGeom prst="ellipseRibbon2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死路回退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175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build="p" animBg="1"/>
      <p:bldP spid="2508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pres?slideindex=1&amp;slidetitle="/>
              </a:rPr>
              <a:t>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7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1844824"/>
            <a:ext cx="5064953" cy="1695631"/>
          </a:xfrm>
        </p:spPr>
        <p:txBody>
          <a:bodyPr/>
          <a:lstStyle/>
          <a:p>
            <a:r>
              <a:rPr lang="zh-CN" altLang="en-US" dirty="0" smtClean="0">
                <a:hlinkClick r:id="rId2" action="ppaction://hlinkpres?slideindex=1&amp;slidetitle="/>
              </a:rPr>
              <a:t>栈的应用</a:t>
            </a:r>
            <a:r>
              <a:rPr lang="zh-CN" altLang="en-US" dirty="0" smtClean="0"/>
              <a:t>（</a:t>
            </a:r>
            <a:r>
              <a:rPr lang="zh-CN" altLang="en-US" dirty="0"/>
              <a:t>自习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005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476" y="6021288"/>
            <a:ext cx="17049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6705600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154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23838"/>
            <a:ext cx="7753350" cy="64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118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672" y="1556792"/>
            <a:ext cx="5985159" cy="1606102"/>
          </a:xfrm>
        </p:spPr>
        <p:txBody>
          <a:bodyPr/>
          <a:lstStyle/>
          <a:p>
            <a:pPr algn="ctr"/>
            <a:r>
              <a:rPr lang="zh-CN" altLang="en-US" dirty="0" smtClean="0"/>
              <a:t>第二个项目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3789040"/>
            <a:ext cx="4655297" cy="1128495"/>
          </a:xfrm>
        </p:spPr>
        <p:txBody>
          <a:bodyPr/>
          <a:lstStyle/>
          <a:p>
            <a:pPr algn="ctr"/>
            <a:r>
              <a:rPr lang="zh-CN" altLang="en-US" dirty="0" smtClean="0"/>
              <a:t>迷宫游戏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81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23838"/>
            <a:ext cx="7820025" cy="64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542034"/>
              </p:ext>
            </p:extLst>
          </p:nvPr>
        </p:nvGraphicFramePr>
        <p:xfrm>
          <a:off x="2915816" y="2276872"/>
          <a:ext cx="2125663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Visio" r:id="rId4" imgW="2125526" imgH="1463174" progId="Visio.Drawing.11">
                  <p:link updateAutomatic="1"/>
                </p:oleObj>
              </mc:Choice>
              <mc:Fallback>
                <p:oleObj name="Visio" r:id="rId4" imgW="2125526" imgH="1463174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5816" y="2276872"/>
                        <a:ext cx="2125663" cy="146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647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38546"/>
            <a:ext cx="12001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6216"/>
            <a:ext cx="3771900" cy="666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309320"/>
            <a:ext cx="15525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062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12576" y="1916832"/>
            <a:ext cx="8371288" cy="1691640"/>
          </a:xfrm>
        </p:spPr>
        <p:txBody>
          <a:bodyPr/>
          <a:lstStyle/>
          <a:p>
            <a:r>
              <a:rPr lang="zh-CN" altLang="en-US" b="1" dirty="0" smtClean="0"/>
              <a:t>能否用递归方法实现寻路？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24839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552" y="1124744"/>
            <a:ext cx="5065776" cy="1691640"/>
          </a:xfrm>
        </p:spPr>
        <p:txBody>
          <a:bodyPr/>
          <a:lstStyle/>
          <a:p>
            <a:r>
              <a:rPr lang="zh-CN" altLang="en-US" dirty="0" smtClean="0"/>
              <a:t>自动生成迷宫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77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95300"/>
            <a:ext cx="328612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4088" y="620688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b="1" dirty="0" smtClean="0"/>
              <a:t>如何判断两个位置是否属于同一个集合？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如何打通相邻位置的墙壁？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2128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72361"/>
            <a:ext cx="5064953" cy="1695631"/>
          </a:xfrm>
        </p:spPr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992" y="1879769"/>
            <a:ext cx="4658735" cy="50776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n</a:t>
            </a:r>
            <a:r>
              <a:rPr lang="zh-CN" altLang="en-US" b="1" dirty="0" smtClean="0"/>
              <a:t>个元素构成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个独立的集合</a:t>
            </a:r>
            <a:r>
              <a:rPr lang="en-US" altLang="zh-CN" b="1" dirty="0" smtClean="0"/>
              <a:t>{a1},{a2},{a3},…,{an}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集合的名称？如果</a:t>
            </a:r>
            <a:r>
              <a:rPr lang="en-US" altLang="zh-CN" b="1" dirty="0" smtClean="0"/>
              <a:t>a1</a:t>
            </a:r>
            <a:r>
              <a:rPr lang="zh-CN" altLang="en-US" b="1" dirty="0" smtClean="0"/>
              <a:t>集合与</a:t>
            </a:r>
            <a:r>
              <a:rPr lang="en-US" altLang="zh-CN" b="1" dirty="0" smtClean="0"/>
              <a:t>a3</a:t>
            </a:r>
            <a:r>
              <a:rPr lang="zh-CN" altLang="en-US" b="1" dirty="0" smtClean="0"/>
              <a:t>集合合并，怎么办？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01803"/>
            <a:ext cx="2562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58" y="4509120"/>
            <a:ext cx="28860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328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538" y="770918"/>
            <a:ext cx="4658735" cy="3378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如何表示？</a:t>
            </a:r>
          </a:p>
          <a:p>
            <a:pPr marL="365760" lvl="1" indent="0">
              <a:buNone/>
            </a:pPr>
            <a:endParaRPr lang="en-US" altLang="zh-CN" dirty="0" smtClean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如何表示？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00808"/>
            <a:ext cx="2562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6" y="3789040"/>
            <a:ext cx="28860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90000"/>
              </p:ext>
            </p:extLst>
          </p:nvPr>
        </p:nvGraphicFramePr>
        <p:xfrm>
          <a:off x="899592" y="2492896"/>
          <a:ext cx="60959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99868"/>
              </p:ext>
            </p:extLst>
          </p:nvPr>
        </p:nvGraphicFramePr>
        <p:xfrm>
          <a:off x="1043608" y="5301208"/>
          <a:ext cx="60959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66FF33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66FF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00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/>
              <a:t>如何写程序？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168" y="260648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b="1" dirty="0" smtClean="0"/>
              <a:t>数据结构与算法思想</a:t>
            </a:r>
            <a:endParaRPr lang="en-US" altLang="zh-CN" b="1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b="1" dirty="0" smtClean="0"/>
              <a:t>数据结构：一维数组</a:t>
            </a:r>
            <a:r>
              <a:rPr lang="en-US" altLang="zh-CN" sz="2400" b="1" dirty="0" smtClean="0"/>
              <a:t>root</a:t>
            </a:r>
            <a:r>
              <a:rPr lang="zh-CN" altLang="en-US" sz="2400" b="1" dirty="0" smtClean="0"/>
              <a:t>，初始化每一个数据值为</a:t>
            </a:r>
            <a:r>
              <a:rPr lang="en-US" altLang="zh-CN" sz="2400" b="1" dirty="0" smtClean="0"/>
              <a:t>-1</a:t>
            </a:r>
            <a:r>
              <a:rPr lang="zh-CN" altLang="en-US" sz="2400" b="1" dirty="0" smtClean="0"/>
              <a:t>表示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个独立集合</a:t>
            </a:r>
            <a:endParaRPr lang="en-US" altLang="zh-CN" sz="2400" b="1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b="1" dirty="0" smtClean="0"/>
              <a:t>算法思想：集合</a:t>
            </a:r>
            <a:r>
              <a:rPr lang="en-US" altLang="zh-CN" b="1" dirty="0" smtClean="0"/>
              <a:t>i</a:t>
            </a:r>
            <a:r>
              <a:rPr lang="zh-CN" altLang="en-US" b="1" dirty="0" smtClean="0"/>
              <a:t>与集合</a:t>
            </a:r>
            <a:r>
              <a:rPr lang="en-US" altLang="zh-CN" b="1" dirty="0" smtClean="0"/>
              <a:t>j</a:t>
            </a:r>
            <a:r>
              <a:rPr lang="zh-CN" altLang="en-US" b="1" dirty="0" smtClean="0"/>
              <a:t>合并，则寻找两个集合的根节点，并让</a:t>
            </a:r>
            <a:r>
              <a:rPr lang="en-US" altLang="zh-CN" b="1" dirty="0" smtClean="0"/>
              <a:t>j</a:t>
            </a:r>
            <a:r>
              <a:rPr lang="zh-CN" altLang="en-US" b="1" dirty="0" smtClean="0"/>
              <a:t>集合的根节点指向</a:t>
            </a:r>
            <a:r>
              <a:rPr lang="en-US" altLang="zh-CN" b="1" dirty="0" smtClean="0"/>
              <a:t>i</a:t>
            </a:r>
            <a:r>
              <a:rPr lang="zh-CN" altLang="en-US" b="1" dirty="0" smtClean="0"/>
              <a:t>的根节点</a:t>
            </a:r>
            <a:r>
              <a:rPr lang="en-US" altLang="zh-CN" b="1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zh-CN" altLang="en-US" b="1" dirty="0" smtClean="0"/>
              <a:t>集合合并的流程图</a:t>
            </a:r>
            <a:endParaRPr lang="zh-CN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77" y="4005064"/>
            <a:ext cx="25050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76439"/>
            <a:ext cx="14668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00506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问题：如何寻找根节点？具体的合并操作如何进行？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65396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5064953" cy="169563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查找根节点与集合合并详细流程图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27622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96259" y="5733256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图 查找</a:t>
            </a:r>
            <a:r>
              <a:rPr lang="en-US" altLang="zh-CN" b="1" dirty="0"/>
              <a:t>x</a:t>
            </a:r>
            <a:r>
              <a:rPr lang="zh-CN" altLang="en-US" b="1" dirty="0"/>
              <a:t>所在集合流程图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2636912"/>
            <a:ext cx="16478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572000" y="5700990"/>
            <a:ext cx="209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图 </a:t>
            </a:r>
            <a:r>
              <a:rPr lang="zh-CN" altLang="en-US" b="1" dirty="0" smtClean="0"/>
              <a:t>集合合并流程图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544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959716"/>
            <a:ext cx="7382187" cy="50776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问题：反复合并之后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   树高很高，查找效率低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怎么改进效率？</a:t>
            </a:r>
            <a:endParaRPr lang="zh-CN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224" y="2132856"/>
            <a:ext cx="2133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079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迷宫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3096344" cy="3110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95736" y="58439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迷宫地图</a:t>
            </a:r>
            <a:endParaRPr lang="zh-CN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302433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58046" y="5674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迷宫路径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89731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62" y="-675456"/>
            <a:ext cx="7172034" cy="1695631"/>
          </a:xfrm>
        </p:spPr>
        <p:txBody>
          <a:bodyPr/>
          <a:lstStyle/>
          <a:p>
            <a:r>
              <a:rPr lang="zh-CN" altLang="en-US" dirty="0" smtClean="0"/>
              <a:t>并查集的改进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路径压缩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056" y="1600200"/>
            <a:ext cx="3610744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思路：将节点数少的树附加到节点数多的树中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28860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89" y="3284984"/>
            <a:ext cx="33147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7" y="4869160"/>
            <a:ext cx="3314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89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0"/>
            <a:ext cx="5064953" cy="1695631"/>
          </a:xfrm>
        </p:spPr>
        <p:txBody>
          <a:bodyPr/>
          <a:lstStyle/>
          <a:p>
            <a:r>
              <a:rPr lang="zh-CN" altLang="en-US" dirty="0" smtClean="0"/>
              <a:t>如何设计与编程？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-88851"/>
            <a:ext cx="735516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改进的集合合并流程图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95293"/>
            <a:ext cx="24193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12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01523" y="-159417"/>
            <a:ext cx="7804876" cy="1695631"/>
          </a:xfrm>
        </p:spPr>
        <p:txBody>
          <a:bodyPr/>
          <a:lstStyle/>
          <a:p>
            <a:r>
              <a:rPr lang="zh-CN" altLang="en-US" dirty="0" smtClean="0"/>
              <a:t>改进查找根节点算法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959716"/>
            <a:ext cx="7632848" cy="50776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思路：对于集合中的结点到根结点路径过长问题，可以边查询，边修改结点直接指向根结点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236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836712"/>
            <a:ext cx="26670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3848" y="515719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路径压缩流程图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201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914525"/>
            <a:ext cx="5810250" cy="3028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3848" y="546118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并查集：压缩路径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55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376" y="1556792"/>
            <a:ext cx="5064953" cy="1695631"/>
          </a:xfrm>
        </p:spPr>
        <p:txBody>
          <a:bodyPr/>
          <a:lstStyle/>
          <a:p>
            <a:r>
              <a:rPr lang="zh-CN" altLang="en-US" dirty="0" smtClean="0"/>
              <a:t>编程实现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358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376" y="1556792"/>
            <a:ext cx="5064953" cy="1695631"/>
          </a:xfrm>
        </p:spPr>
        <p:txBody>
          <a:bodyPr/>
          <a:lstStyle/>
          <a:p>
            <a:r>
              <a:rPr lang="zh-CN" altLang="en-US" dirty="0" smtClean="0">
                <a:hlinkClick r:id="rId2" action="ppaction://hlinkpres?slideindex=1&amp;slidetitle="/>
              </a:rPr>
              <a:t>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629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171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实验要求</a:t>
            </a:r>
            <a:endParaRPr lang="en-US" altLang="zh-CN" b="1" dirty="0" smtClean="0"/>
          </a:p>
          <a:p>
            <a:pPr marL="365760" lvl="1" indent="0">
              <a:buNone/>
            </a:pPr>
            <a:r>
              <a:rPr lang="zh-CN" altLang="en-US" b="1" dirty="0" smtClean="0"/>
              <a:t>基本要求：从文件中读出迷宫数据，寻找并打印路径通路；存储迷宫数据到文件。</a:t>
            </a:r>
            <a:endParaRPr lang="en-US" altLang="zh-CN" b="1" dirty="0" smtClean="0"/>
          </a:p>
          <a:p>
            <a:pPr marL="777240" lvl="2" indent="0">
              <a:buNone/>
            </a:pPr>
            <a:r>
              <a:rPr lang="zh-CN" altLang="en-US" b="1" dirty="0" smtClean="0"/>
              <a:t>文件中迷宫地图数据格式为：</a:t>
            </a:r>
            <a:endParaRPr lang="en-US" altLang="zh-CN" b="1" dirty="0" smtClean="0"/>
          </a:p>
          <a:p>
            <a:pPr marL="1097280" lvl="3" indent="0">
              <a:buNone/>
            </a:pPr>
            <a:r>
              <a:rPr lang="zh-CN" altLang="en-US" b="1" dirty="0" smtClean="0"/>
              <a:t>长 宽  入口 出口 迷宫地图数据</a:t>
            </a:r>
            <a:endParaRPr lang="en-US" altLang="zh-CN" b="1" dirty="0" smtClean="0"/>
          </a:p>
          <a:p>
            <a:pPr marL="1097280" lvl="3" indent="0">
              <a:buNone/>
            </a:pPr>
            <a:r>
              <a:rPr lang="zh-CN" altLang="en-US" b="1" dirty="0" smtClean="0"/>
              <a:t>迷宫地图数据由</a:t>
            </a:r>
            <a:r>
              <a:rPr lang="en-US" altLang="zh-CN" b="1" dirty="0" smtClean="0"/>
              <a:t>01</a:t>
            </a:r>
            <a:r>
              <a:rPr lang="zh-CN" altLang="en-US" b="1" dirty="0" smtClean="0"/>
              <a:t>二进制组成，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表示墙壁，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表示通路</a:t>
            </a:r>
            <a:endParaRPr lang="en-US" altLang="zh-CN" b="1" dirty="0" smtClean="0"/>
          </a:p>
          <a:p>
            <a:pPr marL="777240" lvl="2" indent="0">
              <a:buNone/>
            </a:pPr>
            <a:r>
              <a:rPr lang="zh-CN" altLang="en-US" b="1" dirty="0" smtClean="0"/>
              <a:t> 可以采用字符显示迷宫地图和路径，比如</a:t>
            </a:r>
            <a:r>
              <a:rPr lang="en-US" altLang="zh-CN" b="1" dirty="0" smtClean="0"/>
              <a:t>□</a:t>
            </a:r>
            <a:r>
              <a:rPr lang="zh-CN" altLang="en-US" b="1" dirty="0" smtClean="0"/>
              <a:t>表示通路，</a:t>
            </a:r>
            <a:r>
              <a:rPr lang="en-US" altLang="zh-CN" b="1" dirty="0"/>
              <a:t> </a:t>
            </a:r>
            <a:r>
              <a:rPr lang="en-US" altLang="zh-CN" b="1" dirty="0" smtClean="0"/>
              <a:t>▇</a:t>
            </a:r>
            <a:r>
              <a:rPr lang="zh-CN" altLang="en-US" b="1" dirty="0" smtClean="0"/>
              <a:t>表示墙壁，</a:t>
            </a:r>
            <a:r>
              <a:rPr lang="en-US" altLang="zh-CN" b="1" dirty="0"/>
              <a:t> </a:t>
            </a:r>
            <a:r>
              <a:rPr lang="en-US" altLang="zh-CN" b="1" dirty="0" smtClean="0"/>
              <a:t>※</a:t>
            </a:r>
            <a:r>
              <a:rPr lang="zh-CN" altLang="en-US" b="1" dirty="0" smtClean="0"/>
              <a:t>表示找到的路径，如图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所示。</a:t>
            </a:r>
            <a:endParaRPr lang="en-US" altLang="zh-CN" b="1" dirty="0" smtClean="0"/>
          </a:p>
          <a:p>
            <a:pPr marL="777240" lvl="2" indent="0">
              <a:buNone/>
            </a:pPr>
            <a:r>
              <a:rPr lang="zh-CN" altLang="en-US" b="1" dirty="0" smtClean="0"/>
              <a:t>也可以采用</a:t>
            </a:r>
            <a:r>
              <a:rPr lang="en-US" altLang="zh-CN" b="1" dirty="0" smtClean="0"/>
              <a:t>windows</a:t>
            </a:r>
            <a:r>
              <a:rPr lang="zh-CN" altLang="en-US" b="1" dirty="0" smtClean="0"/>
              <a:t>窗体设计和绘制迷宫地图和路径</a:t>
            </a:r>
            <a:endParaRPr lang="en-US" altLang="zh-CN" b="1" dirty="0" smtClean="0"/>
          </a:p>
          <a:p>
            <a:pPr marL="365760" lvl="1" indent="0">
              <a:buNone/>
            </a:pPr>
            <a:r>
              <a:rPr lang="zh-CN" altLang="en-US" b="1" dirty="0" smtClean="0"/>
              <a:t>中级要求：寻找多入口多出口地图的所有通路</a:t>
            </a:r>
            <a:endParaRPr lang="en-US" altLang="zh-CN" b="1" dirty="0" smtClean="0"/>
          </a:p>
          <a:p>
            <a:pPr marL="365760" lvl="1" indent="0">
              <a:buNone/>
            </a:pPr>
            <a:r>
              <a:rPr lang="zh-CN" altLang="en-US" b="1" dirty="0" smtClean="0"/>
              <a:t>高级要求：自动生成迷宫地图</a:t>
            </a:r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2952328" cy="196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6484694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</a:t>
            </a:r>
            <a:r>
              <a:rPr lang="en-US" altLang="zh-CN" b="1" dirty="0" smtClean="0"/>
              <a:t>1 </a:t>
            </a:r>
            <a:r>
              <a:rPr lang="zh-CN" altLang="en-US" b="1" dirty="0" smtClean="0"/>
              <a:t>字符界面迷宫地图</a:t>
            </a:r>
            <a:endParaRPr lang="zh-CN" alt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17505"/>
            <a:ext cx="2448272" cy="245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30544" y="6494847"/>
            <a:ext cx="307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</a:t>
            </a:r>
            <a:r>
              <a:rPr lang="en-US" altLang="zh-CN" b="1" dirty="0" smtClean="0"/>
              <a:t>2 windows</a:t>
            </a:r>
            <a:r>
              <a:rPr lang="zh-CN" altLang="en-US" b="1" dirty="0" smtClean="0"/>
              <a:t>界面的迷宫地图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3890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6212368" cy="1695631"/>
          </a:xfrm>
        </p:spPr>
        <p:txBody>
          <a:bodyPr/>
          <a:lstStyle/>
          <a:p>
            <a:r>
              <a:rPr lang="zh-CN" altLang="en-US" dirty="0" smtClean="0"/>
              <a:t>系统分析与概要设计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6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268279"/>
              </p:ext>
            </p:extLst>
          </p:nvPr>
        </p:nvGraphicFramePr>
        <p:xfrm>
          <a:off x="3851920" y="6165304"/>
          <a:ext cx="1363663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Visio" r:id="rId3" imgW="1364131" imgH="234382" progId="Visio.Drawing.11">
                  <p:link updateAutomatic="1"/>
                </p:oleObj>
              </mc:Choice>
              <mc:Fallback>
                <p:oleObj name="Visio" r:id="rId3" imgW="1364131" imgH="234382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20" y="6165304"/>
                        <a:ext cx="1363663" cy="2349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1"/>
            <a:ext cx="317182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87288"/>
            <a:ext cx="35147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895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772816"/>
            <a:ext cx="7772400" cy="1362075"/>
          </a:xfrm>
        </p:spPr>
        <p:txBody>
          <a:bodyPr/>
          <a:lstStyle/>
          <a:p>
            <a:pPr algn="ctr"/>
            <a:r>
              <a:rPr lang="zh-CN" altLang="en-US" dirty="0" smtClean="0"/>
              <a:t>数据结构与算法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55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21497"/>
              </p:ext>
            </p:extLst>
          </p:nvPr>
        </p:nvGraphicFramePr>
        <p:xfrm>
          <a:off x="2915816" y="6306635"/>
          <a:ext cx="16859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Visio" r:id="rId3" imgW="1685887" imgH="200092" progId="Visio.Drawing.11">
                  <p:link updateAutomatic="1"/>
                </p:oleObj>
              </mc:Choice>
              <mc:Fallback>
                <p:oleObj name="Visio" r:id="rId3" imgW="1685887" imgH="200092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6306635"/>
                        <a:ext cx="1685925" cy="2000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12477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1538"/>
            <a:ext cx="3438525" cy="616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09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6F3-AB5C-478F-8324-15184DC3904C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692150"/>
            <a:ext cx="6908800" cy="792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zh-CN" sz="2800" dirty="0" smtClean="0">
                <a:effectLst/>
              </a:rPr>
              <a:t>迷宫表示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90575" y="1484313"/>
            <a:ext cx="835342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zh-CN" b="1" dirty="0" smtClean="0">
                <a:effectLst/>
                <a:latin typeface="幼圆" pitchFamily="49" charset="-122"/>
              </a:rPr>
              <a:t>可以用一个</a:t>
            </a:r>
            <a:r>
              <a:rPr lang="en-US" altLang="zh-CN" b="1" dirty="0" smtClean="0">
                <a:effectLst/>
                <a:latin typeface="幼圆" pitchFamily="49" charset="-122"/>
              </a:rPr>
              <a:t>m</a:t>
            </a:r>
            <a:r>
              <a:rPr lang="zh-CN" altLang="en-US" b="1" dirty="0" smtClean="0">
                <a:effectLst/>
                <a:latin typeface="幼圆" pitchFamily="49" charset="-122"/>
              </a:rPr>
              <a:t>行</a:t>
            </a:r>
            <a:r>
              <a:rPr lang="en-US" altLang="zh-CN" b="1" dirty="0" smtClean="0">
                <a:effectLst/>
                <a:latin typeface="幼圆" pitchFamily="49" charset="-122"/>
              </a:rPr>
              <a:t>n</a:t>
            </a:r>
            <a:r>
              <a:rPr lang="zh-CN" altLang="en-US" b="1" dirty="0" smtClean="0">
                <a:effectLst/>
                <a:latin typeface="幼圆" pitchFamily="49" charset="-122"/>
              </a:rPr>
              <a:t>列的二维数组</a:t>
            </a:r>
            <a:r>
              <a:rPr lang="en-US" altLang="zh-CN" b="1" dirty="0" smtClean="0">
                <a:effectLst/>
                <a:latin typeface="幼圆" pitchFamily="49" charset="-122"/>
              </a:rPr>
              <a:t>maze[m][n]</a:t>
            </a:r>
            <a:r>
              <a:rPr lang="zh-CN" altLang="en-US" b="1" dirty="0" smtClean="0">
                <a:effectLst/>
                <a:latin typeface="幼圆" pitchFamily="49" charset="-122"/>
              </a:rPr>
              <a:t>来表示迷宫空间（或称迷宫地图），</a:t>
            </a:r>
          </a:p>
          <a:p>
            <a:pPr marL="0" indent="0" eaLnBrk="1" hangingPunct="1">
              <a:buFontTx/>
              <a:buNone/>
            </a:pPr>
            <a:r>
              <a:rPr lang="zh-CN" altLang="en-US" b="1" dirty="0" smtClean="0">
                <a:effectLst/>
                <a:latin typeface="幼圆" pitchFamily="49" charset="-122"/>
              </a:rPr>
              <a:t>并约定：</a:t>
            </a:r>
            <a:br>
              <a:rPr lang="zh-CN" altLang="en-US" b="1" dirty="0" smtClean="0">
                <a:effectLst/>
                <a:latin typeface="幼圆" pitchFamily="49" charset="-122"/>
              </a:rPr>
            </a:br>
            <a:r>
              <a:rPr lang="zh-CN" altLang="en-US" b="1" dirty="0" smtClean="0">
                <a:effectLst/>
                <a:latin typeface="幼圆" pitchFamily="49" charset="-122"/>
              </a:rPr>
              <a:t>当数组元素</a:t>
            </a:r>
            <a:r>
              <a:rPr lang="en-US" altLang="zh-CN" b="1" dirty="0" smtClean="0">
                <a:effectLst/>
                <a:latin typeface="幼圆" pitchFamily="49" charset="-122"/>
              </a:rPr>
              <a:t>maze[i][j]=0</a:t>
            </a:r>
            <a:r>
              <a:rPr lang="zh-CN" altLang="en-US" b="1" dirty="0" smtClean="0">
                <a:effectLst/>
                <a:latin typeface="幼圆" pitchFamily="49" charset="-122"/>
              </a:rPr>
              <a:t>，表示通路，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 smtClean="0">
                <a:effectLst/>
                <a:latin typeface="幼圆" pitchFamily="49" charset="-122"/>
              </a:rPr>
              <a:t>          maze[i][j]=1</a:t>
            </a:r>
            <a:r>
              <a:rPr lang="zh-CN" altLang="en-US" b="1" dirty="0" smtClean="0">
                <a:effectLst/>
                <a:latin typeface="幼圆" pitchFamily="49" charset="-122"/>
              </a:rPr>
              <a:t>，表示不通；</a:t>
            </a:r>
            <a:br>
              <a:rPr lang="zh-CN" altLang="en-US" b="1" dirty="0" smtClean="0">
                <a:effectLst/>
                <a:latin typeface="幼圆" pitchFamily="49" charset="-122"/>
              </a:rPr>
            </a:br>
            <a:endParaRPr lang="zh-CN" altLang="zh-CN" b="1" dirty="0" smtClean="0">
              <a:effectLst/>
              <a:latin typeface="幼圆" pitchFamily="49" charset="-122"/>
            </a:endParaRPr>
          </a:p>
        </p:txBody>
      </p:sp>
      <p:sp>
        <p:nvSpPr>
          <p:cNvPr id="245764" name="Line 10"/>
          <p:cNvSpPr>
            <a:spLocks noChangeShapeType="1"/>
          </p:cNvSpPr>
          <p:nvPr/>
        </p:nvSpPr>
        <p:spPr bwMode="auto">
          <a:xfrm>
            <a:off x="107950" y="549275"/>
            <a:ext cx="5688013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65" name="Line 11"/>
          <p:cNvSpPr>
            <a:spLocks noChangeShapeType="1"/>
          </p:cNvSpPr>
          <p:nvPr/>
        </p:nvSpPr>
        <p:spPr bwMode="auto">
          <a:xfrm flipH="1" flipV="1">
            <a:off x="107950" y="115888"/>
            <a:ext cx="0" cy="6265862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66" name="Oval 15"/>
          <p:cNvSpPr>
            <a:spLocks noChangeArrowheads="1"/>
          </p:cNvSpPr>
          <p:nvPr/>
        </p:nvSpPr>
        <p:spPr bwMode="auto">
          <a:xfrm>
            <a:off x="34925" y="476250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767" name="Oval 20"/>
          <p:cNvSpPr>
            <a:spLocks noChangeArrowheads="1"/>
          </p:cNvSpPr>
          <p:nvPr/>
        </p:nvSpPr>
        <p:spPr bwMode="auto">
          <a:xfrm>
            <a:off x="34925" y="44450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173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589</TotalTime>
  <Words>1020</Words>
  <Application>Microsoft Office PowerPoint</Application>
  <PresentationFormat>全屏显示(4:3)</PresentationFormat>
  <Paragraphs>135</Paragraphs>
  <Slides>36</Slides>
  <Notes>1</Notes>
  <HiddenSlides>16</HiddenSlides>
  <MMClips>0</MMClips>
  <ScaleCrop>false</ScaleCrop>
  <HeadingPairs>
    <vt:vector size="10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链接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5" baseType="lpstr">
      <vt:lpstr>Arial Unicode MS</vt:lpstr>
      <vt:lpstr>方正姚体</vt:lpstr>
      <vt:lpstr>黑体</vt:lpstr>
      <vt:lpstr>华文仿宋</vt:lpstr>
      <vt:lpstr>隶书</vt:lpstr>
      <vt:lpstr>宋体</vt:lpstr>
      <vt:lpstr>幼圆</vt:lpstr>
      <vt:lpstr>Arial</vt:lpstr>
      <vt:lpstr>Calibri</vt:lpstr>
      <vt:lpstr>Impact</vt:lpstr>
      <vt:lpstr>Rockwell</vt:lpstr>
      <vt:lpstr>Tahoma</vt:lpstr>
      <vt:lpstr>Times New Roman</vt:lpstr>
      <vt:lpstr>Wingdings</vt:lpstr>
      <vt:lpstr>平衡</vt:lpstr>
      <vt:lpstr>E:\db\幻灯片\数据结构\考试学习相关\ppt与教案讲稿\C语言版本\2012\ppt\ppt\课程设计\迷宫问题\C语言流程图\概要设计流程图\概要设计流程图.vsd\Drawing\~页-1\Sheet.19</vt:lpstr>
      <vt:lpstr>E:\db\幻灯片\数据结构\考试学习相关\ppt与教案讲稿\C语言版本\2012\ppt\ppt\课程设计\迷宫问题\C语言流程图\详细设计流程图\迷宫地图数据与文件操作\从文件读入迷宫地图数据.vsd\Drawing\~页-1\Sheet.43</vt:lpstr>
      <vt:lpstr>E:\db\幻灯片\数据结构\考试学习相关\ppt与教案讲稿\C语言版本\2012\ppt\ppt\课程设计\迷宫问题\C语言流程图\详细设计流程图\迷宫地图寻路\寻路主流程图中间步骤.vsd\Drawing\~页-1\标注 - 曲线</vt:lpstr>
      <vt:lpstr>剪辑</vt:lpstr>
      <vt:lpstr>第三个项目  旅游背包问题</vt:lpstr>
      <vt:lpstr>第二个项目</vt:lpstr>
      <vt:lpstr>PowerPoint 演示文稿</vt:lpstr>
      <vt:lpstr>PowerPoint 演示文稿</vt:lpstr>
      <vt:lpstr>系统分析与概要设计</vt:lpstr>
      <vt:lpstr>PowerPoint 演示文稿</vt:lpstr>
      <vt:lpstr>数据结构与算法设计</vt:lpstr>
      <vt:lpstr>PowerPoint 演示文稿</vt:lpstr>
      <vt:lpstr>迷宫表示</vt:lpstr>
      <vt:lpstr>迷宫表示</vt:lpstr>
      <vt:lpstr>PowerPoint 演示文稿</vt:lpstr>
      <vt:lpstr>增量数组DeltaXY</vt:lpstr>
      <vt:lpstr>角点、边点与中点探测方法一致性处理 ----迷宫地图简化</vt:lpstr>
      <vt:lpstr>PowerPoint 演示文稿</vt:lpstr>
      <vt:lpstr>PowerPoint 演示文稿</vt:lpstr>
      <vt:lpstr>栈</vt:lpstr>
      <vt:lpstr>栈的应用（自习）</vt:lpstr>
      <vt:lpstr>PowerPoint 演示文稿</vt:lpstr>
      <vt:lpstr>PowerPoint 演示文稿</vt:lpstr>
      <vt:lpstr>PowerPoint 演示文稿</vt:lpstr>
      <vt:lpstr>PowerPoint 演示文稿</vt:lpstr>
      <vt:lpstr>能否用递归方法实现寻路？</vt:lpstr>
      <vt:lpstr>自动生成迷宫</vt:lpstr>
      <vt:lpstr>PowerPoint 演示文稿</vt:lpstr>
      <vt:lpstr>并查集</vt:lpstr>
      <vt:lpstr>PowerPoint 演示文稿</vt:lpstr>
      <vt:lpstr>如何写程序？</vt:lpstr>
      <vt:lpstr>查找根节点与集合合并详细流程图</vt:lpstr>
      <vt:lpstr>PowerPoint 演示文稿</vt:lpstr>
      <vt:lpstr>并查集的改进—路径压缩</vt:lpstr>
      <vt:lpstr>如何设计与编程？</vt:lpstr>
      <vt:lpstr>改进查找根节点算法</vt:lpstr>
      <vt:lpstr>PowerPoint 演示文稿</vt:lpstr>
      <vt:lpstr>PowerPoint 演示文稿</vt:lpstr>
      <vt:lpstr>编程实现</vt:lpstr>
      <vt:lpstr>队列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Administrator</cp:lastModifiedBy>
  <cp:revision>56</cp:revision>
  <dcterms:created xsi:type="dcterms:W3CDTF">2012-04-17T14:00:35Z</dcterms:created>
  <dcterms:modified xsi:type="dcterms:W3CDTF">2018-10-12T00:22:28Z</dcterms:modified>
</cp:coreProperties>
</file>