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audio1.bin" ContentType="audio/unknown"/>
  <Override PartName="/ppt/media/audio2.bin" ContentType="audio/unknown"/>
  <Override PartName="/ppt/media/audio3.bin" ContentType="audio/unknown"/>
  <Override PartName="/ppt/media/audio4.bin" ContentType="audio/unknown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11" autoAdjust="0"/>
  </p:normalViewPr>
  <p:slideViewPr>
    <p:cSldViewPr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03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E726B9-772C-4B62-B0BA-058F37D5C2E9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980B69-D6CD-4A21-926E-E6B3E313B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58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873909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79EF4DE7-F649-422F-BA91-1C9B62E67431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6551292" y="1528629"/>
            <a:ext cx="24659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6451719" y="1162062"/>
            <a:ext cx="2133600" cy="421038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5A80D987-8B27-4F69-989F-44FB5B293E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3183882" y="4760430"/>
            <a:ext cx="5004753" cy="1299542"/>
          </a:xfrm>
        </p:spPr>
        <p:txBody>
          <a:bodyPr anchor="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781854" y="984581"/>
            <a:ext cx="6581279" cy="360475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996405" y="6238502"/>
            <a:ext cx="1524000" cy="365125"/>
          </a:xfrm>
        </p:spPr>
        <p:txBody>
          <a:bodyPr/>
          <a:lstStyle/>
          <a:p>
            <a:fld id="{79EF4DE7-F649-422F-BA91-1C9B62E67431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5321849" y="609479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8182730" y="3246937"/>
            <a:ext cx="907445" cy="365125"/>
          </a:xfrm>
        </p:spPr>
        <p:txBody>
          <a:bodyPr/>
          <a:lstStyle>
            <a:lvl1pPr algn="l">
              <a:defRPr/>
            </a:lvl1pPr>
          </a:lstStyle>
          <a:p>
            <a:fld id="{5A80D987-8B27-4F69-989F-44FB5B293E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6793335" y="511413"/>
            <a:ext cx="1435608" cy="4818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967762" y="1075673"/>
            <a:ext cx="5398955" cy="508826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79EF4DE7-F649-422F-BA91-1C9B62E67431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4997808" y="6188244"/>
            <a:ext cx="2380306" cy="365125"/>
          </a:xfrm>
        </p:spPr>
        <p:txBody>
          <a:bodyPr/>
          <a:lstStyle>
            <a:lvl1pPr algn="r"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5A80D987-8B27-4F69-989F-44FB5B293E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3894" y="2921988"/>
            <a:ext cx="5064953" cy="169563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1690988" y="608314"/>
            <a:ext cx="1789355" cy="365125"/>
          </a:xfrm>
        </p:spPr>
        <p:txBody>
          <a:bodyPr/>
          <a:lstStyle/>
          <a:p>
            <a:fld id="{79EF4DE7-F649-422F-BA91-1C9B62E67431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3103620" y="6177546"/>
            <a:ext cx="2392237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</p:spPr>
        <p:txBody>
          <a:bodyPr/>
          <a:lstStyle/>
          <a:p>
            <a:fld id="{5A80D987-8B27-4F69-989F-44FB5B293E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534986" y="2921829"/>
            <a:ext cx="5690855" cy="1570680"/>
          </a:xfrm>
        </p:spPr>
        <p:txBody>
          <a:bodyPr anchor="b"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537849" y="4494201"/>
            <a:ext cx="5271544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6878368" y="376138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79EF4DE7-F649-422F-BA91-1C9B62E67431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7056965" y="3170795"/>
            <a:ext cx="1926305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 flipH="1">
            <a:off x="7176363" y="2661157"/>
            <a:ext cx="683979" cy="365125"/>
          </a:xfrm>
        </p:spPr>
        <p:txBody>
          <a:bodyPr/>
          <a:lstStyle>
            <a:lvl1pPr algn="l">
              <a:defRPr/>
            </a:lvl1pPr>
          </a:lstStyle>
          <a:p>
            <a:fld id="{5A80D987-8B27-4F69-989F-44FB5B293E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1893" y="2231024"/>
            <a:ext cx="4820301" cy="143615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014439" y="1335061"/>
            <a:ext cx="2578608" cy="4839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3701032" y="618005"/>
            <a:ext cx="2580010" cy="483717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5919" y="5887412"/>
            <a:ext cx="1241980" cy="365125"/>
          </a:xfrm>
        </p:spPr>
        <p:txBody>
          <a:bodyPr/>
          <a:lstStyle>
            <a:lvl1pPr algn="l">
              <a:defRPr/>
            </a:lvl1pPr>
          </a:lstStyle>
          <a:p>
            <a:fld id="{79EF4DE7-F649-422F-BA91-1C9B62E67431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054658" y="549437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64" y="5643110"/>
            <a:ext cx="1241693" cy="365125"/>
          </a:xfrm>
        </p:spPr>
        <p:txBody>
          <a:bodyPr/>
          <a:lstStyle>
            <a:lvl1pPr algn="l">
              <a:defRPr/>
            </a:lvl1pPr>
          </a:lstStyle>
          <a:p>
            <a:fld id="{5A80D987-8B27-4F69-989F-44FB5B293E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854761" y="1406870"/>
            <a:ext cx="2213148" cy="75986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120518" y="2227895"/>
            <a:ext cx="2578608" cy="3938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3535709" y="687503"/>
            <a:ext cx="2214753" cy="75304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3808498" y="1495882"/>
            <a:ext cx="2578608" cy="3955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79EF4DE7-F649-422F-BA91-1C9B62E67431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-900000">
            <a:off x="4050792" y="549554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5A80D987-8B27-4F69-989F-44FB5B293E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0936" y="2926080"/>
            <a:ext cx="5065776" cy="169164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900000">
            <a:off x="1691640" y="612648"/>
            <a:ext cx="1792224" cy="365125"/>
          </a:xfrm>
        </p:spPr>
        <p:txBody>
          <a:bodyPr/>
          <a:lstStyle/>
          <a:p>
            <a:fld id="{79EF4DE7-F649-422F-BA91-1C9B62E67431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900000">
            <a:off x="2493721" y="6101033"/>
            <a:ext cx="305211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900000">
            <a:off x="1261872" y="301752"/>
            <a:ext cx="2286000" cy="365125"/>
          </a:xfrm>
        </p:spPr>
        <p:txBody>
          <a:bodyPr/>
          <a:lstStyle/>
          <a:p>
            <a:fld id="{5A80D987-8B27-4F69-989F-44FB5B293E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8" y="5927116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79EF4DE7-F649-422F-BA91-1C9B62E67431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900000">
            <a:off x="3892286" y="5987296"/>
            <a:ext cx="3124200" cy="295162"/>
          </a:xfrm>
        </p:spPr>
        <p:txBody>
          <a:bodyPr/>
          <a:lstStyle>
            <a:lvl1pPr algn="r"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900000">
            <a:off x="7599046" y="5570110"/>
            <a:ext cx="716206" cy="365125"/>
          </a:xfrm>
        </p:spPr>
        <p:txBody>
          <a:bodyPr/>
          <a:lstStyle>
            <a:lvl1pPr algn="l">
              <a:defRPr/>
            </a:lvl1pPr>
          </a:lstStyle>
          <a:p>
            <a:fld id="{5A80D987-8B27-4F69-989F-44FB5B293E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20707748">
            <a:off x="-897260" y="-624538"/>
            <a:ext cx="7286946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64806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660994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20707748">
            <a:off x="6673110" y="-489836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79EF4DE7-F649-422F-BA91-1C9B62E67431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263966" y="6099104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5A80D987-8B27-4F69-989F-44FB5B293E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4578273" y="2744935"/>
            <a:ext cx="5036383" cy="1997131"/>
          </a:xfrm>
        </p:spPr>
        <p:txBody>
          <a:bodyPr anchor="t">
            <a:normAutofit/>
          </a:bodyPr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1507529" y="615731"/>
            <a:ext cx="4323504" cy="3294418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822789" y="4161126"/>
            <a:ext cx="4310915" cy="12035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900000">
            <a:off x="6992395" y="57125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79EF4DE7-F649-422F-BA91-1C9B62E67431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900000">
            <a:off x="647292" y="5162531"/>
            <a:ext cx="2977453" cy="365125"/>
          </a:xfrm>
        </p:spPr>
        <p:txBody>
          <a:bodyPr/>
          <a:lstStyle>
            <a:lvl1pPr algn="l"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900000">
            <a:off x="7046470" y="391054"/>
            <a:ext cx="1963187" cy="365125"/>
          </a:xfrm>
        </p:spPr>
        <p:txBody>
          <a:bodyPr/>
          <a:lstStyle>
            <a:lvl1pPr algn="l">
              <a:defRPr/>
            </a:lvl1pPr>
          </a:lstStyle>
          <a:p>
            <a:fld id="{5A80D987-8B27-4F69-989F-44FB5B293E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13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79EF4DE7-F649-422F-BA91-1C9B62E67431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0D987-8B27-4F69-989F-44FB5B293E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bin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audio" Target="../media/audio4.bin"/><Relationship Id="rId4" Type="http://schemas.openxmlformats.org/officeDocument/2006/relationships/audio" Target="../media/audio3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2-2&#38431;&#21015;.pptx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栈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1198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-11229" y="-819472"/>
            <a:ext cx="5064953" cy="1695631"/>
          </a:xfrm>
        </p:spPr>
        <p:txBody>
          <a:bodyPr/>
          <a:lstStyle/>
          <a:p>
            <a:r>
              <a:rPr lang="en-US" altLang="zh-CN" dirty="0" smtClean="0"/>
              <a:t>2.2.2 </a:t>
            </a:r>
            <a:r>
              <a:rPr lang="zh-CN" altLang="en-US" dirty="0" smtClean="0"/>
              <a:t>栈的顺序存储 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556792"/>
            <a:ext cx="7526203" cy="5077623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zh-CN" altLang="en-US" sz="2800" b="1" dirty="0" smtClean="0"/>
              <a:t>数据结构设计</a:t>
            </a:r>
          </a:p>
          <a:p>
            <a:pPr marL="365760" lvl="1" indent="0">
              <a:lnSpc>
                <a:spcPct val="90000"/>
              </a:lnSpc>
              <a:buNone/>
            </a:pPr>
            <a:r>
              <a:rPr lang="zh-CN" altLang="en-US" sz="2400" b="1" dirty="0" smtClean="0"/>
              <a:t>需要存放哪些信息？</a:t>
            </a:r>
          </a:p>
          <a:p>
            <a:pPr marL="365760" lvl="1" indent="0">
              <a:lnSpc>
                <a:spcPct val="90000"/>
              </a:lnSpc>
              <a:buNone/>
            </a:pPr>
            <a:r>
              <a:rPr lang="zh-CN" altLang="en-US" sz="2400" b="1" dirty="0" smtClean="0"/>
              <a:t>数据空间</a:t>
            </a:r>
          </a:p>
          <a:p>
            <a:pPr marL="365760" lvl="1" indent="0">
              <a:lnSpc>
                <a:spcPct val="90000"/>
              </a:lnSpc>
              <a:buNone/>
            </a:pPr>
            <a:r>
              <a:rPr lang="zh-CN" altLang="en-US" sz="2400" b="1" dirty="0" smtClean="0"/>
              <a:t>栈顶位置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b="1" dirty="0" smtClean="0"/>
              <a:t>类型定义</a:t>
            </a:r>
          </a:p>
          <a:p>
            <a:pPr marL="365760" lvl="1" indent="0">
              <a:lnSpc>
                <a:spcPct val="90000"/>
              </a:lnSpc>
              <a:buNone/>
            </a:pPr>
            <a:r>
              <a:rPr lang="en-US" altLang="zh-CN" sz="2400" b="1" dirty="0" smtClean="0"/>
              <a:t>#define MAXSTACK    100</a:t>
            </a:r>
          </a:p>
          <a:p>
            <a:pPr marL="365760" lvl="1" indent="0">
              <a:lnSpc>
                <a:spcPct val="90000"/>
              </a:lnSpc>
              <a:buNone/>
            </a:pPr>
            <a:r>
              <a:rPr lang="en-US" altLang="zh-CN" sz="2400" b="1" dirty="0" err="1" smtClean="0"/>
              <a:t>typedef</a:t>
            </a:r>
            <a:r>
              <a:rPr lang="en-US" altLang="zh-CN" sz="2400" b="1" dirty="0" smtClean="0"/>
              <a:t> </a:t>
            </a:r>
            <a:r>
              <a:rPr lang="en-US" altLang="zh-CN" sz="2400" b="1" dirty="0" err="1" smtClean="0"/>
              <a:t>struct</a:t>
            </a:r>
            <a:r>
              <a:rPr lang="en-US" altLang="zh-CN" sz="2400" b="1" dirty="0" smtClean="0"/>
              <a:t> stack {</a:t>
            </a:r>
          </a:p>
          <a:p>
            <a:pPr marL="365760" lvl="1" indent="0">
              <a:lnSpc>
                <a:spcPct val="90000"/>
              </a:lnSpc>
              <a:buNone/>
            </a:pPr>
            <a:r>
              <a:rPr lang="en-US" altLang="zh-CN" sz="2400" b="1" dirty="0" smtClean="0"/>
              <a:t>    </a:t>
            </a:r>
            <a:r>
              <a:rPr lang="en-US" altLang="zh-CN" sz="2400" b="1" dirty="0" err="1" smtClean="0"/>
              <a:t>int</a:t>
            </a:r>
            <a:r>
              <a:rPr lang="en-US" altLang="zh-CN" sz="2400" b="1" dirty="0" smtClean="0"/>
              <a:t> top;</a:t>
            </a:r>
          </a:p>
          <a:p>
            <a:pPr marL="365760" lvl="1" indent="0">
              <a:lnSpc>
                <a:spcPct val="90000"/>
              </a:lnSpc>
              <a:buNone/>
            </a:pPr>
            <a:r>
              <a:rPr lang="en-US" altLang="zh-CN" sz="2400" b="1" dirty="0" smtClean="0"/>
              <a:t>    </a:t>
            </a:r>
            <a:r>
              <a:rPr lang="en-US" altLang="zh-CN" sz="2400" b="1" dirty="0" err="1" smtClean="0"/>
              <a:t>StackEntry</a:t>
            </a:r>
            <a:r>
              <a:rPr lang="en-US" altLang="zh-CN" sz="2400" b="1" dirty="0" smtClean="0"/>
              <a:t> entry [MAXSTACK];</a:t>
            </a:r>
          </a:p>
          <a:p>
            <a:pPr marL="365760" lvl="1" indent="0">
              <a:lnSpc>
                <a:spcPct val="90000"/>
              </a:lnSpc>
              <a:buNone/>
            </a:pPr>
            <a:r>
              <a:rPr lang="en-US" altLang="zh-CN" sz="2400" b="1" dirty="0" smtClean="0"/>
              <a:t>} Stack,*</a:t>
            </a:r>
            <a:r>
              <a:rPr lang="en-US" altLang="zh-CN" sz="2400" b="1" dirty="0" err="1" smtClean="0"/>
              <a:t>StackPtr</a:t>
            </a:r>
            <a:r>
              <a:rPr lang="en-US" altLang="zh-CN" sz="2400" b="1" dirty="0" smtClean="0"/>
              <a:t>;</a:t>
            </a:r>
          </a:p>
          <a:p>
            <a:pPr marL="365760" lvl="1" indent="0">
              <a:lnSpc>
                <a:spcPct val="90000"/>
              </a:lnSpc>
              <a:buNone/>
            </a:pPr>
            <a:r>
              <a:rPr lang="zh-CN" altLang="en-US" sz="2400" b="1" dirty="0" smtClean="0"/>
              <a:t>域</a:t>
            </a:r>
            <a:r>
              <a:rPr lang="en-US" altLang="zh-CN" sz="2400" b="1" dirty="0" smtClean="0"/>
              <a:t>entry</a:t>
            </a:r>
            <a:r>
              <a:rPr lang="zh-CN" altLang="en-US" sz="2400" b="1" dirty="0" smtClean="0"/>
              <a:t>用于存放数据元素 </a:t>
            </a:r>
          </a:p>
          <a:p>
            <a:pPr marL="365760" lvl="1" indent="0">
              <a:lnSpc>
                <a:spcPct val="90000"/>
              </a:lnSpc>
              <a:buNone/>
            </a:pPr>
            <a:r>
              <a:rPr lang="zh-CN" altLang="en-US" sz="2400" b="1" dirty="0" smtClean="0">
                <a:solidFill>
                  <a:srgbClr val="FF0000"/>
                </a:solidFill>
              </a:rPr>
              <a:t>约定</a:t>
            </a:r>
            <a:r>
              <a:rPr lang="en-US" altLang="zh-CN" sz="2400" b="1" dirty="0" smtClean="0"/>
              <a:t>top</a:t>
            </a:r>
            <a:r>
              <a:rPr lang="zh-CN" altLang="en-US" sz="2400" b="1" dirty="0" smtClean="0"/>
              <a:t>用于存放栈顶元素的位置，因此</a:t>
            </a:r>
            <a:r>
              <a:rPr lang="en-US" altLang="zh-CN" sz="2400" b="1" dirty="0" smtClean="0"/>
              <a:t>top = -1</a:t>
            </a:r>
            <a:r>
              <a:rPr lang="zh-CN" altLang="en-US" sz="2400" b="1" dirty="0" smtClean="0"/>
              <a:t>表示空栈，</a:t>
            </a:r>
            <a:r>
              <a:rPr lang="en-US" altLang="zh-CN" sz="2400" b="1" dirty="0" smtClean="0"/>
              <a:t>top</a:t>
            </a:r>
            <a:r>
              <a:rPr lang="en-US" altLang="zh-CN" sz="2400" b="1" i="1" dirty="0" smtClean="0"/>
              <a:t>=</a:t>
            </a:r>
            <a:r>
              <a:rPr lang="en-US" altLang="zh-CN" sz="2400" b="1" dirty="0" smtClean="0"/>
              <a:t>MAXSIZE</a:t>
            </a:r>
            <a:r>
              <a:rPr lang="en-US" altLang="zh-CN" sz="2400" b="1" i="1" dirty="0" smtClean="0"/>
              <a:t>-</a:t>
            </a: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表示栈满 </a:t>
            </a:r>
          </a:p>
        </p:txBody>
      </p:sp>
    </p:spTree>
    <p:extLst>
      <p:ext uri="{BB962C8B-B14F-4D97-AF65-F5344CB8AC3E}">
        <p14:creationId xmlns:p14="http://schemas.microsoft.com/office/powerpoint/2010/main" val="37427419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2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2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2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2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2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2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2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2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2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2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2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2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2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2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2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2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426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426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426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426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426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426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1" grpId="0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-2340768" y="-642895"/>
            <a:ext cx="5064953" cy="1695631"/>
          </a:xfrm>
        </p:spPr>
        <p:txBody>
          <a:bodyPr/>
          <a:lstStyle/>
          <a:p>
            <a:r>
              <a:rPr lang="zh-CN" altLang="en-US" dirty="0" smtClean="0"/>
              <a:t>顺序栈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>
          <a:xfrm>
            <a:off x="2920273" y="253600"/>
            <a:ext cx="4658735" cy="507762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入栈时</a:t>
            </a:r>
            <a:r>
              <a:rPr lang="en-US" altLang="zh-CN" dirty="0" smtClean="0"/>
              <a:t>top</a:t>
            </a:r>
            <a:r>
              <a:rPr lang="zh-CN" altLang="en-US" dirty="0" smtClean="0"/>
              <a:t>指针加</a:t>
            </a:r>
            <a:r>
              <a:rPr lang="en-US" altLang="zh-CN" dirty="0" smtClean="0"/>
              <a:t>1</a:t>
            </a:r>
            <a:r>
              <a:rPr lang="zh-CN" altLang="en-US" dirty="0" smtClean="0"/>
              <a:t>；出栈时</a:t>
            </a:r>
            <a:r>
              <a:rPr lang="en-US" altLang="zh-CN" dirty="0" smtClean="0"/>
              <a:t>top</a:t>
            </a:r>
            <a:r>
              <a:rPr lang="zh-CN" altLang="en-US" dirty="0" smtClean="0"/>
              <a:t>指针减</a:t>
            </a:r>
            <a:r>
              <a:rPr lang="en-US" altLang="zh-CN" dirty="0" smtClean="0"/>
              <a:t>1 </a:t>
            </a:r>
          </a:p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endParaRPr lang="zh-CN" altLang="en-US" dirty="0" smtClean="0"/>
          </a:p>
        </p:txBody>
      </p:sp>
      <p:grpSp>
        <p:nvGrpSpPr>
          <p:cNvPr id="113670" name="Group 6"/>
          <p:cNvGrpSpPr>
            <a:grpSpLocks/>
          </p:cNvGrpSpPr>
          <p:nvPr/>
        </p:nvGrpSpPr>
        <p:grpSpPr bwMode="auto">
          <a:xfrm>
            <a:off x="1042988" y="1878013"/>
            <a:ext cx="1392237" cy="2432050"/>
            <a:chOff x="1568" y="1378"/>
            <a:chExt cx="1362" cy="1532"/>
          </a:xfrm>
        </p:grpSpPr>
        <p:grpSp>
          <p:nvGrpSpPr>
            <p:cNvPr id="113671" name="Group 7"/>
            <p:cNvGrpSpPr>
              <a:grpSpLocks/>
            </p:cNvGrpSpPr>
            <p:nvPr/>
          </p:nvGrpSpPr>
          <p:grpSpPr bwMode="auto">
            <a:xfrm>
              <a:off x="1568" y="1378"/>
              <a:ext cx="1133" cy="1498"/>
              <a:chOff x="1568" y="1378"/>
              <a:chExt cx="1133" cy="1498"/>
            </a:xfrm>
          </p:grpSpPr>
          <p:sp>
            <p:nvSpPr>
              <p:cNvPr id="113672" name="Rectangle 8"/>
              <p:cNvSpPr>
                <a:spLocks noChangeArrowheads="1"/>
              </p:cNvSpPr>
              <p:nvPr/>
            </p:nvSpPr>
            <p:spPr bwMode="auto">
              <a:xfrm>
                <a:off x="1579" y="1378"/>
                <a:ext cx="1122" cy="149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3673" name="Line 9"/>
              <p:cNvSpPr>
                <a:spLocks noChangeShapeType="1"/>
              </p:cNvSpPr>
              <p:nvPr/>
            </p:nvSpPr>
            <p:spPr bwMode="auto">
              <a:xfrm>
                <a:off x="1568" y="1877"/>
                <a:ext cx="11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3674" name="Line 10"/>
              <p:cNvSpPr>
                <a:spLocks noChangeShapeType="1"/>
              </p:cNvSpPr>
              <p:nvPr/>
            </p:nvSpPr>
            <p:spPr bwMode="auto">
              <a:xfrm>
                <a:off x="1579" y="2610"/>
                <a:ext cx="111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3675" name="Line 11"/>
              <p:cNvSpPr>
                <a:spLocks noChangeShapeType="1"/>
              </p:cNvSpPr>
              <p:nvPr/>
            </p:nvSpPr>
            <p:spPr bwMode="auto">
              <a:xfrm>
                <a:off x="1579" y="2354"/>
                <a:ext cx="11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3676" name="Line 12"/>
              <p:cNvSpPr>
                <a:spLocks noChangeShapeType="1"/>
              </p:cNvSpPr>
              <p:nvPr/>
            </p:nvSpPr>
            <p:spPr bwMode="auto">
              <a:xfrm flipV="1">
                <a:off x="1578" y="2122"/>
                <a:ext cx="11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3677" name="Line 13"/>
              <p:cNvSpPr>
                <a:spLocks noChangeShapeType="1"/>
              </p:cNvSpPr>
              <p:nvPr/>
            </p:nvSpPr>
            <p:spPr bwMode="auto">
              <a:xfrm>
                <a:off x="1578" y="1622"/>
                <a:ext cx="111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13678" name="Text Box 14"/>
            <p:cNvSpPr txBox="1">
              <a:spLocks noChangeArrowheads="1"/>
            </p:cNvSpPr>
            <p:nvPr/>
          </p:nvSpPr>
          <p:spPr bwMode="auto">
            <a:xfrm>
              <a:off x="2615" y="2407"/>
              <a:ext cx="3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000" b="1">
                  <a:latin typeface="Times New Roman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113679" name="Text Box 15"/>
            <p:cNvSpPr txBox="1">
              <a:spLocks noChangeArrowheads="1"/>
            </p:cNvSpPr>
            <p:nvPr/>
          </p:nvSpPr>
          <p:spPr bwMode="auto">
            <a:xfrm>
              <a:off x="2615" y="2154"/>
              <a:ext cx="3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000" b="1">
                  <a:latin typeface="Times New Roman" pitchFamily="18" charset="0"/>
                  <a:ea typeface="宋体" charset="-122"/>
                </a:rPr>
                <a:t>2</a:t>
              </a:r>
            </a:p>
          </p:txBody>
        </p:sp>
        <p:sp>
          <p:nvSpPr>
            <p:cNvPr id="113680" name="Text Box 16"/>
            <p:cNvSpPr txBox="1">
              <a:spLocks noChangeArrowheads="1"/>
            </p:cNvSpPr>
            <p:nvPr/>
          </p:nvSpPr>
          <p:spPr bwMode="auto">
            <a:xfrm>
              <a:off x="2615" y="1902"/>
              <a:ext cx="3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000" b="1">
                  <a:latin typeface="Times New Roman" pitchFamily="18" charset="0"/>
                  <a:ea typeface="宋体" charset="-122"/>
                </a:rPr>
                <a:t>3</a:t>
              </a:r>
            </a:p>
          </p:txBody>
        </p:sp>
        <p:sp>
          <p:nvSpPr>
            <p:cNvPr id="113681" name="Text Box 17"/>
            <p:cNvSpPr txBox="1">
              <a:spLocks noChangeArrowheads="1"/>
            </p:cNvSpPr>
            <p:nvPr/>
          </p:nvSpPr>
          <p:spPr bwMode="auto">
            <a:xfrm>
              <a:off x="2615" y="1649"/>
              <a:ext cx="3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000" b="1">
                  <a:latin typeface="Times New Roman" pitchFamily="18" charset="0"/>
                  <a:ea typeface="宋体" charset="-122"/>
                </a:rPr>
                <a:t>4</a:t>
              </a:r>
            </a:p>
          </p:txBody>
        </p:sp>
        <p:sp>
          <p:nvSpPr>
            <p:cNvPr id="113682" name="Text Box 18"/>
            <p:cNvSpPr txBox="1">
              <a:spLocks noChangeArrowheads="1"/>
            </p:cNvSpPr>
            <p:nvPr/>
          </p:nvSpPr>
          <p:spPr bwMode="auto">
            <a:xfrm>
              <a:off x="2626" y="1397"/>
              <a:ext cx="3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000" b="1">
                  <a:latin typeface="Times New Roman" pitchFamily="18" charset="0"/>
                  <a:ea typeface="宋体" charset="-122"/>
                </a:rPr>
                <a:t>5</a:t>
              </a:r>
            </a:p>
          </p:txBody>
        </p:sp>
        <p:sp>
          <p:nvSpPr>
            <p:cNvPr id="113683" name="Text Box 19"/>
            <p:cNvSpPr txBox="1">
              <a:spLocks noChangeArrowheads="1"/>
            </p:cNvSpPr>
            <p:nvPr/>
          </p:nvSpPr>
          <p:spPr bwMode="auto">
            <a:xfrm>
              <a:off x="2626" y="2660"/>
              <a:ext cx="3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000" b="1">
                  <a:latin typeface="Times New Roman" pitchFamily="18" charset="0"/>
                  <a:ea typeface="宋体" charset="-122"/>
                </a:rPr>
                <a:t>0</a:t>
              </a:r>
            </a:p>
          </p:txBody>
        </p:sp>
      </p:grpSp>
      <p:sp>
        <p:nvSpPr>
          <p:cNvPr id="113684" name="Text Box 20"/>
          <p:cNvSpPr txBox="1">
            <a:spLocks noChangeArrowheads="1"/>
          </p:cNvSpPr>
          <p:nvPr/>
        </p:nvSpPr>
        <p:spPr bwMode="auto">
          <a:xfrm>
            <a:off x="1185863" y="4237038"/>
            <a:ext cx="9445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000" b="1">
                <a:solidFill>
                  <a:srgbClr val="0066FF"/>
                </a:solidFill>
                <a:latin typeface="Times New Roman" pitchFamily="18" charset="0"/>
                <a:ea typeface="宋体" charset="-122"/>
              </a:rPr>
              <a:t>tempty</a:t>
            </a:r>
          </a:p>
        </p:txBody>
      </p:sp>
      <p:grpSp>
        <p:nvGrpSpPr>
          <p:cNvPr id="113685" name="Group 21"/>
          <p:cNvGrpSpPr>
            <a:grpSpLocks/>
          </p:cNvGrpSpPr>
          <p:nvPr/>
        </p:nvGrpSpPr>
        <p:grpSpPr bwMode="auto">
          <a:xfrm>
            <a:off x="2635250" y="3838575"/>
            <a:ext cx="976313" cy="396875"/>
            <a:chOff x="1579" y="2102"/>
            <a:chExt cx="615" cy="250"/>
          </a:xfrm>
        </p:grpSpPr>
        <p:sp>
          <p:nvSpPr>
            <p:cNvPr id="113686" name="Line 22"/>
            <p:cNvSpPr>
              <a:spLocks noChangeShapeType="1"/>
            </p:cNvSpPr>
            <p:nvPr/>
          </p:nvSpPr>
          <p:spPr bwMode="auto">
            <a:xfrm>
              <a:off x="1874" y="2240"/>
              <a:ext cx="32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3687" name="Text Box 23"/>
            <p:cNvSpPr txBox="1">
              <a:spLocks noChangeArrowheads="1"/>
            </p:cNvSpPr>
            <p:nvPr/>
          </p:nvSpPr>
          <p:spPr bwMode="auto">
            <a:xfrm>
              <a:off x="1579" y="2102"/>
              <a:ext cx="3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kumimoji="1" lang="en-US" altLang="zh-CN" sz="2000" b="1">
                  <a:latin typeface="Times New Roman" pitchFamily="18" charset="0"/>
                  <a:ea typeface="宋体" charset="-122"/>
                </a:rPr>
                <a:t>top</a:t>
              </a:r>
            </a:p>
          </p:txBody>
        </p:sp>
      </p:grpSp>
      <p:grpSp>
        <p:nvGrpSpPr>
          <p:cNvPr id="113688" name="Group 24"/>
          <p:cNvGrpSpPr>
            <a:grpSpLocks/>
          </p:cNvGrpSpPr>
          <p:nvPr/>
        </p:nvGrpSpPr>
        <p:grpSpPr bwMode="auto">
          <a:xfrm>
            <a:off x="3581400" y="1857375"/>
            <a:ext cx="1392238" cy="2432050"/>
            <a:chOff x="1568" y="1378"/>
            <a:chExt cx="1362" cy="1532"/>
          </a:xfrm>
        </p:grpSpPr>
        <p:grpSp>
          <p:nvGrpSpPr>
            <p:cNvPr id="113689" name="Group 25"/>
            <p:cNvGrpSpPr>
              <a:grpSpLocks/>
            </p:cNvGrpSpPr>
            <p:nvPr/>
          </p:nvGrpSpPr>
          <p:grpSpPr bwMode="auto">
            <a:xfrm>
              <a:off x="1568" y="1378"/>
              <a:ext cx="1133" cy="1498"/>
              <a:chOff x="1568" y="1378"/>
              <a:chExt cx="1133" cy="1498"/>
            </a:xfrm>
          </p:grpSpPr>
          <p:sp>
            <p:nvSpPr>
              <p:cNvPr id="113690" name="Rectangle 26"/>
              <p:cNvSpPr>
                <a:spLocks noChangeArrowheads="1"/>
              </p:cNvSpPr>
              <p:nvPr/>
            </p:nvSpPr>
            <p:spPr bwMode="auto">
              <a:xfrm>
                <a:off x="1579" y="1378"/>
                <a:ext cx="1122" cy="149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3691" name="Line 27"/>
              <p:cNvSpPr>
                <a:spLocks noChangeShapeType="1"/>
              </p:cNvSpPr>
              <p:nvPr/>
            </p:nvSpPr>
            <p:spPr bwMode="auto">
              <a:xfrm>
                <a:off x="1568" y="1877"/>
                <a:ext cx="11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3692" name="Line 28"/>
              <p:cNvSpPr>
                <a:spLocks noChangeShapeType="1"/>
              </p:cNvSpPr>
              <p:nvPr/>
            </p:nvSpPr>
            <p:spPr bwMode="auto">
              <a:xfrm>
                <a:off x="1579" y="2610"/>
                <a:ext cx="111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3693" name="Line 29"/>
              <p:cNvSpPr>
                <a:spLocks noChangeShapeType="1"/>
              </p:cNvSpPr>
              <p:nvPr/>
            </p:nvSpPr>
            <p:spPr bwMode="auto">
              <a:xfrm>
                <a:off x="1579" y="2354"/>
                <a:ext cx="11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3694" name="Line 30"/>
              <p:cNvSpPr>
                <a:spLocks noChangeShapeType="1"/>
              </p:cNvSpPr>
              <p:nvPr/>
            </p:nvSpPr>
            <p:spPr bwMode="auto">
              <a:xfrm flipV="1">
                <a:off x="1578" y="2122"/>
                <a:ext cx="11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3695" name="Line 31"/>
              <p:cNvSpPr>
                <a:spLocks noChangeShapeType="1"/>
              </p:cNvSpPr>
              <p:nvPr/>
            </p:nvSpPr>
            <p:spPr bwMode="auto">
              <a:xfrm>
                <a:off x="1578" y="1622"/>
                <a:ext cx="111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13696" name="Text Box 32"/>
            <p:cNvSpPr txBox="1">
              <a:spLocks noChangeArrowheads="1"/>
            </p:cNvSpPr>
            <p:nvPr/>
          </p:nvSpPr>
          <p:spPr bwMode="auto">
            <a:xfrm>
              <a:off x="2615" y="2407"/>
              <a:ext cx="3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000" b="1">
                  <a:latin typeface="Times New Roman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113697" name="Text Box 33"/>
            <p:cNvSpPr txBox="1">
              <a:spLocks noChangeArrowheads="1"/>
            </p:cNvSpPr>
            <p:nvPr/>
          </p:nvSpPr>
          <p:spPr bwMode="auto">
            <a:xfrm>
              <a:off x="2615" y="2154"/>
              <a:ext cx="3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000" b="1">
                  <a:latin typeface="Times New Roman" pitchFamily="18" charset="0"/>
                  <a:ea typeface="宋体" charset="-122"/>
                </a:rPr>
                <a:t>2</a:t>
              </a:r>
            </a:p>
          </p:txBody>
        </p:sp>
        <p:sp>
          <p:nvSpPr>
            <p:cNvPr id="113698" name="Text Box 34"/>
            <p:cNvSpPr txBox="1">
              <a:spLocks noChangeArrowheads="1"/>
            </p:cNvSpPr>
            <p:nvPr/>
          </p:nvSpPr>
          <p:spPr bwMode="auto">
            <a:xfrm>
              <a:off x="2615" y="1902"/>
              <a:ext cx="3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000" b="1">
                  <a:latin typeface="Times New Roman" pitchFamily="18" charset="0"/>
                  <a:ea typeface="宋体" charset="-122"/>
                </a:rPr>
                <a:t>3</a:t>
              </a:r>
            </a:p>
          </p:txBody>
        </p:sp>
        <p:sp>
          <p:nvSpPr>
            <p:cNvPr id="113699" name="Text Box 35"/>
            <p:cNvSpPr txBox="1">
              <a:spLocks noChangeArrowheads="1"/>
            </p:cNvSpPr>
            <p:nvPr/>
          </p:nvSpPr>
          <p:spPr bwMode="auto">
            <a:xfrm>
              <a:off x="2615" y="1649"/>
              <a:ext cx="3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000" b="1">
                  <a:latin typeface="Times New Roman" pitchFamily="18" charset="0"/>
                  <a:ea typeface="宋体" charset="-122"/>
                </a:rPr>
                <a:t>4</a:t>
              </a:r>
            </a:p>
          </p:txBody>
        </p:sp>
        <p:sp>
          <p:nvSpPr>
            <p:cNvPr id="113700" name="Text Box 36"/>
            <p:cNvSpPr txBox="1">
              <a:spLocks noChangeArrowheads="1"/>
            </p:cNvSpPr>
            <p:nvPr/>
          </p:nvSpPr>
          <p:spPr bwMode="auto">
            <a:xfrm>
              <a:off x="2626" y="1397"/>
              <a:ext cx="3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000" b="1">
                  <a:latin typeface="Times New Roman" pitchFamily="18" charset="0"/>
                  <a:ea typeface="宋体" charset="-122"/>
                </a:rPr>
                <a:t>5</a:t>
              </a:r>
            </a:p>
          </p:txBody>
        </p:sp>
        <p:sp>
          <p:nvSpPr>
            <p:cNvPr id="113701" name="Text Box 37"/>
            <p:cNvSpPr txBox="1">
              <a:spLocks noChangeArrowheads="1"/>
            </p:cNvSpPr>
            <p:nvPr/>
          </p:nvSpPr>
          <p:spPr bwMode="auto">
            <a:xfrm>
              <a:off x="2626" y="2660"/>
              <a:ext cx="3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000" b="1">
                  <a:latin typeface="Times New Roman" pitchFamily="18" charset="0"/>
                  <a:ea typeface="宋体" charset="-122"/>
                </a:rPr>
                <a:t>0</a:t>
              </a:r>
            </a:p>
          </p:txBody>
        </p:sp>
      </p:grpSp>
      <p:sp>
        <p:nvSpPr>
          <p:cNvPr id="113702" name="Text Box 38"/>
          <p:cNvSpPr txBox="1">
            <a:spLocks noChangeArrowheads="1"/>
          </p:cNvSpPr>
          <p:nvPr/>
        </p:nvSpPr>
        <p:spPr bwMode="auto">
          <a:xfrm>
            <a:off x="3843338" y="4216400"/>
            <a:ext cx="706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000" b="1">
                <a:solidFill>
                  <a:srgbClr val="0066FF"/>
                </a:solidFill>
                <a:latin typeface="Times New Roman" pitchFamily="18" charset="0"/>
                <a:ea typeface="宋体" charset="-122"/>
              </a:rPr>
              <a:t>push</a:t>
            </a:r>
            <a:endParaRPr kumimoji="1" lang="en-US" altLang="zh-CN" sz="2000" b="1">
              <a:latin typeface="Times New Roman" pitchFamily="18" charset="0"/>
              <a:ea typeface="宋体" charset="-122"/>
            </a:endParaRPr>
          </a:p>
        </p:txBody>
      </p:sp>
      <p:sp>
        <p:nvSpPr>
          <p:cNvPr id="113703" name="Text Box 39"/>
          <p:cNvSpPr txBox="1">
            <a:spLocks noChangeArrowheads="1"/>
          </p:cNvSpPr>
          <p:nvPr/>
        </p:nvSpPr>
        <p:spPr bwMode="auto">
          <a:xfrm>
            <a:off x="4035425" y="3886200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000" b="1">
                <a:solidFill>
                  <a:srgbClr val="0066FF"/>
                </a:solidFill>
                <a:latin typeface="Times New Roman" pitchFamily="18" charset="0"/>
                <a:ea typeface="宋体" charset="-122"/>
              </a:rPr>
              <a:t>A</a:t>
            </a:r>
            <a:endParaRPr kumimoji="1" lang="en-US" altLang="zh-CN" sz="2000" b="1">
              <a:latin typeface="Times New Roman" pitchFamily="18" charset="0"/>
              <a:ea typeface="宋体" charset="-122"/>
            </a:endParaRPr>
          </a:p>
        </p:txBody>
      </p:sp>
      <p:grpSp>
        <p:nvGrpSpPr>
          <p:cNvPr id="113704" name="Group 40"/>
          <p:cNvGrpSpPr>
            <a:grpSpLocks/>
          </p:cNvGrpSpPr>
          <p:nvPr/>
        </p:nvGrpSpPr>
        <p:grpSpPr bwMode="auto">
          <a:xfrm>
            <a:off x="5700713" y="1804988"/>
            <a:ext cx="958850" cy="396875"/>
            <a:chOff x="3786" y="1540"/>
            <a:chExt cx="604" cy="250"/>
          </a:xfrm>
        </p:grpSpPr>
        <p:sp>
          <p:nvSpPr>
            <p:cNvPr id="113705" name="Line 41"/>
            <p:cNvSpPr>
              <a:spLocks noChangeShapeType="1"/>
            </p:cNvSpPr>
            <p:nvPr/>
          </p:nvSpPr>
          <p:spPr bwMode="auto">
            <a:xfrm>
              <a:off x="4101" y="1711"/>
              <a:ext cx="2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3706" name="Text Box 42"/>
            <p:cNvSpPr txBox="1">
              <a:spLocks noChangeArrowheads="1"/>
            </p:cNvSpPr>
            <p:nvPr/>
          </p:nvSpPr>
          <p:spPr bwMode="auto">
            <a:xfrm>
              <a:off x="3786" y="1540"/>
              <a:ext cx="3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000" b="1">
                  <a:latin typeface="Times New Roman" pitchFamily="18" charset="0"/>
                  <a:ea typeface="宋体" charset="-122"/>
                </a:rPr>
                <a:t>top</a:t>
              </a:r>
            </a:p>
          </p:txBody>
        </p:sp>
      </p:grpSp>
      <p:sp>
        <p:nvSpPr>
          <p:cNvPr id="113707" name="Text Box 43"/>
          <p:cNvSpPr txBox="1">
            <a:spLocks noChangeArrowheads="1"/>
          </p:cNvSpPr>
          <p:nvPr/>
        </p:nvSpPr>
        <p:spPr bwMode="auto">
          <a:xfrm>
            <a:off x="6945313" y="4140200"/>
            <a:ext cx="593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000" b="1">
                <a:solidFill>
                  <a:srgbClr val="0066FF"/>
                </a:solidFill>
                <a:latin typeface="Times New Roman" pitchFamily="18" charset="0"/>
                <a:ea typeface="宋体" charset="-122"/>
              </a:rPr>
              <a:t>pop</a:t>
            </a:r>
          </a:p>
        </p:txBody>
      </p:sp>
      <p:sp>
        <p:nvSpPr>
          <p:cNvPr id="113708" name="AutoShape 44"/>
          <p:cNvSpPr>
            <a:spLocks noChangeArrowheads="1"/>
          </p:cNvSpPr>
          <p:nvPr/>
        </p:nvSpPr>
        <p:spPr bwMode="auto">
          <a:xfrm>
            <a:off x="5054600" y="1095375"/>
            <a:ext cx="738188" cy="561975"/>
          </a:xfrm>
          <a:prstGeom prst="wedgeEllipseCallout">
            <a:avLst>
              <a:gd name="adj1" fmla="val -71884"/>
              <a:gd name="adj2" fmla="val 76838"/>
            </a:avLst>
          </a:prstGeom>
          <a:noFill/>
          <a:ln w="38100">
            <a:solidFill>
              <a:srgbClr val="33CC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000" b="1">
                <a:solidFill>
                  <a:srgbClr val="FF3300"/>
                </a:solidFill>
                <a:latin typeface="Times New Roman" pitchFamily="18" charset="0"/>
                <a:ea typeface="宋体" charset="-122"/>
              </a:rPr>
              <a:t>full</a:t>
            </a:r>
            <a:endParaRPr kumimoji="1" lang="en-US" altLang="zh-CN" sz="2000" b="1">
              <a:latin typeface="Times New Roman" pitchFamily="18" charset="0"/>
              <a:ea typeface="宋体" charset="-122"/>
            </a:endParaRPr>
          </a:p>
        </p:txBody>
      </p:sp>
      <p:sp>
        <p:nvSpPr>
          <p:cNvPr id="113709" name="Text Box 45"/>
          <p:cNvSpPr txBox="1">
            <a:spLocks noChangeArrowheads="1"/>
          </p:cNvSpPr>
          <p:nvPr/>
        </p:nvSpPr>
        <p:spPr bwMode="auto">
          <a:xfrm>
            <a:off x="4014788" y="3498850"/>
            <a:ext cx="354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000" b="1">
                <a:solidFill>
                  <a:srgbClr val="0066FF"/>
                </a:solidFill>
                <a:latin typeface="Times New Roman" pitchFamily="18" charset="0"/>
                <a:ea typeface="宋体" charset="-122"/>
              </a:rPr>
              <a:t>B</a:t>
            </a:r>
          </a:p>
        </p:txBody>
      </p:sp>
      <p:sp>
        <p:nvSpPr>
          <p:cNvPr id="113710" name="Text Box 46"/>
          <p:cNvSpPr txBox="1">
            <a:spLocks noChangeArrowheads="1"/>
          </p:cNvSpPr>
          <p:nvPr/>
        </p:nvSpPr>
        <p:spPr bwMode="auto">
          <a:xfrm>
            <a:off x="4008438" y="3082925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000" b="1">
                <a:solidFill>
                  <a:srgbClr val="0066FF"/>
                </a:solidFill>
                <a:latin typeface="Times New Roman" pitchFamily="18" charset="0"/>
                <a:ea typeface="宋体" charset="-122"/>
              </a:rPr>
              <a:t>C</a:t>
            </a:r>
          </a:p>
        </p:txBody>
      </p:sp>
      <p:sp>
        <p:nvSpPr>
          <p:cNvPr id="113711" name="Text Box 47"/>
          <p:cNvSpPr txBox="1">
            <a:spLocks noChangeArrowheads="1"/>
          </p:cNvSpPr>
          <p:nvPr/>
        </p:nvSpPr>
        <p:spPr bwMode="auto">
          <a:xfrm>
            <a:off x="4014788" y="2667000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000" b="1">
                <a:solidFill>
                  <a:srgbClr val="0066FF"/>
                </a:solidFill>
                <a:latin typeface="Times New Roman" pitchFamily="18" charset="0"/>
                <a:ea typeface="宋体" charset="-122"/>
              </a:rPr>
              <a:t>D</a:t>
            </a:r>
          </a:p>
        </p:txBody>
      </p:sp>
      <p:sp>
        <p:nvSpPr>
          <p:cNvPr id="113712" name="Text Box 48"/>
          <p:cNvSpPr txBox="1">
            <a:spLocks noChangeArrowheads="1"/>
          </p:cNvSpPr>
          <p:nvPr/>
        </p:nvSpPr>
        <p:spPr bwMode="auto">
          <a:xfrm>
            <a:off x="4008438" y="2251075"/>
            <a:ext cx="354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000" b="1">
                <a:solidFill>
                  <a:srgbClr val="0066FF"/>
                </a:solidFill>
                <a:latin typeface="Times New Roman" pitchFamily="18" charset="0"/>
                <a:ea typeface="宋体" charset="-122"/>
              </a:rPr>
              <a:t>E</a:t>
            </a:r>
          </a:p>
        </p:txBody>
      </p:sp>
      <p:sp>
        <p:nvSpPr>
          <p:cNvPr id="113713" name="Text Box 49"/>
          <p:cNvSpPr txBox="1">
            <a:spLocks noChangeArrowheads="1"/>
          </p:cNvSpPr>
          <p:nvPr/>
        </p:nvSpPr>
        <p:spPr bwMode="auto">
          <a:xfrm>
            <a:off x="4008438" y="1870075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000" b="1">
                <a:solidFill>
                  <a:srgbClr val="0066FF"/>
                </a:solidFill>
                <a:latin typeface="Times New Roman" pitchFamily="18" charset="0"/>
                <a:ea typeface="宋体" charset="-122"/>
              </a:rPr>
              <a:t>F</a:t>
            </a:r>
          </a:p>
        </p:txBody>
      </p:sp>
      <p:grpSp>
        <p:nvGrpSpPr>
          <p:cNvPr id="113714" name="Group 50"/>
          <p:cNvGrpSpPr>
            <a:grpSpLocks/>
          </p:cNvGrpSpPr>
          <p:nvPr/>
        </p:nvGrpSpPr>
        <p:grpSpPr bwMode="auto">
          <a:xfrm>
            <a:off x="2655888" y="3355975"/>
            <a:ext cx="976312" cy="396875"/>
            <a:chOff x="1579" y="2102"/>
            <a:chExt cx="615" cy="250"/>
          </a:xfrm>
        </p:grpSpPr>
        <p:sp>
          <p:nvSpPr>
            <p:cNvPr id="113715" name="Line 51"/>
            <p:cNvSpPr>
              <a:spLocks noChangeShapeType="1"/>
            </p:cNvSpPr>
            <p:nvPr/>
          </p:nvSpPr>
          <p:spPr bwMode="auto">
            <a:xfrm>
              <a:off x="1874" y="2240"/>
              <a:ext cx="32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3716" name="Text Box 52"/>
            <p:cNvSpPr txBox="1">
              <a:spLocks noChangeArrowheads="1"/>
            </p:cNvSpPr>
            <p:nvPr/>
          </p:nvSpPr>
          <p:spPr bwMode="auto">
            <a:xfrm>
              <a:off x="1579" y="2102"/>
              <a:ext cx="3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kumimoji="1" lang="en-US" altLang="zh-CN" sz="2000" b="1">
                  <a:latin typeface="Times New Roman" pitchFamily="18" charset="0"/>
                  <a:ea typeface="宋体" charset="-122"/>
                </a:rPr>
                <a:t>top</a:t>
              </a:r>
            </a:p>
          </p:txBody>
        </p:sp>
      </p:grpSp>
      <p:grpSp>
        <p:nvGrpSpPr>
          <p:cNvPr id="113717" name="Group 53"/>
          <p:cNvGrpSpPr>
            <a:grpSpLocks/>
          </p:cNvGrpSpPr>
          <p:nvPr/>
        </p:nvGrpSpPr>
        <p:grpSpPr bwMode="auto">
          <a:xfrm>
            <a:off x="2655888" y="2974975"/>
            <a:ext cx="976312" cy="396875"/>
            <a:chOff x="1579" y="2102"/>
            <a:chExt cx="615" cy="250"/>
          </a:xfrm>
        </p:grpSpPr>
        <p:sp>
          <p:nvSpPr>
            <p:cNvPr id="113718" name="Line 54"/>
            <p:cNvSpPr>
              <a:spLocks noChangeShapeType="1"/>
            </p:cNvSpPr>
            <p:nvPr/>
          </p:nvSpPr>
          <p:spPr bwMode="auto">
            <a:xfrm>
              <a:off x="1874" y="2240"/>
              <a:ext cx="32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3719" name="Text Box 55"/>
            <p:cNvSpPr txBox="1">
              <a:spLocks noChangeArrowheads="1"/>
            </p:cNvSpPr>
            <p:nvPr/>
          </p:nvSpPr>
          <p:spPr bwMode="auto">
            <a:xfrm>
              <a:off x="1579" y="2102"/>
              <a:ext cx="3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kumimoji="1" lang="en-US" altLang="zh-CN" sz="2000" b="1">
                  <a:latin typeface="Times New Roman" pitchFamily="18" charset="0"/>
                  <a:ea typeface="宋体" charset="-122"/>
                </a:rPr>
                <a:t>top</a:t>
              </a:r>
            </a:p>
          </p:txBody>
        </p:sp>
      </p:grpSp>
      <p:grpSp>
        <p:nvGrpSpPr>
          <p:cNvPr id="113720" name="Group 56"/>
          <p:cNvGrpSpPr>
            <a:grpSpLocks/>
          </p:cNvGrpSpPr>
          <p:nvPr/>
        </p:nvGrpSpPr>
        <p:grpSpPr bwMode="auto">
          <a:xfrm>
            <a:off x="2655888" y="2632075"/>
            <a:ext cx="976312" cy="396875"/>
            <a:chOff x="1579" y="2102"/>
            <a:chExt cx="615" cy="250"/>
          </a:xfrm>
        </p:grpSpPr>
        <p:sp>
          <p:nvSpPr>
            <p:cNvPr id="113721" name="Line 57"/>
            <p:cNvSpPr>
              <a:spLocks noChangeShapeType="1"/>
            </p:cNvSpPr>
            <p:nvPr/>
          </p:nvSpPr>
          <p:spPr bwMode="auto">
            <a:xfrm>
              <a:off x="1874" y="2240"/>
              <a:ext cx="32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3722" name="Text Box 58"/>
            <p:cNvSpPr txBox="1">
              <a:spLocks noChangeArrowheads="1"/>
            </p:cNvSpPr>
            <p:nvPr/>
          </p:nvSpPr>
          <p:spPr bwMode="auto">
            <a:xfrm>
              <a:off x="1579" y="2102"/>
              <a:ext cx="3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kumimoji="1" lang="en-US" altLang="zh-CN" sz="2000" b="1">
                  <a:latin typeface="Times New Roman" pitchFamily="18" charset="0"/>
                  <a:ea typeface="宋体" charset="-122"/>
                </a:rPr>
                <a:t>top</a:t>
              </a:r>
            </a:p>
          </p:txBody>
        </p:sp>
      </p:grpSp>
      <p:grpSp>
        <p:nvGrpSpPr>
          <p:cNvPr id="113723" name="Group 59"/>
          <p:cNvGrpSpPr>
            <a:grpSpLocks/>
          </p:cNvGrpSpPr>
          <p:nvPr/>
        </p:nvGrpSpPr>
        <p:grpSpPr bwMode="auto">
          <a:xfrm>
            <a:off x="2643188" y="2254250"/>
            <a:ext cx="976312" cy="396875"/>
            <a:chOff x="1579" y="2102"/>
            <a:chExt cx="615" cy="250"/>
          </a:xfrm>
        </p:grpSpPr>
        <p:sp>
          <p:nvSpPr>
            <p:cNvPr id="113724" name="Line 60"/>
            <p:cNvSpPr>
              <a:spLocks noChangeShapeType="1"/>
            </p:cNvSpPr>
            <p:nvPr/>
          </p:nvSpPr>
          <p:spPr bwMode="auto">
            <a:xfrm>
              <a:off x="1874" y="2240"/>
              <a:ext cx="32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3725" name="Text Box 61"/>
            <p:cNvSpPr txBox="1">
              <a:spLocks noChangeArrowheads="1"/>
            </p:cNvSpPr>
            <p:nvPr/>
          </p:nvSpPr>
          <p:spPr bwMode="auto">
            <a:xfrm>
              <a:off x="1579" y="2102"/>
              <a:ext cx="3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kumimoji="1" lang="en-US" altLang="zh-CN" sz="2000" b="1">
                  <a:latin typeface="Times New Roman" pitchFamily="18" charset="0"/>
                  <a:ea typeface="宋体" charset="-122"/>
                </a:rPr>
                <a:t>top</a:t>
              </a:r>
            </a:p>
          </p:txBody>
        </p:sp>
      </p:grpSp>
      <p:grpSp>
        <p:nvGrpSpPr>
          <p:cNvPr id="113726" name="Group 62"/>
          <p:cNvGrpSpPr>
            <a:grpSpLocks/>
          </p:cNvGrpSpPr>
          <p:nvPr/>
        </p:nvGrpSpPr>
        <p:grpSpPr bwMode="auto">
          <a:xfrm>
            <a:off x="2643188" y="1949450"/>
            <a:ext cx="976312" cy="396875"/>
            <a:chOff x="1579" y="2102"/>
            <a:chExt cx="615" cy="250"/>
          </a:xfrm>
        </p:grpSpPr>
        <p:sp>
          <p:nvSpPr>
            <p:cNvPr id="113727" name="Line 63"/>
            <p:cNvSpPr>
              <a:spLocks noChangeShapeType="1"/>
            </p:cNvSpPr>
            <p:nvPr/>
          </p:nvSpPr>
          <p:spPr bwMode="auto">
            <a:xfrm>
              <a:off x="1874" y="2240"/>
              <a:ext cx="32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3728" name="Text Box 64"/>
            <p:cNvSpPr txBox="1">
              <a:spLocks noChangeArrowheads="1"/>
            </p:cNvSpPr>
            <p:nvPr/>
          </p:nvSpPr>
          <p:spPr bwMode="auto">
            <a:xfrm>
              <a:off x="1579" y="2102"/>
              <a:ext cx="3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kumimoji="1" lang="en-US" altLang="zh-CN" sz="2000" b="1">
                  <a:latin typeface="Times New Roman" pitchFamily="18" charset="0"/>
                  <a:ea typeface="宋体" charset="-122"/>
                </a:rPr>
                <a:t>top</a:t>
              </a:r>
            </a:p>
          </p:txBody>
        </p:sp>
      </p:grpSp>
      <p:grpSp>
        <p:nvGrpSpPr>
          <p:cNvPr id="113729" name="Group 65"/>
          <p:cNvGrpSpPr>
            <a:grpSpLocks/>
          </p:cNvGrpSpPr>
          <p:nvPr/>
        </p:nvGrpSpPr>
        <p:grpSpPr bwMode="auto">
          <a:xfrm>
            <a:off x="6629400" y="1762125"/>
            <a:ext cx="1392238" cy="2432050"/>
            <a:chOff x="1568" y="1378"/>
            <a:chExt cx="1362" cy="1532"/>
          </a:xfrm>
        </p:grpSpPr>
        <p:grpSp>
          <p:nvGrpSpPr>
            <p:cNvPr id="113730" name="Group 66"/>
            <p:cNvGrpSpPr>
              <a:grpSpLocks/>
            </p:cNvGrpSpPr>
            <p:nvPr/>
          </p:nvGrpSpPr>
          <p:grpSpPr bwMode="auto">
            <a:xfrm>
              <a:off x="1568" y="1378"/>
              <a:ext cx="1133" cy="1498"/>
              <a:chOff x="1568" y="1378"/>
              <a:chExt cx="1133" cy="1498"/>
            </a:xfrm>
          </p:grpSpPr>
          <p:sp>
            <p:nvSpPr>
              <p:cNvPr id="113731" name="Rectangle 67"/>
              <p:cNvSpPr>
                <a:spLocks noChangeArrowheads="1"/>
              </p:cNvSpPr>
              <p:nvPr/>
            </p:nvSpPr>
            <p:spPr bwMode="auto">
              <a:xfrm>
                <a:off x="1579" y="1378"/>
                <a:ext cx="1122" cy="149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3732" name="Line 68"/>
              <p:cNvSpPr>
                <a:spLocks noChangeShapeType="1"/>
              </p:cNvSpPr>
              <p:nvPr/>
            </p:nvSpPr>
            <p:spPr bwMode="auto">
              <a:xfrm>
                <a:off x="1568" y="1877"/>
                <a:ext cx="11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3733" name="Line 69"/>
              <p:cNvSpPr>
                <a:spLocks noChangeShapeType="1"/>
              </p:cNvSpPr>
              <p:nvPr/>
            </p:nvSpPr>
            <p:spPr bwMode="auto">
              <a:xfrm>
                <a:off x="1579" y="2610"/>
                <a:ext cx="111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3734" name="Line 70"/>
              <p:cNvSpPr>
                <a:spLocks noChangeShapeType="1"/>
              </p:cNvSpPr>
              <p:nvPr/>
            </p:nvSpPr>
            <p:spPr bwMode="auto">
              <a:xfrm>
                <a:off x="1579" y="2354"/>
                <a:ext cx="11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3735" name="Line 71"/>
              <p:cNvSpPr>
                <a:spLocks noChangeShapeType="1"/>
              </p:cNvSpPr>
              <p:nvPr/>
            </p:nvSpPr>
            <p:spPr bwMode="auto">
              <a:xfrm flipV="1">
                <a:off x="1578" y="2122"/>
                <a:ext cx="11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3736" name="Line 72"/>
              <p:cNvSpPr>
                <a:spLocks noChangeShapeType="1"/>
              </p:cNvSpPr>
              <p:nvPr/>
            </p:nvSpPr>
            <p:spPr bwMode="auto">
              <a:xfrm>
                <a:off x="1578" y="1622"/>
                <a:ext cx="111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13737" name="Text Box 73"/>
            <p:cNvSpPr txBox="1">
              <a:spLocks noChangeArrowheads="1"/>
            </p:cNvSpPr>
            <p:nvPr/>
          </p:nvSpPr>
          <p:spPr bwMode="auto">
            <a:xfrm>
              <a:off x="2615" y="2407"/>
              <a:ext cx="3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000" b="1">
                  <a:latin typeface="Times New Roman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113738" name="Text Box 74"/>
            <p:cNvSpPr txBox="1">
              <a:spLocks noChangeArrowheads="1"/>
            </p:cNvSpPr>
            <p:nvPr/>
          </p:nvSpPr>
          <p:spPr bwMode="auto">
            <a:xfrm>
              <a:off x="2615" y="2154"/>
              <a:ext cx="3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000" b="1">
                  <a:latin typeface="Times New Roman" pitchFamily="18" charset="0"/>
                  <a:ea typeface="宋体" charset="-122"/>
                </a:rPr>
                <a:t>2</a:t>
              </a:r>
            </a:p>
          </p:txBody>
        </p:sp>
        <p:sp>
          <p:nvSpPr>
            <p:cNvPr id="113739" name="Text Box 75"/>
            <p:cNvSpPr txBox="1">
              <a:spLocks noChangeArrowheads="1"/>
            </p:cNvSpPr>
            <p:nvPr/>
          </p:nvSpPr>
          <p:spPr bwMode="auto">
            <a:xfrm>
              <a:off x="2615" y="1902"/>
              <a:ext cx="3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000" b="1">
                  <a:latin typeface="Times New Roman" pitchFamily="18" charset="0"/>
                  <a:ea typeface="宋体" charset="-122"/>
                </a:rPr>
                <a:t>3</a:t>
              </a:r>
            </a:p>
          </p:txBody>
        </p:sp>
        <p:sp>
          <p:nvSpPr>
            <p:cNvPr id="113740" name="Text Box 76"/>
            <p:cNvSpPr txBox="1">
              <a:spLocks noChangeArrowheads="1"/>
            </p:cNvSpPr>
            <p:nvPr/>
          </p:nvSpPr>
          <p:spPr bwMode="auto">
            <a:xfrm>
              <a:off x="2615" y="1649"/>
              <a:ext cx="3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000" b="1">
                  <a:latin typeface="Times New Roman" pitchFamily="18" charset="0"/>
                  <a:ea typeface="宋体" charset="-122"/>
                </a:rPr>
                <a:t>4</a:t>
              </a:r>
            </a:p>
          </p:txBody>
        </p:sp>
        <p:sp>
          <p:nvSpPr>
            <p:cNvPr id="113741" name="Text Box 77"/>
            <p:cNvSpPr txBox="1">
              <a:spLocks noChangeArrowheads="1"/>
            </p:cNvSpPr>
            <p:nvPr/>
          </p:nvSpPr>
          <p:spPr bwMode="auto">
            <a:xfrm>
              <a:off x="2626" y="1397"/>
              <a:ext cx="3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000" b="1">
                  <a:latin typeface="Times New Roman" pitchFamily="18" charset="0"/>
                  <a:ea typeface="宋体" charset="-122"/>
                </a:rPr>
                <a:t>5</a:t>
              </a:r>
            </a:p>
          </p:txBody>
        </p:sp>
        <p:sp>
          <p:nvSpPr>
            <p:cNvPr id="113742" name="Text Box 78"/>
            <p:cNvSpPr txBox="1">
              <a:spLocks noChangeArrowheads="1"/>
            </p:cNvSpPr>
            <p:nvPr/>
          </p:nvSpPr>
          <p:spPr bwMode="auto">
            <a:xfrm>
              <a:off x="2626" y="2660"/>
              <a:ext cx="3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000" b="1">
                  <a:latin typeface="Times New Roman" pitchFamily="18" charset="0"/>
                  <a:ea typeface="宋体" charset="-122"/>
                </a:rPr>
                <a:t>0</a:t>
              </a:r>
            </a:p>
          </p:txBody>
        </p:sp>
      </p:grpSp>
      <p:sp>
        <p:nvSpPr>
          <p:cNvPr id="113743" name="Text Box 79"/>
          <p:cNvSpPr txBox="1">
            <a:spLocks noChangeArrowheads="1"/>
          </p:cNvSpPr>
          <p:nvPr/>
        </p:nvSpPr>
        <p:spPr bwMode="auto">
          <a:xfrm>
            <a:off x="7034213" y="3792538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000" b="1">
                <a:solidFill>
                  <a:srgbClr val="0066FF"/>
                </a:solidFill>
                <a:latin typeface="Times New Roman" pitchFamily="18" charset="0"/>
                <a:ea typeface="宋体" charset="-122"/>
              </a:rPr>
              <a:t>A</a:t>
            </a:r>
          </a:p>
        </p:txBody>
      </p:sp>
      <p:sp>
        <p:nvSpPr>
          <p:cNvPr id="113744" name="Text Box 80"/>
          <p:cNvSpPr txBox="1">
            <a:spLocks noChangeArrowheads="1"/>
          </p:cNvSpPr>
          <p:nvPr/>
        </p:nvSpPr>
        <p:spPr bwMode="auto">
          <a:xfrm>
            <a:off x="7034213" y="3375025"/>
            <a:ext cx="354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000" b="1">
                <a:solidFill>
                  <a:srgbClr val="0066FF"/>
                </a:solidFill>
                <a:latin typeface="Times New Roman" pitchFamily="18" charset="0"/>
                <a:ea typeface="宋体" charset="-122"/>
              </a:rPr>
              <a:t>B</a:t>
            </a:r>
          </a:p>
        </p:txBody>
      </p:sp>
      <p:sp>
        <p:nvSpPr>
          <p:cNvPr id="113745" name="Text Box 81"/>
          <p:cNvSpPr txBox="1">
            <a:spLocks noChangeArrowheads="1"/>
          </p:cNvSpPr>
          <p:nvPr/>
        </p:nvSpPr>
        <p:spPr bwMode="auto">
          <a:xfrm>
            <a:off x="7027863" y="2959100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000" b="1">
                <a:solidFill>
                  <a:srgbClr val="0066FF"/>
                </a:solidFill>
                <a:latin typeface="Times New Roman" pitchFamily="18" charset="0"/>
                <a:ea typeface="宋体" charset="-122"/>
              </a:rPr>
              <a:t>C</a:t>
            </a:r>
          </a:p>
        </p:txBody>
      </p:sp>
      <p:sp>
        <p:nvSpPr>
          <p:cNvPr id="113746" name="Text Box 82"/>
          <p:cNvSpPr txBox="1">
            <a:spLocks noChangeArrowheads="1"/>
          </p:cNvSpPr>
          <p:nvPr/>
        </p:nvSpPr>
        <p:spPr bwMode="auto">
          <a:xfrm>
            <a:off x="7034213" y="2600325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000" b="1">
                <a:solidFill>
                  <a:srgbClr val="0066FF"/>
                </a:solidFill>
                <a:latin typeface="Times New Roman" pitchFamily="18" charset="0"/>
                <a:ea typeface="宋体" charset="-122"/>
              </a:rPr>
              <a:t>D</a:t>
            </a:r>
          </a:p>
        </p:txBody>
      </p:sp>
      <p:sp>
        <p:nvSpPr>
          <p:cNvPr id="113747" name="Text Box 83"/>
          <p:cNvSpPr txBox="1">
            <a:spLocks noChangeArrowheads="1"/>
          </p:cNvSpPr>
          <p:nvPr/>
        </p:nvSpPr>
        <p:spPr bwMode="auto">
          <a:xfrm>
            <a:off x="7034213" y="2182813"/>
            <a:ext cx="354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000" b="1">
                <a:solidFill>
                  <a:srgbClr val="0066FF"/>
                </a:solidFill>
                <a:latin typeface="Times New Roman" pitchFamily="18" charset="0"/>
                <a:ea typeface="宋体" charset="-122"/>
              </a:rPr>
              <a:t>E</a:t>
            </a:r>
          </a:p>
        </p:txBody>
      </p:sp>
      <p:sp>
        <p:nvSpPr>
          <p:cNvPr id="113748" name="Text Box 84"/>
          <p:cNvSpPr txBox="1">
            <a:spLocks noChangeArrowheads="1"/>
          </p:cNvSpPr>
          <p:nvPr/>
        </p:nvSpPr>
        <p:spPr bwMode="auto">
          <a:xfrm>
            <a:off x="7042150" y="1766888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000" b="1">
                <a:solidFill>
                  <a:srgbClr val="0066FF"/>
                </a:solidFill>
                <a:latin typeface="Times New Roman" pitchFamily="18" charset="0"/>
                <a:ea typeface="宋体" charset="-122"/>
              </a:rPr>
              <a:t>F</a:t>
            </a:r>
          </a:p>
        </p:txBody>
      </p:sp>
      <p:grpSp>
        <p:nvGrpSpPr>
          <p:cNvPr id="113749" name="Group 85"/>
          <p:cNvGrpSpPr>
            <a:grpSpLocks/>
          </p:cNvGrpSpPr>
          <p:nvPr/>
        </p:nvGrpSpPr>
        <p:grpSpPr bwMode="auto">
          <a:xfrm>
            <a:off x="5700713" y="2033588"/>
            <a:ext cx="958850" cy="396875"/>
            <a:chOff x="3786" y="1540"/>
            <a:chExt cx="604" cy="250"/>
          </a:xfrm>
        </p:grpSpPr>
        <p:sp>
          <p:nvSpPr>
            <p:cNvPr id="113750" name="Line 86"/>
            <p:cNvSpPr>
              <a:spLocks noChangeShapeType="1"/>
            </p:cNvSpPr>
            <p:nvPr/>
          </p:nvSpPr>
          <p:spPr bwMode="auto">
            <a:xfrm>
              <a:off x="4101" y="1711"/>
              <a:ext cx="2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3751" name="Text Box 87"/>
            <p:cNvSpPr txBox="1">
              <a:spLocks noChangeArrowheads="1"/>
            </p:cNvSpPr>
            <p:nvPr/>
          </p:nvSpPr>
          <p:spPr bwMode="auto">
            <a:xfrm>
              <a:off x="3786" y="1540"/>
              <a:ext cx="3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000" b="1">
                  <a:latin typeface="Times New Roman" pitchFamily="18" charset="0"/>
                  <a:ea typeface="宋体" charset="-122"/>
                </a:rPr>
                <a:t>top</a:t>
              </a:r>
            </a:p>
          </p:txBody>
        </p:sp>
      </p:grpSp>
      <p:grpSp>
        <p:nvGrpSpPr>
          <p:cNvPr id="113752" name="Group 88"/>
          <p:cNvGrpSpPr>
            <a:grpSpLocks/>
          </p:cNvGrpSpPr>
          <p:nvPr/>
        </p:nvGrpSpPr>
        <p:grpSpPr bwMode="auto">
          <a:xfrm>
            <a:off x="5700713" y="2827338"/>
            <a:ext cx="958850" cy="396875"/>
            <a:chOff x="3786" y="1540"/>
            <a:chExt cx="604" cy="250"/>
          </a:xfrm>
        </p:grpSpPr>
        <p:sp>
          <p:nvSpPr>
            <p:cNvPr id="113753" name="Line 89"/>
            <p:cNvSpPr>
              <a:spLocks noChangeShapeType="1"/>
            </p:cNvSpPr>
            <p:nvPr/>
          </p:nvSpPr>
          <p:spPr bwMode="auto">
            <a:xfrm>
              <a:off x="4101" y="1711"/>
              <a:ext cx="2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3754" name="Text Box 90"/>
            <p:cNvSpPr txBox="1">
              <a:spLocks noChangeArrowheads="1"/>
            </p:cNvSpPr>
            <p:nvPr/>
          </p:nvSpPr>
          <p:spPr bwMode="auto">
            <a:xfrm>
              <a:off x="3786" y="1540"/>
              <a:ext cx="3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000" b="1">
                  <a:latin typeface="Times New Roman" pitchFamily="18" charset="0"/>
                  <a:ea typeface="宋体" charset="-122"/>
                </a:rPr>
                <a:t>top</a:t>
              </a:r>
            </a:p>
          </p:txBody>
        </p:sp>
      </p:grpSp>
      <p:grpSp>
        <p:nvGrpSpPr>
          <p:cNvPr id="113755" name="Group 91"/>
          <p:cNvGrpSpPr>
            <a:grpSpLocks/>
          </p:cNvGrpSpPr>
          <p:nvPr/>
        </p:nvGrpSpPr>
        <p:grpSpPr bwMode="auto">
          <a:xfrm>
            <a:off x="5700713" y="3222625"/>
            <a:ext cx="958850" cy="396875"/>
            <a:chOff x="3786" y="1540"/>
            <a:chExt cx="604" cy="250"/>
          </a:xfrm>
        </p:grpSpPr>
        <p:sp>
          <p:nvSpPr>
            <p:cNvPr id="113756" name="Line 92"/>
            <p:cNvSpPr>
              <a:spLocks noChangeShapeType="1"/>
            </p:cNvSpPr>
            <p:nvPr/>
          </p:nvSpPr>
          <p:spPr bwMode="auto">
            <a:xfrm>
              <a:off x="4101" y="1711"/>
              <a:ext cx="2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3757" name="Text Box 93"/>
            <p:cNvSpPr txBox="1">
              <a:spLocks noChangeArrowheads="1"/>
            </p:cNvSpPr>
            <p:nvPr/>
          </p:nvSpPr>
          <p:spPr bwMode="auto">
            <a:xfrm>
              <a:off x="3786" y="1540"/>
              <a:ext cx="3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000" b="1">
                  <a:latin typeface="Times New Roman" pitchFamily="18" charset="0"/>
                  <a:ea typeface="宋体" charset="-122"/>
                </a:rPr>
                <a:t>top</a:t>
              </a:r>
            </a:p>
          </p:txBody>
        </p:sp>
      </p:grpSp>
      <p:grpSp>
        <p:nvGrpSpPr>
          <p:cNvPr id="113758" name="Group 94"/>
          <p:cNvGrpSpPr>
            <a:grpSpLocks/>
          </p:cNvGrpSpPr>
          <p:nvPr/>
        </p:nvGrpSpPr>
        <p:grpSpPr bwMode="auto">
          <a:xfrm>
            <a:off x="5700713" y="3619500"/>
            <a:ext cx="958850" cy="396875"/>
            <a:chOff x="3786" y="1540"/>
            <a:chExt cx="604" cy="250"/>
          </a:xfrm>
        </p:grpSpPr>
        <p:sp>
          <p:nvSpPr>
            <p:cNvPr id="113759" name="Line 95"/>
            <p:cNvSpPr>
              <a:spLocks noChangeShapeType="1"/>
            </p:cNvSpPr>
            <p:nvPr/>
          </p:nvSpPr>
          <p:spPr bwMode="auto">
            <a:xfrm>
              <a:off x="4101" y="1711"/>
              <a:ext cx="2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3760" name="Text Box 96"/>
            <p:cNvSpPr txBox="1">
              <a:spLocks noChangeArrowheads="1"/>
            </p:cNvSpPr>
            <p:nvPr/>
          </p:nvSpPr>
          <p:spPr bwMode="auto">
            <a:xfrm>
              <a:off x="3786" y="1540"/>
              <a:ext cx="3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000" b="1">
                  <a:latin typeface="Times New Roman" pitchFamily="18" charset="0"/>
                  <a:ea typeface="宋体" charset="-122"/>
                </a:rPr>
                <a:t>top</a:t>
              </a:r>
            </a:p>
          </p:txBody>
        </p:sp>
      </p:grpSp>
      <p:grpSp>
        <p:nvGrpSpPr>
          <p:cNvPr id="113761" name="Group 97"/>
          <p:cNvGrpSpPr>
            <a:grpSpLocks/>
          </p:cNvGrpSpPr>
          <p:nvPr/>
        </p:nvGrpSpPr>
        <p:grpSpPr bwMode="auto">
          <a:xfrm>
            <a:off x="5700713" y="2430463"/>
            <a:ext cx="958850" cy="396875"/>
            <a:chOff x="3786" y="1540"/>
            <a:chExt cx="604" cy="250"/>
          </a:xfrm>
        </p:grpSpPr>
        <p:sp>
          <p:nvSpPr>
            <p:cNvPr id="113762" name="Line 98"/>
            <p:cNvSpPr>
              <a:spLocks noChangeShapeType="1"/>
            </p:cNvSpPr>
            <p:nvPr/>
          </p:nvSpPr>
          <p:spPr bwMode="auto">
            <a:xfrm>
              <a:off x="4101" y="1711"/>
              <a:ext cx="2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3763" name="Text Box 99"/>
            <p:cNvSpPr txBox="1">
              <a:spLocks noChangeArrowheads="1"/>
            </p:cNvSpPr>
            <p:nvPr/>
          </p:nvSpPr>
          <p:spPr bwMode="auto">
            <a:xfrm>
              <a:off x="3786" y="1540"/>
              <a:ext cx="3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000" b="1">
                  <a:latin typeface="Times New Roman" pitchFamily="18" charset="0"/>
                  <a:ea typeface="宋体" charset="-122"/>
                </a:rPr>
                <a:t>top</a:t>
              </a:r>
            </a:p>
          </p:txBody>
        </p:sp>
      </p:grpSp>
      <p:grpSp>
        <p:nvGrpSpPr>
          <p:cNvPr id="113764" name="Group 100"/>
          <p:cNvGrpSpPr>
            <a:grpSpLocks/>
          </p:cNvGrpSpPr>
          <p:nvPr/>
        </p:nvGrpSpPr>
        <p:grpSpPr bwMode="auto">
          <a:xfrm>
            <a:off x="5700713" y="4014788"/>
            <a:ext cx="958850" cy="396875"/>
            <a:chOff x="3786" y="1540"/>
            <a:chExt cx="604" cy="250"/>
          </a:xfrm>
        </p:grpSpPr>
        <p:sp>
          <p:nvSpPr>
            <p:cNvPr id="113765" name="Line 101"/>
            <p:cNvSpPr>
              <a:spLocks noChangeShapeType="1"/>
            </p:cNvSpPr>
            <p:nvPr/>
          </p:nvSpPr>
          <p:spPr bwMode="auto">
            <a:xfrm>
              <a:off x="4101" y="1711"/>
              <a:ext cx="2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3766" name="Text Box 102"/>
            <p:cNvSpPr txBox="1">
              <a:spLocks noChangeArrowheads="1"/>
            </p:cNvSpPr>
            <p:nvPr/>
          </p:nvSpPr>
          <p:spPr bwMode="auto">
            <a:xfrm>
              <a:off x="3786" y="1540"/>
              <a:ext cx="3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000" b="1">
                  <a:latin typeface="Times New Roman" pitchFamily="18" charset="0"/>
                  <a:ea typeface="宋体" charset="-122"/>
                </a:rPr>
                <a:t>top</a:t>
              </a:r>
            </a:p>
          </p:txBody>
        </p:sp>
      </p:grpSp>
      <p:sp>
        <p:nvSpPr>
          <p:cNvPr id="113767" name="AutoShape 103"/>
          <p:cNvSpPr>
            <a:spLocks noChangeArrowheads="1"/>
          </p:cNvSpPr>
          <p:nvPr/>
        </p:nvSpPr>
        <p:spPr bwMode="auto">
          <a:xfrm>
            <a:off x="7464425" y="981075"/>
            <a:ext cx="1177925" cy="561975"/>
          </a:xfrm>
          <a:prstGeom prst="wedgeEllipseCallout">
            <a:avLst>
              <a:gd name="adj1" fmla="val -55722"/>
              <a:gd name="adj2" fmla="val 73444"/>
            </a:avLst>
          </a:prstGeom>
          <a:noFill/>
          <a:ln w="38100">
            <a:solidFill>
              <a:srgbClr val="33CC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000" b="1">
                <a:solidFill>
                  <a:srgbClr val="FF3300"/>
                </a:solidFill>
                <a:latin typeface="Times New Roman" pitchFamily="18" charset="0"/>
                <a:ea typeface="宋体" charset="-122"/>
              </a:rPr>
              <a:t>empty</a:t>
            </a:r>
            <a:endParaRPr kumimoji="1" lang="en-US" altLang="zh-CN" sz="2000" b="1">
              <a:latin typeface="Times New Roman" pitchFamily="18" charset="0"/>
              <a:ea typeface="宋体" charset="-122"/>
            </a:endParaRPr>
          </a:p>
        </p:txBody>
      </p:sp>
      <p:sp>
        <p:nvSpPr>
          <p:cNvPr id="113768" name="Rectangle 104"/>
          <p:cNvSpPr>
            <a:spLocks noChangeArrowheads="1"/>
          </p:cNvSpPr>
          <p:nvPr/>
        </p:nvSpPr>
        <p:spPr bwMode="auto">
          <a:xfrm>
            <a:off x="468313" y="4797425"/>
            <a:ext cx="8675687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zh-CN" altLang="en-US" sz="2400" b="1"/>
              <a:t>溢出</a:t>
            </a:r>
            <a:r>
              <a:rPr lang="en-US" altLang="zh-CN" sz="2400" b="1"/>
              <a:t>:</a:t>
            </a:r>
          </a:p>
          <a:p>
            <a:pPr lvl="1">
              <a:buFontTx/>
              <a:buChar char="•"/>
            </a:pPr>
            <a:r>
              <a:rPr lang="zh-CN" altLang="en-US" sz="2400" b="1"/>
              <a:t>顺序栈的数据元素空间大小是预先分配</a:t>
            </a:r>
          </a:p>
          <a:p>
            <a:pPr lvl="1">
              <a:buFontTx/>
              <a:buChar char="•"/>
            </a:pPr>
            <a:r>
              <a:rPr lang="zh-CN" altLang="en-US" sz="2400" b="1"/>
              <a:t>当空间全部占满后再入栈产生的溢出称为“上溢”；</a:t>
            </a:r>
          </a:p>
          <a:p>
            <a:pPr lvl="1">
              <a:buFontTx/>
              <a:buChar char="•"/>
            </a:pPr>
            <a:r>
              <a:rPr lang="zh-CN" altLang="en-US" sz="2400" b="1"/>
              <a:t>当栈为空时再出栈也将产生的溢出称为“下溢”</a:t>
            </a:r>
            <a:r>
              <a:rPr lang="zh-CN" altLang="en-US" sz="24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081632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36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13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136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3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3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1137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3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3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1137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3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3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500"/>
                                        <p:tgtEl>
                                          <p:spTgt spid="1137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3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3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500"/>
                                        <p:tgtEl>
                                          <p:spTgt spid="1137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3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3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5" dur="500"/>
                                        <p:tgtEl>
                                          <p:spTgt spid="1137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13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13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5" dur="500"/>
                                        <p:tgtEl>
                                          <p:spTgt spid="1137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13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3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5" dur="500"/>
                                        <p:tgtEl>
                                          <p:spTgt spid="113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13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13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13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13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13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13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13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13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13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13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13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13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7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1000"/>
                                        <p:tgtEl>
                                          <p:spTgt spid="1137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/>
                                        <p:tgtEl>
                                          <p:spTgt spid="113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/>
                                        <p:tgtEl>
                                          <p:spTgt spid="113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26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1000"/>
                                        <p:tgtEl>
                                          <p:spTgt spid="1137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/>
                                        <p:tgtEl>
                                          <p:spTgt spid="113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/>
                                        <p:tgtEl>
                                          <p:spTgt spid="113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3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5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1000"/>
                                        <p:tgtEl>
                                          <p:spTgt spid="1137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/>
                                        <p:tgtEl>
                                          <p:spTgt spid="113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/>
                                        <p:tgtEl>
                                          <p:spTgt spid="113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3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44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1000"/>
                                        <p:tgtEl>
                                          <p:spTgt spid="1137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/>
                                        <p:tgtEl>
                                          <p:spTgt spid="113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/>
                                        <p:tgtEl>
                                          <p:spTgt spid="113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3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53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1000"/>
                                        <p:tgtEl>
                                          <p:spTgt spid="1137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/>
                                        <p:tgtEl>
                                          <p:spTgt spid="113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/>
                                        <p:tgtEl>
                                          <p:spTgt spid="113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3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62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1000"/>
                                        <p:tgtEl>
                                          <p:spTgt spid="1137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000"/>
                                        <p:tgtEl>
                                          <p:spTgt spid="113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/>
                                        <p:tgtEl>
                                          <p:spTgt spid="113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1" dur="500"/>
                                        <p:tgtEl>
                                          <p:spTgt spid="1137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113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113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702" grpId="0" build="p" autoUpdateAnimBg="0"/>
      <p:bldP spid="113703" grpId="0" autoUpdateAnimBg="0"/>
      <p:bldP spid="113707" grpId="0" build="p" autoUpdateAnimBg="0" advAuto="1000"/>
      <p:bldP spid="113708" grpId="0" animBg="1" autoUpdateAnimBg="0"/>
      <p:bldP spid="113709" grpId="0" autoUpdateAnimBg="0"/>
      <p:bldP spid="113710" grpId="0" autoUpdateAnimBg="0"/>
      <p:bldP spid="113711" grpId="0" autoUpdateAnimBg="0"/>
      <p:bldP spid="113712" grpId="0" autoUpdateAnimBg="0"/>
      <p:bldP spid="113713" grpId="0" autoUpdateAnimBg="0"/>
      <p:bldP spid="113743" grpId="0"/>
      <p:bldP spid="113743" grpId="1"/>
      <p:bldP spid="113744" grpId="0"/>
      <p:bldP spid="113744" grpId="1"/>
      <p:bldP spid="113745" grpId="0"/>
      <p:bldP spid="113745" grpId="1"/>
      <p:bldP spid="113746" grpId="0"/>
      <p:bldP spid="113746" grpId="1"/>
      <p:bldP spid="113747" grpId="0"/>
      <p:bldP spid="113747" grpId="1"/>
      <p:bldP spid="113748" grpId="0"/>
      <p:bldP spid="113748" grpId="1"/>
      <p:bldP spid="113767" grpId="0" animBg="1" autoUpdateAnimBg="0"/>
      <p:bldP spid="11376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</a:p>
        </p:txBody>
      </p:sp>
      <p:sp>
        <p:nvSpPr>
          <p:cNvPr id="304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实现入栈，出栈，取栈顶元素操作</a:t>
            </a:r>
          </a:p>
        </p:txBody>
      </p:sp>
    </p:spTree>
    <p:extLst>
      <p:ext uri="{BB962C8B-B14F-4D97-AF65-F5344CB8AC3E}">
        <p14:creationId xmlns:p14="http://schemas.microsoft.com/office/powerpoint/2010/main" val="28667750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-396552" y="692696"/>
            <a:ext cx="6337300" cy="69215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顺序栈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</a:rPr>
              <a:t>入栈</a:t>
            </a:r>
            <a:r>
              <a:rPr lang="zh-CN" altLang="en-US" dirty="0" smtClean="0">
                <a:latin typeface="Times New Roman" pitchFamily="18" charset="0"/>
              </a:rPr>
              <a:t>操作的实现</a:t>
            </a:r>
            <a:endParaRPr lang="en-US" altLang="zh-CN" dirty="0" smtClean="0">
              <a:latin typeface="Times New Roman" pitchFamily="18" charset="0"/>
            </a:endParaRPr>
          </a:p>
        </p:txBody>
      </p:sp>
      <p:sp>
        <p:nvSpPr>
          <p:cNvPr id="114691" name="Rectangle 3"/>
          <p:cNvSpPr>
            <a:spLocks noGrp="1" noChangeArrowheads="1"/>
          </p:cNvSpPr>
          <p:nvPr>
            <p:ph idx="1"/>
          </p:nvPr>
        </p:nvSpPr>
        <p:spPr>
          <a:xfrm>
            <a:off x="899702" y="1021621"/>
            <a:ext cx="7239547" cy="507762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zh-CN" altLang="en-US" sz="2800" b="1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itchFamily="18" charset="0"/>
              </a:rPr>
              <a:t>Status   </a:t>
            </a:r>
            <a:r>
              <a:rPr lang="en-US" altLang="zh-CN" sz="2800" b="1" dirty="0" err="1" smtClean="0">
                <a:latin typeface="Times New Roman" pitchFamily="18" charset="0"/>
              </a:rPr>
              <a:t>Stack_Push</a:t>
            </a:r>
            <a:r>
              <a:rPr lang="en-US" altLang="zh-CN" sz="2800" b="1" dirty="0" smtClean="0">
                <a:latin typeface="Times New Roman" pitchFamily="18" charset="0"/>
              </a:rPr>
              <a:t>(</a:t>
            </a:r>
            <a:r>
              <a:rPr lang="en-US" altLang="zh-CN" sz="2800" b="1" dirty="0" err="1" smtClean="0">
                <a:latin typeface="Times New Roman" pitchFamily="18" charset="0"/>
              </a:rPr>
              <a:t>StackPtr</a:t>
            </a:r>
            <a:r>
              <a:rPr lang="en-US" altLang="zh-CN" sz="2800" b="1" dirty="0" smtClean="0">
                <a:latin typeface="Times New Roman" pitchFamily="18" charset="0"/>
              </a:rPr>
              <a:t> s, </a:t>
            </a:r>
            <a:r>
              <a:rPr lang="en-US" altLang="zh-CN" sz="2800" b="1" dirty="0" err="1" smtClean="0">
                <a:latin typeface="Times New Roman" pitchFamily="18" charset="0"/>
              </a:rPr>
              <a:t>StackEntry</a:t>
            </a:r>
            <a:r>
              <a:rPr lang="en-US" altLang="zh-CN" sz="2800" b="1" dirty="0" smtClean="0">
                <a:latin typeface="Times New Roman" pitchFamily="18" charset="0"/>
              </a:rPr>
              <a:t> item){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itchFamily="18" charset="0"/>
              </a:rPr>
              <a:t>	Status  outcome = success;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itchFamily="18" charset="0"/>
              </a:rPr>
              <a:t>    if (</a:t>
            </a:r>
            <a:r>
              <a:rPr lang="en-US" altLang="zh-CN" sz="2800" b="1" dirty="0" err="1" smtClean="0">
                <a:latin typeface="Times New Roman" pitchFamily="18" charset="0"/>
              </a:rPr>
              <a:t>Stack_Full</a:t>
            </a:r>
            <a:r>
              <a:rPr lang="en-US" altLang="zh-CN" sz="2800" b="1" dirty="0" smtClean="0">
                <a:latin typeface="Times New Roman" pitchFamily="18" charset="0"/>
              </a:rPr>
              <a:t>(s))</a:t>
            </a:r>
            <a:endParaRPr lang="en-US" altLang="zh-CN" sz="2400" b="1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itchFamily="18" charset="0"/>
              </a:rPr>
              <a:t>        outcome = overflow;  </a:t>
            </a:r>
            <a:r>
              <a:rPr lang="en-US" altLang="zh-CN" sz="2400" b="1" dirty="0" smtClean="0">
                <a:latin typeface="Times New Roman" pitchFamily="18" charset="0"/>
              </a:rPr>
              <a:t>/* </a:t>
            </a:r>
            <a:r>
              <a:rPr lang="zh-CN" altLang="en-US" sz="2400" b="1" dirty="0" smtClean="0">
                <a:latin typeface="Times New Roman" pitchFamily="18" charset="0"/>
              </a:rPr>
              <a:t>栈满则上溢 *</a:t>
            </a:r>
            <a:r>
              <a:rPr lang="en-US" altLang="zh-CN" sz="2400" b="1" dirty="0" smtClean="0">
                <a:latin typeface="Times New Roman" pitchFamily="18" charset="0"/>
              </a:rPr>
              <a:t>/</a:t>
            </a:r>
            <a:endParaRPr lang="en-US" altLang="zh-CN" sz="2800" b="1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itchFamily="18" charset="0"/>
              </a:rPr>
              <a:t>    else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itchFamily="18" charset="0"/>
              </a:rPr>
              <a:t>        s-&gt;top++;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itchFamily="18" charset="0"/>
              </a:rPr>
              <a:t>        s-&gt;entry[s-&gt;top] = item;  </a:t>
            </a:r>
            <a:r>
              <a:rPr lang="en-US" altLang="zh-CN" sz="2400" b="1" dirty="0" smtClean="0">
                <a:latin typeface="Times New Roman" pitchFamily="18" charset="0"/>
              </a:rPr>
              <a:t>/*</a:t>
            </a:r>
            <a:r>
              <a:rPr lang="zh-CN" altLang="en-US" sz="2400" b="1" dirty="0" smtClean="0">
                <a:latin typeface="Times New Roman" pitchFamily="18" charset="0"/>
              </a:rPr>
              <a:t>数据元素放入</a:t>
            </a:r>
            <a:r>
              <a:rPr lang="en-US" altLang="zh-CN" sz="2400" b="1" dirty="0" smtClean="0">
                <a:latin typeface="Times New Roman" pitchFamily="18" charset="0"/>
              </a:rPr>
              <a:t>top</a:t>
            </a:r>
            <a:r>
              <a:rPr lang="zh-CN" altLang="en-US" sz="2400" b="1" dirty="0" smtClean="0">
                <a:latin typeface="Times New Roman" pitchFamily="18" charset="0"/>
              </a:rPr>
              <a:t>位置 *</a:t>
            </a:r>
            <a:r>
              <a:rPr lang="en-US" altLang="zh-CN" sz="2400" b="1" dirty="0" smtClean="0">
                <a:latin typeface="Times New Roman" pitchFamily="18" charset="0"/>
              </a:rPr>
              <a:t>/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itchFamily="18" charset="0"/>
              </a:rPr>
              <a:t>   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</a:rPr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itchFamily="18" charset="0"/>
              </a:rPr>
              <a:t>	return outcome;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itchFamily="18" charset="0"/>
              </a:rPr>
              <a:t>}</a:t>
            </a:r>
            <a:endParaRPr lang="zh-CN" altLang="en-US" sz="2800" b="1" dirty="0" smtClean="0">
              <a:latin typeface="Times New Roman" pitchFamily="18" charset="0"/>
            </a:endParaRPr>
          </a:p>
        </p:txBody>
      </p:sp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1619672" y="2517775"/>
            <a:ext cx="4537075" cy="457200"/>
          </a:xfrm>
          <a:prstGeom prst="rect">
            <a:avLst/>
          </a:prstGeom>
          <a:ln/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itchFamily="18" charset="0"/>
              </a:rPr>
              <a:t>if</a:t>
            </a:r>
            <a:r>
              <a:rPr lang="zh-CN" altLang="en-US" sz="2400" b="1" dirty="0">
                <a:latin typeface="Times New Roman" pitchFamily="18" charset="0"/>
              </a:rPr>
              <a:t>（ </a:t>
            </a:r>
            <a:r>
              <a:rPr lang="en-US" altLang="zh-CN" sz="2400" b="1" dirty="0">
                <a:latin typeface="Times New Roman" pitchFamily="18" charset="0"/>
              </a:rPr>
              <a:t>s-&gt;</a:t>
            </a:r>
            <a:r>
              <a:rPr lang="zh-CN" altLang="en-US" sz="2400" b="1" dirty="0">
                <a:latin typeface="Times New Roman" pitchFamily="18" charset="0"/>
              </a:rPr>
              <a:t> </a:t>
            </a:r>
            <a:r>
              <a:rPr lang="en-US" altLang="zh-CN" sz="2400" b="1" dirty="0">
                <a:latin typeface="Times New Roman" pitchFamily="18" charset="0"/>
              </a:rPr>
              <a:t>top==MAXSTACK-1</a:t>
            </a:r>
            <a:r>
              <a:rPr lang="zh-CN" altLang="en-US" sz="2400" b="1" dirty="0">
                <a:latin typeface="Times New Roman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1262307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6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6337300" cy="69215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顺序栈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</a:rPr>
              <a:t>出栈</a:t>
            </a:r>
            <a:r>
              <a:rPr lang="zh-CN" altLang="en-US" dirty="0" smtClean="0">
                <a:latin typeface="Times New Roman" pitchFamily="18" charset="0"/>
              </a:rPr>
              <a:t>操作的实现</a:t>
            </a:r>
            <a:endParaRPr lang="en-US" altLang="zh-CN" dirty="0" smtClean="0">
              <a:latin typeface="Times New Roman" pitchFamily="18" charset="0"/>
            </a:endParaRP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836613"/>
            <a:ext cx="8748712" cy="5472112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zh-CN" altLang="en-US" sz="2800" b="1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</a:rPr>
              <a:t>Status  </a:t>
            </a:r>
            <a:r>
              <a:rPr lang="en-US" altLang="zh-CN" sz="2400" b="1" dirty="0" err="1" smtClean="0">
                <a:latin typeface="Times New Roman" pitchFamily="18" charset="0"/>
              </a:rPr>
              <a:t>Stack_Pop</a:t>
            </a:r>
            <a:r>
              <a:rPr lang="en-US" altLang="zh-CN" sz="2400" b="1" dirty="0" smtClean="0">
                <a:latin typeface="Times New Roman" pitchFamily="18" charset="0"/>
              </a:rPr>
              <a:t>(</a:t>
            </a:r>
            <a:r>
              <a:rPr lang="en-US" altLang="zh-CN" sz="2400" b="1" dirty="0" err="1" smtClean="0">
                <a:latin typeface="Times New Roman" pitchFamily="18" charset="0"/>
              </a:rPr>
              <a:t>StackPtr</a:t>
            </a:r>
            <a:r>
              <a:rPr lang="en-US" altLang="zh-CN" sz="2400" b="1" dirty="0" smtClean="0">
                <a:latin typeface="Times New Roman" pitchFamily="18" charset="0"/>
              </a:rPr>
              <a:t> s, </a:t>
            </a:r>
            <a:r>
              <a:rPr lang="en-US" altLang="zh-CN" sz="2400" b="1" dirty="0" err="1" smtClean="0">
                <a:latin typeface="Times New Roman" pitchFamily="18" charset="0"/>
              </a:rPr>
              <a:t>StackEntry</a:t>
            </a:r>
            <a:r>
              <a:rPr lang="en-US" altLang="zh-CN" sz="2400" b="1" dirty="0" smtClean="0">
                <a:latin typeface="Times New Roman" pitchFamily="18" charset="0"/>
              </a:rPr>
              <a:t> *item){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</a:rPr>
              <a:t>	Status  outcome = success;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</a:rPr>
              <a:t>   	if (</a:t>
            </a:r>
            <a:r>
              <a:rPr lang="en-US" altLang="zh-CN" sz="2400" b="1" dirty="0" err="1" smtClean="0">
                <a:latin typeface="Times New Roman" pitchFamily="18" charset="0"/>
              </a:rPr>
              <a:t>Stack_Empty</a:t>
            </a:r>
            <a:r>
              <a:rPr lang="en-US" altLang="zh-CN" sz="2400" b="1" dirty="0" smtClean="0">
                <a:latin typeface="Times New Roman" pitchFamily="18" charset="0"/>
              </a:rPr>
              <a:t>(s))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</a:rPr>
              <a:t>        outcome = underflow;     </a:t>
            </a:r>
            <a:r>
              <a:rPr lang="en-US" altLang="zh-CN" sz="2000" b="1" dirty="0" smtClean="0">
                <a:latin typeface="Times New Roman" pitchFamily="18" charset="0"/>
              </a:rPr>
              <a:t>/* </a:t>
            </a:r>
            <a:r>
              <a:rPr lang="zh-CN" altLang="en-US" sz="2000" b="1" dirty="0" smtClean="0">
                <a:latin typeface="Times New Roman" pitchFamily="18" charset="0"/>
              </a:rPr>
              <a:t>栈空则下溢 *</a:t>
            </a:r>
            <a:r>
              <a:rPr lang="en-US" altLang="zh-CN" sz="2000" b="1" dirty="0" smtClean="0">
                <a:latin typeface="Times New Roman" pitchFamily="18" charset="0"/>
              </a:rPr>
              <a:t>/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</a:rPr>
              <a:t>    	else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</a:rPr>
              <a:t>        *item = s-&gt;entry[s-&gt;top--]; </a:t>
            </a:r>
            <a:r>
              <a:rPr lang="en-US" altLang="zh-CN" sz="1800" b="1" dirty="0" smtClean="0">
                <a:latin typeface="Times New Roman" pitchFamily="18" charset="0"/>
              </a:rPr>
              <a:t>/*</a:t>
            </a:r>
            <a:r>
              <a:rPr lang="zh-CN" altLang="en-US" sz="1800" b="1" dirty="0" smtClean="0">
                <a:latin typeface="Times New Roman" pitchFamily="18" charset="0"/>
              </a:rPr>
              <a:t>将</a:t>
            </a:r>
            <a:r>
              <a:rPr lang="en-US" altLang="zh-CN" sz="1800" b="1" dirty="0" smtClean="0">
                <a:latin typeface="Times New Roman" pitchFamily="18" charset="0"/>
              </a:rPr>
              <a:t>top</a:t>
            </a:r>
            <a:r>
              <a:rPr lang="zh-CN" altLang="en-US" sz="1800" b="1" dirty="0" smtClean="0">
                <a:latin typeface="Times New Roman" pitchFamily="18" charset="0"/>
              </a:rPr>
              <a:t>所指数据元素放入</a:t>
            </a:r>
            <a:r>
              <a:rPr lang="en-US" altLang="zh-CN" sz="1800" b="1" dirty="0" smtClean="0">
                <a:latin typeface="Times New Roman" pitchFamily="18" charset="0"/>
              </a:rPr>
              <a:t>item</a:t>
            </a:r>
            <a:r>
              <a:rPr lang="zh-CN" altLang="en-US" sz="1800" b="1" dirty="0" smtClean="0">
                <a:latin typeface="Times New Roman" pitchFamily="18" charset="0"/>
              </a:rPr>
              <a:t>，</a:t>
            </a:r>
            <a:r>
              <a:rPr lang="en-US" altLang="zh-CN" sz="1800" b="1" dirty="0" smtClean="0">
                <a:latin typeface="Times New Roman" pitchFamily="18" charset="0"/>
              </a:rPr>
              <a:t>top</a:t>
            </a:r>
            <a:r>
              <a:rPr lang="zh-CN" altLang="en-US" sz="1800" b="1" dirty="0" smtClean="0">
                <a:latin typeface="Times New Roman" pitchFamily="18" charset="0"/>
              </a:rPr>
              <a:t>再减</a:t>
            </a:r>
            <a:r>
              <a:rPr lang="en-US" altLang="zh-CN" sz="1800" b="1" dirty="0" smtClean="0">
                <a:latin typeface="Times New Roman" pitchFamily="18" charset="0"/>
              </a:rPr>
              <a:t>1</a:t>
            </a:r>
            <a:r>
              <a:rPr lang="zh-CN" altLang="en-US" sz="1800" b="1" dirty="0" smtClean="0">
                <a:latin typeface="Times New Roman" pitchFamily="18" charset="0"/>
              </a:rPr>
              <a:t> *</a:t>
            </a:r>
            <a:r>
              <a:rPr lang="en-US" altLang="zh-CN" sz="1800" b="1" dirty="0" smtClean="0">
                <a:latin typeface="Times New Roman" pitchFamily="18" charset="0"/>
              </a:rPr>
              <a:t>/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</a:rPr>
              <a:t>	return outcome;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</a:rPr>
              <a:t>}</a:t>
            </a:r>
            <a:endParaRPr lang="zh-CN" altLang="en-US" sz="2400" b="1" dirty="0" smtClean="0">
              <a:latin typeface="Times New Roman" pitchFamily="18" charset="0"/>
            </a:endParaRPr>
          </a:p>
        </p:txBody>
      </p:sp>
      <p:sp>
        <p:nvSpPr>
          <p:cNvPr id="225284" name="Text Box 4"/>
          <p:cNvSpPr txBox="1">
            <a:spLocks noChangeArrowheads="1"/>
          </p:cNvSpPr>
          <p:nvPr/>
        </p:nvSpPr>
        <p:spPr bwMode="auto">
          <a:xfrm>
            <a:off x="1115616" y="2852936"/>
            <a:ext cx="4175125" cy="519112"/>
          </a:xfrm>
          <a:prstGeom prst="rect">
            <a:avLst/>
          </a:prstGeom>
          <a:ln/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latin typeface="Times New Roman" pitchFamily="18" charset="0"/>
              </a:rPr>
              <a:t>if</a:t>
            </a:r>
            <a:r>
              <a:rPr lang="zh-CN" altLang="en-US" sz="2800" b="1" dirty="0">
                <a:latin typeface="Times New Roman" pitchFamily="18" charset="0"/>
              </a:rPr>
              <a:t>（ </a:t>
            </a:r>
            <a:r>
              <a:rPr lang="en-US" altLang="zh-CN" sz="2800" b="1" dirty="0">
                <a:latin typeface="Times New Roman" pitchFamily="18" charset="0"/>
              </a:rPr>
              <a:t>s-&gt;</a:t>
            </a:r>
            <a:r>
              <a:rPr lang="zh-CN" altLang="en-US" sz="2800" b="1" dirty="0">
                <a:latin typeface="Times New Roman" pitchFamily="18" charset="0"/>
              </a:rPr>
              <a:t> </a:t>
            </a:r>
            <a:r>
              <a:rPr lang="en-US" altLang="zh-CN" sz="2800" b="1" dirty="0">
                <a:latin typeface="Times New Roman" pitchFamily="18" charset="0"/>
              </a:rPr>
              <a:t>top</a:t>
            </a:r>
            <a:r>
              <a:rPr lang="en-US" altLang="zh-CN" sz="2800" b="1" i="1" dirty="0">
                <a:latin typeface="Times New Roman" pitchFamily="18" charset="0"/>
              </a:rPr>
              <a:t>== -</a:t>
            </a:r>
            <a:r>
              <a:rPr lang="en-US" altLang="zh-CN" sz="2800" b="1" dirty="0">
                <a:latin typeface="Times New Roman" pitchFamily="18" charset="0"/>
              </a:rPr>
              <a:t>1</a:t>
            </a:r>
            <a:r>
              <a:rPr lang="zh-CN" altLang="en-US" sz="2800" b="1" dirty="0">
                <a:latin typeface="Times New Roman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2155725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137152" cy="692150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练习</a:t>
            </a:r>
            <a:r>
              <a:rPr lang="zh-CN" altLang="en-US" dirty="0" smtClean="0"/>
              <a:t>顺序栈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</a:rPr>
              <a:t>取栈顶元素</a:t>
            </a:r>
            <a:r>
              <a:rPr lang="zh-CN" altLang="en-US" dirty="0" smtClean="0">
                <a:latin typeface="Times New Roman" pitchFamily="18" charset="0"/>
              </a:rPr>
              <a:t>操作的实现</a:t>
            </a:r>
            <a:endParaRPr lang="en-US" altLang="zh-CN" dirty="0" smtClean="0">
              <a:latin typeface="Times New Roman" pitchFamily="18" charset="0"/>
            </a:endParaRPr>
          </a:p>
        </p:txBody>
      </p:sp>
      <p:sp>
        <p:nvSpPr>
          <p:cNvPr id="116739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836613"/>
            <a:ext cx="8748712" cy="5472112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zh-CN" altLang="en-US" sz="2800" b="1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itchFamily="18" charset="0"/>
              </a:rPr>
              <a:t>Status  </a:t>
            </a:r>
            <a:r>
              <a:rPr lang="en-US" altLang="zh-CN" sz="2800" b="1" dirty="0" err="1" smtClean="0">
                <a:latin typeface="Times New Roman" pitchFamily="18" charset="0"/>
              </a:rPr>
              <a:t>Stack_Top</a:t>
            </a:r>
            <a:r>
              <a:rPr lang="en-US" altLang="zh-CN" sz="2800" b="1" dirty="0" smtClean="0">
                <a:latin typeface="Times New Roman" pitchFamily="18" charset="0"/>
              </a:rPr>
              <a:t>(</a:t>
            </a:r>
            <a:r>
              <a:rPr lang="en-US" altLang="zh-CN" sz="2800" b="1" dirty="0" err="1" smtClean="0">
                <a:latin typeface="Times New Roman" pitchFamily="18" charset="0"/>
              </a:rPr>
              <a:t>StackPtr</a:t>
            </a:r>
            <a:r>
              <a:rPr lang="en-US" altLang="zh-CN" sz="2800" b="1" dirty="0" smtClean="0">
                <a:latin typeface="Times New Roman" pitchFamily="18" charset="0"/>
              </a:rPr>
              <a:t> s, </a:t>
            </a:r>
            <a:r>
              <a:rPr lang="en-US" altLang="zh-CN" sz="2800" b="1" dirty="0" err="1" smtClean="0">
                <a:latin typeface="Times New Roman" pitchFamily="18" charset="0"/>
              </a:rPr>
              <a:t>StackEntry</a:t>
            </a:r>
            <a:r>
              <a:rPr lang="en-US" altLang="zh-CN" sz="2800" b="1" dirty="0" smtClean="0">
                <a:latin typeface="Times New Roman" pitchFamily="18" charset="0"/>
              </a:rPr>
              <a:t> *item){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itchFamily="18" charset="0"/>
              </a:rPr>
              <a:t>   Status outcome = success;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itchFamily="18" charset="0"/>
              </a:rPr>
              <a:t>   if (</a:t>
            </a:r>
            <a:r>
              <a:rPr lang="en-US" altLang="zh-CN" sz="2800" b="1" dirty="0" err="1" smtClean="0">
                <a:latin typeface="Times New Roman" pitchFamily="18" charset="0"/>
              </a:rPr>
              <a:t>Stack_Empty</a:t>
            </a:r>
            <a:r>
              <a:rPr lang="en-US" altLang="zh-CN" sz="2800" b="1" dirty="0" smtClean="0">
                <a:latin typeface="Times New Roman" pitchFamily="18" charset="0"/>
              </a:rPr>
              <a:t>(s))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itchFamily="18" charset="0"/>
              </a:rPr>
              <a:t>        outcome = underflow; </a:t>
            </a:r>
            <a:r>
              <a:rPr lang="en-US" altLang="zh-CN" sz="2400" b="1" dirty="0" smtClean="0">
                <a:latin typeface="Times New Roman" pitchFamily="18" charset="0"/>
              </a:rPr>
              <a:t>/* </a:t>
            </a:r>
            <a:r>
              <a:rPr lang="zh-CN" altLang="en-US" sz="2400" b="1" dirty="0" smtClean="0">
                <a:latin typeface="Times New Roman" pitchFamily="18" charset="0"/>
              </a:rPr>
              <a:t>栈空则下溢出 *</a:t>
            </a:r>
            <a:r>
              <a:rPr lang="en-US" altLang="zh-CN" sz="2400" b="1" dirty="0" smtClean="0">
                <a:latin typeface="Times New Roman" pitchFamily="18" charset="0"/>
              </a:rPr>
              <a:t>/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itchFamily="18" charset="0"/>
              </a:rPr>
              <a:t>   else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itchFamily="18" charset="0"/>
              </a:rPr>
              <a:t>       *item = s-&gt;entry[s-&gt;top]; </a:t>
            </a:r>
            <a:r>
              <a:rPr lang="en-US" altLang="zh-CN" sz="2400" b="1" dirty="0" smtClean="0">
                <a:latin typeface="Times New Roman" pitchFamily="18" charset="0"/>
              </a:rPr>
              <a:t>/*</a:t>
            </a:r>
            <a:r>
              <a:rPr lang="zh-CN" altLang="en-US" sz="2400" b="1" dirty="0" smtClean="0">
                <a:latin typeface="Times New Roman" pitchFamily="18" charset="0"/>
              </a:rPr>
              <a:t>取出数据，</a:t>
            </a:r>
            <a:r>
              <a:rPr lang="en-US" altLang="zh-CN" sz="2400" b="1" dirty="0" smtClean="0">
                <a:latin typeface="Times New Roman" pitchFamily="18" charset="0"/>
              </a:rPr>
              <a:t>top</a:t>
            </a:r>
            <a:r>
              <a:rPr lang="zh-CN" altLang="en-US" sz="2400" b="1" dirty="0" smtClean="0">
                <a:latin typeface="Times New Roman" pitchFamily="18" charset="0"/>
              </a:rPr>
              <a:t>指针不变 *</a:t>
            </a:r>
            <a:r>
              <a:rPr lang="en-US" altLang="zh-CN" sz="2400" b="1" dirty="0" smtClean="0">
                <a:latin typeface="Times New Roman" pitchFamily="18" charset="0"/>
              </a:rPr>
              <a:t>/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itchFamily="18" charset="0"/>
              </a:rPr>
              <a:t>   return outcome;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itchFamily="18" charset="0"/>
              </a:rPr>
              <a:t>}</a:t>
            </a:r>
            <a:endParaRPr lang="zh-CN" altLang="en-US" sz="2800" b="1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5001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6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6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6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6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6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6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6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6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90" name="Rectangle 2"/>
          <p:cNvSpPr>
            <a:spLocks noGrp="1" noChangeArrowheads="1"/>
          </p:cNvSpPr>
          <p:nvPr>
            <p:ph type="title"/>
          </p:nvPr>
        </p:nvSpPr>
        <p:spPr>
          <a:xfrm>
            <a:off x="-2340768" y="-459432"/>
            <a:ext cx="7740352" cy="1695631"/>
          </a:xfrm>
          <a:ln/>
        </p:spPr>
        <p:txBody>
          <a:bodyPr/>
          <a:lstStyle/>
          <a:p>
            <a:r>
              <a:rPr lang="zh-CN" altLang="en-US" dirty="0" smtClean="0"/>
              <a:t>多个顺序栈空间共享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836613"/>
            <a:ext cx="8447087" cy="3168650"/>
          </a:xfrm>
        </p:spPr>
        <p:txBody>
          <a:bodyPr/>
          <a:lstStyle/>
          <a:p>
            <a:pPr marL="365760" lvl="1" indent="0">
              <a:buNone/>
            </a:pPr>
            <a:endParaRPr lang="zh-CN" altLang="en-US" b="1" dirty="0" smtClean="0"/>
          </a:p>
          <a:p>
            <a:pPr marL="0" indent="0">
              <a:buNone/>
            </a:pPr>
            <a:r>
              <a:rPr lang="zh-CN" altLang="en-US" b="1" dirty="0" smtClean="0"/>
              <a:t>顺序栈的问题</a:t>
            </a:r>
          </a:p>
          <a:p>
            <a:pPr marL="365760" lvl="1" indent="0">
              <a:buNone/>
            </a:pPr>
            <a:r>
              <a:rPr lang="zh-CN" altLang="en-US" b="1" dirty="0" smtClean="0"/>
              <a:t>空间可能浪费</a:t>
            </a:r>
          </a:p>
          <a:p>
            <a:pPr marL="365760" lvl="1" indent="0">
              <a:buNone/>
            </a:pPr>
            <a:r>
              <a:rPr lang="zh-CN" altLang="en-US" b="1" dirty="0" smtClean="0"/>
              <a:t>如何解决？</a:t>
            </a:r>
          </a:p>
          <a:p>
            <a:pPr marL="365760" lvl="1" indent="0">
              <a:buNone/>
            </a:pPr>
            <a:r>
              <a:rPr lang="zh-CN" altLang="en-US" b="1" dirty="0" smtClean="0"/>
              <a:t>空间共享</a:t>
            </a:r>
          </a:p>
        </p:txBody>
      </p:sp>
      <p:pic>
        <p:nvPicPr>
          <p:cNvPr id="246788" name="Picture 4" descr="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696254"/>
            <a:ext cx="7561262" cy="1662113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</p:pic>
      <p:sp>
        <p:nvSpPr>
          <p:cNvPr id="246892" name="文本框 246891"/>
          <p:cNvSpPr txBox="1"/>
          <p:nvPr/>
        </p:nvSpPr>
        <p:spPr>
          <a:xfrm>
            <a:off x="7812360" y="5003884"/>
            <a:ext cx="415498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低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6578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6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6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6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6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6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6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6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6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90" grpId="0" animBg="1"/>
      <p:bldP spid="246787" grpId="0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>
          <a:xfrm>
            <a:off x="-612576" y="-387424"/>
            <a:ext cx="5064953" cy="1695631"/>
          </a:xfrm>
        </p:spPr>
        <p:txBody>
          <a:bodyPr/>
          <a:lstStyle/>
          <a:p>
            <a:r>
              <a:rPr lang="zh-CN" altLang="en-US" dirty="0" smtClean="0"/>
              <a:t>两个栈共享空间</a:t>
            </a:r>
          </a:p>
        </p:txBody>
      </p:sp>
      <p:sp>
        <p:nvSpPr>
          <p:cNvPr id="247811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420337"/>
            <a:ext cx="7670219" cy="5077623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zh-CN" altLang="en-US" b="1" dirty="0" smtClean="0">
                <a:latin typeface="Times New Roman" pitchFamily="18" charset="0"/>
              </a:rPr>
              <a:t>类型定义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b="1" dirty="0" smtClean="0">
                <a:latin typeface="Times New Roman" pitchFamily="18" charset="0"/>
              </a:rPr>
              <a:t>       ＃</a:t>
            </a:r>
            <a:r>
              <a:rPr lang="en-US" altLang="zh-CN" sz="2400" b="1" dirty="0" smtClean="0">
                <a:latin typeface="Times New Roman" pitchFamily="18" charset="0"/>
              </a:rPr>
              <a:t>define MAXSIZE 200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400" b="1" dirty="0" smtClean="0">
                <a:latin typeface="Times New Roman" pitchFamily="18" charset="0"/>
              </a:rPr>
              <a:t>        </a:t>
            </a:r>
            <a:r>
              <a:rPr lang="en-US" altLang="zh-CN" sz="2400" b="1" dirty="0" err="1" smtClean="0">
                <a:latin typeface="Times New Roman" pitchFamily="18" charset="0"/>
              </a:rPr>
              <a:t>typedef</a:t>
            </a:r>
            <a:r>
              <a:rPr lang="en-US" altLang="zh-CN" sz="2400" b="1" dirty="0" smtClean="0">
                <a:latin typeface="Times New Roman" pitchFamily="18" charset="0"/>
              </a:rPr>
              <a:t> </a:t>
            </a:r>
            <a:r>
              <a:rPr lang="en-US" altLang="zh-CN" sz="2400" b="1" dirty="0" err="1" smtClean="0">
                <a:latin typeface="Times New Roman" pitchFamily="18" charset="0"/>
              </a:rPr>
              <a:t>struct</a:t>
            </a:r>
            <a:r>
              <a:rPr lang="en-US" altLang="zh-CN" sz="2400" b="1" dirty="0" smtClean="0">
                <a:latin typeface="Times New Roman" pitchFamily="18" charset="0"/>
              </a:rPr>
              <a:t>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400" b="1" dirty="0" smtClean="0">
                <a:latin typeface="Times New Roman" pitchFamily="18" charset="0"/>
              </a:rPr>
              <a:t>             </a:t>
            </a:r>
            <a:r>
              <a:rPr lang="en-US" altLang="zh-CN" sz="2400" b="1" dirty="0" err="1" smtClean="0">
                <a:latin typeface="Times New Roman" pitchFamily="18" charset="0"/>
              </a:rPr>
              <a:t>ElemType</a:t>
            </a:r>
            <a:r>
              <a:rPr lang="en-US" altLang="zh-CN" sz="2400" b="1" dirty="0" smtClean="0">
                <a:latin typeface="Times New Roman" pitchFamily="18" charset="0"/>
              </a:rPr>
              <a:t> </a:t>
            </a:r>
            <a:r>
              <a:rPr lang="en-US" altLang="zh-CN" sz="2400" b="1" dirty="0" err="1" smtClean="0">
                <a:latin typeface="Times New Roman" pitchFamily="18" charset="0"/>
              </a:rPr>
              <a:t>elem</a:t>
            </a:r>
            <a:r>
              <a:rPr lang="en-US" altLang="zh-CN" sz="2400" b="1" dirty="0" smtClean="0">
                <a:latin typeface="Times New Roman" pitchFamily="18" charset="0"/>
              </a:rPr>
              <a:t>[MAXSIZE ];    </a:t>
            </a:r>
            <a:r>
              <a:rPr lang="en-US" altLang="zh-CN" sz="2400" b="1" dirty="0" smtClean="0">
                <a:solidFill>
                  <a:srgbClr val="66FF33"/>
                </a:solidFill>
                <a:latin typeface="Times New Roman" pitchFamily="18" charset="0"/>
              </a:rPr>
              <a:t>//</a:t>
            </a:r>
            <a:r>
              <a:rPr lang="zh-CN" altLang="en-US" sz="2400" b="1" dirty="0" smtClean="0">
                <a:solidFill>
                  <a:srgbClr val="66FF33"/>
                </a:solidFill>
                <a:latin typeface="Times New Roman" pitchFamily="18" charset="0"/>
              </a:rPr>
              <a:t>存放数据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400" b="1" dirty="0" smtClean="0">
                <a:latin typeface="Times New Roman" pitchFamily="18" charset="0"/>
              </a:rPr>
              <a:t>             </a:t>
            </a:r>
            <a:r>
              <a:rPr lang="en-US" altLang="zh-CN" sz="2400" b="1" dirty="0" err="1" smtClean="0">
                <a:latin typeface="Times New Roman" pitchFamily="18" charset="0"/>
              </a:rPr>
              <a:t>int</a:t>
            </a:r>
            <a:r>
              <a:rPr lang="en-US" altLang="zh-CN" sz="2400" b="1" dirty="0" smtClean="0">
                <a:latin typeface="Times New Roman" pitchFamily="18" charset="0"/>
              </a:rPr>
              <a:t> top[2];                             </a:t>
            </a:r>
            <a:r>
              <a:rPr lang="en-US" altLang="zh-CN" sz="2400" b="1" dirty="0" smtClean="0">
                <a:solidFill>
                  <a:srgbClr val="66FF33"/>
                </a:solidFill>
                <a:latin typeface="Times New Roman" pitchFamily="18" charset="0"/>
              </a:rPr>
              <a:t>   //</a:t>
            </a:r>
            <a:r>
              <a:rPr lang="zh-CN" altLang="en-US" sz="2400" b="1" dirty="0" smtClean="0">
                <a:solidFill>
                  <a:srgbClr val="66FF33"/>
                </a:solidFill>
                <a:latin typeface="Times New Roman" pitchFamily="18" charset="0"/>
              </a:rPr>
              <a:t>存放栈顶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400" b="1" dirty="0" smtClean="0">
                <a:latin typeface="Times New Roman" pitchFamily="18" charset="0"/>
              </a:rPr>
              <a:t>        }</a:t>
            </a:r>
            <a:r>
              <a:rPr lang="en-US" altLang="zh-CN" sz="2400" b="1" dirty="0" err="1" smtClean="0">
                <a:latin typeface="Times New Roman" pitchFamily="18" charset="0"/>
              </a:rPr>
              <a:t>DuSqStack</a:t>
            </a:r>
            <a:r>
              <a:rPr lang="en-US" altLang="zh-CN" sz="2400" b="1" dirty="0" smtClean="0">
                <a:latin typeface="Times New Roman" pitchFamily="18" charset="0"/>
              </a:rPr>
              <a:t>;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800" b="1" dirty="0" smtClean="0">
                <a:latin typeface="Times New Roman" pitchFamily="18" charset="0"/>
              </a:rPr>
              <a:t>判空与满</a:t>
            </a:r>
          </a:p>
          <a:p>
            <a:pPr marL="365760" lvl="1" indent="0">
              <a:lnSpc>
                <a:spcPct val="80000"/>
              </a:lnSpc>
              <a:buNone/>
            </a:pPr>
            <a:r>
              <a:rPr lang="zh-CN" altLang="en-US" sz="2400" b="1" dirty="0" smtClean="0">
                <a:latin typeface="Times New Roman" pitchFamily="18" charset="0"/>
              </a:rPr>
              <a:t>满: </a:t>
            </a:r>
            <a:r>
              <a:rPr lang="en-US" altLang="zh-CN" sz="2400" b="1" dirty="0" err="1" smtClean="0">
                <a:latin typeface="Times New Roman" pitchFamily="18" charset="0"/>
              </a:rPr>
              <a:t>ds.top</a:t>
            </a:r>
            <a:r>
              <a:rPr lang="en-US" altLang="zh-CN" sz="2400" b="1" dirty="0" smtClean="0">
                <a:latin typeface="Times New Roman" pitchFamily="18" charset="0"/>
              </a:rPr>
              <a:t>[0]+1==</a:t>
            </a:r>
            <a:r>
              <a:rPr lang="en-US" altLang="zh-CN" sz="2400" b="1" dirty="0" err="1" smtClean="0">
                <a:latin typeface="Times New Roman" pitchFamily="18" charset="0"/>
              </a:rPr>
              <a:t>ds.top</a:t>
            </a:r>
            <a:r>
              <a:rPr lang="en-US" altLang="zh-CN" sz="2400" b="1" dirty="0" smtClean="0">
                <a:latin typeface="Times New Roman" pitchFamily="18" charset="0"/>
              </a:rPr>
              <a:t>[1]</a:t>
            </a:r>
          </a:p>
          <a:p>
            <a:pPr marL="365760" lvl="1" indent="0">
              <a:lnSpc>
                <a:spcPct val="80000"/>
              </a:lnSpc>
              <a:buNone/>
            </a:pPr>
            <a:r>
              <a:rPr lang="zh-CN" altLang="en-US" sz="2400" b="1" dirty="0" smtClean="0">
                <a:latin typeface="Times New Roman" pitchFamily="18" charset="0"/>
              </a:rPr>
              <a:t>左栈空: </a:t>
            </a:r>
            <a:r>
              <a:rPr lang="en-US" altLang="zh-CN" sz="2400" b="1" dirty="0" err="1" smtClean="0">
                <a:latin typeface="Times New Roman" pitchFamily="18" charset="0"/>
              </a:rPr>
              <a:t>ds.top</a:t>
            </a:r>
            <a:r>
              <a:rPr lang="en-US" altLang="zh-CN" sz="2400" b="1" dirty="0" smtClean="0">
                <a:latin typeface="Times New Roman" pitchFamily="18" charset="0"/>
              </a:rPr>
              <a:t>[0]== -1</a:t>
            </a:r>
          </a:p>
          <a:p>
            <a:pPr marL="365760" lvl="1" indent="0">
              <a:lnSpc>
                <a:spcPct val="80000"/>
              </a:lnSpc>
              <a:buNone/>
            </a:pPr>
            <a:r>
              <a:rPr lang="zh-CN" altLang="en-US" sz="2400" b="1" dirty="0" smtClean="0">
                <a:latin typeface="Times New Roman" pitchFamily="18" charset="0"/>
              </a:rPr>
              <a:t>右栈空的条件: </a:t>
            </a:r>
            <a:r>
              <a:rPr lang="en-US" altLang="zh-CN" sz="2400" b="1" dirty="0" err="1" smtClean="0">
                <a:latin typeface="Times New Roman" pitchFamily="18" charset="0"/>
              </a:rPr>
              <a:t>ds.top</a:t>
            </a:r>
            <a:r>
              <a:rPr lang="en-US" altLang="zh-CN" sz="2400" b="1" dirty="0" smtClean="0">
                <a:latin typeface="Times New Roman" pitchFamily="18" charset="0"/>
              </a:rPr>
              <a:t>[1]== MAXSIZE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800" b="1" dirty="0" smtClean="0">
                <a:latin typeface="Times New Roman" pitchFamily="18" charset="0"/>
              </a:rPr>
              <a:t>入栈</a:t>
            </a:r>
          </a:p>
          <a:p>
            <a:pPr marL="365760" lvl="1" indent="0">
              <a:lnSpc>
                <a:spcPct val="80000"/>
              </a:lnSpc>
              <a:buNone/>
            </a:pPr>
            <a:r>
              <a:rPr lang="zh-CN" altLang="en-US" sz="2400" b="1" dirty="0" smtClean="0">
                <a:latin typeface="Times New Roman" pitchFamily="18" charset="0"/>
              </a:rPr>
              <a:t>左入</a:t>
            </a:r>
            <a:r>
              <a:rPr lang="en-US" altLang="zh-CN" sz="2000" b="1" dirty="0" err="1" smtClean="0">
                <a:latin typeface="Times New Roman" pitchFamily="18" charset="0"/>
              </a:rPr>
              <a:t>s.top</a:t>
            </a:r>
            <a:r>
              <a:rPr lang="en-US" altLang="zh-CN" sz="2000" b="1" dirty="0" smtClean="0">
                <a:latin typeface="Times New Roman" pitchFamily="18" charset="0"/>
              </a:rPr>
              <a:t>[0]++;</a:t>
            </a:r>
            <a:r>
              <a:rPr lang="zh-CN" altLang="en-US" sz="2000" b="1" dirty="0" smtClean="0">
                <a:latin typeface="Times New Roman" pitchFamily="18" charset="0"/>
              </a:rPr>
              <a:t>右入</a:t>
            </a:r>
            <a:r>
              <a:rPr lang="en-US" altLang="zh-CN" sz="2000" b="1" dirty="0" err="1" smtClean="0">
                <a:latin typeface="Times New Roman" pitchFamily="18" charset="0"/>
              </a:rPr>
              <a:t>s.top</a:t>
            </a:r>
            <a:r>
              <a:rPr lang="en-US" altLang="zh-CN" sz="2000" b="1" dirty="0" smtClean="0">
                <a:latin typeface="Times New Roman" pitchFamily="18" charset="0"/>
              </a:rPr>
              <a:t>[1]--;</a:t>
            </a:r>
            <a:endParaRPr lang="zh-CN" altLang="en-US" sz="2400" b="1" dirty="0" smtClean="0">
              <a:latin typeface="Times New Roman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800" b="1" dirty="0" smtClean="0">
                <a:latin typeface="Times New Roman" pitchFamily="18" charset="0"/>
              </a:rPr>
              <a:t>出栈</a:t>
            </a:r>
          </a:p>
          <a:p>
            <a:pPr marL="365760" lvl="1" indent="0">
              <a:lnSpc>
                <a:spcPct val="80000"/>
              </a:lnSpc>
              <a:buNone/>
            </a:pPr>
            <a:r>
              <a:rPr lang="zh-CN" altLang="en-US" sz="2400" b="1" dirty="0" smtClean="0">
                <a:latin typeface="Times New Roman" pitchFamily="18" charset="0"/>
              </a:rPr>
              <a:t>左出</a:t>
            </a:r>
            <a:r>
              <a:rPr lang="en-US" altLang="zh-CN" sz="2000" b="1" dirty="0" err="1" smtClean="0">
                <a:latin typeface="Times New Roman" pitchFamily="18" charset="0"/>
              </a:rPr>
              <a:t>s.top</a:t>
            </a:r>
            <a:r>
              <a:rPr lang="en-US" altLang="zh-CN" sz="2000" b="1" dirty="0" smtClean="0">
                <a:latin typeface="Times New Roman" pitchFamily="18" charset="0"/>
              </a:rPr>
              <a:t>[0]--;</a:t>
            </a:r>
            <a:r>
              <a:rPr lang="zh-CN" altLang="en-US" sz="2000" b="1" dirty="0" smtClean="0">
                <a:latin typeface="Times New Roman" pitchFamily="18" charset="0"/>
              </a:rPr>
              <a:t>右出</a:t>
            </a:r>
            <a:r>
              <a:rPr lang="en-US" altLang="zh-CN" sz="2000" b="1" dirty="0" err="1" smtClean="0">
                <a:latin typeface="Times New Roman" pitchFamily="18" charset="0"/>
              </a:rPr>
              <a:t>s.top</a:t>
            </a:r>
            <a:r>
              <a:rPr lang="en-US" altLang="zh-CN" sz="2000" b="1" dirty="0" smtClean="0">
                <a:latin typeface="Times New Roman" pitchFamily="18" charset="0"/>
              </a:rPr>
              <a:t>[1]++;</a:t>
            </a:r>
            <a:endParaRPr lang="zh-CN" altLang="en-US" sz="2000" b="1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8950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74650" y="0"/>
            <a:ext cx="6502400" cy="69215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2.2.3 </a:t>
            </a:r>
            <a:r>
              <a:rPr lang="zh-CN" altLang="en-US" dirty="0" smtClean="0"/>
              <a:t>栈的链式存储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792164" y="-243408"/>
            <a:ext cx="7345600" cy="507762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800" b="1" dirty="0" smtClean="0"/>
              <a:t>存储结构选择</a:t>
            </a:r>
          </a:p>
          <a:p>
            <a:pPr marL="365760" lvl="1" indent="0">
              <a:buNone/>
            </a:pPr>
            <a:r>
              <a:rPr lang="zh-CN" altLang="en-US" sz="1800" b="1" dirty="0" smtClean="0"/>
              <a:t>有哪些链式存储方法可供选择？</a:t>
            </a:r>
          </a:p>
          <a:p>
            <a:pPr marL="365760" lvl="1" indent="0">
              <a:buNone/>
            </a:pPr>
            <a:r>
              <a:rPr lang="zh-CN" altLang="en-US" sz="1800" b="1" dirty="0" smtClean="0"/>
              <a:t>考虑的因素？</a:t>
            </a:r>
          </a:p>
          <a:p>
            <a:pPr marL="777240" lvl="2" indent="0">
              <a:buNone/>
            </a:pPr>
            <a:r>
              <a:rPr lang="zh-CN" altLang="en-US" sz="1800" b="1" dirty="0" smtClean="0"/>
              <a:t>运算</a:t>
            </a:r>
          </a:p>
          <a:p>
            <a:pPr marL="365760" lvl="1" indent="0">
              <a:buNone/>
            </a:pPr>
            <a:r>
              <a:rPr lang="zh-CN" altLang="en-US" sz="1800" b="1" dirty="0" smtClean="0"/>
              <a:t>决定：单链表</a:t>
            </a:r>
          </a:p>
          <a:p>
            <a:pPr marL="0" indent="0">
              <a:buNone/>
            </a:pPr>
            <a:r>
              <a:rPr lang="zh-CN" altLang="en-US" sz="1800" b="1" dirty="0" smtClean="0"/>
              <a:t>将单链表的首端作为栈顶；</a:t>
            </a:r>
          </a:p>
          <a:p>
            <a:pPr marL="365760" lvl="1" indent="0">
              <a:buNone/>
            </a:pPr>
            <a:endParaRPr lang="zh-CN" altLang="en-US" sz="1800" b="1" dirty="0" smtClean="0"/>
          </a:p>
          <a:p>
            <a:pPr marL="365760" lvl="1" indent="0">
              <a:buNone/>
            </a:pPr>
            <a:endParaRPr lang="zh-CN" altLang="en-US" sz="1800" b="1" dirty="0" smtClean="0"/>
          </a:p>
          <a:p>
            <a:pPr marL="365760" lvl="1" indent="0">
              <a:buNone/>
            </a:pPr>
            <a:endParaRPr lang="zh-CN" altLang="en-US" sz="1800" b="1" dirty="0" smtClean="0"/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0" y="31480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12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670612"/>
              </p:ext>
            </p:extLst>
          </p:nvPr>
        </p:nvGraphicFramePr>
        <p:xfrm>
          <a:off x="769737" y="2880097"/>
          <a:ext cx="8140700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图片" r:id="rId3" imgW="3821400" imgH="567000" progId="Word.Picture.8">
                  <p:embed/>
                </p:oleObj>
              </mc:Choice>
              <mc:Fallback>
                <p:oleObj name="图片" r:id="rId3" imgW="3821400" imgH="5670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737" y="2880097"/>
                        <a:ext cx="8140700" cy="11969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792163" y="4077072"/>
            <a:ext cx="6588125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 dirty="0"/>
              <a:t>类型定义</a:t>
            </a:r>
          </a:p>
          <a:p>
            <a:pPr lvl="1"/>
            <a:r>
              <a:rPr lang="en-US" altLang="zh-CN" b="1" dirty="0" err="1"/>
              <a:t>typedef</a:t>
            </a:r>
            <a:r>
              <a:rPr lang="en-US" altLang="zh-CN" b="1" dirty="0"/>
              <a:t> </a:t>
            </a:r>
            <a:r>
              <a:rPr lang="en-US" altLang="zh-CN" b="1" dirty="0" err="1"/>
              <a:t>struct</a:t>
            </a:r>
            <a:r>
              <a:rPr lang="en-US" altLang="zh-CN" b="1" dirty="0"/>
              <a:t> node {     /*</a:t>
            </a:r>
            <a:r>
              <a:rPr lang="zh-CN" altLang="en-US" b="1" dirty="0"/>
              <a:t>结点类型定义*</a:t>
            </a:r>
            <a:r>
              <a:rPr lang="en-US" altLang="zh-CN" b="1" dirty="0"/>
              <a:t>/</a:t>
            </a:r>
          </a:p>
          <a:p>
            <a:pPr lvl="1"/>
            <a:r>
              <a:rPr lang="en-US" altLang="zh-CN" b="1" dirty="0"/>
              <a:t>    </a:t>
            </a:r>
            <a:r>
              <a:rPr lang="en-US" altLang="zh-CN" b="1" dirty="0" err="1"/>
              <a:t>ElemType</a:t>
            </a:r>
            <a:r>
              <a:rPr lang="en-US" altLang="zh-CN" b="1" dirty="0"/>
              <a:t> element;</a:t>
            </a:r>
          </a:p>
          <a:p>
            <a:pPr lvl="1"/>
            <a:r>
              <a:rPr lang="en-US" altLang="zh-CN" b="1" dirty="0"/>
              <a:t>    </a:t>
            </a:r>
            <a:r>
              <a:rPr lang="en-US" altLang="zh-CN" b="1" dirty="0" err="1"/>
              <a:t>struct</a:t>
            </a:r>
            <a:r>
              <a:rPr lang="en-US" altLang="zh-CN" b="1" dirty="0"/>
              <a:t> node *  next;</a:t>
            </a:r>
          </a:p>
          <a:p>
            <a:pPr lvl="1"/>
            <a:r>
              <a:rPr lang="en-US" altLang="zh-CN" b="1" dirty="0"/>
              <a:t>} </a:t>
            </a:r>
            <a:r>
              <a:rPr lang="en-US" altLang="zh-CN" b="1" dirty="0" err="1"/>
              <a:t>StackNode</a:t>
            </a:r>
            <a:r>
              <a:rPr lang="en-US" altLang="zh-CN" b="1" dirty="0"/>
              <a:t>,* </a:t>
            </a:r>
            <a:r>
              <a:rPr lang="en-US" altLang="zh-CN" b="1" dirty="0" err="1"/>
              <a:t>StackNodePtr</a:t>
            </a:r>
            <a:r>
              <a:rPr lang="en-US" altLang="zh-CN" b="1" dirty="0"/>
              <a:t>, *</a:t>
            </a:r>
            <a:r>
              <a:rPr lang="en-US" altLang="zh-CN" b="1" dirty="0" err="1"/>
              <a:t>StackPtr</a:t>
            </a:r>
            <a:r>
              <a:rPr lang="en-US" altLang="zh-CN" b="1" dirty="0"/>
              <a:t>;</a:t>
            </a:r>
          </a:p>
          <a:p>
            <a:pPr lvl="1"/>
            <a:r>
              <a:rPr lang="zh-CN" altLang="en-US" b="1" dirty="0"/>
              <a:t>变量定义： </a:t>
            </a:r>
            <a:r>
              <a:rPr lang="en-US" altLang="zh-CN" b="1" dirty="0" err="1"/>
              <a:t>StackPtr</a:t>
            </a:r>
            <a:r>
              <a:rPr lang="en-US" altLang="zh-CN" b="1" dirty="0"/>
              <a:t> S</a:t>
            </a:r>
            <a:r>
              <a:rPr lang="zh-CN" altLang="en-US" b="1" dirty="0"/>
              <a:t>；</a:t>
            </a:r>
          </a:p>
          <a:p>
            <a:pPr lvl="1"/>
            <a:r>
              <a:rPr lang="zh-CN" altLang="en-US" b="1" dirty="0"/>
              <a:t>初始化：</a:t>
            </a:r>
            <a:r>
              <a:rPr lang="en-US" altLang="zh-CN" b="1" dirty="0"/>
              <a:t>S=(</a:t>
            </a:r>
            <a:r>
              <a:rPr lang="en-US" altLang="zh-CN" b="1" dirty="0" err="1"/>
              <a:t>StackPtr</a:t>
            </a:r>
            <a:r>
              <a:rPr lang="en-US" altLang="zh-CN" b="1" dirty="0"/>
              <a:t>)</a:t>
            </a:r>
            <a:r>
              <a:rPr lang="en-US" altLang="zh-CN" b="1" dirty="0" err="1"/>
              <a:t>malloc</a:t>
            </a:r>
            <a:r>
              <a:rPr lang="en-US" altLang="zh-CN" b="1" dirty="0"/>
              <a:t>(</a:t>
            </a:r>
            <a:r>
              <a:rPr lang="en-US" altLang="zh-CN" b="1" dirty="0" err="1"/>
              <a:t>sizeof</a:t>
            </a:r>
            <a:r>
              <a:rPr lang="en-US" altLang="zh-CN" b="1" dirty="0"/>
              <a:t>(</a:t>
            </a:r>
            <a:r>
              <a:rPr lang="en-US" altLang="zh-CN" b="1" dirty="0" err="1"/>
              <a:t>StackNode</a:t>
            </a:r>
            <a:r>
              <a:rPr lang="en-US" altLang="zh-CN" b="1" dirty="0"/>
              <a:t>));</a:t>
            </a:r>
          </a:p>
          <a:p>
            <a:pPr lvl="1"/>
            <a:r>
              <a:rPr lang="zh-CN" altLang="en-US" b="1" dirty="0"/>
              <a:t>空栈时</a:t>
            </a:r>
            <a:r>
              <a:rPr lang="en-US" altLang="zh-CN" b="1" dirty="0"/>
              <a:t>S-&gt;next=NULL</a:t>
            </a:r>
          </a:p>
        </p:txBody>
      </p:sp>
    </p:spTree>
    <p:extLst>
      <p:ext uri="{BB962C8B-B14F-4D97-AF65-F5344CB8AC3E}">
        <p14:creationId xmlns:p14="http://schemas.microsoft.com/office/powerpoint/2010/main" val="36073010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build="p" bldLvl="2"/>
      <p:bldP spid="512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AutoShape 2"/>
          <p:cNvSpPr>
            <a:spLocks noChangeArrowheads="1"/>
          </p:cNvSpPr>
          <p:nvPr/>
        </p:nvSpPr>
        <p:spPr bwMode="auto">
          <a:xfrm>
            <a:off x="2654300" y="4559300"/>
            <a:ext cx="3276600" cy="1828800"/>
          </a:xfrm>
          <a:prstGeom prst="cloudCallout">
            <a:avLst>
              <a:gd name="adj1" fmla="val -93944"/>
              <a:gd name="adj2" fmla="val 9898"/>
            </a:avLst>
          </a:prstGeom>
          <a:ln>
            <a:headEnd/>
            <a:tailEnd/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kumimoji="1" lang="zh-CN" altLang="en-US" sz="2000" b="1">
                <a:latin typeface="Times New Roman" pitchFamily="18" charset="0"/>
                <a:ea typeface="宋体" charset="-122"/>
              </a:rPr>
              <a:t>          </a:t>
            </a:r>
            <a:r>
              <a:rPr kumimoji="1" lang="en-US" altLang="zh-CN" sz="2000" b="1">
                <a:latin typeface="Times New Roman" pitchFamily="18" charset="0"/>
                <a:ea typeface="宋体" charset="-122"/>
              </a:rPr>
              <a:t>all the operation only </a:t>
            </a:r>
          </a:p>
          <a:p>
            <a:pPr algn="ctr"/>
            <a:r>
              <a:rPr kumimoji="1" lang="en-US" altLang="zh-CN" sz="2000" b="1">
                <a:latin typeface="Times New Roman" pitchFamily="18" charset="0"/>
                <a:ea typeface="宋体" charset="-122"/>
              </a:rPr>
              <a:t>Takes constant time</a:t>
            </a:r>
          </a:p>
        </p:txBody>
      </p:sp>
      <p:sp>
        <p:nvSpPr>
          <p:cNvPr id="282627" name="Text Box 3"/>
          <p:cNvSpPr txBox="1">
            <a:spLocks noChangeArrowheads="1"/>
          </p:cNvSpPr>
          <p:nvPr/>
        </p:nvSpPr>
        <p:spPr bwMode="auto">
          <a:xfrm>
            <a:off x="6705600" y="0"/>
            <a:ext cx="2432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kumimoji="1" lang="en-US" altLang="zh-CN" b="1">
                <a:latin typeface="Times New Roman" pitchFamily="18" charset="0"/>
                <a:ea typeface="宋体" charset="-122"/>
                <a:sym typeface="Webdings" pitchFamily="18" charset="2"/>
              </a:rPr>
              <a:t>§3  The Stack ADT</a:t>
            </a:r>
            <a:endParaRPr kumimoji="1" lang="en-US" altLang="zh-CN" b="1">
              <a:latin typeface="Times New Roman" pitchFamily="18" charset="0"/>
              <a:ea typeface="宋体" charset="-122"/>
            </a:endParaRPr>
          </a:p>
        </p:txBody>
      </p:sp>
      <p:sp>
        <p:nvSpPr>
          <p:cNvPr id="282628" name="Text Box 4"/>
          <p:cNvSpPr txBox="1">
            <a:spLocks noChangeArrowheads="1"/>
          </p:cNvSpPr>
          <p:nvPr/>
        </p:nvSpPr>
        <p:spPr bwMode="auto">
          <a:xfrm>
            <a:off x="533400" y="76200"/>
            <a:ext cx="342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  <a:ea typeface="宋体" charset="-122"/>
              </a:rPr>
              <a:t>2.  Implementations</a:t>
            </a:r>
          </a:p>
        </p:txBody>
      </p:sp>
      <p:sp>
        <p:nvSpPr>
          <p:cNvPr id="282629" name="Text Box 5"/>
          <p:cNvSpPr txBox="1">
            <a:spLocks noChangeArrowheads="1"/>
          </p:cNvSpPr>
          <p:nvPr/>
        </p:nvSpPr>
        <p:spPr bwMode="auto">
          <a:xfrm>
            <a:off x="609600" y="609600"/>
            <a:ext cx="617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chemeClr val="hlink"/>
                </a:solidFill>
                <a:latin typeface="Times New Roman" pitchFamily="18" charset="0"/>
                <a:ea typeface="宋体" charset="-122"/>
                <a:sym typeface="Wingdings" pitchFamily="2" charset="2"/>
              </a:rPr>
              <a:t></a:t>
            </a:r>
            <a:r>
              <a:rPr kumimoji="1" lang="zh-CN" altLang="en-US" sz="2400" b="1">
                <a:latin typeface="Times New Roman" pitchFamily="18" charset="0"/>
                <a:ea typeface="宋体" charset="-122"/>
                <a:sym typeface="Wingdings" pitchFamily="2" charset="2"/>
              </a:rPr>
              <a:t> </a:t>
            </a:r>
            <a:r>
              <a:rPr kumimoji="1" lang="en-US" altLang="zh-CN" sz="2000" b="1">
                <a:latin typeface="Times New Roman" pitchFamily="18" charset="0"/>
                <a:ea typeface="宋体" charset="-122"/>
                <a:sym typeface="Wingdings" pitchFamily="2" charset="2"/>
              </a:rPr>
              <a:t>Linked List Implementation (with a header node)</a:t>
            </a:r>
            <a:endParaRPr kumimoji="1" lang="en-US" altLang="zh-CN" sz="2000" b="1">
              <a:latin typeface="Times New Roman" pitchFamily="18" charset="0"/>
              <a:ea typeface="宋体" charset="-122"/>
            </a:endParaRPr>
          </a:p>
        </p:txBody>
      </p:sp>
      <p:grpSp>
        <p:nvGrpSpPr>
          <p:cNvPr id="282630" name="Group 6"/>
          <p:cNvGrpSpPr>
            <a:grpSpLocks/>
          </p:cNvGrpSpPr>
          <p:nvPr/>
        </p:nvGrpSpPr>
        <p:grpSpPr bwMode="auto">
          <a:xfrm>
            <a:off x="5981700" y="3352800"/>
            <a:ext cx="876300" cy="2590800"/>
            <a:chOff x="3672" y="2256"/>
            <a:chExt cx="552" cy="1632"/>
          </a:xfrm>
        </p:grpSpPr>
        <p:grpSp>
          <p:nvGrpSpPr>
            <p:cNvPr id="282631" name="Group 7"/>
            <p:cNvGrpSpPr>
              <a:grpSpLocks/>
            </p:cNvGrpSpPr>
            <p:nvPr/>
          </p:nvGrpSpPr>
          <p:grpSpPr bwMode="auto">
            <a:xfrm>
              <a:off x="3672" y="3504"/>
              <a:ext cx="552" cy="384"/>
              <a:chOff x="4176" y="3360"/>
              <a:chExt cx="768" cy="384"/>
            </a:xfrm>
          </p:grpSpPr>
          <p:sp>
            <p:nvSpPr>
              <p:cNvPr id="282632" name="Rectangle 8"/>
              <p:cNvSpPr>
                <a:spLocks noChangeArrowheads="1"/>
              </p:cNvSpPr>
              <p:nvPr/>
            </p:nvSpPr>
            <p:spPr bwMode="auto">
              <a:xfrm>
                <a:off x="4176" y="3552"/>
                <a:ext cx="768" cy="192"/>
              </a:xfrm>
              <a:prstGeom prst="rect">
                <a:avLst/>
              </a:prstGeom>
              <a:ln>
                <a:headEnd/>
                <a:tailEnd/>
              </a:ln>
              <a:ex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lIns="90000" tIns="46800" rIns="90000" bIns="46800" anchor="ctr"/>
              <a:lstStyle/>
              <a:p>
                <a:pPr algn="ctr"/>
                <a:r>
                  <a:rPr kumimoji="1" lang="en-US" altLang="zh-CN" b="1">
                    <a:ea typeface="宋体" charset="-122"/>
                  </a:rPr>
                  <a:t>NULL</a:t>
                </a:r>
              </a:p>
            </p:txBody>
          </p:sp>
          <p:sp>
            <p:nvSpPr>
              <p:cNvPr id="282633" name="Rectangle 9"/>
              <p:cNvSpPr>
                <a:spLocks noChangeArrowheads="1"/>
              </p:cNvSpPr>
              <p:nvPr/>
            </p:nvSpPr>
            <p:spPr bwMode="auto">
              <a:xfrm>
                <a:off x="4176" y="3360"/>
                <a:ext cx="768" cy="192"/>
              </a:xfrm>
              <a:prstGeom prst="rect">
                <a:avLst/>
              </a:prstGeom>
              <a:ln>
                <a:headEnd/>
                <a:tailEnd/>
              </a:ln>
              <a:ex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lIns="90000" tIns="46800" rIns="90000" bIns="46800" anchor="ctr"/>
              <a:lstStyle/>
              <a:p>
                <a:pPr algn="ctr"/>
                <a:r>
                  <a:rPr kumimoji="1" lang="en-US" altLang="zh-CN" sz="1600" b="1">
                    <a:ea typeface="宋体" charset="-122"/>
                  </a:rPr>
                  <a:t>Element</a:t>
                </a:r>
              </a:p>
            </p:txBody>
          </p:sp>
        </p:grpSp>
        <p:grpSp>
          <p:nvGrpSpPr>
            <p:cNvPr id="282634" name="Group 10"/>
            <p:cNvGrpSpPr>
              <a:grpSpLocks/>
            </p:cNvGrpSpPr>
            <p:nvPr/>
          </p:nvGrpSpPr>
          <p:grpSpPr bwMode="auto">
            <a:xfrm>
              <a:off x="3672" y="2880"/>
              <a:ext cx="552" cy="384"/>
              <a:chOff x="4176" y="3360"/>
              <a:chExt cx="768" cy="384"/>
            </a:xfrm>
          </p:grpSpPr>
          <p:sp>
            <p:nvSpPr>
              <p:cNvPr id="282635" name="Rectangle 11"/>
              <p:cNvSpPr>
                <a:spLocks noChangeArrowheads="1"/>
              </p:cNvSpPr>
              <p:nvPr/>
            </p:nvSpPr>
            <p:spPr bwMode="auto">
              <a:xfrm>
                <a:off x="4176" y="3552"/>
                <a:ext cx="768" cy="192"/>
              </a:xfrm>
              <a:prstGeom prst="rect">
                <a:avLst/>
              </a:prstGeom>
              <a:ln>
                <a:headEnd/>
                <a:tailEnd/>
              </a:ln>
              <a:ex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lIns="90000" tIns="46800" rIns="90000" bIns="46800" anchor="ctr"/>
              <a:lstStyle/>
              <a:p>
                <a:pPr algn="ctr"/>
                <a:r>
                  <a:rPr kumimoji="1" lang="zh-CN" altLang="en-US" sz="3200" b="1">
                    <a:ea typeface="宋体" charset="-122"/>
                    <a:sym typeface="Symbol" pitchFamily="18" charset="2"/>
                  </a:rPr>
                  <a:t></a:t>
                </a:r>
                <a:endParaRPr kumimoji="1" lang="zh-CN" altLang="en-US" b="1">
                  <a:ea typeface="宋体" charset="-122"/>
                </a:endParaRPr>
              </a:p>
            </p:txBody>
          </p:sp>
          <p:sp>
            <p:nvSpPr>
              <p:cNvPr id="282636" name="Rectangle 12"/>
              <p:cNvSpPr>
                <a:spLocks noChangeArrowheads="1"/>
              </p:cNvSpPr>
              <p:nvPr/>
            </p:nvSpPr>
            <p:spPr bwMode="auto">
              <a:xfrm>
                <a:off x="4176" y="3360"/>
                <a:ext cx="768" cy="192"/>
              </a:xfrm>
              <a:prstGeom prst="rect">
                <a:avLst/>
              </a:prstGeom>
              <a:ln>
                <a:headEnd/>
                <a:tailEnd/>
              </a:ln>
              <a:ex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lIns="90000" tIns="46800" rIns="90000" bIns="46800" anchor="ctr"/>
              <a:lstStyle/>
              <a:p>
                <a:pPr algn="ctr"/>
                <a:r>
                  <a:rPr kumimoji="1" lang="en-US" altLang="zh-CN" sz="1600" b="1">
                    <a:ea typeface="宋体" charset="-122"/>
                  </a:rPr>
                  <a:t>Element</a:t>
                </a:r>
              </a:p>
            </p:txBody>
          </p:sp>
        </p:grpSp>
        <p:sp>
          <p:nvSpPr>
            <p:cNvPr id="282637" name="Line 13"/>
            <p:cNvSpPr>
              <a:spLocks noChangeShapeType="1"/>
            </p:cNvSpPr>
            <p:nvPr/>
          </p:nvSpPr>
          <p:spPr bwMode="auto">
            <a:xfrm>
              <a:off x="3936" y="3216"/>
              <a:ext cx="0" cy="288"/>
            </a:xfrm>
            <a:prstGeom prst="line">
              <a:avLst/>
            </a:prstGeom>
            <a:ln>
              <a:headEnd/>
              <a:tailEnd type="triangle" w="sm" len="lg"/>
            </a:ln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grpSp>
          <p:nvGrpSpPr>
            <p:cNvPr id="282638" name="Group 14"/>
            <p:cNvGrpSpPr>
              <a:grpSpLocks/>
            </p:cNvGrpSpPr>
            <p:nvPr/>
          </p:nvGrpSpPr>
          <p:grpSpPr bwMode="auto">
            <a:xfrm>
              <a:off x="3672" y="2256"/>
              <a:ext cx="552" cy="384"/>
              <a:chOff x="4176" y="3360"/>
              <a:chExt cx="768" cy="384"/>
            </a:xfrm>
          </p:grpSpPr>
          <p:sp>
            <p:nvSpPr>
              <p:cNvPr id="282639" name="Rectangle 15"/>
              <p:cNvSpPr>
                <a:spLocks noChangeArrowheads="1"/>
              </p:cNvSpPr>
              <p:nvPr/>
            </p:nvSpPr>
            <p:spPr bwMode="auto">
              <a:xfrm>
                <a:off x="4176" y="3552"/>
                <a:ext cx="768" cy="192"/>
              </a:xfrm>
              <a:prstGeom prst="rect">
                <a:avLst/>
              </a:prstGeom>
              <a:ln>
                <a:headEnd/>
                <a:tailEnd/>
              </a:ln>
              <a:ex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lIns="90000" tIns="46800" rIns="90000" bIns="46800" anchor="ctr"/>
              <a:lstStyle/>
              <a:p>
                <a:pPr algn="ctr"/>
                <a:r>
                  <a:rPr kumimoji="1" lang="zh-CN" altLang="en-US" sz="3200" b="1">
                    <a:ea typeface="宋体" charset="-122"/>
                    <a:sym typeface="Symbol" pitchFamily="18" charset="2"/>
                  </a:rPr>
                  <a:t></a:t>
                </a:r>
                <a:endParaRPr kumimoji="1" lang="zh-CN" altLang="en-US" b="1">
                  <a:ea typeface="宋体" charset="-122"/>
                </a:endParaRPr>
              </a:p>
            </p:txBody>
          </p:sp>
          <p:sp>
            <p:nvSpPr>
              <p:cNvPr id="282640" name="Rectangle 16"/>
              <p:cNvSpPr>
                <a:spLocks noChangeArrowheads="1"/>
              </p:cNvSpPr>
              <p:nvPr/>
            </p:nvSpPr>
            <p:spPr bwMode="auto">
              <a:xfrm>
                <a:off x="4176" y="3360"/>
                <a:ext cx="768" cy="192"/>
              </a:xfrm>
              <a:prstGeom prst="rect">
                <a:avLst/>
              </a:prstGeom>
              <a:ln>
                <a:headEnd/>
                <a:tailEnd/>
              </a:ln>
              <a:ex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lIns="90000" tIns="46800" rIns="90000" bIns="46800" anchor="ctr"/>
              <a:lstStyle/>
              <a:p>
                <a:pPr algn="ctr"/>
                <a:r>
                  <a:rPr kumimoji="1" lang="en-US" altLang="zh-CN" sz="1600" b="1">
                    <a:ea typeface="宋体" charset="-122"/>
                  </a:rPr>
                  <a:t>Element</a:t>
                </a:r>
              </a:p>
            </p:txBody>
          </p:sp>
        </p:grpSp>
        <p:sp>
          <p:nvSpPr>
            <p:cNvPr id="282641" name="Line 17"/>
            <p:cNvSpPr>
              <a:spLocks noChangeShapeType="1"/>
            </p:cNvSpPr>
            <p:nvPr/>
          </p:nvSpPr>
          <p:spPr bwMode="auto">
            <a:xfrm>
              <a:off x="3936" y="2592"/>
              <a:ext cx="0" cy="288"/>
            </a:xfrm>
            <a:prstGeom prst="line">
              <a:avLst/>
            </a:prstGeom>
            <a:ln>
              <a:headEnd/>
              <a:tailEnd type="triangle" w="sm" len="lg"/>
            </a:ln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282642" name="Rectangle 18"/>
          <p:cNvSpPr>
            <a:spLocks noChangeArrowheads="1"/>
          </p:cNvSpPr>
          <p:nvPr/>
        </p:nvSpPr>
        <p:spPr bwMode="auto">
          <a:xfrm>
            <a:off x="609600" y="12192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kumimoji="1" lang="zh-CN" altLang="en-US" sz="3200" b="1" dirty="0">
                <a:solidFill>
                  <a:srgbClr val="66FF33"/>
                </a:solidFill>
                <a:latin typeface="Times New Roman" pitchFamily="18" charset="0"/>
                <a:ea typeface="宋体" charset="-122"/>
                <a:sym typeface="Wingdings" pitchFamily="2" charset="2"/>
              </a:rPr>
              <a:t></a:t>
            </a:r>
            <a:r>
              <a:rPr kumimoji="1" lang="zh-CN" altLang="en-US" sz="2000" b="1" dirty="0">
                <a:solidFill>
                  <a:srgbClr val="66FF33"/>
                </a:solidFill>
                <a:ea typeface="宋体" charset="-122"/>
                <a:sym typeface="Wingdings" pitchFamily="2" charset="2"/>
              </a:rPr>
              <a:t> </a:t>
            </a:r>
            <a:r>
              <a:rPr kumimoji="1" lang="en-US" altLang="zh-CN" sz="2000" b="1" dirty="0">
                <a:solidFill>
                  <a:srgbClr val="66FF33"/>
                </a:solidFill>
                <a:ea typeface="宋体" charset="-122"/>
              </a:rPr>
              <a:t>Push:</a:t>
            </a:r>
          </a:p>
        </p:txBody>
      </p:sp>
      <p:sp>
        <p:nvSpPr>
          <p:cNvPr id="282643" name="Text Box 19"/>
          <p:cNvSpPr txBox="1">
            <a:spLocks noChangeArrowheads="1"/>
          </p:cNvSpPr>
          <p:nvPr/>
        </p:nvSpPr>
        <p:spPr bwMode="auto">
          <a:xfrm>
            <a:off x="1676400" y="1143000"/>
            <a:ext cx="381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r>
              <a:rPr kumimoji="1" lang="zh-CN" altLang="en-US" sz="2400" b="1">
                <a:latin typeface="Times New Roman" pitchFamily="18" charset="0"/>
                <a:ea typeface="宋体" charset="-122"/>
                <a:sym typeface="Wingdings" pitchFamily="2" charset="2"/>
              </a:rPr>
              <a:t>  </a:t>
            </a:r>
            <a:r>
              <a:rPr kumimoji="1" lang="en-US" altLang="zh-CN" sz="2000" b="1">
                <a:ea typeface="宋体" charset="-122"/>
                <a:sym typeface="Wingdings" pitchFamily="2" charset="2"/>
              </a:rPr>
              <a:t>TmpCell-&gt;Next = S-&gt;Next</a:t>
            </a:r>
            <a:endParaRPr kumimoji="1" lang="en-US" altLang="zh-CN" sz="2400" b="1">
              <a:latin typeface="Times New Roman" pitchFamily="18" charset="0"/>
              <a:ea typeface="宋体" charset="-122"/>
            </a:endParaRPr>
          </a:p>
        </p:txBody>
      </p:sp>
      <p:sp>
        <p:nvSpPr>
          <p:cNvPr id="282644" name="Text Box 20"/>
          <p:cNvSpPr txBox="1">
            <a:spLocks noChangeArrowheads="1"/>
          </p:cNvSpPr>
          <p:nvPr/>
        </p:nvSpPr>
        <p:spPr bwMode="auto">
          <a:xfrm>
            <a:off x="1676400" y="1600200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  <a:ea typeface="宋体" charset="-122"/>
                <a:sym typeface="Wingdings" pitchFamily="2" charset="2"/>
              </a:rPr>
              <a:t>  </a:t>
            </a:r>
            <a:r>
              <a:rPr kumimoji="1" lang="en-US" altLang="zh-CN" sz="2000" b="1">
                <a:ea typeface="宋体" charset="-122"/>
                <a:sym typeface="Wingdings" pitchFamily="2" charset="2"/>
              </a:rPr>
              <a:t>S-&gt;Next = TmpCell</a:t>
            </a:r>
          </a:p>
        </p:txBody>
      </p:sp>
      <p:sp>
        <p:nvSpPr>
          <p:cNvPr id="282645" name="Rectangle 21"/>
          <p:cNvSpPr>
            <a:spLocks noChangeArrowheads="1"/>
          </p:cNvSpPr>
          <p:nvPr/>
        </p:nvSpPr>
        <p:spPr bwMode="auto">
          <a:xfrm>
            <a:off x="533400" y="21336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kumimoji="1" lang="zh-CN" altLang="en-US" sz="3200" b="1" dirty="0">
                <a:solidFill>
                  <a:srgbClr val="66FF33"/>
                </a:solidFill>
                <a:latin typeface="Times New Roman" pitchFamily="18" charset="0"/>
                <a:ea typeface="宋体" charset="-122"/>
                <a:sym typeface="Wingdings" pitchFamily="2" charset="2"/>
              </a:rPr>
              <a:t></a:t>
            </a:r>
            <a:r>
              <a:rPr kumimoji="1" lang="zh-CN" altLang="en-US" sz="2000" b="1" dirty="0">
                <a:solidFill>
                  <a:srgbClr val="66FF33"/>
                </a:solidFill>
                <a:ea typeface="宋体" charset="-122"/>
                <a:sym typeface="Wingdings" pitchFamily="2" charset="2"/>
              </a:rPr>
              <a:t> </a:t>
            </a:r>
            <a:r>
              <a:rPr kumimoji="1" lang="en-US" altLang="zh-CN" sz="2000" b="1" dirty="0">
                <a:solidFill>
                  <a:srgbClr val="66FF33"/>
                </a:solidFill>
                <a:ea typeface="宋体" charset="-122"/>
              </a:rPr>
              <a:t>Top:</a:t>
            </a:r>
          </a:p>
        </p:txBody>
      </p:sp>
      <p:sp>
        <p:nvSpPr>
          <p:cNvPr id="282646" name="Text Box 22"/>
          <p:cNvSpPr txBox="1">
            <a:spLocks noChangeArrowheads="1"/>
          </p:cNvSpPr>
          <p:nvPr/>
        </p:nvSpPr>
        <p:spPr bwMode="auto">
          <a:xfrm>
            <a:off x="1676400" y="2971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r>
              <a:rPr kumimoji="1" lang="zh-CN" altLang="en-US" sz="2400" b="1">
                <a:latin typeface="Times New Roman" pitchFamily="18" charset="0"/>
                <a:ea typeface="宋体" charset="-122"/>
                <a:sym typeface="Wingdings" pitchFamily="2" charset="2"/>
              </a:rPr>
              <a:t> </a:t>
            </a:r>
            <a:r>
              <a:rPr kumimoji="1" lang="en-US" altLang="zh-CN" sz="2000" b="1">
                <a:ea typeface="宋体" charset="-122"/>
                <a:sym typeface="Wingdings" pitchFamily="2" charset="2"/>
              </a:rPr>
              <a:t>FirstCell = S-&gt;Next</a:t>
            </a:r>
          </a:p>
        </p:txBody>
      </p:sp>
      <p:sp>
        <p:nvSpPr>
          <p:cNvPr id="282647" name="Text Box 23"/>
          <p:cNvSpPr txBox="1">
            <a:spLocks noChangeArrowheads="1"/>
          </p:cNvSpPr>
          <p:nvPr/>
        </p:nvSpPr>
        <p:spPr bwMode="auto">
          <a:xfrm>
            <a:off x="1676400" y="3429000"/>
            <a:ext cx="365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  <a:ea typeface="宋体" charset="-122"/>
                <a:sym typeface="Wingdings" pitchFamily="2" charset="2"/>
              </a:rPr>
              <a:t> </a:t>
            </a:r>
            <a:r>
              <a:rPr kumimoji="1" lang="en-US" altLang="zh-CN" sz="2000" b="1">
                <a:ea typeface="宋体" charset="-122"/>
                <a:sym typeface="Wingdings" pitchFamily="2" charset="2"/>
              </a:rPr>
              <a:t>S-&gt;Next = S-&gt;Next-&gt;Next</a:t>
            </a:r>
          </a:p>
        </p:txBody>
      </p:sp>
      <p:sp>
        <p:nvSpPr>
          <p:cNvPr id="282648" name="Text Box 24"/>
          <p:cNvSpPr txBox="1">
            <a:spLocks noChangeArrowheads="1"/>
          </p:cNvSpPr>
          <p:nvPr/>
        </p:nvSpPr>
        <p:spPr bwMode="auto">
          <a:xfrm>
            <a:off x="1676400" y="3962400"/>
            <a:ext cx="312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  <a:ea typeface="宋体" charset="-122"/>
                <a:sym typeface="Wingdings" pitchFamily="2" charset="2"/>
              </a:rPr>
              <a:t> </a:t>
            </a:r>
            <a:r>
              <a:rPr kumimoji="1" lang="en-US" altLang="zh-CN" sz="2000" b="1">
                <a:ea typeface="宋体" charset="-122"/>
                <a:sym typeface="Wingdings" pitchFamily="2" charset="2"/>
              </a:rPr>
              <a:t>free ( FirstCell )</a:t>
            </a:r>
          </a:p>
        </p:txBody>
      </p:sp>
      <p:sp>
        <p:nvSpPr>
          <p:cNvPr id="282649" name="Text Box 25"/>
          <p:cNvSpPr txBox="1">
            <a:spLocks noChangeArrowheads="1"/>
          </p:cNvSpPr>
          <p:nvPr/>
        </p:nvSpPr>
        <p:spPr bwMode="auto">
          <a:xfrm>
            <a:off x="1752600" y="2270125"/>
            <a:ext cx="3352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>
                <a:solidFill>
                  <a:schemeClr val="hlink"/>
                </a:solidFill>
                <a:ea typeface="宋体" charset="-122"/>
                <a:sym typeface="Wingdings" pitchFamily="2" charset="2"/>
              </a:rPr>
              <a:t>return</a:t>
            </a:r>
            <a:r>
              <a:rPr kumimoji="1" lang="en-US" altLang="zh-CN" sz="2000" b="1">
                <a:ea typeface="宋体" charset="-122"/>
                <a:sym typeface="Wingdings" pitchFamily="2" charset="2"/>
              </a:rPr>
              <a:t> S-&gt;Next-&gt;Element</a:t>
            </a:r>
          </a:p>
        </p:txBody>
      </p:sp>
      <p:grpSp>
        <p:nvGrpSpPr>
          <p:cNvPr id="282650" name="Group 26"/>
          <p:cNvGrpSpPr>
            <a:grpSpLocks/>
          </p:cNvGrpSpPr>
          <p:nvPr/>
        </p:nvGrpSpPr>
        <p:grpSpPr bwMode="auto">
          <a:xfrm>
            <a:off x="5905500" y="1371600"/>
            <a:ext cx="1028700" cy="4648200"/>
            <a:chOff x="3624" y="1008"/>
            <a:chExt cx="648" cy="2928"/>
          </a:xfrm>
        </p:grpSpPr>
        <p:sp>
          <p:nvSpPr>
            <p:cNvPr id="282651" name="Rectangle 27" descr="栎木"/>
            <p:cNvSpPr>
              <a:spLocks noChangeArrowheads="1"/>
            </p:cNvSpPr>
            <p:nvPr/>
          </p:nvSpPr>
          <p:spPr bwMode="auto">
            <a:xfrm>
              <a:off x="3624" y="1008"/>
              <a:ext cx="48" cy="2880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82652" name="Rectangle 28" descr="栎木"/>
            <p:cNvSpPr>
              <a:spLocks noChangeArrowheads="1"/>
            </p:cNvSpPr>
            <p:nvPr/>
          </p:nvSpPr>
          <p:spPr bwMode="auto">
            <a:xfrm>
              <a:off x="4224" y="1008"/>
              <a:ext cx="48" cy="2880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82653" name="Rectangle 29" descr="栎木"/>
            <p:cNvSpPr>
              <a:spLocks noChangeArrowheads="1"/>
            </p:cNvSpPr>
            <p:nvPr/>
          </p:nvSpPr>
          <p:spPr bwMode="auto">
            <a:xfrm rot="-5400000">
              <a:off x="3924" y="3588"/>
              <a:ext cx="48" cy="648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282654" name="Group 30"/>
          <p:cNvGrpSpPr>
            <a:grpSpLocks/>
          </p:cNvGrpSpPr>
          <p:nvPr/>
        </p:nvGrpSpPr>
        <p:grpSpPr bwMode="auto">
          <a:xfrm>
            <a:off x="6934200" y="3352800"/>
            <a:ext cx="1981200" cy="625475"/>
            <a:chOff x="4272" y="2256"/>
            <a:chExt cx="1248" cy="394"/>
          </a:xfrm>
        </p:grpSpPr>
        <p:sp>
          <p:nvSpPr>
            <p:cNvPr id="282655" name="Rectangle 31"/>
            <p:cNvSpPr>
              <a:spLocks noChangeArrowheads="1"/>
            </p:cNvSpPr>
            <p:nvPr/>
          </p:nvSpPr>
          <p:spPr bwMode="auto">
            <a:xfrm>
              <a:off x="4464" y="2448"/>
              <a:ext cx="552" cy="192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90000" tIns="46800" rIns="90000" bIns="46800" anchor="ctr"/>
            <a:lstStyle/>
            <a:p>
              <a:pPr algn="ctr"/>
              <a:r>
                <a:rPr kumimoji="1" lang="zh-CN" altLang="en-US" sz="3200" b="1">
                  <a:ea typeface="宋体" charset="-122"/>
                  <a:sym typeface="Symbol" pitchFamily="18" charset="2"/>
                </a:rPr>
                <a:t></a:t>
              </a:r>
              <a:endParaRPr kumimoji="1" lang="zh-CN" altLang="en-US" b="1">
                <a:ea typeface="宋体" charset="-122"/>
              </a:endParaRPr>
            </a:p>
          </p:txBody>
        </p:sp>
        <p:sp>
          <p:nvSpPr>
            <p:cNvPr id="282656" name="Rectangle 32"/>
            <p:cNvSpPr>
              <a:spLocks noChangeArrowheads="1"/>
            </p:cNvSpPr>
            <p:nvPr/>
          </p:nvSpPr>
          <p:spPr bwMode="auto">
            <a:xfrm>
              <a:off x="4464" y="2256"/>
              <a:ext cx="552" cy="192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90000" tIns="46800" rIns="90000" bIns="46800" anchor="ctr"/>
            <a:lstStyle/>
            <a:p>
              <a:pPr algn="ctr"/>
              <a:endParaRPr kumimoji="1" lang="zh-CN" altLang="en-US" b="1">
                <a:ea typeface="宋体" charset="-122"/>
              </a:endParaRPr>
            </a:p>
          </p:txBody>
        </p:sp>
        <p:sp>
          <p:nvSpPr>
            <p:cNvPr id="282657" name="Line 33"/>
            <p:cNvSpPr>
              <a:spLocks noChangeShapeType="1"/>
            </p:cNvSpPr>
            <p:nvPr/>
          </p:nvSpPr>
          <p:spPr bwMode="auto">
            <a:xfrm rot="5400000">
              <a:off x="4488" y="2328"/>
              <a:ext cx="0" cy="432"/>
            </a:xfrm>
            <a:prstGeom prst="line">
              <a:avLst/>
            </a:prstGeom>
            <a:ln>
              <a:headEnd/>
              <a:tailEnd type="triangle" w="sm" len="lg"/>
            </a:ln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82658" name="Line 34"/>
            <p:cNvSpPr>
              <a:spLocks noChangeShapeType="1"/>
            </p:cNvSpPr>
            <p:nvPr/>
          </p:nvSpPr>
          <p:spPr bwMode="auto">
            <a:xfrm rot="5400000">
              <a:off x="5161" y="2400"/>
              <a:ext cx="0" cy="288"/>
            </a:xfrm>
            <a:prstGeom prst="line">
              <a:avLst/>
            </a:prstGeom>
            <a:ln>
              <a:headEnd/>
              <a:tailEnd type="triangle" w="sm" len="lg"/>
            </a:ln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82659" name="Text Box 35"/>
            <p:cNvSpPr txBox="1">
              <a:spLocks noChangeArrowheads="1"/>
            </p:cNvSpPr>
            <p:nvPr/>
          </p:nvSpPr>
          <p:spPr bwMode="auto">
            <a:xfrm>
              <a:off x="5280" y="2400"/>
              <a:ext cx="240" cy="250"/>
            </a:xfrm>
            <a:prstGeom prst="rect">
              <a:avLst/>
            </a:prstGeom>
            <a:ln/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chemeClr val="hlink"/>
                  </a:solidFill>
                  <a:latin typeface="Times New Roman" pitchFamily="18" charset="0"/>
                  <a:ea typeface="宋体" charset="-122"/>
                </a:rPr>
                <a:t>S</a:t>
              </a:r>
            </a:p>
          </p:txBody>
        </p:sp>
      </p:grpSp>
      <p:grpSp>
        <p:nvGrpSpPr>
          <p:cNvPr id="282660" name="Group 36"/>
          <p:cNvGrpSpPr>
            <a:grpSpLocks/>
          </p:cNvGrpSpPr>
          <p:nvPr/>
        </p:nvGrpSpPr>
        <p:grpSpPr bwMode="auto">
          <a:xfrm>
            <a:off x="5981700" y="2362200"/>
            <a:ext cx="2476500" cy="609600"/>
            <a:chOff x="3672" y="1632"/>
            <a:chExt cx="1560" cy="384"/>
          </a:xfrm>
        </p:grpSpPr>
        <p:grpSp>
          <p:nvGrpSpPr>
            <p:cNvPr id="282661" name="Group 37"/>
            <p:cNvGrpSpPr>
              <a:grpSpLocks/>
            </p:cNvGrpSpPr>
            <p:nvPr/>
          </p:nvGrpSpPr>
          <p:grpSpPr bwMode="auto">
            <a:xfrm>
              <a:off x="3672" y="1632"/>
              <a:ext cx="552" cy="384"/>
              <a:chOff x="4176" y="3360"/>
              <a:chExt cx="768" cy="384"/>
            </a:xfrm>
          </p:grpSpPr>
          <p:sp>
            <p:nvSpPr>
              <p:cNvPr id="282662" name="Rectangle 38"/>
              <p:cNvSpPr>
                <a:spLocks noChangeArrowheads="1"/>
              </p:cNvSpPr>
              <p:nvPr/>
            </p:nvSpPr>
            <p:spPr bwMode="auto">
              <a:xfrm>
                <a:off x="4176" y="3552"/>
                <a:ext cx="768" cy="192"/>
              </a:xfrm>
              <a:prstGeom prst="rect">
                <a:avLst/>
              </a:prstGeom>
              <a:ln>
                <a:headEnd/>
                <a:tailEnd/>
              </a:ln>
              <a:ex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lIns="90000" tIns="46800" rIns="90000" bIns="46800" anchor="ctr"/>
              <a:lstStyle/>
              <a:p>
                <a:pPr algn="ctr"/>
                <a:r>
                  <a:rPr kumimoji="1" lang="zh-CN" altLang="en-US" sz="3200" b="1">
                    <a:ea typeface="宋体" charset="-122"/>
                    <a:sym typeface="Symbol" pitchFamily="18" charset="2"/>
                  </a:rPr>
                  <a:t></a:t>
                </a:r>
                <a:endParaRPr kumimoji="1" lang="zh-CN" altLang="en-US" b="1">
                  <a:ea typeface="宋体" charset="-122"/>
                </a:endParaRPr>
              </a:p>
            </p:txBody>
          </p:sp>
          <p:sp>
            <p:nvSpPr>
              <p:cNvPr id="282663" name="Rectangle 39"/>
              <p:cNvSpPr>
                <a:spLocks noChangeArrowheads="1"/>
              </p:cNvSpPr>
              <p:nvPr/>
            </p:nvSpPr>
            <p:spPr bwMode="auto">
              <a:xfrm>
                <a:off x="4176" y="3360"/>
                <a:ext cx="768" cy="192"/>
              </a:xfrm>
              <a:prstGeom prst="rect">
                <a:avLst/>
              </a:prstGeom>
              <a:ln>
                <a:headEnd/>
                <a:tailEnd/>
              </a:ln>
              <a:ex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lIns="90000" tIns="46800" rIns="90000" bIns="46800" anchor="ctr"/>
              <a:lstStyle/>
              <a:p>
                <a:pPr algn="ctr"/>
                <a:r>
                  <a:rPr kumimoji="1" lang="en-US" altLang="zh-CN" sz="1600" b="1">
                    <a:solidFill>
                      <a:schemeClr val="hlink"/>
                    </a:solidFill>
                    <a:ea typeface="宋体" charset="-122"/>
                  </a:rPr>
                  <a:t>Element</a:t>
                </a:r>
              </a:p>
            </p:txBody>
          </p:sp>
        </p:grpSp>
        <p:sp>
          <p:nvSpPr>
            <p:cNvPr id="282664" name="Text Box 40"/>
            <p:cNvSpPr txBox="1">
              <a:spLocks noChangeArrowheads="1"/>
            </p:cNvSpPr>
            <p:nvPr/>
          </p:nvSpPr>
          <p:spPr bwMode="auto">
            <a:xfrm>
              <a:off x="4560" y="1632"/>
              <a:ext cx="672" cy="231"/>
            </a:xfrm>
            <a:prstGeom prst="rect">
              <a:avLst/>
            </a:prstGeom>
            <a:ln/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1">
                  <a:solidFill>
                    <a:schemeClr val="hlink"/>
                  </a:solidFill>
                  <a:latin typeface="Times New Roman" pitchFamily="18" charset="0"/>
                  <a:ea typeface="宋体" charset="-122"/>
                </a:rPr>
                <a:t>TmpCell</a:t>
              </a:r>
            </a:p>
          </p:txBody>
        </p:sp>
        <p:sp>
          <p:nvSpPr>
            <p:cNvPr id="282665" name="Line 41"/>
            <p:cNvSpPr>
              <a:spLocks noChangeShapeType="1"/>
            </p:cNvSpPr>
            <p:nvPr/>
          </p:nvSpPr>
          <p:spPr bwMode="auto">
            <a:xfrm rot="5400000">
              <a:off x="4416" y="1632"/>
              <a:ext cx="0" cy="288"/>
            </a:xfrm>
            <a:prstGeom prst="line">
              <a:avLst/>
            </a:prstGeom>
            <a:ln>
              <a:headEnd/>
              <a:tailEnd type="triangle" w="sm" len="lg"/>
            </a:ln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282666" name="Line 42"/>
          <p:cNvSpPr>
            <a:spLocks noChangeShapeType="1"/>
          </p:cNvSpPr>
          <p:nvPr/>
        </p:nvSpPr>
        <p:spPr bwMode="auto">
          <a:xfrm>
            <a:off x="6400800" y="2895600"/>
            <a:ext cx="0" cy="457200"/>
          </a:xfrm>
          <a:prstGeom prst="line">
            <a:avLst/>
          </a:prstGeom>
          <a:ln>
            <a:headEnd/>
            <a:tailEnd type="triangle" w="sm" len="lg"/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82667" name="Rectangle 43"/>
          <p:cNvSpPr>
            <a:spLocks noChangeArrowheads="1"/>
          </p:cNvSpPr>
          <p:nvPr/>
        </p:nvSpPr>
        <p:spPr bwMode="auto">
          <a:xfrm>
            <a:off x="6967538" y="2362200"/>
            <a:ext cx="1905000" cy="1676400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grpSp>
        <p:nvGrpSpPr>
          <p:cNvPr id="282668" name="Group 44"/>
          <p:cNvGrpSpPr>
            <a:grpSpLocks/>
          </p:cNvGrpSpPr>
          <p:nvPr/>
        </p:nvGrpSpPr>
        <p:grpSpPr bwMode="auto">
          <a:xfrm>
            <a:off x="6934200" y="2362200"/>
            <a:ext cx="1981200" cy="625475"/>
            <a:chOff x="4272" y="2256"/>
            <a:chExt cx="1248" cy="394"/>
          </a:xfrm>
        </p:grpSpPr>
        <p:sp>
          <p:nvSpPr>
            <p:cNvPr id="282669" name="Rectangle 45"/>
            <p:cNvSpPr>
              <a:spLocks noChangeArrowheads="1"/>
            </p:cNvSpPr>
            <p:nvPr/>
          </p:nvSpPr>
          <p:spPr bwMode="auto">
            <a:xfrm>
              <a:off x="4464" y="2448"/>
              <a:ext cx="552" cy="192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90000" tIns="46800" rIns="90000" bIns="46800" anchor="ctr"/>
            <a:lstStyle/>
            <a:p>
              <a:pPr algn="ctr"/>
              <a:r>
                <a:rPr kumimoji="1" lang="zh-CN" altLang="en-US" sz="3200" b="1">
                  <a:ea typeface="宋体" charset="-122"/>
                  <a:sym typeface="Symbol" pitchFamily="18" charset="2"/>
                </a:rPr>
                <a:t></a:t>
              </a:r>
              <a:endParaRPr kumimoji="1" lang="zh-CN" altLang="en-US" b="1">
                <a:ea typeface="宋体" charset="-122"/>
              </a:endParaRPr>
            </a:p>
          </p:txBody>
        </p:sp>
        <p:sp>
          <p:nvSpPr>
            <p:cNvPr id="282670" name="Rectangle 46"/>
            <p:cNvSpPr>
              <a:spLocks noChangeArrowheads="1"/>
            </p:cNvSpPr>
            <p:nvPr/>
          </p:nvSpPr>
          <p:spPr bwMode="auto">
            <a:xfrm>
              <a:off x="4464" y="2256"/>
              <a:ext cx="552" cy="192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90000" tIns="46800" rIns="90000" bIns="46800" anchor="ctr"/>
            <a:lstStyle/>
            <a:p>
              <a:pPr algn="ctr"/>
              <a:endParaRPr kumimoji="1" lang="zh-CN" altLang="en-US" b="1">
                <a:ea typeface="宋体" charset="-122"/>
              </a:endParaRPr>
            </a:p>
          </p:txBody>
        </p:sp>
        <p:sp>
          <p:nvSpPr>
            <p:cNvPr id="282671" name="Line 47"/>
            <p:cNvSpPr>
              <a:spLocks noChangeShapeType="1"/>
            </p:cNvSpPr>
            <p:nvPr/>
          </p:nvSpPr>
          <p:spPr bwMode="auto">
            <a:xfrm rot="5400000">
              <a:off x="4488" y="2328"/>
              <a:ext cx="0" cy="432"/>
            </a:xfrm>
            <a:prstGeom prst="line">
              <a:avLst/>
            </a:prstGeom>
            <a:ln>
              <a:headEnd/>
              <a:tailEnd type="triangle" w="sm" len="lg"/>
            </a:ln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82672" name="Line 48"/>
            <p:cNvSpPr>
              <a:spLocks noChangeShapeType="1"/>
            </p:cNvSpPr>
            <p:nvPr/>
          </p:nvSpPr>
          <p:spPr bwMode="auto">
            <a:xfrm rot="5400000">
              <a:off x="5161" y="2400"/>
              <a:ext cx="0" cy="288"/>
            </a:xfrm>
            <a:prstGeom prst="line">
              <a:avLst/>
            </a:prstGeom>
            <a:ln>
              <a:headEnd/>
              <a:tailEnd type="triangle" w="sm" len="lg"/>
            </a:ln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82673" name="Text Box 49"/>
            <p:cNvSpPr txBox="1">
              <a:spLocks noChangeArrowheads="1"/>
            </p:cNvSpPr>
            <p:nvPr/>
          </p:nvSpPr>
          <p:spPr bwMode="auto">
            <a:xfrm>
              <a:off x="5280" y="2400"/>
              <a:ext cx="240" cy="250"/>
            </a:xfrm>
            <a:prstGeom prst="rect">
              <a:avLst/>
            </a:prstGeom>
            <a:ln/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chemeClr val="hlink"/>
                  </a:solidFill>
                  <a:latin typeface="Times New Roman" pitchFamily="18" charset="0"/>
                  <a:ea typeface="宋体" charset="-122"/>
                </a:rPr>
                <a:t>S</a:t>
              </a:r>
            </a:p>
          </p:txBody>
        </p:sp>
      </p:grpSp>
      <p:sp>
        <p:nvSpPr>
          <p:cNvPr id="282674" name="Rectangle 50"/>
          <p:cNvSpPr>
            <a:spLocks noChangeArrowheads="1"/>
          </p:cNvSpPr>
          <p:nvPr/>
        </p:nvSpPr>
        <p:spPr bwMode="auto">
          <a:xfrm>
            <a:off x="609600" y="28956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kumimoji="1" lang="zh-CN" altLang="en-US" sz="3200" b="1" dirty="0">
                <a:solidFill>
                  <a:srgbClr val="66FF33"/>
                </a:solidFill>
                <a:latin typeface="Times New Roman" pitchFamily="18" charset="0"/>
                <a:ea typeface="宋体" charset="-122"/>
                <a:sym typeface="Wingdings" pitchFamily="2" charset="2"/>
              </a:rPr>
              <a:t></a:t>
            </a:r>
            <a:r>
              <a:rPr kumimoji="1" lang="zh-CN" altLang="en-US" sz="2000" b="1" dirty="0">
                <a:solidFill>
                  <a:srgbClr val="66FF33"/>
                </a:solidFill>
                <a:ea typeface="宋体" charset="-122"/>
                <a:sym typeface="Wingdings" pitchFamily="2" charset="2"/>
              </a:rPr>
              <a:t> </a:t>
            </a:r>
            <a:r>
              <a:rPr kumimoji="1" lang="en-US" altLang="zh-CN" sz="2000" b="1" dirty="0">
                <a:solidFill>
                  <a:srgbClr val="66FF33"/>
                </a:solidFill>
                <a:ea typeface="宋体" charset="-122"/>
              </a:rPr>
              <a:t>Pop:</a:t>
            </a:r>
          </a:p>
        </p:txBody>
      </p:sp>
      <p:sp>
        <p:nvSpPr>
          <p:cNvPr id="282675" name="Rectangle 51"/>
          <p:cNvSpPr>
            <a:spLocks noChangeArrowheads="1"/>
          </p:cNvSpPr>
          <p:nvPr/>
        </p:nvSpPr>
        <p:spPr bwMode="auto">
          <a:xfrm>
            <a:off x="7239000" y="1752600"/>
            <a:ext cx="876300" cy="304800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kumimoji="1" lang="en-US" altLang="zh-CN" sz="1600" b="1">
                <a:solidFill>
                  <a:schemeClr val="hlink"/>
                </a:solidFill>
                <a:ea typeface="宋体" charset="-122"/>
              </a:rPr>
              <a:t>Element</a:t>
            </a:r>
          </a:p>
        </p:txBody>
      </p:sp>
      <p:sp>
        <p:nvSpPr>
          <p:cNvPr id="282676" name="Freeform 52"/>
          <p:cNvSpPr>
            <a:spLocks/>
          </p:cNvSpPr>
          <p:nvPr/>
        </p:nvSpPr>
        <p:spPr bwMode="auto">
          <a:xfrm>
            <a:off x="6400800" y="1879600"/>
            <a:ext cx="838200" cy="482600"/>
          </a:xfrm>
          <a:custGeom>
            <a:avLst/>
            <a:gdLst>
              <a:gd name="T0" fmla="*/ 0 w 432"/>
              <a:gd name="T1" fmla="*/ 304 h 304"/>
              <a:gd name="T2" fmla="*/ 48 w 432"/>
              <a:gd name="T3" fmla="*/ 112 h 304"/>
              <a:gd name="T4" fmla="*/ 192 w 432"/>
              <a:gd name="T5" fmla="*/ 16 h 304"/>
              <a:gd name="T6" fmla="*/ 432 w 432"/>
              <a:gd name="T7" fmla="*/ 16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2" h="304">
                <a:moveTo>
                  <a:pt x="0" y="304"/>
                </a:moveTo>
                <a:cubicBezTo>
                  <a:pt x="8" y="232"/>
                  <a:pt x="16" y="160"/>
                  <a:pt x="48" y="112"/>
                </a:cubicBezTo>
                <a:cubicBezTo>
                  <a:pt x="80" y="64"/>
                  <a:pt x="128" y="32"/>
                  <a:pt x="192" y="16"/>
                </a:cubicBezTo>
                <a:cubicBezTo>
                  <a:pt x="256" y="0"/>
                  <a:pt x="344" y="8"/>
                  <a:pt x="432" y="16"/>
                </a:cubicBezTo>
              </a:path>
            </a:pathLst>
          </a:custGeom>
          <a:ln>
            <a:headEnd/>
            <a:tailEnd type="arrow" w="sm" len="med"/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grpSp>
        <p:nvGrpSpPr>
          <p:cNvPr id="282677" name="Group 53"/>
          <p:cNvGrpSpPr>
            <a:grpSpLocks/>
          </p:cNvGrpSpPr>
          <p:nvPr/>
        </p:nvGrpSpPr>
        <p:grpSpPr bwMode="auto">
          <a:xfrm>
            <a:off x="4495800" y="2605088"/>
            <a:ext cx="1371600" cy="366712"/>
            <a:chOff x="2784" y="1824"/>
            <a:chExt cx="864" cy="231"/>
          </a:xfrm>
        </p:grpSpPr>
        <p:sp>
          <p:nvSpPr>
            <p:cNvPr id="282678" name="Text Box 54"/>
            <p:cNvSpPr txBox="1">
              <a:spLocks noChangeArrowheads="1"/>
            </p:cNvSpPr>
            <p:nvPr/>
          </p:nvSpPr>
          <p:spPr bwMode="auto">
            <a:xfrm>
              <a:off x="2784" y="1824"/>
              <a:ext cx="6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b="1">
                  <a:solidFill>
                    <a:schemeClr val="hlink"/>
                  </a:solidFill>
                  <a:latin typeface="Times New Roman" pitchFamily="18" charset="0"/>
                  <a:ea typeface="宋体" charset="-122"/>
                </a:rPr>
                <a:t>FirstCell</a:t>
              </a:r>
            </a:p>
          </p:txBody>
        </p:sp>
        <p:sp>
          <p:nvSpPr>
            <p:cNvPr id="282679" name="Line 55"/>
            <p:cNvSpPr>
              <a:spLocks noChangeShapeType="1"/>
            </p:cNvSpPr>
            <p:nvPr/>
          </p:nvSpPr>
          <p:spPr bwMode="auto">
            <a:xfrm rot="-5400000">
              <a:off x="3528" y="1848"/>
              <a:ext cx="0" cy="24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282680" name="Group 56"/>
          <p:cNvGrpSpPr>
            <a:grpSpLocks/>
          </p:cNvGrpSpPr>
          <p:nvPr/>
        </p:nvGrpSpPr>
        <p:grpSpPr bwMode="auto">
          <a:xfrm>
            <a:off x="6934200" y="3352800"/>
            <a:ext cx="1981200" cy="625475"/>
            <a:chOff x="4272" y="2256"/>
            <a:chExt cx="1248" cy="394"/>
          </a:xfrm>
        </p:grpSpPr>
        <p:sp>
          <p:nvSpPr>
            <p:cNvPr id="282681" name="Rectangle 57"/>
            <p:cNvSpPr>
              <a:spLocks noChangeArrowheads="1"/>
            </p:cNvSpPr>
            <p:nvPr/>
          </p:nvSpPr>
          <p:spPr bwMode="auto">
            <a:xfrm>
              <a:off x="4464" y="2448"/>
              <a:ext cx="552" cy="192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90000" tIns="46800" rIns="90000" bIns="46800" anchor="ctr"/>
            <a:lstStyle/>
            <a:p>
              <a:pPr algn="ctr"/>
              <a:r>
                <a:rPr kumimoji="1" lang="zh-CN" altLang="en-US" sz="3200" b="1">
                  <a:ea typeface="宋体" charset="-122"/>
                  <a:sym typeface="Symbol" pitchFamily="18" charset="2"/>
                </a:rPr>
                <a:t></a:t>
              </a:r>
              <a:endParaRPr kumimoji="1" lang="zh-CN" altLang="en-US" b="1">
                <a:ea typeface="宋体" charset="-122"/>
              </a:endParaRPr>
            </a:p>
          </p:txBody>
        </p:sp>
        <p:sp>
          <p:nvSpPr>
            <p:cNvPr id="282682" name="Rectangle 58"/>
            <p:cNvSpPr>
              <a:spLocks noChangeArrowheads="1"/>
            </p:cNvSpPr>
            <p:nvPr/>
          </p:nvSpPr>
          <p:spPr bwMode="auto">
            <a:xfrm>
              <a:off x="4464" y="2256"/>
              <a:ext cx="552" cy="192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90000" tIns="46800" rIns="90000" bIns="46800" anchor="ctr"/>
            <a:lstStyle/>
            <a:p>
              <a:pPr algn="ctr"/>
              <a:endParaRPr kumimoji="1" lang="zh-CN" altLang="en-US" b="1">
                <a:ea typeface="宋体" charset="-122"/>
              </a:endParaRPr>
            </a:p>
          </p:txBody>
        </p:sp>
        <p:sp>
          <p:nvSpPr>
            <p:cNvPr id="282683" name="Line 59"/>
            <p:cNvSpPr>
              <a:spLocks noChangeShapeType="1"/>
            </p:cNvSpPr>
            <p:nvPr/>
          </p:nvSpPr>
          <p:spPr bwMode="auto">
            <a:xfrm rot="5400000">
              <a:off x="4488" y="2328"/>
              <a:ext cx="0" cy="432"/>
            </a:xfrm>
            <a:prstGeom prst="line">
              <a:avLst/>
            </a:prstGeom>
            <a:ln>
              <a:headEnd/>
              <a:tailEnd type="triangle" w="sm" len="lg"/>
            </a:ln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82684" name="Line 60"/>
            <p:cNvSpPr>
              <a:spLocks noChangeShapeType="1"/>
            </p:cNvSpPr>
            <p:nvPr/>
          </p:nvSpPr>
          <p:spPr bwMode="auto">
            <a:xfrm rot="5400000">
              <a:off x="5161" y="2400"/>
              <a:ext cx="0" cy="288"/>
            </a:xfrm>
            <a:prstGeom prst="line">
              <a:avLst/>
            </a:prstGeom>
            <a:ln>
              <a:headEnd/>
              <a:tailEnd type="triangle" w="sm" len="lg"/>
            </a:ln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82685" name="Text Box 61"/>
            <p:cNvSpPr txBox="1">
              <a:spLocks noChangeArrowheads="1"/>
            </p:cNvSpPr>
            <p:nvPr/>
          </p:nvSpPr>
          <p:spPr bwMode="auto">
            <a:xfrm>
              <a:off x="5280" y="2400"/>
              <a:ext cx="240" cy="250"/>
            </a:xfrm>
            <a:prstGeom prst="rect">
              <a:avLst/>
            </a:prstGeom>
            <a:ln/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chemeClr val="hlink"/>
                  </a:solidFill>
                  <a:latin typeface="Times New Roman" pitchFamily="18" charset="0"/>
                  <a:ea typeface="宋体" charset="-122"/>
                </a:rPr>
                <a:t>S</a:t>
              </a:r>
            </a:p>
          </p:txBody>
        </p:sp>
      </p:grpSp>
      <p:sp>
        <p:nvSpPr>
          <p:cNvPr id="282686" name="Rectangle 62"/>
          <p:cNvSpPr>
            <a:spLocks noChangeArrowheads="1"/>
          </p:cNvSpPr>
          <p:nvPr/>
        </p:nvSpPr>
        <p:spPr bwMode="auto">
          <a:xfrm>
            <a:off x="6948488" y="2286000"/>
            <a:ext cx="1828800" cy="762000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82687" name="Rectangle 63"/>
          <p:cNvSpPr>
            <a:spLocks noChangeArrowheads="1"/>
          </p:cNvSpPr>
          <p:nvPr/>
        </p:nvSpPr>
        <p:spPr bwMode="auto">
          <a:xfrm>
            <a:off x="4495800" y="2590800"/>
            <a:ext cx="13716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2688" name="Rectangle 64"/>
          <p:cNvSpPr>
            <a:spLocks noChangeArrowheads="1"/>
          </p:cNvSpPr>
          <p:nvPr/>
        </p:nvSpPr>
        <p:spPr bwMode="auto">
          <a:xfrm>
            <a:off x="5999163" y="2320925"/>
            <a:ext cx="838200" cy="990600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82689" name="AutoShape 65"/>
          <p:cNvSpPr>
            <a:spLocks noChangeArrowheads="1"/>
          </p:cNvSpPr>
          <p:nvPr/>
        </p:nvSpPr>
        <p:spPr bwMode="auto">
          <a:xfrm>
            <a:off x="2514600" y="4495800"/>
            <a:ext cx="3276600" cy="1600200"/>
          </a:xfrm>
          <a:prstGeom prst="cloudCallout">
            <a:avLst>
              <a:gd name="adj1" fmla="val -71074"/>
              <a:gd name="adj2" fmla="val -32343"/>
            </a:avLst>
          </a:prstGeom>
          <a:ln>
            <a:headEnd/>
            <a:tailEnd/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kumimoji="1" lang="zh-CN" altLang="en-US" sz="2000" b="1">
                <a:latin typeface="Times New Roman" pitchFamily="18" charset="0"/>
                <a:ea typeface="宋体" charset="-122"/>
              </a:rPr>
              <a:t>    </a:t>
            </a:r>
            <a:r>
              <a:rPr kumimoji="1" lang="en-US" altLang="zh-CN" sz="2000" b="1">
                <a:latin typeface="Times New Roman" pitchFamily="18" charset="0"/>
                <a:ea typeface="宋体" charset="-122"/>
              </a:rPr>
              <a:t>But, the calls to </a:t>
            </a:r>
          </a:p>
          <a:p>
            <a:pPr algn="ctr"/>
            <a:r>
              <a:rPr kumimoji="1" lang="en-US" altLang="zh-CN" b="1">
                <a:solidFill>
                  <a:schemeClr val="hlink"/>
                </a:solidFill>
                <a:ea typeface="宋体" charset="-122"/>
              </a:rPr>
              <a:t>    malloc</a:t>
            </a:r>
            <a:r>
              <a:rPr kumimoji="1" lang="en-US" altLang="zh-CN" sz="2000" b="1">
                <a:latin typeface="Times New Roman" pitchFamily="18" charset="0"/>
                <a:ea typeface="宋体" charset="-122"/>
              </a:rPr>
              <a:t> and </a:t>
            </a:r>
            <a:r>
              <a:rPr kumimoji="1" lang="en-US" altLang="zh-CN" b="1">
                <a:solidFill>
                  <a:schemeClr val="hlink"/>
                </a:solidFill>
                <a:ea typeface="宋体" charset="-122"/>
              </a:rPr>
              <a:t>free</a:t>
            </a:r>
            <a:r>
              <a:rPr kumimoji="1" lang="en-US" altLang="zh-CN" sz="2000" b="1">
                <a:latin typeface="Times New Roman" pitchFamily="18" charset="0"/>
                <a:ea typeface="宋体" charset="-122"/>
              </a:rPr>
              <a:t> </a:t>
            </a:r>
          </a:p>
          <a:p>
            <a:pPr algn="ctr"/>
            <a:r>
              <a:rPr kumimoji="1" lang="en-US" altLang="zh-CN" sz="2000" b="1">
                <a:latin typeface="Times New Roman" pitchFamily="18" charset="0"/>
                <a:ea typeface="宋体" charset="-122"/>
              </a:rPr>
              <a:t>are expensive.</a:t>
            </a:r>
          </a:p>
        </p:txBody>
      </p:sp>
      <p:grpSp>
        <p:nvGrpSpPr>
          <p:cNvPr id="282690" name="Group 66"/>
          <p:cNvGrpSpPr>
            <a:grpSpLocks/>
          </p:cNvGrpSpPr>
          <p:nvPr/>
        </p:nvGrpSpPr>
        <p:grpSpPr bwMode="auto">
          <a:xfrm>
            <a:off x="304800" y="4495800"/>
            <a:ext cx="1981200" cy="1757363"/>
            <a:chOff x="1680" y="2373"/>
            <a:chExt cx="2038" cy="1758"/>
          </a:xfrm>
        </p:grpSpPr>
        <p:grpSp>
          <p:nvGrpSpPr>
            <p:cNvPr id="282691" name="Group 67"/>
            <p:cNvGrpSpPr>
              <a:grpSpLocks/>
            </p:cNvGrpSpPr>
            <p:nvPr/>
          </p:nvGrpSpPr>
          <p:grpSpPr bwMode="auto">
            <a:xfrm rot="4724383" flipH="1">
              <a:off x="2719" y="2714"/>
              <a:ext cx="256" cy="751"/>
              <a:chOff x="1902" y="2055"/>
              <a:chExt cx="318" cy="912"/>
            </a:xfrm>
          </p:grpSpPr>
          <p:grpSp>
            <p:nvGrpSpPr>
              <p:cNvPr id="282692" name="Group 68"/>
              <p:cNvGrpSpPr>
                <a:grpSpLocks/>
              </p:cNvGrpSpPr>
              <p:nvPr/>
            </p:nvGrpSpPr>
            <p:grpSpPr bwMode="auto">
              <a:xfrm>
                <a:off x="1902" y="2711"/>
                <a:ext cx="285" cy="256"/>
                <a:chOff x="1902" y="2711"/>
                <a:chExt cx="285" cy="256"/>
              </a:xfrm>
            </p:grpSpPr>
            <p:sp>
              <p:nvSpPr>
                <p:cNvPr id="282693" name="Freeform 69"/>
                <p:cNvSpPr>
                  <a:spLocks/>
                </p:cNvSpPr>
                <p:nvPr/>
              </p:nvSpPr>
              <p:spPr bwMode="auto">
                <a:xfrm>
                  <a:off x="1902" y="2711"/>
                  <a:ext cx="285" cy="256"/>
                </a:xfrm>
                <a:custGeom>
                  <a:avLst/>
                  <a:gdLst>
                    <a:gd name="T0" fmla="*/ 88 w 571"/>
                    <a:gd name="T1" fmla="*/ 64 h 510"/>
                    <a:gd name="T2" fmla="*/ 50 w 571"/>
                    <a:gd name="T3" fmla="*/ 130 h 510"/>
                    <a:gd name="T4" fmla="*/ 38 w 571"/>
                    <a:gd name="T5" fmla="*/ 156 h 510"/>
                    <a:gd name="T6" fmla="*/ 31 w 571"/>
                    <a:gd name="T7" fmla="*/ 184 h 510"/>
                    <a:gd name="T8" fmla="*/ 24 w 571"/>
                    <a:gd name="T9" fmla="*/ 225 h 510"/>
                    <a:gd name="T10" fmla="*/ 24 w 571"/>
                    <a:gd name="T11" fmla="*/ 264 h 510"/>
                    <a:gd name="T12" fmla="*/ 29 w 571"/>
                    <a:gd name="T13" fmla="*/ 302 h 510"/>
                    <a:gd name="T14" fmla="*/ 45 w 571"/>
                    <a:gd name="T15" fmla="*/ 337 h 510"/>
                    <a:gd name="T16" fmla="*/ 78 w 571"/>
                    <a:gd name="T17" fmla="*/ 361 h 510"/>
                    <a:gd name="T18" fmla="*/ 43 w 571"/>
                    <a:gd name="T19" fmla="*/ 340 h 510"/>
                    <a:gd name="T20" fmla="*/ 29 w 571"/>
                    <a:gd name="T21" fmla="*/ 338 h 510"/>
                    <a:gd name="T22" fmla="*/ 10 w 571"/>
                    <a:gd name="T23" fmla="*/ 345 h 510"/>
                    <a:gd name="T24" fmla="*/ 3 w 571"/>
                    <a:gd name="T25" fmla="*/ 357 h 510"/>
                    <a:gd name="T26" fmla="*/ 0 w 571"/>
                    <a:gd name="T27" fmla="*/ 373 h 510"/>
                    <a:gd name="T28" fmla="*/ 5 w 571"/>
                    <a:gd name="T29" fmla="*/ 387 h 510"/>
                    <a:gd name="T30" fmla="*/ 15 w 571"/>
                    <a:gd name="T31" fmla="*/ 404 h 510"/>
                    <a:gd name="T32" fmla="*/ 60 w 571"/>
                    <a:gd name="T33" fmla="*/ 437 h 510"/>
                    <a:gd name="T34" fmla="*/ 128 w 571"/>
                    <a:gd name="T35" fmla="*/ 463 h 510"/>
                    <a:gd name="T36" fmla="*/ 158 w 571"/>
                    <a:gd name="T37" fmla="*/ 474 h 510"/>
                    <a:gd name="T38" fmla="*/ 191 w 571"/>
                    <a:gd name="T39" fmla="*/ 479 h 510"/>
                    <a:gd name="T40" fmla="*/ 218 w 571"/>
                    <a:gd name="T41" fmla="*/ 479 h 510"/>
                    <a:gd name="T42" fmla="*/ 248 w 571"/>
                    <a:gd name="T43" fmla="*/ 488 h 510"/>
                    <a:gd name="T44" fmla="*/ 284 w 571"/>
                    <a:gd name="T45" fmla="*/ 500 h 510"/>
                    <a:gd name="T46" fmla="*/ 366 w 571"/>
                    <a:gd name="T47" fmla="*/ 510 h 510"/>
                    <a:gd name="T48" fmla="*/ 463 w 571"/>
                    <a:gd name="T49" fmla="*/ 489 h 510"/>
                    <a:gd name="T50" fmla="*/ 527 w 571"/>
                    <a:gd name="T51" fmla="*/ 489 h 510"/>
                    <a:gd name="T52" fmla="*/ 543 w 571"/>
                    <a:gd name="T53" fmla="*/ 484 h 510"/>
                    <a:gd name="T54" fmla="*/ 559 w 571"/>
                    <a:gd name="T55" fmla="*/ 469 h 510"/>
                    <a:gd name="T56" fmla="*/ 564 w 571"/>
                    <a:gd name="T57" fmla="*/ 448 h 510"/>
                    <a:gd name="T58" fmla="*/ 571 w 571"/>
                    <a:gd name="T59" fmla="*/ 364 h 510"/>
                    <a:gd name="T60" fmla="*/ 571 w 571"/>
                    <a:gd name="T61" fmla="*/ 297 h 510"/>
                    <a:gd name="T62" fmla="*/ 567 w 571"/>
                    <a:gd name="T63" fmla="*/ 262 h 510"/>
                    <a:gd name="T64" fmla="*/ 564 w 571"/>
                    <a:gd name="T65" fmla="*/ 239 h 510"/>
                    <a:gd name="T66" fmla="*/ 559 w 571"/>
                    <a:gd name="T67" fmla="*/ 215 h 510"/>
                    <a:gd name="T68" fmla="*/ 553 w 571"/>
                    <a:gd name="T69" fmla="*/ 191 h 510"/>
                    <a:gd name="T70" fmla="*/ 522 w 571"/>
                    <a:gd name="T71" fmla="*/ 99 h 510"/>
                    <a:gd name="T72" fmla="*/ 489 w 571"/>
                    <a:gd name="T73" fmla="*/ 0 h 510"/>
                    <a:gd name="T74" fmla="*/ 88 w 571"/>
                    <a:gd name="T75" fmla="*/ 64 h 5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571" h="510">
                      <a:moveTo>
                        <a:pt x="88" y="64"/>
                      </a:moveTo>
                      <a:lnTo>
                        <a:pt x="50" y="130"/>
                      </a:lnTo>
                      <a:lnTo>
                        <a:pt x="38" y="156"/>
                      </a:lnTo>
                      <a:lnTo>
                        <a:pt x="31" y="184"/>
                      </a:lnTo>
                      <a:lnTo>
                        <a:pt x="24" y="225"/>
                      </a:lnTo>
                      <a:lnTo>
                        <a:pt x="24" y="264"/>
                      </a:lnTo>
                      <a:lnTo>
                        <a:pt x="29" y="302"/>
                      </a:lnTo>
                      <a:lnTo>
                        <a:pt x="45" y="337"/>
                      </a:lnTo>
                      <a:lnTo>
                        <a:pt x="78" y="361"/>
                      </a:lnTo>
                      <a:lnTo>
                        <a:pt x="43" y="340"/>
                      </a:lnTo>
                      <a:lnTo>
                        <a:pt x="29" y="338"/>
                      </a:lnTo>
                      <a:lnTo>
                        <a:pt x="10" y="345"/>
                      </a:lnTo>
                      <a:lnTo>
                        <a:pt x="3" y="357"/>
                      </a:lnTo>
                      <a:lnTo>
                        <a:pt x="0" y="373"/>
                      </a:lnTo>
                      <a:lnTo>
                        <a:pt x="5" y="387"/>
                      </a:lnTo>
                      <a:lnTo>
                        <a:pt x="15" y="404"/>
                      </a:lnTo>
                      <a:lnTo>
                        <a:pt x="60" y="437"/>
                      </a:lnTo>
                      <a:lnTo>
                        <a:pt x="128" y="463"/>
                      </a:lnTo>
                      <a:lnTo>
                        <a:pt x="158" y="474"/>
                      </a:lnTo>
                      <a:lnTo>
                        <a:pt x="191" y="479"/>
                      </a:lnTo>
                      <a:lnTo>
                        <a:pt x="218" y="479"/>
                      </a:lnTo>
                      <a:lnTo>
                        <a:pt x="248" y="488"/>
                      </a:lnTo>
                      <a:lnTo>
                        <a:pt x="284" y="500"/>
                      </a:lnTo>
                      <a:lnTo>
                        <a:pt x="366" y="510"/>
                      </a:lnTo>
                      <a:lnTo>
                        <a:pt x="463" y="489"/>
                      </a:lnTo>
                      <a:lnTo>
                        <a:pt x="527" y="489"/>
                      </a:lnTo>
                      <a:lnTo>
                        <a:pt x="543" y="484"/>
                      </a:lnTo>
                      <a:lnTo>
                        <a:pt x="559" y="469"/>
                      </a:lnTo>
                      <a:lnTo>
                        <a:pt x="564" y="448"/>
                      </a:lnTo>
                      <a:lnTo>
                        <a:pt x="571" y="364"/>
                      </a:lnTo>
                      <a:lnTo>
                        <a:pt x="571" y="297"/>
                      </a:lnTo>
                      <a:lnTo>
                        <a:pt x="567" y="262"/>
                      </a:lnTo>
                      <a:lnTo>
                        <a:pt x="564" y="239"/>
                      </a:lnTo>
                      <a:lnTo>
                        <a:pt x="559" y="215"/>
                      </a:lnTo>
                      <a:lnTo>
                        <a:pt x="553" y="191"/>
                      </a:lnTo>
                      <a:lnTo>
                        <a:pt x="522" y="99"/>
                      </a:lnTo>
                      <a:lnTo>
                        <a:pt x="489" y="0"/>
                      </a:lnTo>
                      <a:lnTo>
                        <a:pt x="88" y="64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1113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2694" name="Arc 70"/>
                <p:cNvSpPr>
                  <a:spLocks/>
                </p:cNvSpPr>
                <p:nvPr/>
              </p:nvSpPr>
              <p:spPr bwMode="auto">
                <a:xfrm>
                  <a:off x="1945" y="2885"/>
                  <a:ext cx="7" cy="17"/>
                </a:xfrm>
                <a:custGeom>
                  <a:avLst/>
                  <a:gdLst>
                    <a:gd name="G0" fmla="+- 21584 0 0"/>
                    <a:gd name="G1" fmla="+- 21468 0 0"/>
                    <a:gd name="G2" fmla="+- 21600 0 0"/>
                    <a:gd name="T0" fmla="*/ 0 w 21584"/>
                    <a:gd name="T1" fmla="*/ 20627 h 21468"/>
                    <a:gd name="T2" fmla="*/ 19199 w 21584"/>
                    <a:gd name="T3" fmla="*/ 0 h 21468"/>
                    <a:gd name="T4" fmla="*/ 21584 w 21584"/>
                    <a:gd name="T5" fmla="*/ 21468 h 214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84" h="21468" fill="none" extrusionOk="0">
                      <a:moveTo>
                        <a:pt x="0" y="20627"/>
                      </a:moveTo>
                      <a:cubicBezTo>
                        <a:pt x="416" y="9948"/>
                        <a:pt x="8578" y="1180"/>
                        <a:pt x="19199" y="0"/>
                      </a:cubicBezTo>
                    </a:path>
                    <a:path w="21584" h="21468" stroke="0" extrusionOk="0">
                      <a:moveTo>
                        <a:pt x="0" y="20627"/>
                      </a:moveTo>
                      <a:cubicBezTo>
                        <a:pt x="416" y="9948"/>
                        <a:pt x="8578" y="1180"/>
                        <a:pt x="19199" y="0"/>
                      </a:cubicBezTo>
                      <a:lnTo>
                        <a:pt x="21584" y="21468"/>
                      </a:lnTo>
                      <a:close/>
                    </a:path>
                  </a:pathLst>
                </a:cu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82695" name="Rectangle 71"/>
              <p:cNvSpPr>
                <a:spLocks noChangeArrowheads="1"/>
              </p:cNvSpPr>
              <p:nvPr/>
            </p:nvSpPr>
            <p:spPr bwMode="auto">
              <a:xfrm>
                <a:off x="1958" y="2738"/>
                <a:ext cx="239" cy="45"/>
              </a:xfrm>
              <a:prstGeom prst="rect">
                <a:avLst/>
              </a:prstGeom>
              <a:solidFill>
                <a:srgbClr val="FFFFFF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2696" name="Freeform 72"/>
              <p:cNvSpPr>
                <a:spLocks/>
              </p:cNvSpPr>
              <p:nvPr/>
            </p:nvSpPr>
            <p:spPr bwMode="auto">
              <a:xfrm>
                <a:off x="1937" y="2055"/>
                <a:ext cx="283" cy="704"/>
              </a:xfrm>
              <a:custGeom>
                <a:avLst/>
                <a:gdLst>
                  <a:gd name="T0" fmla="*/ 26 w 566"/>
                  <a:gd name="T1" fmla="*/ 484 h 1408"/>
                  <a:gd name="T2" fmla="*/ 15 w 566"/>
                  <a:gd name="T3" fmla="*/ 903 h 1408"/>
                  <a:gd name="T4" fmla="*/ 0 w 566"/>
                  <a:gd name="T5" fmla="*/ 1408 h 1408"/>
                  <a:gd name="T6" fmla="*/ 543 w 566"/>
                  <a:gd name="T7" fmla="*/ 1403 h 1408"/>
                  <a:gd name="T8" fmla="*/ 548 w 566"/>
                  <a:gd name="T9" fmla="*/ 873 h 1408"/>
                  <a:gd name="T10" fmla="*/ 547 w 566"/>
                  <a:gd name="T11" fmla="*/ 599 h 1408"/>
                  <a:gd name="T12" fmla="*/ 566 w 566"/>
                  <a:gd name="T13" fmla="*/ 314 h 1408"/>
                  <a:gd name="T14" fmla="*/ 560 w 566"/>
                  <a:gd name="T15" fmla="*/ 247 h 1408"/>
                  <a:gd name="T16" fmla="*/ 555 w 566"/>
                  <a:gd name="T17" fmla="*/ 200 h 1408"/>
                  <a:gd name="T18" fmla="*/ 545 w 566"/>
                  <a:gd name="T19" fmla="*/ 151 h 1408"/>
                  <a:gd name="T20" fmla="*/ 534 w 566"/>
                  <a:gd name="T21" fmla="*/ 120 h 1408"/>
                  <a:gd name="T22" fmla="*/ 515 w 566"/>
                  <a:gd name="T23" fmla="*/ 85 h 1408"/>
                  <a:gd name="T24" fmla="*/ 496 w 566"/>
                  <a:gd name="T25" fmla="*/ 62 h 1408"/>
                  <a:gd name="T26" fmla="*/ 463 w 566"/>
                  <a:gd name="T27" fmla="*/ 40 h 1408"/>
                  <a:gd name="T28" fmla="*/ 423 w 566"/>
                  <a:gd name="T29" fmla="*/ 19 h 1408"/>
                  <a:gd name="T30" fmla="*/ 380 w 566"/>
                  <a:gd name="T31" fmla="*/ 7 h 1408"/>
                  <a:gd name="T32" fmla="*/ 331 w 566"/>
                  <a:gd name="T33" fmla="*/ 2 h 1408"/>
                  <a:gd name="T34" fmla="*/ 291 w 566"/>
                  <a:gd name="T35" fmla="*/ 0 h 1408"/>
                  <a:gd name="T36" fmla="*/ 243 w 566"/>
                  <a:gd name="T37" fmla="*/ 9 h 1408"/>
                  <a:gd name="T38" fmla="*/ 196 w 566"/>
                  <a:gd name="T39" fmla="*/ 24 h 1408"/>
                  <a:gd name="T40" fmla="*/ 168 w 566"/>
                  <a:gd name="T41" fmla="*/ 42 h 1408"/>
                  <a:gd name="T42" fmla="*/ 135 w 566"/>
                  <a:gd name="T43" fmla="*/ 66 h 1408"/>
                  <a:gd name="T44" fmla="*/ 111 w 566"/>
                  <a:gd name="T45" fmla="*/ 95 h 1408"/>
                  <a:gd name="T46" fmla="*/ 85 w 566"/>
                  <a:gd name="T47" fmla="*/ 139 h 1408"/>
                  <a:gd name="T48" fmla="*/ 66 w 566"/>
                  <a:gd name="T49" fmla="*/ 187 h 1408"/>
                  <a:gd name="T50" fmla="*/ 48 w 566"/>
                  <a:gd name="T51" fmla="*/ 267 h 1408"/>
                  <a:gd name="T52" fmla="*/ 26 w 566"/>
                  <a:gd name="T53" fmla="*/ 484 h 1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66" h="1408">
                    <a:moveTo>
                      <a:pt x="26" y="484"/>
                    </a:moveTo>
                    <a:lnTo>
                      <a:pt x="15" y="903"/>
                    </a:lnTo>
                    <a:lnTo>
                      <a:pt x="0" y="1408"/>
                    </a:lnTo>
                    <a:lnTo>
                      <a:pt x="543" y="1403"/>
                    </a:lnTo>
                    <a:lnTo>
                      <a:pt x="548" y="873"/>
                    </a:lnTo>
                    <a:lnTo>
                      <a:pt x="547" y="599"/>
                    </a:lnTo>
                    <a:lnTo>
                      <a:pt x="566" y="314"/>
                    </a:lnTo>
                    <a:lnTo>
                      <a:pt x="560" y="247"/>
                    </a:lnTo>
                    <a:lnTo>
                      <a:pt x="555" y="200"/>
                    </a:lnTo>
                    <a:lnTo>
                      <a:pt x="545" y="151"/>
                    </a:lnTo>
                    <a:lnTo>
                      <a:pt x="534" y="120"/>
                    </a:lnTo>
                    <a:lnTo>
                      <a:pt x="515" y="85"/>
                    </a:lnTo>
                    <a:lnTo>
                      <a:pt x="496" y="62"/>
                    </a:lnTo>
                    <a:lnTo>
                      <a:pt x="463" y="40"/>
                    </a:lnTo>
                    <a:lnTo>
                      <a:pt x="423" y="19"/>
                    </a:lnTo>
                    <a:lnTo>
                      <a:pt x="380" y="7"/>
                    </a:lnTo>
                    <a:lnTo>
                      <a:pt x="331" y="2"/>
                    </a:lnTo>
                    <a:lnTo>
                      <a:pt x="291" y="0"/>
                    </a:lnTo>
                    <a:lnTo>
                      <a:pt x="243" y="9"/>
                    </a:lnTo>
                    <a:lnTo>
                      <a:pt x="196" y="24"/>
                    </a:lnTo>
                    <a:lnTo>
                      <a:pt x="168" y="42"/>
                    </a:lnTo>
                    <a:lnTo>
                      <a:pt x="135" y="66"/>
                    </a:lnTo>
                    <a:lnTo>
                      <a:pt x="111" y="95"/>
                    </a:lnTo>
                    <a:lnTo>
                      <a:pt x="85" y="139"/>
                    </a:lnTo>
                    <a:lnTo>
                      <a:pt x="66" y="187"/>
                    </a:lnTo>
                    <a:lnTo>
                      <a:pt x="48" y="267"/>
                    </a:lnTo>
                    <a:lnTo>
                      <a:pt x="26" y="484"/>
                    </a:lnTo>
                    <a:close/>
                  </a:path>
                </a:pathLst>
              </a:custGeom>
              <a:solidFill>
                <a:srgbClr val="804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82697" name="Group 73"/>
            <p:cNvGrpSpPr>
              <a:grpSpLocks/>
            </p:cNvGrpSpPr>
            <p:nvPr/>
          </p:nvGrpSpPr>
          <p:grpSpPr bwMode="auto">
            <a:xfrm flipH="1">
              <a:off x="2988" y="3981"/>
              <a:ext cx="593" cy="111"/>
              <a:chOff x="1503" y="3399"/>
              <a:chExt cx="719" cy="138"/>
            </a:xfrm>
          </p:grpSpPr>
          <p:sp>
            <p:nvSpPr>
              <p:cNvPr id="282698" name="Freeform 74"/>
              <p:cNvSpPr>
                <a:spLocks/>
              </p:cNvSpPr>
              <p:nvPr/>
            </p:nvSpPr>
            <p:spPr bwMode="auto">
              <a:xfrm>
                <a:off x="1766" y="3399"/>
                <a:ext cx="456" cy="115"/>
              </a:xfrm>
              <a:custGeom>
                <a:avLst/>
                <a:gdLst>
                  <a:gd name="T0" fmla="*/ 0 w 913"/>
                  <a:gd name="T1" fmla="*/ 42 h 229"/>
                  <a:gd name="T2" fmla="*/ 0 w 913"/>
                  <a:gd name="T3" fmla="*/ 179 h 229"/>
                  <a:gd name="T4" fmla="*/ 245 w 913"/>
                  <a:gd name="T5" fmla="*/ 179 h 229"/>
                  <a:gd name="T6" fmla="*/ 252 w 913"/>
                  <a:gd name="T7" fmla="*/ 151 h 229"/>
                  <a:gd name="T8" fmla="*/ 300 w 913"/>
                  <a:gd name="T9" fmla="*/ 179 h 229"/>
                  <a:gd name="T10" fmla="*/ 391 w 913"/>
                  <a:gd name="T11" fmla="*/ 203 h 229"/>
                  <a:gd name="T12" fmla="*/ 503 w 913"/>
                  <a:gd name="T13" fmla="*/ 224 h 229"/>
                  <a:gd name="T14" fmla="*/ 597 w 913"/>
                  <a:gd name="T15" fmla="*/ 229 h 229"/>
                  <a:gd name="T16" fmla="*/ 686 w 913"/>
                  <a:gd name="T17" fmla="*/ 224 h 229"/>
                  <a:gd name="T18" fmla="*/ 816 w 913"/>
                  <a:gd name="T19" fmla="*/ 214 h 229"/>
                  <a:gd name="T20" fmla="*/ 863 w 913"/>
                  <a:gd name="T21" fmla="*/ 208 h 229"/>
                  <a:gd name="T22" fmla="*/ 913 w 913"/>
                  <a:gd name="T23" fmla="*/ 194 h 229"/>
                  <a:gd name="T24" fmla="*/ 913 w 913"/>
                  <a:gd name="T25" fmla="*/ 158 h 229"/>
                  <a:gd name="T26" fmla="*/ 908 w 913"/>
                  <a:gd name="T27" fmla="*/ 141 h 229"/>
                  <a:gd name="T28" fmla="*/ 892 w 913"/>
                  <a:gd name="T29" fmla="*/ 120 h 229"/>
                  <a:gd name="T30" fmla="*/ 873 w 913"/>
                  <a:gd name="T31" fmla="*/ 106 h 229"/>
                  <a:gd name="T32" fmla="*/ 847 w 913"/>
                  <a:gd name="T33" fmla="*/ 92 h 229"/>
                  <a:gd name="T34" fmla="*/ 802 w 913"/>
                  <a:gd name="T35" fmla="*/ 71 h 229"/>
                  <a:gd name="T36" fmla="*/ 755 w 913"/>
                  <a:gd name="T37" fmla="*/ 54 h 229"/>
                  <a:gd name="T38" fmla="*/ 705 w 913"/>
                  <a:gd name="T39" fmla="*/ 38 h 229"/>
                  <a:gd name="T40" fmla="*/ 651 w 913"/>
                  <a:gd name="T41" fmla="*/ 26 h 229"/>
                  <a:gd name="T42" fmla="*/ 469 w 913"/>
                  <a:gd name="T43" fmla="*/ 0 h 229"/>
                  <a:gd name="T44" fmla="*/ 0 w 913"/>
                  <a:gd name="T45" fmla="*/ 42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13" h="229">
                    <a:moveTo>
                      <a:pt x="0" y="42"/>
                    </a:moveTo>
                    <a:lnTo>
                      <a:pt x="0" y="179"/>
                    </a:lnTo>
                    <a:lnTo>
                      <a:pt x="245" y="179"/>
                    </a:lnTo>
                    <a:lnTo>
                      <a:pt x="252" y="151"/>
                    </a:lnTo>
                    <a:lnTo>
                      <a:pt x="300" y="179"/>
                    </a:lnTo>
                    <a:lnTo>
                      <a:pt x="391" y="203"/>
                    </a:lnTo>
                    <a:lnTo>
                      <a:pt x="503" y="224"/>
                    </a:lnTo>
                    <a:lnTo>
                      <a:pt x="597" y="229"/>
                    </a:lnTo>
                    <a:lnTo>
                      <a:pt x="686" y="224"/>
                    </a:lnTo>
                    <a:lnTo>
                      <a:pt x="816" y="214"/>
                    </a:lnTo>
                    <a:lnTo>
                      <a:pt x="863" y="208"/>
                    </a:lnTo>
                    <a:lnTo>
                      <a:pt x="913" y="194"/>
                    </a:lnTo>
                    <a:lnTo>
                      <a:pt x="913" y="158"/>
                    </a:lnTo>
                    <a:lnTo>
                      <a:pt x="908" y="141"/>
                    </a:lnTo>
                    <a:lnTo>
                      <a:pt x="892" y="120"/>
                    </a:lnTo>
                    <a:lnTo>
                      <a:pt x="873" y="106"/>
                    </a:lnTo>
                    <a:lnTo>
                      <a:pt x="847" y="92"/>
                    </a:lnTo>
                    <a:lnTo>
                      <a:pt x="802" y="71"/>
                    </a:lnTo>
                    <a:lnTo>
                      <a:pt x="755" y="54"/>
                    </a:lnTo>
                    <a:lnTo>
                      <a:pt x="705" y="38"/>
                    </a:lnTo>
                    <a:lnTo>
                      <a:pt x="651" y="26"/>
                    </a:lnTo>
                    <a:lnTo>
                      <a:pt x="469" y="0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201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2699" name="Freeform 75"/>
              <p:cNvSpPr>
                <a:spLocks/>
              </p:cNvSpPr>
              <p:nvPr/>
            </p:nvSpPr>
            <p:spPr bwMode="auto">
              <a:xfrm>
                <a:off x="1503" y="3426"/>
                <a:ext cx="456" cy="111"/>
              </a:xfrm>
              <a:custGeom>
                <a:avLst/>
                <a:gdLst>
                  <a:gd name="T0" fmla="*/ 0 w 913"/>
                  <a:gd name="T1" fmla="*/ 43 h 222"/>
                  <a:gd name="T2" fmla="*/ 0 w 913"/>
                  <a:gd name="T3" fmla="*/ 179 h 222"/>
                  <a:gd name="T4" fmla="*/ 243 w 913"/>
                  <a:gd name="T5" fmla="*/ 179 h 222"/>
                  <a:gd name="T6" fmla="*/ 248 w 913"/>
                  <a:gd name="T7" fmla="*/ 151 h 222"/>
                  <a:gd name="T8" fmla="*/ 299 w 913"/>
                  <a:gd name="T9" fmla="*/ 179 h 222"/>
                  <a:gd name="T10" fmla="*/ 406 w 913"/>
                  <a:gd name="T11" fmla="*/ 196 h 222"/>
                  <a:gd name="T12" fmla="*/ 537 w 913"/>
                  <a:gd name="T13" fmla="*/ 212 h 222"/>
                  <a:gd name="T14" fmla="*/ 677 w 913"/>
                  <a:gd name="T15" fmla="*/ 222 h 222"/>
                  <a:gd name="T16" fmla="*/ 802 w 913"/>
                  <a:gd name="T17" fmla="*/ 222 h 222"/>
                  <a:gd name="T18" fmla="*/ 865 w 913"/>
                  <a:gd name="T19" fmla="*/ 206 h 222"/>
                  <a:gd name="T20" fmla="*/ 913 w 913"/>
                  <a:gd name="T21" fmla="*/ 194 h 222"/>
                  <a:gd name="T22" fmla="*/ 913 w 913"/>
                  <a:gd name="T23" fmla="*/ 160 h 222"/>
                  <a:gd name="T24" fmla="*/ 908 w 913"/>
                  <a:gd name="T25" fmla="*/ 140 h 222"/>
                  <a:gd name="T26" fmla="*/ 892 w 913"/>
                  <a:gd name="T27" fmla="*/ 121 h 222"/>
                  <a:gd name="T28" fmla="*/ 873 w 913"/>
                  <a:gd name="T29" fmla="*/ 106 h 222"/>
                  <a:gd name="T30" fmla="*/ 847 w 913"/>
                  <a:gd name="T31" fmla="*/ 92 h 222"/>
                  <a:gd name="T32" fmla="*/ 802 w 913"/>
                  <a:gd name="T33" fmla="*/ 71 h 222"/>
                  <a:gd name="T34" fmla="*/ 755 w 913"/>
                  <a:gd name="T35" fmla="*/ 54 h 222"/>
                  <a:gd name="T36" fmla="*/ 705 w 913"/>
                  <a:gd name="T37" fmla="*/ 40 h 222"/>
                  <a:gd name="T38" fmla="*/ 651 w 913"/>
                  <a:gd name="T39" fmla="*/ 26 h 222"/>
                  <a:gd name="T40" fmla="*/ 467 w 913"/>
                  <a:gd name="T41" fmla="*/ 0 h 222"/>
                  <a:gd name="T42" fmla="*/ 0 w 913"/>
                  <a:gd name="T43" fmla="*/ 43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3" h="222">
                    <a:moveTo>
                      <a:pt x="0" y="43"/>
                    </a:moveTo>
                    <a:lnTo>
                      <a:pt x="0" y="179"/>
                    </a:lnTo>
                    <a:lnTo>
                      <a:pt x="243" y="179"/>
                    </a:lnTo>
                    <a:lnTo>
                      <a:pt x="248" y="151"/>
                    </a:lnTo>
                    <a:lnTo>
                      <a:pt x="299" y="179"/>
                    </a:lnTo>
                    <a:lnTo>
                      <a:pt x="406" y="196"/>
                    </a:lnTo>
                    <a:lnTo>
                      <a:pt x="537" y="212"/>
                    </a:lnTo>
                    <a:lnTo>
                      <a:pt x="677" y="222"/>
                    </a:lnTo>
                    <a:lnTo>
                      <a:pt x="802" y="222"/>
                    </a:lnTo>
                    <a:lnTo>
                      <a:pt x="865" y="206"/>
                    </a:lnTo>
                    <a:lnTo>
                      <a:pt x="913" y="194"/>
                    </a:lnTo>
                    <a:lnTo>
                      <a:pt x="913" y="160"/>
                    </a:lnTo>
                    <a:lnTo>
                      <a:pt x="908" y="140"/>
                    </a:lnTo>
                    <a:lnTo>
                      <a:pt x="892" y="121"/>
                    </a:lnTo>
                    <a:lnTo>
                      <a:pt x="873" y="106"/>
                    </a:lnTo>
                    <a:lnTo>
                      <a:pt x="847" y="92"/>
                    </a:lnTo>
                    <a:lnTo>
                      <a:pt x="802" y="71"/>
                    </a:lnTo>
                    <a:lnTo>
                      <a:pt x="755" y="54"/>
                    </a:lnTo>
                    <a:lnTo>
                      <a:pt x="705" y="40"/>
                    </a:lnTo>
                    <a:lnTo>
                      <a:pt x="651" y="26"/>
                    </a:lnTo>
                    <a:lnTo>
                      <a:pt x="467" y="0"/>
                    </a:lnTo>
                    <a:lnTo>
                      <a:pt x="0" y="43"/>
                    </a:lnTo>
                    <a:close/>
                  </a:path>
                </a:pathLst>
              </a:custGeom>
              <a:solidFill>
                <a:srgbClr val="201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82700" name="Freeform 76"/>
            <p:cNvSpPr>
              <a:spLocks/>
            </p:cNvSpPr>
            <p:nvPr/>
          </p:nvSpPr>
          <p:spPr bwMode="auto">
            <a:xfrm flipH="1">
              <a:off x="3082" y="3427"/>
              <a:ext cx="352" cy="568"/>
            </a:xfrm>
            <a:custGeom>
              <a:avLst/>
              <a:gdLst>
                <a:gd name="T0" fmla="*/ 583 w 852"/>
                <a:gd name="T1" fmla="*/ 0 h 1411"/>
                <a:gd name="T2" fmla="*/ 809 w 852"/>
                <a:gd name="T3" fmla="*/ 555 h 1411"/>
                <a:gd name="T4" fmla="*/ 826 w 852"/>
                <a:gd name="T5" fmla="*/ 597 h 1411"/>
                <a:gd name="T6" fmla="*/ 842 w 852"/>
                <a:gd name="T7" fmla="*/ 646 h 1411"/>
                <a:gd name="T8" fmla="*/ 852 w 852"/>
                <a:gd name="T9" fmla="*/ 717 h 1411"/>
                <a:gd name="T10" fmla="*/ 842 w 852"/>
                <a:gd name="T11" fmla="*/ 781 h 1411"/>
                <a:gd name="T12" fmla="*/ 765 w 852"/>
                <a:gd name="T13" fmla="*/ 1010 h 1411"/>
                <a:gd name="T14" fmla="*/ 737 w 852"/>
                <a:gd name="T15" fmla="*/ 1081 h 1411"/>
                <a:gd name="T16" fmla="*/ 722 w 852"/>
                <a:gd name="T17" fmla="*/ 1153 h 1411"/>
                <a:gd name="T18" fmla="*/ 755 w 852"/>
                <a:gd name="T19" fmla="*/ 1196 h 1411"/>
                <a:gd name="T20" fmla="*/ 760 w 852"/>
                <a:gd name="T21" fmla="*/ 1229 h 1411"/>
                <a:gd name="T22" fmla="*/ 727 w 852"/>
                <a:gd name="T23" fmla="*/ 1260 h 1411"/>
                <a:gd name="T24" fmla="*/ 689 w 852"/>
                <a:gd name="T25" fmla="*/ 1304 h 1411"/>
                <a:gd name="T26" fmla="*/ 727 w 852"/>
                <a:gd name="T27" fmla="*/ 1342 h 1411"/>
                <a:gd name="T28" fmla="*/ 765 w 852"/>
                <a:gd name="T29" fmla="*/ 1411 h 1411"/>
                <a:gd name="T30" fmla="*/ 158 w 852"/>
                <a:gd name="T31" fmla="*/ 1401 h 1411"/>
                <a:gd name="T32" fmla="*/ 130 w 852"/>
                <a:gd name="T33" fmla="*/ 1250 h 1411"/>
                <a:gd name="T34" fmla="*/ 152 w 852"/>
                <a:gd name="T35" fmla="*/ 1120 h 1411"/>
                <a:gd name="T36" fmla="*/ 206 w 852"/>
                <a:gd name="T37" fmla="*/ 1000 h 1411"/>
                <a:gd name="T38" fmla="*/ 239 w 852"/>
                <a:gd name="T39" fmla="*/ 934 h 1411"/>
                <a:gd name="T40" fmla="*/ 387 w 852"/>
                <a:gd name="T41" fmla="*/ 738 h 1411"/>
                <a:gd name="T42" fmla="*/ 343 w 852"/>
                <a:gd name="T43" fmla="*/ 640 h 1411"/>
                <a:gd name="T44" fmla="*/ 0 w 852"/>
                <a:gd name="T45" fmla="*/ 15 h 1411"/>
                <a:gd name="T46" fmla="*/ 583 w 852"/>
                <a:gd name="T47" fmla="*/ 0 h 1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52" h="1411">
                  <a:moveTo>
                    <a:pt x="583" y="0"/>
                  </a:moveTo>
                  <a:lnTo>
                    <a:pt x="809" y="555"/>
                  </a:lnTo>
                  <a:lnTo>
                    <a:pt x="826" y="597"/>
                  </a:lnTo>
                  <a:lnTo>
                    <a:pt x="842" y="646"/>
                  </a:lnTo>
                  <a:lnTo>
                    <a:pt x="852" y="717"/>
                  </a:lnTo>
                  <a:lnTo>
                    <a:pt x="842" y="781"/>
                  </a:lnTo>
                  <a:lnTo>
                    <a:pt x="765" y="1010"/>
                  </a:lnTo>
                  <a:lnTo>
                    <a:pt x="737" y="1081"/>
                  </a:lnTo>
                  <a:lnTo>
                    <a:pt x="722" y="1153"/>
                  </a:lnTo>
                  <a:lnTo>
                    <a:pt x="755" y="1196"/>
                  </a:lnTo>
                  <a:lnTo>
                    <a:pt x="760" y="1229"/>
                  </a:lnTo>
                  <a:lnTo>
                    <a:pt x="727" y="1260"/>
                  </a:lnTo>
                  <a:lnTo>
                    <a:pt x="689" y="1304"/>
                  </a:lnTo>
                  <a:lnTo>
                    <a:pt x="727" y="1342"/>
                  </a:lnTo>
                  <a:lnTo>
                    <a:pt x="765" y="1411"/>
                  </a:lnTo>
                  <a:lnTo>
                    <a:pt x="158" y="1401"/>
                  </a:lnTo>
                  <a:lnTo>
                    <a:pt x="130" y="1250"/>
                  </a:lnTo>
                  <a:lnTo>
                    <a:pt x="152" y="1120"/>
                  </a:lnTo>
                  <a:lnTo>
                    <a:pt x="206" y="1000"/>
                  </a:lnTo>
                  <a:lnTo>
                    <a:pt x="239" y="934"/>
                  </a:lnTo>
                  <a:lnTo>
                    <a:pt x="387" y="738"/>
                  </a:lnTo>
                  <a:lnTo>
                    <a:pt x="343" y="640"/>
                  </a:lnTo>
                  <a:lnTo>
                    <a:pt x="0" y="15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603000"/>
            </a:solidFill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2701" name="Freeform 77"/>
            <p:cNvSpPr>
              <a:spLocks/>
            </p:cNvSpPr>
            <p:nvPr/>
          </p:nvSpPr>
          <p:spPr bwMode="auto">
            <a:xfrm flipH="1">
              <a:off x="3218" y="3397"/>
              <a:ext cx="406" cy="629"/>
            </a:xfrm>
            <a:custGeom>
              <a:avLst/>
              <a:gdLst>
                <a:gd name="T0" fmla="*/ 0 w 982"/>
                <a:gd name="T1" fmla="*/ 54 h 1565"/>
                <a:gd name="T2" fmla="*/ 78 w 982"/>
                <a:gd name="T3" fmla="*/ 322 h 1565"/>
                <a:gd name="T4" fmla="*/ 99 w 982"/>
                <a:gd name="T5" fmla="*/ 388 h 1565"/>
                <a:gd name="T6" fmla="*/ 123 w 982"/>
                <a:gd name="T7" fmla="*/ 445 h 1565"/>
                <a:gd name="T8" fmla="*/ 147 w 982"/>
                <a:gd name="T9" fmla="*/ 497 h 1565"/>
                <a:gd name="T10" fmla="*/ 182 w 982"/>
                <a:gd name="T11" fmla="*/ 561 h 1565"/>
                <a:gd name="T12" fmla="*/ 210 w 982"/>
                <a:gd name="T13" fmla="*/ 601 h 1565"/>
                <a:gd name="T14" fmla="*/ 238 w 982"/>
                <a:gd name="T15" fmla="*/ 638 h 1565"/>
                <a:gd name="T16" fmla="*/ 291 w 982"/>
                <a:gd name="T17" fmla="*/ 695 h 1565"/>
                <a:gd name="T18" fmla="*/ 345 w 982"/>
                <a:gd name="T19" fmla="*/ 756 h 1565"/>
                <a:gd name="T20" fmla="*/ 389 w 982"/>
                <a:gd name="T21" fmla="*/ 782 h 1565"/>
                <a:gd name="T22" fmla="*/ 335 w 982"/>
                <a:gd name="T23" fmla="*/ 815 h 1565"/>
                <a:gd name="T24" fmla="*/ 378 w 982"/>
                <a:gd name="T25" fmla="*/ 891 h 1565"/>
                <a:gd name="T26" fmla="*/ 291 w 982"/>
                <a:gd name="T27" fmla="*/ 1011 h 1565"/>
                <a:gd name="T28" fmla="*/ 225 w 982"/>
                <a:gd name="T29" fmla="*/ 1072 h 1565"/>
                <a:gd name="T30" fmla="*/ 199 w 982"/>
                <a:gd name="T31" fmla="*/ 1099 h 1565"/>
                <a:gd name="T32" fmla="*/ 177 w 982"/>
                <a:gd name="T33" fmla="*/ 1136 h 1565"/>
                <a:gd name="T34" fmla="*/ 156 w 982"/>
                <a:gd name="T35" fmla="*/ 1174 h 1565"/>
                <a:gd name="T36" fmla="*/ 140 w 982"/>
                <a:gd name="T37" fmla="*/ 1207 h 1565"/>
                <a:gd name="T38" fmla="*/ 126 w 982"/>
                <a:gd name="T39" fmla="*/ 1237 h 1565"/>
                <a:gd name="T40" fmla="*/ 113 w 982"/>
                <a:gd name="T41" fmla="*/ 1275 h 1565"/>
                <a:gd name="T42" fmla="*/ 102 w 982"/>
                <a:gd name="T43" fmla="*/ 1325 h 1565"/>
                <a:gd name="T44" fmla="*/ 97 w 982"/>
                <a:gd name="T45" fmla="*/ 1389 h 1565"/>
                <a:gd name="T46" fmla="*/ 97 w 982"/>
                <a:gd name="T47" fmla="*/ 1455 h 1565"/>
                <a:gd name="T48" fmla="*/ 100 w 982"/>
                <a:gd name="T49" fmla="*/ 1565 h 1565"/>
                <a:gd name="T50" fmla="*/ 750 w 982"/>
                <a:gd name="T51" fmla="*/ 1535 h 1565"/>
                <a:gd name="T52" fmla="*/ 713 w 982"/>
                <a:gd name="T53" fmla="*/ 1495 h 1565"/>
                <a:gd name="T54" fmla="*/ 706 w 982"/>
                <a:gd name="T55" fmla="*/ 1464 h 1565"/>
                <a:gd name="T56" fmla="*/ 703 w 982"/>
                <a:gd name="T57" fmla="*/ 1442 h 1565"/>
                <a:gd name="T58" fmla="*/ 727 w 982"/>
                <a:gd name="T59" fmla="*/ 1349 h 1565"/>
                <a:gd name="T60" fmla="*/ 661 w 982"/>
                <a:gd name="T61" fmla="*/ 1343 h 1565"/>
                <a:gd name="T62" fmla="*/ 737 w 982"/>
                <a:gd name="T63" fmla="*/ 1284 h 1565"/>
                <a:gd name="T64" fmla="*/ 954 w 982"/>
                <a:gd name="T65" fmla="*/ 967 h 1565"/>
                <a:gd name="T66" fmla="*/ 968 w 982"/>
                <a:gd name="T67" fmla="*/ 936 h 1565"/>
                <a:gd name="T68" fmla="*/ 977 w 982"/>
                <a:gd name="T69" fmla="*/ 901 h 1565"/>
                <a:gd name="T70" fmla="*/ 982 w 982"/>
                <a:gd name="T71" fmla="*/ 865 h 1565"/>
                <a:gd name="T72" fmla="*/ 982 w 982"/>
                <a:gd name="T73" fmla="*/ 825 h 1565"/>
                <a:gd name="T74" fmla="*/ 975 w 982"/>
                <a:gd name="T75" fmla="*/ 790 h 1565"/>
                <a:gd name="T76" fmla="*/ 967 w 982"/>
                <a:gd name="T77" fmla="*/ 756 h 1565"/>
                <a:gd name="T78" fmla="*/ 944 w 982"/>
                <a:gd name="T79" fmla="*/ 705 h 1565"/>
                <a:gd name="T80" fmla="*/ 835 w 982"/>
                <a:gd name="T81" fmla="*/ 467 h 1565"/>
                <a:gd name="T82" fmla="*/ 633 w 982"/>
                <a:gd name="T83" fmla="*/ 0 h 1565"/>
                <a:gd name="T84" fmla="*/ 0 w 982"/>
                <a:gd name="T85" fmla="*/ 54 h 1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82" h="1565">
                  <a:moveTo>
                    <a:pt x="0" y="54"/>
                  </a:moveTo>
                  <a:lnTo>
                    <a:pt x="78" y="322"/>
                  </a:lnTo>
                  <a:lnTo>
                    <a:pt x="99" y="388"/>
                  </a:lnTo>
                  <a:lnTo>
                    <a:pt x="123" y="445"/>
                  </a:lnTo>
                  <a:lnTo>
                    <a:pt x="147" y="497"/>
                  </a:lnTo>
                  <a:lnTo>
                    <a:pt x="182" y="561"/>
                  </a:lnTo>
                  <a:lnTo>
                    <a:pt x="210" y="601"/>
                  </a:lnTo>
                  <a:lnTo>
                    <a:pt x="238" y="638"/>
                  </a:lnTo>
                  <a:lnTo>
                    <a:pt x="291" y="695"/>
                  </a:lnTo>
                  <a:lnTo>
                    <a:pt x="345" y="756"/>
                  </a:lnTo>
                  <a:lnTo>
                    <a:pt x="389" y="782"/>
                  </a:lnTo>
                  <a:lnTo>
                    <a:pt x="335" y="815"/>
                  </a:lnTo>
                  <a:lnTo>
                    <a:pt x="378" y="891"/>
                  </a:lnTo>
                  <a:lnTo>
                    <a:pt x="291" y="1011"/>
                  </a:lnTo>
                  <a:lnTo>
                    <a:pt x="225" y="1072"/>
                  </a:lnTo>
                  <a:lnTo>
                    <a:pt x="199" y="1099"/>
                  </a:lnTo>
                  <a:lnTo>
                    <a:pt x="177" y="1136"/>
                  </a:lnTo>
                  <a:lnTo>
                    <a:pt x="156" y="1174"/>
                  </a:lnTo>
                  <a:lnTo>
                    <a:pt x="140" y="1207"/>
                  </a:lnTo>
                  <a:lnTo>
                    <a:pt x="126" y="1237"/>
                  </a:lnTo>
                  <a:lnTo>
                    <a:pt x="113" y="1275"/>
                  </a:lnTo>
                  <a:lnTo>
                    <a:pt x="102" y="1325"/>
                  </a:lnTo>
                  <a:lnTo>
                    <a:pt x="97" y="1389"/>
                  </a:lnTo>
                  <a:lnTo>
                    <a:pt x="97" y="1455"/>
                  </a:lnTo>
                  <a:lnTo>
                    <a:pt x="100" y="1565"/>
                  </a:lnTo>
                  <a:lnTo>
                    <a:pt x="750" y="1535"/>
                  </a:lnTo>
                  <a:lnTo>
                    <a:pt x="713" y="1495"/>
                  </a:lnTo>
                  <a:lnTo>
                    <a:pt x="706" y="1464"/>
                  </a:lnTo>
                  <a:lnTo>
                    <a:pt x="703" y="1442"/>
                  </a:lnTo>
                  <a:lnTo>
                    <a:pt x="727" y="1349"/>
                  </a:lnTo>
                  <a:lnTo>
                    <a:pt x="661" y="1343"/>
                  </a:lnTo>
                  <a:lnTo>
                    <a:pt x="737" y="1284"/>
                  </a:lnTo>
                  <a:lnTo>
                    <a:pt x="954" y="967"/>
                  </a:lnTo>
                  <a:lnTo>
                    <a:pt x="968" y="936"/>
                  </a:lnTo>
                  <a:lnTo>
                    <a:pt x="977" y="901"/>
                  </a:lnTo>
                  <a:lnTo>
                    <a:pt x="982" y="865"/>
                  </a:lnTo>
                  <a:lnTo>
                    <a:pt x="982" y="825"/>
                  </a:lnTo>
                  <a:lnTo>
                    <a:pt x="975" y="790"/>
                  </a:lnTo>
                  <a:lnTo>
                    <a:pt x="967" y="756"/>
                  </a:lnTo>
                  <a:lnTo>
                    <a:pt x="944" y="705"/>
                  </a:lnTo>
                  <a:lnTo>
                    <a:pt x="835" y="467"/>
                  </a:lnTo>
                  <a:lnTo>
                    <a:pt x="633" y="0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603000"/>
            </a:solidFill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2702" name="Freeform 78"/>
            <p:cNvSpPr>
              <a:spLocks/>
            </p:cNvSpPr>
            <p:nvPr/>
          </p:nvSpPr>
          <p:spPr bwMode="auto">
            <a:xfrm flipH="1">
              <a:off x="3000" y="2918"/>
              <a:ext cx="147" cy="492"/>
            </a:xfrm>
            <a:custGeom>
              <a:avLst/>
              <a:gdLst>
                <a:gd name="T0" fmla="*/ 255 w 357"/>
                <a:gd name="T1" fmla="*/ 81 h 1222"/>
                <a:gd name="T2" fmla="*/ 276 w 357"/>
                <a:gd name="T3" fmla="*/ 113 h 1222"/>
                <a:gd name="T4" fmla="*/ 300 w 357"/>
                <a:gd name="T5" fmla="*/ 151 h 1222"/>
                <a:gd name="T6" fmla="*/ 321 w 357"/>
                <a:gd name="T7" fmla="*/ 196 h 1222"/>
                <a:gd name="T8" fmla="*/ 338 w 357"/>
                <a:gd name="T9" fmla="*/ 246 h 1222"/>
                <a:gd name="T10" fmla="*/ 349 w 357"/>
                <a:gd name="T11" fmla="*/ 295 h 1222"/>
                <a:gd name="T12" fmla="*/ 354 w 357"/>
                <a:gd name="T13" fmla="*/ 349 h 1222"/>
                <a:gd name="T14" fmla="*/ 357 w 357"/>
                <a:gd name="T15" fmla="*/ 403 h 1222"/>
                <a:gd name="T16" fmla="*/ 354 w 357"/>
                <a:gd name="T17" fmla="*/ 491 h 1222"/>
                <a:gd name="T18" fmla="*/ 347 w 357"/>
                <a:gd name="T19" fmla="*/ 557 h 1222"/>
                <a:gd name="T20" fmla="*/ 333 w 357"/>
                <a:gd name="T21" fmla="*/ 635 h 1222"/>
                <a:gd name="T22" fmla="*/ 321 w 357"/>
                <a:gd name="T23" fmla="*/ 684 h 1222"/>
                <a:gd name="T24" fmla="*/ 305 w 357"/>
                <a:gd name="T25" fmla="*/ 755 h 1222"/>
                <a:gd name="T26" fmla="*/ 288 w 357"/>
                <a:gd name="T27" fmla="*/ 816 h 1222"/>
                <a:gd name="T28" fmla="*/ 271 w 357"/>
                <a:gd name="T29" fmla="*/ 865 h 1222"/>
                <a:gd name="T30" fmla="*/ 253 w 357"/>
                <a:gd name="T31" fmla="*/ 910 h 1222"/>
                <a:gd name="T32" fmla="*/ 232 w 357"/>
                <a:gd name="T33" fmla="*/ 955 h 1222"/>
                <a:gd name="T34" fmla="*/ 210 w 357"/>
                <a:gd name="T35" fmla="*/ 997 h 1222"/>
                <a:gd name="T36" fmla="*/ 184 w 357"/>
                <a:gd name="T37" fmla="*/ 1040 h 1222"/>
                <a:gd name="T38" fmla="*/ 158 w 357"/>
                <a:gd name="T39" fmla="*/ 1075 h 1222"/>
                <a:gd name="T40" fmla="*/ 132 w 357"/>
                <a:gd name="T41" fmla="*/ 1109 h 1222"/>
                <a:gd name="T42" fmla="*/ 97 w 357"/>
                <a:gd name="T43" fmla="*/ 1148 h 1222"/>
                <a:gd name="T44" fmla="*/ 64 w 357"/>
                <a:gd name="T45" fmla="*/ 1174 h 1222"/>
                <a:gd name="T46" fmla="*/ 0 w 357"/>
                <a:gd name="T47" fmla="*/ 1222 h 1222"/>
                <a:gd name="T48" fmla="*/ 0 w 357"/>
                <a:gd name="T49" fmla="*/ 0 h 1222"/>
                <a:gd name="T50" fmla="*/ 208 w 357"/>
                <a:gd name="T51" fmla="*/ 15 h 1222"/>
                <a:gd name="T52" fmla="*/ 255 w 357"/>
                <a:gd name="T53" fmla="*/ 81 h 1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57" h="1222">
                  <a:moveTo>
                    <a:pt x="255" y="81"/>
                  </a:moveTo>
                  <a:lnTo>
                    <a:pt x="276" y="113"/>
                  </a:lnTo>
                  <a:lnTo>
                    <a:pt x="300" y="151"/>
                  </a:lnTo>
                  <a:lnTo>
                    <a:pt x="321" y="196"/>
                  </a:lnTo>
                  <a:lnTo>
                    <a:pt x="338" y="246"/>
                  </a:lnTo>
                  <a:lnTo>
                    <a:pt x="349" y="295"/>
                  </a:lnTo>
                  <a:lnTo>
                    <a:pt x="354" y="349"/>
                  </a:lnTo>
                  <a:lnTo>
                    <a:pt x="357" y="403"/>
                  </a:lnTo>
                  <a:lnTo>
                    <a:pt x="354" y="491"/>
                  </a:lnTo>
                  <a:lnTo>
                    <a:pt x="347" y="557"/>
                  </a:lnTo>
                  <a:lnTo>
                    <a:pt x="333" y="635"/>
                  </a:lnTo>
                  <a:lnTo>
                    <a:pt x="321" y="684"/>
                  </a:lnTo>
                  <a:lnTo>
                    <a:pt x="305" y="755"/>
                  </a:lnTo>
                  <a:lnTo>
                    <a:pt x="288" y="816"/>
                  </a:lnTo>
                  <a:lnTo>
                    <a:pt x="271" y="865"/>
                  </a:lnTo>
                  <a:lnTo>
                    <a:pt x="253" y="910"/>
                  </a:lnTo>
                  <a:lnTo>
                    <a:pt x="232" y="955"/>
                  </a:lnTo>
                  <a:lnTo>
                    <a:pt x="210" y="997"/>
                  </a:lnTo>
                  <a:lnTo>
                    <a:pt x="184" y="1040"/>
                  </a:lnTo>
                  <a:lnTo>
                    <a:pt x="158" y="1075"/>
                  </a:lnTo>
                  <a:lnTo>
                    <a:pt x="132" y="1109"/>
                  </a:lnTo>
                  <a:lnTo>
                    <a:pt x="97" y="1148"/>
                  </a:lnTo>
                  <a:lnTo>
                    <a:pt x="64" y="1174"/>
                  </a:lnTo>
                  <a:lnTo>
                    <a:pt x="0" y="1222"/>
                  </a:lnTo>
                  <a:lnTo>
                    <a:pt x="0" y="0"/>
                  </a:lnTo>
                  <a:lnTo>
                    <a:pt x="208" y="15"/>
                  </a:lnTo>
                  <a:lnTo>
                    <a:pt x="255" y="81"/>
                  </a:lnTo>
                  <a:close/>
                </a:path>
              </a:pathLst>
            </a:custGeom>
            <a:solidFill>
              <a:srgbClr val="FFFFFF"/>
            </a:solidFill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82703" name="Group 79"/>
            <p:cNvGrpSpPr>
              <a:grpSpLocks/>
            </p:cNvGrpSpPr>
            <p:nvPr/>
          </p:nvGrpSpPr>
          <p:grpSpPr bwMode="auto">
            <a:xfrm flipH="1">
              <a:off x="2990" y="2913"/>
              <a:ext cx="73" cy="514"/>
              <a:chOff x="2131" y="2072"/>
              <a:chExt cx="89" cy="639"/>
            </a:xfrm>
          </p:grpSpPr>
          <p:sp>
            <p:nvSpPr>
              <p:cNvPr id="282704" name="Freeform 80"/>
              <p:cNvSpPr>
                <a:spLocks/>
              </p:cNvSpPr>
              <p:nvPr/>
            </p:nvSpPr>
            <p:spPr bwMode="auto">
              <a:xfrm>
                <a:off x="2139" y="2117"/>
                <a:ext cx="81" cy="594"/>
              </a:xfrm>
              <a:custGeom>
                <a:avLst/>
                <a:gdLst>
                  <a:gd name="T0" fmla="*/ 0 w 163"/>
                  <a:gd name="T1" fmla="*/ 0 h 1188"/>
                  <a:gd name="T2" fmla="*/ 38 w 163"/>
                  <a:gd name="T3" fmla="*/ 19 h 1188"/>
                  <a:gd name="T4" fmla="*/ 65 w 163"/>
                  <a:gd name="T5" fmla="*/ 57 h 1188"/>
                  <a:gd name="T6" fmla="*/ 81 w 163"/>
                  <a:gd name="T7" fmla="*/ 82 h 1188"/>
                  <a:gd name="T8" fmla="*/ 93 w 163"/>
                  <a:gd name="T9" fmla="*/ 102 h 1188"/>
                  <a:gd name="T10" fmla="*/ 109 w 163"/>
                  <a:gd name="T11" fmla="*/ 132 h 1188"/>
                  <a:gd name="T12" fmla="*/ 123 w 163"/>
                  <a:gd name="T13" fmla="*/ 170 h 1188"/>
                  <a:gd name="T14" fmla="*/ 137 w 163"/>
                  <a:gd name="T15" fmla="*/ 214 h 1188"/>
                  <a:gd name="T16" fmla="*/ 151 w 163"/>
                  <a:gd name="T17" fmla="*/ 271 h 1188"/>
                  <a:gd name="T18" fmla="*/ 156 w 163"/>
                  <a:gd name="T19" fmla="*/ 316 h 1188"/>
                  <a:gd name="T20" fmla="*/ 163 w 163"/>
                  <a:gd name="T21" fmla="*/ 370 h 1188"/>
                  <a:gd name="T22" fmla="*/ 161 w 163"/>
                  <a:gd name="T23" fmla="*/ 438 h 1188"/>
                  <a:gd name="T24" fmla="*/ 154 w 163"/>
                  <a:gd name="T25" fmla="*/ 540 h 1188"/>
                  <a:gd name="T26" fmla="*/ 142 w 163"/>
                  <a:gd name="T27" fmla="*/ 629 h 1188"/>
                  <a:gd name="T28" fmla="*/ 93 w 163"/>
                  <a:gd name="T29" fmla="*/ 1068 h 1188"/>
                  <a:gd name="T30" fmla="*/ 45 w 163"/>
                  <a:gd name="T31" fmla="*/ 1188 h 1188"/>
                  <a:gd name="T32" fmla="*/ 12 w 163"/>
                  <a:gd name="T33" fmla="*/ 1024 h 1188"/>
                  <a:gd name="T34" fmla="*/ 32 w 163"/>
                  <a:gd name="T35" fmla="*/ 851 h 1188"/>
                  <a:gd name="T36" fmla="*/ 48 w 163"/>
                  <a:gd name="T37" fmla="*/ 736 h 1188"/>
                  <a:gd name="T38" fmla="*/ 57 w 163"/>
                  <a:gd name="T39" fmla="*/ 646 h 1188"/>
                  <a:gd name="T40" fmla="*/ 64 w 163"/>
                  <a:gd name="T41" fmla="*/ 554 h 1188"/>
                  <a:gd name="T42" fmla="*/ 71 w 163"/>
                  <a:gd name="T43" fmla="*/ 460 h 1188"/>
                  <a:gd name="T44" fmla="*/ 72 w 163"/>
                  <a:gd name="T45" fmla="*/ 406 h 1188"/>
                  <a:gd name="T46" fmla="*/ 71 w 163"/>
                  <a:gd name="T47" fmla="*/ 358 h 1188"/>
                  <a:gd name="T48" fmla="*/ 65 w 163"/>
                  <a:gd name="T49" fmla="*/ 309 h 1188"/>
                  <a:gd name="T50" fmla="*/ 53 w 163"/>
                  <a:gd name="T51" fmla="*/ 215 h 1188"/>
                  <a:gd name="T52" fmla="*/ 48 w 163"/>
                  <a:gd name="T53" fmla="*/ 182 h 1188"/>
                  <a:gd name="T54" fmla="*/ 41 w 163"/>
                  <a:gd name="T55" fmla="*/ 144 h 1188"/>
                  <a:gd name="T56" fmla="*/ 34 w 163"/>
                  <a:gd name="T57" fmla="*/ 106 h 1188"/>
                  <a:gd name="T58" fmla="*/ 0 w 163"/>
                  <a:gd name="T59" fmla="*/ 0 h 1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63" h="1188">
                    <a:moveTo>
                      <a:pt x="0" y="0"/>
                    </a:moveTo>
                    <a:lnTo>
                      <a:pt x="38" y="19"/>
                    </a:lnTo>
                    <a:lnTo>
                      <a:pt x="65" y="57"/>
                    </a:lnTo>
                    <a:lnTo>
                      <a:pt x="81" y="82"/>
                    </a:lnTo>
                    <a:lnTo>
                      <a:pt x="93" y="102"/>
                    </a:lnTo>
                    <a:lnTo>
                      <a:pt x="109" y="132"/>
                    </a:lnTo>
                    <a:lnTo>
                      <a:pt x="123" y="170"/>
                    </a:lnTo>
                    <a:lnTo>
                      <a:pt x="137" y="214"/>
                    </a:lnTo>
                    <a:lnTo>
                      <a:pt x="151" y="271"/>
                    </a:lnTo>
                    <a:lnTo>
                      <a:pt x="156" y="316"/>
                    </a:lnTo>
                    <a:lnTo>
                      <a:pt x="163" y="370"/>
                    </a:lnTo>
                    <a:lnTo>
                      <a:pt x="161" y="438"/>
                    </a:lnTo>
                    <a:lnTo>
                      <a:pt x="154" y="540"/>
                    </a:lnTo>
                    <a:lnTo>
                      <a:pt x="142" y="629"/>
                    </a:lnTo>
                    <a:lnTo>
                      <a:pt x="93" y="1068"/>
                    </a:lnTo>
                    <a:lnTo>
                      <a:pt x="45" y="1188"/>
                    </a:lnTo>
                    <a:lnTo>
                      <a:pt x="12" y="1024"/>
                    </a:lnTo>
                    <a:lnTo>
                      <a:pt x="32" y="851"/>
                    </a:lnTo>
                    <a:lnTo>
                      <a:pt x="48" y="736"/>
                    </a:lnTo>
                    <a:lnTo>
                      <a:pt x="57" y="646"/>
                    </a:lnTo>
                    <a:lnTo>
                      <a:pt x="64" y="554"/>
                    </a:lnTo>
                    <a:lnTo>
                      <a:pt x="71" y="460"/>
                    </a:lnTo>
                    <a:lnTo>
                      <a:pt x="72" y="406"/>
                    </a:lnTo>
                    <a:lnTo>
                      <a:pt x="71" y="358"/>
                    </a:lnTo>
                    <a:lnTo>
                      <a:pt x="65" y="309"/>
                    </a:lnTo>
                    <a:lnTo>
                      <a:pt x="53" y="215"/>
                    </a:lnTo>
                    <a:lnTo>
                      <a:pt x="48" y="182"/>
                    </a:lnTo>
                    <a:lnTo>
                      <a:pt x="41" y="144"/>
                    </a:lnTo>
                    <a:lnTo>
                      <a:pt x="34" y="10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FF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2705" name="Arc 81"/>
              <p:cNvSpPr>
                <a:spLocks/>
              </p:cNvSpPr>
              <p:nvPr/>
            </p:nvSpPr>
            <p:spPr bwMode="auto">
              <a:xfrm>
                <a:off x="2131" y="2072"/>
                <a:ext cx="29" cy="58"/>
              </a:xfrm>
              <a:custGeom>
                <a:avLst/>
                <a:gdLst>
                  <a:gd name="G0" fmla="+- 707 0 0"/>
                  <a:gd name="G1" fmla="+- 21600 0 0"/>
                  <a:gd name="G2" fmla="+- 21600 0 0"/>
                  <a:gd name="T0" fmla="*/ 0 w 22307"/>
                  <a:gd name="T1" fmla="*/ 12 h 29828"/>
                  <a:gd name="T2" fmla="*/ 20678 w 22307"/>
                  <a:gd name="T3" fmla="*/ 29828 h 29828"/>
                  <a:gd name="T4" fmla="*/ 707 w 22307"/>
                  <a:gd name="T5" fmla="*/ 21600 h 298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307" h="29828" fill="none" extrusionOk="0">
                    <a:moveTo>
                      <a:pt x="-1" y="11"/>
                    </a:moveTo>
                    <a:cubicBezTo>
                      <a:pt x="235" y="3"/>
                      <a:pt x="471" y="-1"/>
                      <a:pt x="707" y="0"/>
                    </a:cubicBezTo>
                    <a:cubicBezTo>
                      <a:pt x="12636" y="0"/>
                      <a:pt x="22307" y="9670"/>
                      <a:pt x="22307" y="21600"/>
                    </a:cubicBezTo>
                    <a:cubicBezTo>
                      <a:pt x="22307" y="24422"/>
                      <a:pt x="21753" y="27218"/>
                      <a:pt x="20678" y="29828"/>
                    </a:cubicBezTo>
                  </a:path>
                  <a:path w="22307" h="29828" stroke="0" extrusionOk="0">
                    <a:moveTo>
                      <a:pt x="-1" y="11"/>
                    </a:moveTo>
                    <a:cubicBezTo>
                      <a:pt x="235" y="3"/>
                      <a:pt x="471" y="-1"/>
                      <a:pt x="707" y="0"/>
                    </a:cubicBezTo>
                    <a:cubicBezTo>
                      <a:pt x="12636" y="0"/>
                      <a:pt x="22307" y="9670"/>
                      <a:pt x="22307" y="21600"/>
                    </a:cubicBezTo>
                    <a:cubicBezTo>
                      <a:pt x="22307" y="24422"/>
                      <a:pt x="21753" y="27218"/>
                      <a:pt x="20678" y="29828"/>
                    </a:cubicBezTo>
                    <a:lnTo>
                      <a:pt x="707" y="21600"/>
                    </a:lnTo>
                    <a:close/>
                  </a:path>
                </a:pathLst>
              </a:custGeom>
              <a:solidFill>
                <a:srgbClr val="0000E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82706" name="Freeform 82"/>
            <p:cNvSpPr>
              <a:spLocks/>
            </p:cNvSpPr>
            <p:nvPr/>
          </p:nvSpPr>
          <p:spPr bwMode="auto">
            <a:xfrm flipH="1">
              <a:off x="3024" y="2784"/>
              <a:ext cx="694" cy="740"/>
            </a:xfrm>
            <a:custGeom>
              <a:avLst/>
              <a:gdLst>
                <a:gd name="T0" fmla="*/ 1307 w 1684"/>
                <a:gd name="T1" fmla="*/ 0 h 1839"/>
                <a:gd name="T2" fmla="*/ 1228 w 1684"/>
                <a:gd name="T3" fmla="*/ 12 h 1839"/>
                <a:gd name="T4" fmla="*/ 1151 w 1684"/>
                <a:gd name="T5" fmla="*/ 45 h 1839"/>
                <a:gd name="T6" fmla="*/ 1071 w 1684"/>
                <a:gd name="T7" fmla="*/ 101 h 1839"/>
                <a:gd name="T8" fmla="*/ 988 w 1684"/>
                <a:gd name="T9" fmla="*/ 186 h 1839"/>
                <a:gd name="T10" fmla="*/ 705 w 1684"/>
                <a:gd name="T11" fmla="*/ 512 h 1839"/>
                <a:gd name="T12" fmla="*/ 446 w 1684"/>
                <a:gd name="T13" fmla="*/ 738 h 1839"/>
                <a:gd name="T14" fmla="*/ 146 w 1684"/>
                <a:gd name="T15" fmla="*/ 952 h 1839"/>
                <a:gd name="T16" fmla="*/ 0 w 1684"/>
                <a:gd name="T17" fmla="*/ 1151 h 1839"/>
                <a:gd name="T18" fmla="*/ 9 w 1684"/>
                <a:gd name="T19" fmla="*/ 1321 h 1839"/>
                <a:gd name="T20" fmla="*/ 33 w 1684"/>
                <a:gd name="T21" fmla="*/ 1452 h 1839"/>
                <a:gd name="T22" fmla="*/ 75 w 1684"/>
                <a:gd name="T23" fmla="*/ 1554 h 1839"/>
                <a:gd name="T24" fmla="*/ 144 w 1684"/>
                <a:gd name="T25" fmla="*/ 1653 h 1839"/>
                <a:gd name="T26" fmla="*/ 236 w 1684"/>
                <a:gd name="T27" fmla="*/ 1723 h 1839"/>
                <a:gd name="T28" fmla="*/ 358 w 1684"/>
                <a:gd name="T29" fmla="*/ 1782 h 1839"/>
                <a:gd name="T30" fmla="*/ 507 w 1684"/>
                <a:gd name="T31" fmla="*/ 1823 h 1839"/>
                <a:gd name="T32" fmla="*/ 650 w 1684"/>
                <a:gd name="T33" fmla="*/ 1839 h 1839"/>
                <a:gd name="T34" fmla="*/ 783 w 1684"/>
                <a:gd name="T35" fmla="*/ 1827 h 1839"/>
                <a:gd name="T36" fmla="*/ 903 w 1684"/>
                <a:gd name="T37" fmla="*/ 1799 h 1839"/>
                <a:gd name="T38" fmla="*/ 1141 w 1684"/>
                <a:gd name="T39" fmla="*/ 1700 h 1839"/>
                <a:gd name="T40" fmla="*/ 1432 w 1684"/>
                <a:gd name="T41" fmla="*/ 1532 h 1839"/>
                <a:gd name="T42" fmla="*/ 1521 w 1684"/>
                <a:gd name="T43" fmla="*/ 1429 h 1839"/>
                <a:gd name="T44" fmla="*/ 1609 w 1684"/>
                <a:gd name="T45" fmla="*/ 1276 h 1839"/>
                <a:gd name="T46" fmla="*/ 1660 w 1684"/>
                <a:gd name="T47" fmla="*/ 1136 h 1839"/>
                <a:gd name="T48" fmla="*/ 1682 w 1684"/>
                <a:gd name="T49" fmla="*/ 995 h 1839"/>
                <a:gd name="T50" fmla="*/ 1684 w 1684"/>
                <a:gd name="T51" fmla="*/ 860 h 1839"/>
                <a:gd name="T52" fmla="*/ 1679 w 1684"/>
                <a:gd name="T53" fmla="*/ 703 h 1839"/>
                <a:gd name="T54" fmla="*/ 1665 w 1684"/>
                <a:gd name="T55" fmla="*/ 570 h 1839"/>
                <a:gd name="T56" fmla="*/ 1648 w 1684"/>
                <a:gd name="T57" fmla="*/ 469 h 1839"/>
                <a:gd name="T58" fmla="*/ 1620 w 1684"/>
                <a:gd name="T59" fmla="*/ 389 h 1839"/>
                <a:gd name="T60" fmla="*/ 1571 w 1684"/>
                <a:gd name="T61" fmla="*/ 309 h 1839"/>
                <a:gd name="T62" fmla="*/ 1516 w 1684"/>
                <a:gd name="T63" fmla="*/ 22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84" h="1839">
                  <a:moveTo>
                    <a:pt x="1344" y="10"/>
                  </a:moveTo>
                  <a:lnTo>
                    <a:pt x="1307" y="0"/>
                  </a:lnTo>
                  <a:lnTo>
                    <a:pt x="1271" y="3"/>
                  </a:lnTo>
                  <a:lnTo>
                    <a:pt x="1228" y="12"/>
                  </a:lnTo>
                  <a:lnTo>
                    <a:pt x="1189" y="28"/>
                  </a:lnTo>
                  <a:lnTo>
                    <a:pt x="1151" y="45"/>
                  </a:lnTo>
                  <a:lnTo>
                    <a:pt x="1122" y="64"/>
                  </a:lnTo>
                  <a:lnTo>
                    <a:pt x="1071" y="101"/>
                  </a:lnTo>
                  <a:lnTo>
                    <a:pt x="1035" y="132"/>
                  </a:lnTo>
                  <a:lnTo>
                    <a:pt x="988" y="186"/>
                  </a:lnTo>
                  <a:lnTo>
                    <a:pt x="809" y="401"/>
                  </a:lnTo>
                  <a:lnTo>
                    <a:pt x="705" y="512"/>
                  </a:lnTo>
                  <a:lnTo>
                    <a:pt x="585" y="618"/>
                  </a:lnTo>
                  <a:lnTo>
                    <a:pt x="446" y="738"/>
                  </a:lnTo>
                  <a:lnTo>
                    <a:pt x="327" y="825"/>
                  </a:lnTo>
                  <a:lnTo>
                    <a:pt x="146" y="952"/>
                  </a:lnTo>
                  <a:lnTo>
                    <a:pt x="11" y="1044"/>
                  </a:lnTo>
                  <a:lnTo>
                    <a:pt x="0" y="1151"/>
                  </a:lnTo>
                  <a:lnTo>
                    <a:pt x="0" y="1249"/>
                  </a:lnTo>
                  <a:lnTo>
                    <a:pt x="9" y="1321"/>
                  </a:lnTo>
                  <a:lnTo>
                    <a:pt x="21" y="1400"/>
                  </a:lnTo>
                  <a:lnTo>
                    <a:pt x="33" y="1452"/>
                  </a:lnTo>
                  <a:lnTo>
                    <a:pt x="54" y="1504"/>
                  </a:lnTo>
                  <a:lnTo>
                    <a:pt x="75" y="1554"/>
                  </a:lnTo>
                  <a:lnTo>
                    <a:pt x="103" y="1601"/>
                  </a:lnTo>
                  <a:lnTo>
                    <a:pt x="144" y="1653"/>
                  </a:lnTo>
                  <a:lnTo>
                    <a:pt x="184" y="1688"/>
                  </a:lnTo>
                  <a:lnTo>
                    <a:pt x="236" y="1723"/>
                  </a:lnTo>
                  <a:lnTo>
                    <a:pt x="289" y="1754"/>
                  </a:lnTo>
                  <a:lnTo>
                    <a:pt x="358" y="1782"/>
                  </a:lnTo>
                  <a:lnTo>
                    <a:pt x="440" y="1808"/>
                  </a:lnTo>
                  <a:lnTo>
                    <a:pt x="507" y="1823"/>
                  </a:lnTo>
                  <a:lnTo>
                    <a:pt x="577" y="1834"/>
                  </a:lnTo>
                  <a:lnTo>
                    <a:pt x="650" y="1839"/>
                  </a:lnTo>
                  <a:lnTo>
                    <a:pt x="728" y="1835"/>
                  </a:lnTo>
                  <a:lnTo>
                    <a:pt x="783" y="1827"/>
                  </a:lnTo>
                  <a:lnTo>
                    <a:pt x="835" y="1816"/>
                  </a:lnTo>
                  <a:lnTo>
                    <a:pt x="903" y="1799"/>
                  </a:lnTo>
                  <a:lnTo>
                    <a:pt x="972" y="1771"/>
                  </a:lnTo>
                  <a:lnTo>
                    <a:pt x="1141" y="1700"/>
                  </a:lnTo>
                  <a:lnTo>
                    <a:pt x="1288" y="1631"/>
                  </a:lnTo>
                  <a:lnTo>
                    <a:pt x="1432" y="1532"/>
                  </a:lnTo>
                  <a:lnTo>
                    <a:pt x="1478" y="1481"/>
                  </a:lnTo>
                  <a:lnTo>
                    <a:pt x="1521" y="1429"/>
                  </a:lnTo>
                  <a:lnTo>
                    <a:pt x="1566" y="1365"/>
                  </a:lnTo>
                  <a:lnTo>
                    <a:pt x="1609" y="1276"/>
                  </a:lnTo>
                  <a:lnTo>
                    <a:pt x="1641" y="1198"/>
                  </a:lnTo>
                  <a:lnTo>
                    <a:pt x="1660" y="1136"/>
                  </a:lnTo>
                  <a:lnTo>
                    <a:pt x="1674" y="1068"/>
                  </a:lnTo>
                  <a:lnTo>
                    <a:pt x="1682" y="995"/>
                  </a:lnTo>
                  <a:lnTo>
                    <a:pt x="1682" y="926"/>
                  </a:lnTo>
                  <a:lnTo>
                    <a:pt x="1684" y="860"/>
                  </a:lnTo>
                  <a:lnTo>
                    <a:pt x="1681" y="785"/>
                  </a:lnTo>
                  <a:lnTo>
                    <a:pt x="1679" y="703"/>
                  </a:lnTo>
                  <a:lnTo>
                    <a:pt x="1674" y="648"/>
                  </a:lnTo>
                  <a:lnTo>
                    <a:pt x="1665" y="570"/>
                  </a:lnTo>
                  <a:lnTo>
                    <a:pt x="1660" y="512"/>
                  </a:lnTo>
                  <a:lnTo>
                    <a:pt x="1648" y="469"/>
                  </a:lnTo>
                  <a:lnTo>
                    <a:pt x="1636" y="427"/>
                  </a:lnTo>
                  <a:lnTo>
                    <a:pt x="1620" y="389"/>
                  </a:lnTo>
                  <a:lnTo>
                    <a:pt x="1597" y="349"/>
                  </a:lnTo>
                  <a:lnTo>
                    <a:pt x="1571" y="309"/>
                  </a:lnTo>
                  <a:lnTo>
                    <a:pt x="1545" y="269"/>
                  </a:lnTo>
                  <a:lnTo>
                    <a:pt x="1516" y="229"/>
                  </a:lnTo>
                  <a:lnTo>
                    <a:pt x="1344" y="10"/>
                  </a:lnTo>
                  <a:close/>
                </a:path>
              </a:pathLst>
            </a:custGeom>
            <a:solidFill>
              <a:srgbClr val="804000"/>
            </a:solidFill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2707" name="Freeform 83"/>
            <p:cNvSpPr>
              <a:spLocks/>
            </p:cNvSpPr>
            <p:nvPr/>
          </p:nvSpPr>
          <p:spPr bwMode="auto">
            <a:xfrm flipH="1">
              <a:off x="3046" y="2795"/>
              <a:ext cx="148" cy="609"/>
            </a:xfrm>
            <a:custGeom>
              <a:avLst/>
              <a:gdLst>
                <a:gd name="T0" fmla="*/ 0 w 360"/>
                <a:gd name="T1" fmla="*/ 0 h 1515"/>
                <a:gd name="T2" fmla="*/ 68 w 360"/>
                <a:gd name="T3" fmla="*/ 179 h 1515"/>
                <a:gd name="T4" fmla="*/ 117 w 360"/>
                <a:gd name="T5" fmla="*/ 330 h 1515"/>
                <a:gd name="T6" fmla="*/ 134 w 360"/>
                <a:gd name="T7" fmla="*/ 429 h 1515"/>
                <a:gd name="T8" fmla="*/ 243 w 360"/>
                <a:gd name="T9" fmla="*/ 407 h 1515"/>
                <a:gd name="T10" fmla="*/ 177 w 360"/>
                <a:gd name="T11" fmla="*/ 570 h 1515"/>
                <a:gd name="T12" fmla="*/ 214 w 360"/>
                <a:gd name="T13" fmla="*/ 596 h 1515"/>
                <a:gd name="T14" fmla="*/ 242 w 360"/>
                <a:gd name="T15" fmla="*/ 636 h 1515"/>
                <a:gd name="T16" fmla="*/ 257 w 360"/>
                <a:gd name="T17" fmla="*/ 692 h 1515"/>
                <a:gd name="T18" fmla="*/ 268 w 360"/>
                <a:gd name="T19" fmla="*/ 785 h 1515"/>
                <a:gd name="T20" fmla="*/ 274 w 360"/>
                <a:gd name="T21" fmla="*/ 902 h 1515"/>
                <a:gd name="T22" fmla="*/ 276 w 360"/>
                <a:gd name="T23" fmla="*/ 956 h 1515"/>
                <a:gd name="T24" fmla="*/ 274 w 360"/>
                <a:gd name="T25" fmla="*/ 1016 h 1515"/>
                <a:gd name="T26" fmla="*/ 269 w 360"/>
                <a:gd name="T27" fmla="*/ 1070 h 1515"/>
                <a:gd name="T28" fmla="*/ 259 w 360"/>
                <a:gd name="T29" fmla="*/ 1159 h 1515"/>
                <a:gd name="T30" fmla="*/ 252 w 360"/>
                <a:gd name="T31" fmla="*/ 1204 h 1515"/>
                <a:gd name="T32" fmla="*/ 242 w 360"/>
                <a:gd name="T33" fmla="*/ 1252 h 1515"/>
                <a:gd name="T34" fmla="*/ 231 w 360"/>
                <a:gd name="T35" fmla="*/ 1287 h 1515"/>
                <a:gd name="T36" fmla="*/ 215 w 360"/>
                <a:gd name="T37" fmla="*/ 1334 h 1515"/>
                <a:gd name="T38" fmla="*/ 203 w 360"/>
                <a:gd name="T39" fmla="*/ 1364 h 1515"/>
                <a:gd name="T40" fmla="*/ 186 w 360"/>
                <a:gd name="T41" fmla="*/ 1397 h 1515"/>
                <a:gd name="T42" fmla="*/ 165 w 360"/>
                <a:gd name="T43" fmla="*/ 1433 h 1515"/>
                <a:gd name="T44" fmla="*/ 143 w 360"/>
                <a:gd name="T45" fmla="*/ 1463 h 1515"/>
                <a:gd name="T46" fmla="*/ 103 w 360"/>
                <a:gd name="T47" fmla="*/ 1515 h 1515"/>
                <a:gd name="T48" fmla="*/ 150 w 360"/>
                <a:gd name="T49" fmla="*/ 1480 h 1515"/>
                <a:gd name="T50" fmla="*/ 186 w 360"/>
                <a:gd name="T51" fmla="*/ 1437 h 1515"/>
                <a:gd name="T52" fmla="*/ 214 w 360"/>
                <a:gd name="T53" fmla="*/ 1400 h 1515"/>
                <a:gd name="T54" fmla="*/ 238 w 360"/>
                <a:gd name="T55" fmla="*/ 1364 h 1515"/>
                <a:gd name="T56" fmla="*/ 261 w 360"/>
                <a:gd name="T57" fmla="*/ 1324 h 1515"/>
                <a:gd name="T58" fmla="*/ 283 w 360"/>
                <a:gd name="T59" fmla="*/ 1277 h 1515"/>
                <a:gd name="T60" fmla="*/ 304 w 360"/>
                <a:gd name="T61" fmla="*/ 1225 h 1515"/>
                <a:gd name="T62" fmla="*/ 318 w 360"/>
                <a:gd name="T63" fmla="*/ 1183 h 1515"/>
                <a:gd name="T64" fmla="*/ 334 w 360"/>
                <a:gd name="T65" fmla="*/ 1131 h 1515"/>
                <a:gd name="T66" fmla="*/ 344 w 360"/>
                <a:gd name="T67" fmla="*/ 1084 h 1515"/>
                <a:gd name="T68" fmla="*/ 353 w 360"/>
                <a:gd name="T69" fmla="*/ 1018 h 1515"/>
                <a:gd name="T70" fmla="*/ 358 w 360"/>
                <a:gd name="T71" fmla="*/ 943 h 1515"/>
                <a:gd name="T72" fmla="*/ 360 w 360"/>
                <a:gd name="T73" fmla="*/ 857 h 1515"/>
                <a:gd name="T74" fmla="*/ 356 w 360"/>
                <a:gd name="T75" fmla="*/ 778 h 1515"/>
                <a:gd name="T76" fmla="*/ 354 w 360"/>
                <a:gd name="T77" fmla="*/ 733 h 1515"/>
                <a:gd name="T78" fmla="*/ 349 w 360"/>
                <a:gd name="T79" fmla="*/ 652 h 1515"/>
                <a:gd name="T80" fmla="*/ 346 w 360"/>
                <a:gd name="T81" fmla="*/ 603 h 1515"/>
                <a:gd name="T82" fmla="*/ 339 w 360"/>
                <a:gd name="T83" fmla="*/ 551 h 1515"/>
                <a:gd name="T84" fmla="*/ 334 w 360"/>
                <a:gd name="T85" fmla="*/ 513 h 1515"/>
                <a:gd name="T86" fmla="*/ 325 w 360"/>
                <a:gd name="T87" fmla="*/ 469 h 1515"/>
                <a:gd name="T88" fmla="*/ 307 w 360"/>
                <a:gd name="T89" fmla="*/ 417 h 1515"/>
                <a:gd name="T90" fmla="*/ 288 w 360"/>
                <a:gd name="T91" fmla="*/ 377 h 1515"/>
                <a:gd name="T92" fmla="*/ 266 w 360"/>
                <a:gd name="T93" fmla="*/ 343 h 1515"/>
                <a:gd name="T94" fmla="*/ 235 w 360"/>
                <a:gd name="T95" fmla="*/ 301 h 1515"/>
                <a:gd name="T96" fmla="*/ 186 w 360"/>
                <a:gd name="T97" fmla="*/ 233 h 1515"/>
                <a:gd name="T98" fmla="*/ 146 w 360"/>
                <a:gd name="T99" fmla="*/ 181 h 1515"/>
                <a:gd name="T100" fmla="*/ 0 w 360"/>
                <a:gd name="T101" fmla="*/ 0 h 1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0" h="1515">
                  <a:moveTo>
                    <a:pt x="0" y="0"/>
                  </a:moveTo>
                  <a:lnTo>
                    <a:pt x="68" y="179"/>
                  </a:lnTo>
                  <a:lnTo>
                    <a:pt x="117" y="330"/>
                  </a:lnTo>
                  <a:lnTo>
                    <a:pt x="134" y="429"/>
                  </a:lnTo>
                  <a:lnTo>
                    <a:pt x="243" y="407"/>
                  </a:lnTo>
                  <a:lnTo>
                    <a:pt x="177" y="570"/>
                  </a:lnTo>
                  <a:lnTo>
                    <a:pt x="214" y="596"/>
                  </a:lnTo>
                  <a:lnTo>
                    <a:pt x="242" y="636"/>
                  </a:lnTo>
                  <a:lnTo>
                    <a:pt x="257" y="692"/>
                  </a:lnTo>
                  <a:lnTo>
                    <a:pt x="268" y="785"/>
                  </a:lnTo>
                  <a:lnTo>
                    <a:pt x="274" y="902"/>
                  </a:lnTo>
                  <a:lnTo>
                    <a:pt x="276" y="956"/>
                  </a:lnTo>
                  <a:lnTo>
                    <a:pt x="274" y="1016"/>
                  </a:lnTo>
                  <a:lnTo>
                    <a:pt x="269" y="1070"/>
                  </a:lnTo>
                  <a:lnTo>
                    <a:pt x="259" y="1159"/>
                  </a:lnTo>
                  <a:lnTo>
                    <a:pt x="252" y="1204"/>
                  </a:lnTo>
                  <a:lnTo>
                    <a:pt x="242" y="1252"/>
                  </a:lnTo>
                  <a:lnTo>
                    <a:pt x="231" y="1287"/>
                  </a:lnTo>
                  <a:lnTo>
                    <a:pt x="215" y="1334"/>
                  </a:lnTo>
                  <a:lnTo>
                    <a:pt x="203" y="1364"/>
                  </a:lnTo>
                  <a:lnTo>
                    <a:pt x="186" y="1397"/>
                  </a:lnTo>
                  <a:lnTo>
                    <a:pt x="165" y="1433"/>
                  </a:lnTo>
                  <a:lnTo>
                    <a:pt x="143" y="1463"/>
                  </a:lnTo>
                  <a:lnTo>
                    <a:pt x="103" y="1515"/>
                  </a:lnTo>
                  <a:lnTo>
                    <a:pt x="150" y="1480"/>
                  </a:lnTo>
                  <a:lnTo>
                    <a:pt x="186" y="1437"/>
                  </a:lnTo>
                  <a:lnTo>
                    <a:pt x="214" y="1400"/>
                  </a:lnTo>
                  <a:lnTo>
                    <a:pt x="238" y="1364"/>
                  </a:lnTo>
                  <a:lnTo>
                    <a:pt x="261" y="1324"/>
                  </a:lnTo>
                  <a:lnTo>
                    <a:pt x="283" y="1277"/>
                  </a:lnTo>
                  <a:lnTo>
                    <a:pt x="304" y="1225"/>
                  </a:lnTo>
                  <a:lnTo>
                    <a:pt x="318" y="1183"/>
                  </a:lnTo>
                  <a:lnTo>
                    <a:pt x="334" y="1131"/>
                  </a:lnTo>
                  <a:lnTo>
                    <a:pt x="344" y="1084"/>
                  </a:lnTo>
                  <a:lnTo>
                    <a:pt x="353" y="1018"/>
                  </a:lnTo>
                  <a:lnTo>
                    <a:pt x="358" y="943"/>
                  </a:lnTo>
                  <a:lnTo>
                    <a:pt x="360" y="857"/>
                  </a:lnTo>
                  <a:lnTo>
                    <a:pt x="356" y="778"/>
                  </a:lnTo>
                  <a:lnTo>
                    <a:pt x="354" y="733"/>
                  </a:lnTo>
                  <a:lnTo>
                    <a:pt x="349" y="652"/>
                  </a:lnTo>
                  <a:lnTo>
                    <a:pt x="346" y="603"/>
                  </a:lnTo>
                  <a:lnTo>
                    <a:pt x="339" y="551"/>
                  </a:lnTo>
                  <a:lnTo>
                    <a:pt x="334" y="513"/>
                  </a:lnTo>
                  <a:lnTo>
                    <a:pt x="325" y="469"/>
                  </a:lnTo>
                  <a:lnTo>
                    <a:pt x="307" y="417"/>
                  </a:lnTo>
                  <a:lnTo>
                    <a:pt x="288" y="377"/>
                  </a:lnTo>
                  <a:lnTo>
                    <a:pt x="266" y="343"/>
                  </a:lnTo>
                  <a:lnTo>
                    <a:pt x="235" y="301"/>
                  </a:lnTo>
                  <a:lnTo>
                    <a:pt x="186" y="233"/>
                  </a:lnTo>
                  <a:lnTo>
                    <a:pt x="146" y="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4000"/>
            </a:solidFill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82708" name="Group 84"/>
            <p:cNvGrpSpPr>
              <a:grpSpLocks/>
            </p:cNvGrpSpPr>
            <p:nvPr/>
          </p:nvGrpSpPr>
          <p:grpSpPr bwMode="auto">
            <a:xfrm rot="-1020506">
              <a:off x="2758" y="2373"/>
              <a:ext cx="426" cy="642"/>
              <a:chOff x="2829" y="2352"/>
              <a:chExt cx="426" cy="642"/>
            </a:xfrm>
          </p:grpSpPr>
          <p:grpSp>
            <p:nvGrpSpPr>
              <p:cNvPr id="282709" name="Group 85"/>
              <p:cNvGrpSpPr>
                <a:grpSpLocks/>
              </p:cNvGrpSpPr>
              <p:nvPr/>
            </p:nvGrpSpPr>
            <p:grpSpPr bwMode="auto">
              <a:xfrm flipH="1">
                <a:off x="2829" y="2352"/>
                <a:ext cx="426" cy="599"/>
                <a:chOff x="1899" y="1375"/>
                <a:chExt cx="516" cy="744"/>
              </a:xfrm>
            </p:grpSpPr>
            <p:grpSp>
              <p:nvGrpSpPr>
                <p:cNvPr id="282710" name="Group 86"/>
                <p:cNvGrpSpPr>
                  <a:grpSpLocks/>
                </p:cNvGrpSpPr>
                <p:nvPr/>
              </p:nvGrpSpPr>
              <p:grpSpPr bwMode="auto">
                <a:xfrm>
                  <a:off x="1899" y="1375"/>
                  <a:ext cx="516" cy="744"/>
                  <a:chOff x="1899" y="1375"/>
                  <a:chExt cx="516" cy="744"/>
                </a:xfrm>
              </p:grpSpPr>
              <p:sp>
                <p:nvSpPr>
                  <p:cNvPr id="282711" name="Freeform 87"/>
                  <p:cNvSpPr>
                    <a:spLocks/>
                  </p:cNvSpPr>
                  <p:nvPr/>
                </p:nvSpPr>
                <p:spPr bwMode="auto">
                  <a:xfrm>
                    <a:off x="1899" y="1375"/>
                    <a:ext cx="516" cy="744"/>
                  </a:xfrm>
                  <a:custGeom>
                    <a:avLst/>
                    <a:gdLst>
                      <a:gd name="T0" fmla="*/ 686 w 1032"/>
                      <a:gd name="T1" fmla="*/ 28 h 1488"/>
                      <a:gd name="T2" fmla="*/ 570 w 1032"/>
                      <a:gd name="T3" fmla="*/ 11 h 1488"/>
                      <a:gd name="T4" fmla="*/ 419 w 1032"/>
                      <a:gd name="T5" fmla="*/ 0 h 1488"/>
                      <a:gd name="T6" fmla="*/ 282 w 1032"/>
                      <a:gd name="T7" fmla="*/ 25 h 1488"/>
                      <a:gd name="T8" fmla="*/ 115 w 1032"/>
                      <a:gd name="T9" fmla="*/ 85 h 1488"/>
                      <a:gd name="T10" fmla="*/ 87 w 1032"/>
                      <a:gd name="T11" fmla="*/ 160 h 1488"/>
                      <a:gd name="T12" fmla="*/ 98 w 1032"/>
                      <a:gd name="T13" fmla="*/ 219 h 1488"/>
                      <a:gd name="T14" fmla="*/ 77 w 1032"/>
                      <a:gd name="T15" fmla="*/ 280 h 1488"/>
                      <a:gd name="T16" fmla="*/ 54 w 1032"/>
                      <a:gd name="T17" fmla="*/ 382 h 1488"/>
                      <a:gd name="T18" fmla="*/ 21 w 1032"/>
                      <a:gd name="T19" fmla="*/ 427 h 1488"/>
                      <a:gd name="T20" fmla="*/ 49 w 1032"/>
                      <a:gd name="T21" fmla="*/ 459 h 1488"/>
                      <a:gd name="T22" fmla="*/ 73 w 1032"/>
                      <a:gd name="T23" fmla="*/ 511 h 1488"/>
                      <a:gd name="T24" fmla="*/ 33 w 1032"/>
                      <a:gd name="T25" fmla="*/ 551 h 1488"/>
                      <a:gd name="T26" fmla="*/ 16 w 1032"/>
                      <a:gd name="T27" fmla="*/ 594 h 1488"/>
                      <a:gd name="T28" fmla="*/ 16 w 1032"/>
                      <a:gd name="T29" fmla="*/ 645 h 1488"/>
                      <a:gd name="T30" fmla="*/ 35 w 1032"/>
                      <a:gd name="T31" fmla="*/ 698 h 1488"/>
                      <a:gd name="T32" fmla="*/ 82 w 1032"/>
                      <a:gd name="T33" fmla="*/ 742 h 1488"/>
                      <a:gd name="T34" fmla="*/ 125 w 1032"/>
                      <a:gd name="T35" fmla="*/ 775 h 1488"/>
                      <a:gd name="T36" fmla="*/ 202 w 1032"/>
                      <a:gd name="T37" fmla="*/ 872 h 1488"/>
                      <a:gd name="T38" fmla="*/ 200 w 1032"/>
                      <a:gd name="T39" fmla="*/ 992 h 1488"/>
                      <a:gd name="T40" fmla="*/ 125 w 1032"/>
                      <a:gd name="T41" fmla="*/ 1143 h 1488"/>
                      <a:gd name="T42" fmla="*/ 516 w 1032"/>
                      <a:gd name="T43" fmla="*/ 1367 h 1488"/>
                      <a:gd name="T44" fmla="*/ 603 w 1032"/>
                      <a:gd name="T45" fmla="*/ 1292 h 1488"/>
                      <a:gd name="T46" fmla="*/ 710 w 1032"/>
                      <a:gd name="T47" fmla="*/ 1249 h 1488"/>
                      <a:gd name="T48" fmla="*/ 811 w 1032"/>
                      <a:gd name="T49" fmla="*/ 1204 h 1488"/>
                      <a:gd name="T50" fmla="*/ 860 w 1032"/>
                      <a:gd name="T51" fmla="*/ 1145 h 1488"/>
                      <a:gd name="T52" fmla="*/ 887 w 1032"/>
                      <a:gd name="T53" fmla="*/ 1072 h 1488"/>
                      <a:gd name="T54" fmla="*/ 901 w 1032"/>
                      <a:gd name="T55" fmla="*/ 990 h 1488"/>
                      <a:gd name="T56" fmla="*/ 907 w 1032"/>
                      <a:gd name="T57" fmla="*/ 846 h 1488"/>
                      <a:gd name="T58" fmla="*/ 946 w 1032"/>
                      <a:gd name="T59" fmla="*/ 837 h 1488"/>
                      <a:gd name="T60" fmla="*/ 995 w 1032"/>
                      <a:gd name="T61" fmla="*/ 808 h 1488"/>
                      <a:gd name="T62" fmla="*/ 1026 w 1032"/>
                      <a:gd name="T63" fmla="*/ 759 h 1488"/>
                      <a:gd name="T64" fmla="*/ 1028 w 1032"/>
                      <a:gd name="T65" fmla="*/ 691 h 1488"/>
                      <a:gd name="T66" fmla="*/ 999 w 1032"/>
                      <a:gd name="T67" fmla="*/ 625 h 1488"/>
                      <a:gd name="T68" fmla="*/ 929 w 1032"/>
                      <a:gd name="T69" fmla="*/ 520 h 1488"/>
                      <a:gd name="T70" fmla="*/ 919 w 1032"/>
                      <a:gd name="T71" fmla="*/ 448 h 1488"/>
                      <a:gd name="T72" fmla="*/ 903 w 1032"/>
                      <a:gd name="T73" fmla="*/ 283 h 1488"/>
                      <a:gd name="T74" fmla="*/ 863 w 1032"/>
                      <a:gd name="T75" fmla="*/ 176 h 1488"/>
                      <a:gd name="T76" fmla="*/ 809 w 1032"/>
                      <a:gd name="T77" fmla="*/ 101 h 1488"/>
                      <a:gd name="T78" fmla="*/ 743 w 1032"/>
                      <a:gd name="T79" fmla="*/ 54 h 14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1032" h="1488">
                        <a:moveTo>
                          <a:pt x="743" y="54"/>
                        </a:moveTo>
                        <a:lnTo>
                          <a:pt x="686" y="28"/>
                        </a:lnTo>
                        <a:lnTo>
                          <a:pt x="620" y="16"/>
                        </a:lnTo>
                        <a:lnTo>
                          <a:pt x="570" y="11"/>
                        </a:lnTo>
                        <a:lnTo>
                          <a:pt x="495" y="0"/>
                        </a:lnTo>
                        <a:lnTo>
                          <a:pt x="419" y="0"/>
                        </a:lnTo>
                        <a:lnTo>
                          <a:pt x="334" y="11"/>
                        </a:lnTo>
                        <a:lnTo>
                          <a:pt x="282" y="25"/>
                        </a:lnTo>
                        <a:lnTo>
                          <a:pt x="186" y="58"/>
                        </a:lnTo>
                        <a:lnTo>
                          <a:pt x="115" y="85"/>
                        </a:lnTo>
                        <a:lnTo>
                          <a:pt x="141" y="101"/>
                        </a:lnTo>
                        <a:lnTo>
                          <a:pt x="87" y="160"/>
                        </a:lnTo>
                        <a:lnTo>
                          <a:pt x="49" y="205"/>
                        </a:lnTo>
                        <a:lnTo>
                          <a:pt x="98" y="219"/>
                        </a:lnTo>
                        <a:lnTo>
                          <a:pt x="33" y="285"/>
                        </a:lnTo>
                        <a:lnTo>
                          <a:pt x="77" y="280"/>
                        </a:lnTo>
                        <a:lnTo>
                          <a:pt x="11" y="367"/>
                        </a:lnTo>
                        <a:lnTo>
                          <a:pt x="54" y="382"/>
                        </a:lnTo>
                        <a:lnTo>
                          <a:pt x="37" y="403"/>
                        </a:lnTo>
                        <a:lnTo>
                          <a:pt x="21" y="427"/>
                        </a:lnTo>
                        <a:lnTo>
                          <a:pt x="0" y="474"/>
                        </a:lnTo>
                        <a:lnTo>
                          <a:pt x="49" y="459"/>
                        </a:lnTo>
                        <a:lnTo>
                          <a:pt x="87" y="502"/>
                        </a:lnTo>
                        <a:lnTo>
                          <a:pt x="73" y="511"/>
                        </a:lnTo>
                        <a:lnTo>
                          <a:pt x="51" y="528"/>
                        </a:lnTo>
                        <a:lnTo>
                          <a:pt x="33" y="551"/>
                        </a:lnTo>
                        <a:lnTo>
                          <a:pt x="21" y="573"/>
                        </a:lnTo>
                        <a:lnTo>
                          <a:pt x="16" y="594"/>
                        </a:lnTo>
                        <a:lnTo>
                          <a:pt x="14" y="618"/>
                        </a:lnTo>
                        <a:lnTo>
                          <a:pt x="16" y="645"/>
                        </a:lnTo>
                        <a:lnTo>
                          <a:pt x="21" y="672"/>
                        </a:lnTo>
                        <a:lnTo>
                          <a:pt x="35" y="698"/>
                        </a:lnTo>
                        <a:lnTo>
                          <a:pt x="59" y="724"/>
                        </a:lnTo>
                        <a:lnTo>
                          <a:pt x="82" y="742"/>
                        </a:lnTo>
                        <a:lnTo>
                          <a:pt x="106" y="759"/>
                        </a:lnTo>
                        <a:lnTo>
                          <a:pt x="125" y="775"/>
                        </a:lnTo>
                        <a:lnTo>
                          <a:pt x="164" y="808"/>
                        </a:lnTo>
                        <a:lnTo>
                          <a:pt x="202" y="872"/>
                        </a:lnTo>
                        <a:lnTo>
                          <a:pt x="207" y="947"/>
                        </a:lnTo>
                        <a:lnTo>
                          <a:pt x="200" y="992"/>
                        </a:lnTo>
                        <a:lnTo>
                          <a:pt x="167" y="1068"/>
                        </a:lnTo>
                        <a:lnTo>
                          <a:pt x="125" y="1143"/>
                        </a:lnTo>
                        <a:lnTo>
                          <a:pt x="460" y="1488"/>
                        </a:lnTo>
                        <a:lnTo>
                          <a:pt x="516" y="1367"/>
                        </a:lnTo>
                        <a:lnTo>
                          <a:pt x="561" y="1322"/>
                        </a:lnTo>
                        <a:lnTo>
                          <a:pt x="603" y="1292"/>
                        </a:lnTo>
                        <a:lnTo>
                          <a:pt x="653" y="1266"/>
                        </a:lnTo>
                        <a:lnTo>
                          <a:pt x="710" y="1249"/>
                        </a:lnTo>
                        <a:lnTo>
                          <a:pt x="768" y="1223"/>
                        </a:lnTo>
                        <a:lnTo>
                          <a:pt x="811" y="1204"/>
                        </a:lnTo>
                        <a:lnTo>
                          <a:pt x="842" y="1174"/>
                        </a:lnTo>
                        <a:lnTo>
                          <a:pt x="860" y="1145"/>
                        </a:lnTo>
                        <a:lnTo>
                          <a:pt x="877" y="1106"/>
                        </a:lnTo>
                        <a:lnTo>
                          <a:pt x="887" y="1072"/>
                        </a:lnTo>
                        <a:lnTo>
                          <a:pt x="896" y="1037"/>
                        </a:lnTo>
                        <a:lnTo>
                          <a:pt x="901" y="990"/>
                        </a:lnTo>
                        <a:lnTo>
                          <a:pt x="907" y="921"/>
                        </a:lnTo>
                        <a:lnTo>
                          <a:pt x="907" y="846"/>
                        </a:lnTo>
                        <a:lnTo>
                          <a:pt x="926" y="842"/>
                        </a:lnTo>
                        <a:lnTo>
                          <a:pt x="946" y="837"/>
                        </a:lnTo>
                        <a:lnTo>
                          <a:pt x="972" y="823"/>
                        </a:lnTo>
                        <a:lnTo>
                          <a:pt x="995" y="808"/>
                        </a:lnTo>
                        <a:lnTo>
                          <a:pt x="1012" y="783"/>
                        </a:lnTo>
                        <a:lnTo>
                          <a:pt x="1026" y="759"/>
                        </a:lnTo>
                        <a:lnTo>
                          <a:pt x="1032" y="728"/>
                        </a:lnTo>
                        <a:lnTo>
                          <a:pt x="1028" y="691"/>
                        </a:lnTo>
                        <a:lnTo>
                          <a:pt x="1012" y="655"/>
                        </a:lnTo>
                        <a:lnTo>
                          <a:pt x="999" y="625"/>
                        </a:lnTo>
                        <a:lnTo>
                          <a:pt x="978" y="594"/>
                        </a:lnTo>
                        <a:lnTo>
                          <a:pt x="929" y="520"/>
                        </a:lnTo>
                        <a:lnTo>
                          <a:pt x="919" y="490"/>
                        </a:lnTo>
                        <a:lnTo>
                          <a:pt x="919" y="448"/>
                        </a:lnTo>
                        <a:lnTo>
                          <a:pt x="913" y="339"/>
                        </a:lnTo>
                        <a:lnTo>
                          <a:pt x="903" y="283"/>
                        </a:lnTo>
                        <a:lnTo>
                          <a:pt x="889" y="224"/>
                        </a:lnTo>
                        <a:lnTo>
                          <a:pt x="863" y="176"/>
                        </a:lnTo>
                        <a:lnTo>
                          <a:pt x="839" y="136"/>
                        </a:lnTo>
                        <a:lnTo>
                          <a:pt x="809" y="101"/>
                        </a:lnTo>
                        <a:lnTo>
                          <a:pt x="778" y="75"/>
                        </a:lnTo>
                        <a:lnTo>
                          <a:pt x="743" y="54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11113">
                    <a:solidFill>
                      <a:srgbClr val="804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2712" name="Freeform 88"/>
                  <p:cNvSpPr>
                    <a:spLocks/>
                  </p:cNvSpPr>
                  <p:nvPr/>
                </p:nvSpPr>
                <p:spPr bwMode="auto">
                  <a:xfrm>
                    <a:off x="2265" y="1876"/>
                    <a:ext cx="80" cy="14"/>
                  </a:xfrm>
                  <a:custGeom>
                    <a:avLst/>
                    <a:gdLst>
                      <a:gd name="T0" fmla="*/ 162 w 162"/>
                      <a:gd name="T1" fmla="*/ 7 h 28"/>
                      <a:gd name="T2" fmla="*/ 113 w 162"/>
                      <a:gd name="T3" fmla="*/ 0 h 28"/>
                      <a:gd name="T4" fmla="*/ 71 w 162"/>
                      <a:gd name="T5" fmla="*/ 0 h 28"/>
                      <a:gd name="T6" fmla="*/ 42 w 162"/>
                      <a:gd name="T7" fmla="*/ 5 h 28"/>
                      <a:gd name="T8" fmla="*/ 14 w 162"/>
                      <a:gd name="T9" fmla="*/ 18 h 28"/>
                      <a:gd name="T10" fmla="*/ 0 w 162"/>
                      <a:gd name="T11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62" h="28">
                        <a:moveTo>
                          <a:pt x="162" y="7"/>
                        </a:moveTo>
                        <a:lnTo>
                          <a:pt x="113" y="0"/>
                        </a:lnTo>
                        <a:lnTo>
                          <a:pt x="71" y="0"/>
                        </a:lnTo>
                        <a:lnTo>
                          <a:pt x="42" y="5"/>
                        </a:lnTo>
                        <a:lnTo>
                          <a:pt x="14" y="18"/>
                        </a:lnTo>
                        <a:lnTo>
                          <a:pt x="0" y="28"/>
                        </a:lnTo>
                      </a:path>
                    </a:pathLst>
                  </a:custGeom>
                  <a:noFill/>
                  <a:ln w="11113">
                    <a:solidFill>
                      <a:srgbClr val="804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2713" name="Arc 89"/>
                  <p:cNvSpPr>
                    <a:spLocks/>
                  </p:cNvSpPr>
                  <p:nvPr/>
                </p:nvSpPr>
                <p:spPr bwMode="auto">
                  <a:xfrm>
                    <a:off x="1924" y="1640"/>
                    <a:ext cx="38" cy="55"/>
                  </a:xfrm>
                  <a:custGeom>
                    <a:avLst/>
                    <a:gdLst>
                      <a:gd name="G0" fmla="+- 21600 0 0"/>
                      <a:gd name="G1" fmla="+- 21600 0 0"/>
                      <a:gd name="G2" fmla="+- 21600 0 0"/>
                      <a:gd name="T0" fmla="*/ 3 w 21600"/>
                      <a:gd name="T1" fmla="*/ 21966 h 21966"/>
                      <a:gd name="T2" fmla="*/ 21600 w 21600"/>
                      <a:gd name="T3" fmla="*/ 0 h 21966"/>
                      <a:gd name="T4" fmla="*/ 21600 w 21600"/>
                      <a:gd name="T5" fmla="*/ 21600 h 219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966" fill="none" extrusionOk="0">
                        <a:moveTo>
                          <a:pt x="3" y="21965"/>
                        </a:moveTo>
                        <a:cubicBezTo>
                          <a:pt x="1" y="21844"/>
                          <a:pt x="0" y="21722"/>
                          <a:pt x="0" y="21600"/>
                        </a:cubicBezTo>
                        <a:cubicBezTo>
                          <a:pt x="-1" y="9670"/>
                          <a:pt x="9670" y="0"/>
                          <a:pt x="21599" y="0"/>
                        </a:cubicBezTo>
                      </a:path>
                      <a:path w="21600" h="21966" stroke="0" extrusionOk="0">
                        <a:moveTo>
                          <a:pt x="3" y="21965"/>
                        </a:moveTo>
                        <a:cubicBezTo>
                          <a:pt x="1" y="21844"/>
                          <a:pt x="0" y="21722"/>
                          <a:pt x="0" y="21600"/>
                        </a:cubicBezTo>
                        <a:cubicBezTo>
                          <a:pt x="-1" y="9670"/>
                          <a:pt x="9670" y="0"/>
                          <a:pt x="21599" y="0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noFill/>
                  <a:ln w="11113">
                    <a:solidFill>
                      <a:srgbClr val="804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82714" name="Freeform 90"/>
                <p:cNvSpPr>
                  <a:spLocks/>
                </p:cNvSpPr>
                <p:nvPr/>
              </p:nvSpPr>
              <p:spPr bwMode="auto">
                <a:xfrm>
                  <a:off x="1899" y="1375"/>
                  <a:ext cx="387" cy="323"/>
                </a:xfrm>
                <a:custGeom>
                  <a:avLst/>
                  <a:gdLst>
                    <a:gd name="T0" fmla="*/ 683 w 775"/>
                    <a:gd name="T1" fmla="*/ 28 h 646"/>
                    <a:gd name="T2" fmla="*/ 568 w 775"/>
                    <a:gd name="T3" fmla="*/ 11 h 646"/>
                    <a:gd name="T4" fmla="*/ 417 w 775"/>
                    <a:gd name="T5" fmla="*/ 0 h 646"/>
                    <a:gd name="T6" fmla="*/ 280 w 775"/>
                    <a:gd name="T7" fmla="*/ 25 h 646"/>
                    <a:gd name="T8" fmla="*/ 115 w 775"/>
                    <a:gd name="T9" fmla="*/ 85 h 646"/>
                    <a:gd name="T10" fmla="*/ 87 w 775"/>
                    <a:gd name="T11" fmla="*/ 160 h 646"/>
                    <a:gd name="T12" fmla="*/ 98 w 775"/>
                    <a:gd name="T13" fmla="*/ 217 h 646"/>
                    <a:gd name="T14" fmla="*/ 77 w 775"/>
                    <a:gd name="T15" fmla="*/ 278 h 646"/>
                    <a:gd name="T16" fmla="*/ 54 w 775"/>
                    <a:gd name="T17" fmla="*/ 381 h 646"/>
                    <a:gd name="T18" fmla="*/ 21 w 775"/>
                    <a:gd name="T19" fmla="*/ 426 h 646"/>
                    <a:gd name="T20" fmla="*/ 49 w 775"/>
                    <a:gd name="T21" fmla="*/ 457 h 646"/>
                    <a:gd name="T22" fmla="*/ 110 w 775"/>
                    <a:gd name="T23" fmla="*/ 497 h 646"/>
                    <a:gd name="T24" fmla="*/ 164 w 775"/>
                    <a:gd name="T25" fmla="*/ 499 h 646"/>
                    <a:gd name="T26" fmla="*/ 200 w 775"/>
                    <a:gd name="T27" fmla="*/ 535 h 646"/>
                    <a:gd name="T28" fmla="*/ 217 w 775"/>
                    <a:gd name="T29" fmla="*/ 577 h 646"/>
                    <a:gd name="T30" fmla="*/ 249 w 775"/>
                    <a:gd name="T31" fmla="*/ 612 h 646"/>
                    <a:gd name="T32" fmla="*/ 268 w 775"/>
                    <a:gd name="T33" fmla="*/ 598 h 646"/>
                    <a:gd name="T34" fmla="*/ 290 w 775"/>
                    <a:gd name="T35" fmla="*/ 546 h 646"/>
                    <a:gd name="T36" fmla="*/ 346 w 775"/>
                    <a:gd name="T37" fmla="*/ 480 h 646"/>
                    <a:gd name="T38" fmla="*/ 372 w 775"/>
                    <a:gd name="T39" fmla="*/ 433 h 646"/>
                    <a:gd name="T40" fmla="*/ 431 w 775"/>
                    <a:gd name="T41" fmla="*/ 403 h 646"/>
                    <a:gd name="T42" fmla="*/ 453 w 775"/>
                    <a:gd name="T43" fmla="*/ 368 h 646"/>
                    <a:gd name="T44" fmla="*/ 457 w 775"/>
                    <a:gd name="T45" fmla="*/ 299 h 646"/>
                    <a:gd name="T46" fmla="*/ 427 w 775"/>
                    <a:gd name="T47" fmla="*/ 245 h 646"/>
                    <a:gd name="T48" fmla="*/ 408 w 775"/>
                    <a:gd name="T49" fmla="*/ 216 h 646"/>
                    <a:gd name="T50" fmla="*/ 401 w 775"/>
                    <a:gd name="T51" fmla="*/ 170 h 646"/>
                    <a:gd name="T52" fmla="*/ 433 w 775"/>
                    <a:gd name="T53" fmla="*/ 132 h 646"/>
                    <a:gd name="T54" fmla="*/ 481 w 775"/>
                    <a:gd name="T55" fmla="*/ 113 h 646"/>
                    <a:gd name="T56" fmla="*/ 493 w 775"/>
                    <a:gd name="T57" fmla="*/ 98 h 646"/>
                    <a:gd name="T58" fmla="*/ 504 w 775"/>
                    <a:gd name="T59" fmla="*/ 77 h 646"/>
                    <a:gd name="T60" fmla="*/ 551 w 775"/>
                    <a:gd name="T61" fmla="*/ 73 h 646"/>
                    <a:gd name="T62" fmla="*/ 599 w 775"/>
                    <a:gd name="T63" fmla="*/ 75 h 646"/>
                    <a:gd name="T64" fmla="*/ 653 w 775"/>
                    <a:gd name="T65" fmla="*/ 56 h 646"/>
                    <a:gd name="T66" fmla="*/ 717 w 775"/>
                    <a:gd name="T67" fmla="*/ 61 h 646"/>
                    <a:gd name="T68" fmla="*/ 740 w 775"/>
                    <a:gd name="T69" fmla="*/ 54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775" h="646">
                      <a:moveTo>
                        <a:pt x="740" y="54"/>
                      </a:moveTo>
                      <a:lnTo>
                        <a:pt x="683" y="28"/>
                      </a:lnTo>
                      <a:lnTo>
                        <a:pt x="617" y="16"/>
                      </a:lnTo>
                      <a:lnTo>
                        <a:pt x="568" y="11"/>
                      </a:lnTo>
                      <a:lnTo>
                        <a:pt x="493" y="0"/>
                      </a:lnTo>
                      <a:lnTo>
                        <a:pt x="417" y="0"/>
                      </a:lnTo>
                      <a:lnTo>
                        <a:pt x="332" y="11"/>
                      </a:lnTo>
                      <a:lnTo>
                        <a:pt x="280" y="25"/>
                      </a:lnTo>
                      <a:lnTo>
                        <a:pt x="186" y="58"/>
                      </a:lnTo>
                      <a:lnTo>
                        <a:pt x="115" y="85"/>
                      </a:lnTo>
                      <a:lnTo>
                        <a:pt x="141" y="101"/>
                      </a:lnTo>
                      <a:lnTo>
                        <a:pt x="87" y="160"/>
                      </a:lnTo>
                      <a:lnTo>
                        <a:pt x="49" y="203"/>
                      </a:lnTo>
                      <a:lnTo>
                        <a:pt x="98" y="217"/>
                      </a:lnTo>
                      <a:lnTo>
                        <a:pt x="33" y="283"/>
                      </a:lnTo>
                      <a:lnTo>
                        <a:pt x="77" y="278"/>
                      </a:lnTo>
                      <a:lnTo>
                        <a:pt x="11" y="365"/>
                      </a:lnTo>
                      <a:lnTo>
                        <a:pt x="54" y="381"/>
                      </a:lnTo>
                      <a:lnTo>
                        <a:pt x="37" y="401"/>
                      </a:lnTo>
                      <a:lnTo>
                        <a:pt x="21" y="426"/>
                      </a:lnTo>
                      <a:lnTo>
                        <a:pt x="0" y="473"/>
                      </a:lnTo>
                      <a:lnTo>
                        <a:pt x="49" y="457"/>
                      </a:lnTo>
                      <a:lnTo>
                        <a:pt x="87" y="506"/>
                      </a:lnTo>
                      <a:lnTo>
                        <a:pt x="110" y="497"/>
                      </a:lnTo>
                      <a:lnTo>
                        <a:pt x="134" y="493"/>
                      </a:lnTo>
                      <a:lnTo>
                        <a:pt x="164" y="499"/>
                      </a:lnTo>
                      <a:lnTo>
                        <a:pt x="186" y="509"/>
                      </a:lnTo>
                      <a:lnTo>
                        <a:pt x="200" y="535"/>
                      </a:lnTo>
                      <a:lnTo>
                        <a:pt x="209" y="559"/>
                      </a:lnTo>
                      <a:lnTo>
                        <a:pt x="217" y="577"/>
                      </a:lnTo>
                      <a:lnTo>
                        <a:pt x="235" y="598"/>
                      </a:lnTo>
                      <a:lnTo>
                        <a:pt x="249" y="612"/>
                      </a:lnTo>
                      <a:lnTo>
                        <a:pt x="273" y="646"/>
                      </a:lnTo>
                      <a:lnTo>
                        <a:pt x="268" y="598"/>
                      </a:lnTo>
                      <a:lnTo>
                        <a:pt x="273" y="575"/>
                      </a:lnTo>
                      <a:lnTo>
                        <a:pt x="290" y="546"/>
                      </a:lnTo>
                      <a:lnTo>
                        <a:pt x="316" y="516"/>
                      </a:lnTo>
                      <a:lnTo>
                        <a:pt x="346" y="480"/>
                      </a:lnTo>
                      <a:lnTo>
                        <a:pt x="360" y="455"/>
                      </a:lnTo>
                      <a:lnTo>
                        <a:pt x="372" y="433"/>
                      </a:lnTo>
                      <a:lnTo>
                        <a:pt x="396" y="419"/>
                      </a:lnTo>
                      <a:lnTo>
                        <a:pt x="431" y="403"/>
                      </a:lnTo>
                      <a:lnTo>
                        <a:pt x="443" y="388"/>
                      </a:lnTo>
                      <a:lnTo>
                        <a:pt x="453" y="368"/>
                      </a:lnTo>
                      <a:lnTo>
                        <a:pt x="462" y="348"/>
                      </a:lnTo>
                      <a:lnTo>
                        <a:pt x="457" y="299"/>
                      </a:lnTo>
                      <a:lnTo>
                        <a:pt x="447" y="266"/>
                      </a:lnTo>
                      <a:lnTo>
                        <a:pt x="427" y="245"/>
                      </a:lnTo>
                      <a:lnTo>
                        <a:pt x="419" y="228"/>
                      </a:lnTo>
                      <a:lnTo>
                        <a:pt x="408" y="216"/>
                      </a:lnTo>
                      <a:lnTo>
                        <a:pt x="400" y="198"/>
                      </a:lnTo>
                      <a:lnTo>
                        <a:pt x="401" y="170"/>
                      </a:lnTo>
                      <a:lnTo>
                        <a:pt x="412" y="148"/>
                      </a:lnTo>
                      <a:lnTo>
                        <a:pt x="433" y="132"/>
                      </a:lnTo>
                      <a:lnTo>
                        <a:pt x="455" y="122"/>
                      </a:lnTo>
                      <a:lnTo>
                        <a:pt x="481" y="113"/>
                      </a:lnTo>
                      <a:lnTo>
                        <a:pt x="512" y="115"/>
                      </a:lnTo>
                      <a:lnTo>
                        <a:pt x="493" y="98"/>
                      </a:lnTo>
                      <a:lnTo>
                        <a:pt x="495" y="85"/>
                      </a:lnTo>
                      <a:lnTo>
                        <a:pt x="504" y="77"/>
                      </a:lnTo>
                      <a:lnTo>
                        <a:pt x="521" y="72"/>
                      </a:lnTo>
                      <a:lnTo>
                        <a:pt x="551" y="73"/>
                      </a:lnTo>
                      <a:lnTo>
                        <a:pt x="578" y="77"/>
                      </a:lnTo>
                      <a:lnTo>
                        <a:pt x="599" y="75"/>
                      </a:lnTo>
                      <a:lnTo>
                        <a:pt x="627" y="65"/>
                      </a:lnTo>
                      <a:lnTo>
                        <a:pt x="653" y="56"/>
                      </a:lnTo>
                      <a:lnTo>
                        <a:pt x="684" y="58"/>
                      </a:lnTo>
                      <a:lnTo>
                        <a:pt x="717" y="61"/>
                      </a:lnTo>
                      <a:lnTo>
                        <a:pt x="775" y="75"/>
                      </a:lnTo>
                      <a:lnTo>
                        <a:pt x="740" y="54"/>
                      </a:lnTo>
                      <a:close/>
                    </a:path>
                  </a:pathLst>
                </a:custGeom>
                <a:solidFill>
                  <a:srgbClr val="804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82715" name="Freeform 91"/>
              <p:cNvSpPr>
                <a:spLocks/>
              </p:cNvSpPr>
              <p:nvPr/>
            </p:nvSpPr>
            <p:spPr bwMode="auto">
              <a:xfrm flipH="1">
                <a:off x="3014" y="2796"/>
                <a:ext cx="180" cy="198"/>
              </a:xfrm>
              <a:custGeom>
                <a:avLst/>
                <a:gdLst>
                  <a:gd name="T0" fmla="*/ 0 w 438"/>
                  <a:gd name="T1" fmla="*/ 0 h 491"/>
                  <a:gd name="T2" fmla="*/ 363 w 438"/>
                  <a:gd name="T3" fmla="*/ 300 h 491"/>
                  <a:gd name="T4" fmla="*/ 438 w 438"/>
                  <a:gd name="T5" fmla="*/ 491 h 491"/>
                  <a:gd name="T6" fmla="*/ 0 w 438"/>
                  <a:gd name="T7" fmla="*/ 0 h 4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8" h="491">
                    <a:moveTo>
                      <a:pt x="0" y="0"/>
                    </a:moveTo>
                    <a:lnTo>
                      <a:pt x="363" y="300"/>
                    </a:lnTo>
                    <a:lnTo>
                      <a:pt x="438" y="4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E0E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2716" name="Freeform 92"/>
              <p:cNvSpPr>
                <a:spLocks/>
              </p:cNvSpPr>
              <p:nvPr/>
            </p:nvSpPr>
            <p:spPr bwMode="auto">
              <a:xfrm flipH="1">
                <a:off x="3044" y="2795"/>
                <a:ext cx="150" cy="198"/>
              </a:xfrm>
              <a:custGeom>
                <a:avLst/>
                <a:gdLst>
                  <a:gd name="T0" fmla="*/ 0 w 363"/>
                  <a:gd name="T1" fmla="*/ 0 h 495"/>
                  <a:gd name="T2" fmla="*/ 363 w 363"/>
                  <a:gd name="T3" fmla="*/ 311 h 495"/>
                  <a:gd name="T4" fmla="*/ 278 w 363"/>
                  <a:gd name="T5" fmla="*/ 495 h 495"/>
                  <a:gd name="T6" fmla="*/ 0 w 363"/>
                  <a:gd name="T7" fmla="*/ 0 h 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3" h="495">
                    <a:moveTo>
                      <a:pt x="0" y="0"/>
                    </a:moveTo>
                    <a:lnTo>
                      <a:pt x="363" y="311"/>
                    </a:lnTo>
                    <a:lnTo>
                      <a:pt x="278" y="4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82717" name="Group 93"/>
              <p:cNvGrpSpPr>
                <a:grpSpLocks/>
              </p:cNvGrpSpPr>
              <p:nvPr/>
            </p:nvGrpSpPr>
            <p:grpSpPr bwMode="auto">
              <a:xfrm flipH="1">
                <a:off x="2890" y="2522"/>
                <a:ext cx="272" cy="117"/>
                <a:chOff x="2011" y="1586"/>
                <a:chExt cx="331" cy="145"/>
              </a:xfrm>
            </p:grpSpPr>
            <p:sp>
              <p:nvSpPr>
                <p:cNvPr id="282718" name="Freeform 94"/>
                <p:cNvSpPr>
                  <a:spLocks/>
                </p:cNvSpPr>
                <p:nvPr/>
              </p:nvSpPr>
              <p:spPr bwMode="auto">
                <a:xfrm>
                  <a:off x="2226" y="1602"/>
                  <a:ext cx="94" cy="12"/>
                </a:xfrm>
                <a:custGeom>
                  <a:avLst/>
                  <a:gdLst>
                    <a:gd name="T0" fmla="*/ 187 w 187"/>
                    <a:gd name="T1" fmla="*/ 24 h 24"/>
                    <a:gd name="T2" fmla="*/ 163 w 187"/>
                    <a:gd name="T3" fmla="*/ 10 h 24"/>
                    <a:gd name="T4" fmla="*/ 139 w 187"/>
                    <a:gd name="T5" fmla="*/ 5 h 24"/>
                    <a:gd name="T6" fmla="*/ 90 w 187"/>
                    <a:gd name="T7" fmla="*/ 0 h 24"/>
                    <a:gd name="T8" fmla="*/ 43 w 187"/>
                    <a:gd name="T9" fmla="*/ 0 h 24"/>
                    <a:gd name="T10" fmla="*/ 0 w 187"/>
                    <a:gd name="T11" fmla="*/ 6 h 24"/>
                    <a:gd name="T12" fmla="*/ 101 w 187"/>
                    <a:gd name="T13" fmla="*/ 15 h 24"/>
                    <a:gd name="T14" fmla="*/ 187 w 187"/>
                    <a:gd name="T15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87" h="24">
                      <a:moveTo>
                        <a:pt x="187" y="24"/>
                      </a:moveTo>
                      <a:lnTo>
                        <a:pt x="163" y="10"/>
                      </a:lnTo>
                      <a:lnTo>
                        <a:pt x="139" y="5"/>
                      </a:lnTo>
                      <a:lnTo>
                        <a:pt x="90" y="0"/>
                      </a:lnTo>
                      <a:lnTo>
                        <a:pt x="43" y="0"/>
                      </a:lnTo>
                      <a:lnTo>
                        <a:pt x="0" y="6"/>
                      </a:lnTo>
                      <a:lnTo>
                        <a:pt x="101" y="15"/>
                      </a:lnTo>
                      <a:lnTo>
                        <a:pt x="187" y="24"/>
                      </a:lnTo>
                      <a:close/>
                    </a:path>
                  </a:pathLst>
                </a:custGeom>
                <a:solidFill>
                  <a:srgbClr val="603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2719" name="Oval 95"/>
                <p:cNvSpPr>
                  <a:spLocks noChangeArrowheads="1"/>
                </p:cNvSpPr>
                <p:nvPr/>
              </p:nvSpPr>
              <p:spPr bwMode="auto">
                <a:xfrm>
                  <a:off x="2255" y="1586"/>
                  <a:ext cx="87" cy="145"/>
                </a:xfrm>
                <a:prstGeom prst="ellips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2720" name="Line 96"/>
                <p:cNvSpPr>
                  <a:spLocks noChangeShapeType="1"/>
                </p:cNvSpPr>
                <p:nvPr/>
              </p:nvSpPr>
              <p:spPr bwMode="auto">
                <a:xfrm>
                  <a:off x="2011" y="1662"/>
                  <a:ext cx="248" cy="1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282721" name="Group 97"/>
                <p:cNvGrpSpPr>
                  <a:grpSpLocks/>
                </p:cNvGrpSpPr>
                <p:nvPr/>
              </p:nvGrpSpPr>
              <p:grpSpPr bwMode="auto">
                <a:xfrm>
                  <a:off x="2297" y="1645"/>
                  <a:ext cx="27" cy="51"/>
                  <a:chOff x="2297" y="1645"/>
                  <a:chExt cx="27" cy="51"/>
                </a:xfrm>
              </p:grpSpPr>
              <p:sp>
                <p:nvSpPr>
                  <p:cNvPr id="282722" name="Oval 98"/>
                  <p:cNvSpPr>
                    <a:spLocks noChangeArrowheads="1"/>
                  </p:cNvSpPr>
                  <p:nvPr/>
                </p:nvSpPr>
                <p:spPr bwMode="auto">
                  <a:xfrm>
                    <a:off x="2297" y="1645"/>
                    <a:ext cx="27" cy="51"/>
                  </a:xfrm>
                  <a:prstGeom prst="ellipse">
                    <a:avLst/>
                  </a:prstGeom>
                  <a:solidFill>
                    <a:srgbClr val="0000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2723" name="Oval 99"/>
                  <p:cNvSpPr>
                    <a:spLocks noChangeArrowheads="1"/>
                  </p:cNvSpPr>
                  <p:nvPr/>
                </p:nvSpPr>
                <p:spPr bwMode="auto">
                  <a:xfrm>
                    <a:off x="2305" y="1651"/>
                    <a:ext cx="15" cy="29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282724" name="Group 100"/>
            <p:cNvGrpSpPr>
              <a:grpSpLocks/>
            </p:cNvGrpSpPr>
            <p:nvPr/>
          </p:nvGrpSpPr>
          <p:grpSpPr bwMode="auto">
            <a:xfrm rot="5914597" flipH="1">
              <a:off x="2791" y="2605"/>
              <a:ext cx="239" cy="800"/>
              <a:chOff x="1744" y="2071"/>
              <a:chExt cx="297" cy="971"/>
            </a:xfrm>
          </p:grpSpPr>
          <p:grpSp>
            <p:nvGrpSpPr>
              <p:cNvPr id="282725" name="Group 101"/>
              <p:cNvGrpSpPr>
                <a:grpSpLocks/>
              </p:cNvGrpSpPr>
              <p:nvPr/>
            </p:nvGrpSpPr>
            <p:grpSpPr bwMode="auto">
              <a:xfrm>
                <a:off x="1744" y="2787"/>
                <a:ext cx="285" cy="255"/>
                <a:chOff x="1744" y="2787"/>
                <a:chExt cx="285" cy="255"/>
              </a:xfrm>
            </p:grpSpPr>
            <p:sp>
              <p:nvSpPr>
                <p:cNvPr id="282726" name="Freeform 102"/>
                <p:cNvSpPr>
                  <a:spLocks/>
                </p:cNvSpPr>
                <p:nvPr/>
              </p:nvSpPr>
              <p:spPr bwMode="auto">
                <a:xfrm>
                  <a:off x="1744" y="2787"/>
                  <a:ext cx="285" cy="255"/>
                </a:xfrm>
                <a:custGeom>
                  <a:avLst/>
                  <a:gdLst>
                    <a:gd name="T0" fmla="*/ 88 w 571"/>
                    <a:gd name="T1" fmla="*/ 66 h 510"/>
                    <a:gd name="T2" fmla="*/ 52 w 571"/>
                    <a:gd name="T3" fmla="*/ 132 h 510"/>
                    <a:gd name="T4" fmla="*/ 38 w 571"/>
                    <a:gd name="T5" fmla="*/ 156 h 510"/>
                    <a:gd name="T6" fmla="*/ 31 w 571"/>
                    <a:gd name="T7" fmla="*/ 186 h 510"/>
                    <a:gd name="T8" fmla="*/ 24 w 571"/>
                    <a:gd name="T9" fmla="*/ 227 h 510"/>
                    <a:gd name="T10" fmla="*/ 24 w 571"/>
                    <a:gd name="T11" fmla="*/ 265 h 510"/>
                    <a:gd name="T12" fmla="*/ 29 w 571"/>
                    <a:gd name="T13" fmla="*/ 304 h 510"/>
                    <a:gd name="T14" fmla="*/ 45 w 571"/>
                    <a:gd name="T15" fmla="*/ 338 h 510"/>
                    <a:gd name="T16" fmla="*/ 78 w 571"/>
                    <a:gd name="T17" fmla="*/ 363 h 510"/>
                    <a:gd name="T18" fmla="*/ 43 w 571"/>
                    <a:gd name="T19" fmla="*/ 342 h 510"/>
                    <a:gd name="T20" fmla="*/ 29 w 571"/>
                    <a:gd name="T21" fmla="*/ 340 h 510"/>
                    <a:gd name="T22" fmla="*/ 12 w 571"/>
                    <a:gd name="T23" fmla="*/ 347 h 510"/>
                    <a:gd name="T24" fmla="*/ 3 w 571"/>
                    <a:gd name="T25" fmla="*/ 357 h 510"/>
                    <a:gd name="T26" fmla="*/ 0 w 571"/>
                    <a:gd name="T27" fmla="*/ 375 h 510"/>
                    <a:gd name="T28" fmla="*/ 5 w 571"/>
                    <a:gd name="T29" fmla="*/ 389 h 510"/>
                    <a:gd name="T30" fmla="*/ 17 w 571"/>
                    <a:gd name="T31" fmla="*/ 406 h 510"/>
                    <a:gd name="T32" fmla="*/ 60 w 571"/>
                    <a:gd name="T33" fmla="*/ 437 h 510"/>
                    <a:gd name="T34" fmla="*/ 128 w 571"/>
                    <a:gd name="T35" fmla="*/ 463 h 510"/>
                    <a:gd name="T36" fmla="*/ 158 w 571"/>
                    <a:gd name="T37" fmla="*/ 472 h 510"/>
                    <a:gd name="T38" fmla="*/ 191 w 571"/>
                    <a:gd name="T39" fmla="*/ 477 h 510"/>
                    <a:gd name="T40" fmla="*/ 220 w 571"/>
                    <a:gd name="T41" fmla="*/ 477 h 510"/>
                    <a:gd name="T42" fmla="*/ 250 w 571"/>
                    <a:gd name="T43" fmla="*/ 488 h 510"/>
                    <a:gd name="T44" fmla="*/ 286 w 571"/>
                    <a:gd name="T45" fmla="*/ 500 h 510"/>
                    <a:gd name="T46" fmla="*/ 368 w 571"/>
                    <a:gd name="T47" fmla="*/ 510 h 510"/>
                    <a:gd name="T48" fmla="*/ 465 w 571"/>
                    <a:gd name="T49" fmla="*/ 489 h 510"/>
                    <a:gd name="T50" fmla="*/ 527 w 571"/>
                    <a:gd name="T51" fmla="*/ 489 h 510"/>
                    <a:gd name="T52" fmla="*/ 543 w 571"/>
                    <a:gd name="T53" fmla="*/ 484 h 510"/>
                    <a:gd name="T54" fmla="*/ 559 w 571"/>
                    <a:gd name="T55" fmla="*/ 469 h 510"/>
                    <a:gd name="T56" fmla="*/ 564 w 571"/>
                    <a:gd name="T57" fmla="*/ 448 h 510"/>
                    <a:gd name="T58" fmla="*/ 571 w 571"/>
                    <a:gd name="T59" fmla="*/ 366 h 510"/>
                    <a:gd name="T60" fmla="*/ 571 w 571"/>
                    <a:gd name="T61" fmla="*/ 298 h 510"/>
                    <a:gd name="T62" fmla="*/ 567 w 571"/>
                    <a:gd name="T63" fmla="*/ 264 h 510"/>
                    <a:gd name="T64" fmla="*/ 564 w 571"/>
                    <a:gd name="T65" fmla="*/ 239 h 510"/>
                    <a:gd name="T66" fmla="*/ 559 w 571"/>
                    <a:gd name="T67" fmla="*/ 217 h 510"/>
                    <a:gd name="T68" fmla="*/ 553 w 571"/>
                    <a:gd name="T69" fmla="*/ 193 h 510"/>
                    <a:gd name="T70" fmla="*/ 522 w 571"/>
                    <a:gd name="T71" fmla="*/ 100 h 510"/>
                    <a:gd name="T72" fmla="*/ 491 w 571"/>
                    <a:gd name="T73" fmla="*/ 0 h 510"/>
                    <a:gd name="T74" fmla="*/ 88 w 571"/>
                    <a:gd name="T75" fmla="*/ 66 h 5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571" h="510">
                      <a:moveTo>
                        <a:pt x="88" y="66"/>
                      </a:moveTo>
                      <a:lnTo>
                        <a:pt x="52" y="132"/>
                      </a:lnTo>
                      <a:lnTo>
                        <a:pt x="38" y="156"/>
                      </a:lnTo>
                      <a:lnTo>
                        <a:pt x="31" y="186"/>
                      </a:lnTo>
                      <a:lnTo>
                        <a:pt x="24" y="227"/>
                      </a:lnTo>
                      <a:lnTo>
                        <a:pt x="24" y="265"/>
                      </a:lnTo>
                      <a:lnTo>
                        <a:pt x="29" y="304"/>
                      </a:lnTo>
                      <a:lnTo>
                        <a:pt x="45" y="338"/>
                      </a:lnTo>
                      <a:lnTo>
                        <a:pt x="78" y="363"/>
                      </a:lnTo>
                      <a:lnTo>
                        <a:pt x="43" y="342"/>
                      </a:lnTo>
                      <a:lnTo>
                        <a:pt x="29" y="340"/>
                      </a:lnTo>
                      <a:lnTo>
                        <a:pt x="12" y="347"/>
                      </a:lnTo>
                      <a:lnTo>
                        <a:pt x="3" y="357"/>
                      </a:lnTo>
                      <a:lnTo>
                        <a:pt x="0" y="375"/>
                      </a:lnTo>
                      <a:lnTo>
                        <a:pt x="5" y="389"/>
                      </a:lnTo>
                      <a:lnTo>
                        <a:pt x="17" y="406"/>
                      </a:lnTo>
                      <a:lnTo>
                        <a:pt x="60" y="437"/>
                      </a:lnTo>
                      <a:lnTo>
                        <a:pt x="128" y="463"/>
                      </a:lnTo>
                      <a:lnTo>
                        <a:pt x="158" y="472"/>
                      </a:lnTo>
                      <a:lnTo>
                        <a:pt x="191" y="477"/>
                      </a:lnTo>
                      <a:lnTo>
                        <a:pt x="220" y="477"/>
                      </a:lnTo>
                      <a:lnTo>
                        <a:pt x="250" y="488"/>
                      </a:lnTo>
                      <a:lnTo>
                        <a:pt x="286" y="500"/>
                      </a:lnTo>
                      <a:lnTo>
                        <a:pt x="368" y="510"/>
                      </a:lnTo>
                      <a:lnTo>
                        <a:pt x="465" y="489"/>
                      </a:lnTo>
                      <a:lnTo>
                        <a:pt x="527" y="489"/>
                      </a:lnTo>
                      <a:lnTo>
                        <a:pt x="543" y="484"/>
                      </a:lnTo>
                      <a:lnTo>
                        <a:pt x="559" y="469"/>
                      </a:lnTo>
                      <a:lnTo>
                        <a:pt x="564" y="448"/>
                      </a:lnTo>
                      <a:lnTo>
                        <a:pt x="571" y="366"/>
                      </a:lnTo>
                      <a:lnTo>
                        <a:pt x="571" y="298"/>
                      </a:lnTo>
                      <a:lnTo>
                        <a:pt x="567" y="264"/>
                      </a:lnTo>
                      <a:lnTo>
                        <a:pt x="564" y="239"/>
                      </a:lnTo>
                      <a:lnTo>
                        <a:pt x="559" y="217"/>
                      </a:lnTo>
                      <a:lnTo>
                        <a:pt x="553" y="193"/>
                      </a:lnTo>
                      <a:lnTo>
                        <a:pt x="522" y="100"/>
                      </a:lnTo>
                      <a:lnTo>
                        <a:pt x="491" y="0"/>
                      </a:lnTo>
                      <a:lnTo>
                        <a:pt x="88" y="66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1113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2727" name="Arc 103"/>
                <p:cNvSpPr>
                  <a:spLocks/>
                </p:cNvSpPr>
                <p:nvPr/>
              </p:nvSpPr>
              <p:spPr bwMode="auto">
                <a:xfrm>
                  <a:off x="1786" y="2960"/>
                  <a:ext cx="8" cy="18"/>
                </a:xfrm>
                <a:custGeom>
                  <a:avLst/>
                  <a:gdLst>
                    <a:gd name="G0" fmla="+- 21600 0 0"/>
                    <a:gd name="G1" fmla="+- 21460 0 0"/>
                    <a:gd name="G2" fmla="+- 21600 0 0"/>
                    <a:gd name="T0" fmla="*/ 0 w 21600"/>
                    <a:gd name="T1" fmla="*/ 21460 h 21460"/>
                    <a:gd name="T2" fmla="*/ 19147 w 21600"/>
                    <a:gd name="T3" fmla="*/ 0 h 21460"/>
                    <a:gd name="T4" fmla="*/ 21600 w 21600"/>
                    <a:gd name="T5" fmla="*/ 21460 h 214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460" fill="none" extrusionOk="0">
                      <a:moveTo>
                        <a:pt x="0" y="21460"/>
                      </a:moveTo>
                      <a:cubicBezTo>
                        <a:pt x="0" y="10479"/>
                        <a:pt x="8237" y="1246"/>
                        <a:pt x="19146" y="-1"/>
                      </a:cubicBezTo>
                    </a:path>
                    <a:path w="21600" h="21460" stroke="0" extrusionOk="0">
                      <a:moveTo>
                        <a:pt x="0" y="21460"/>
                      </a:moveTo>
                      <a:cubicBezTo>
                        <a:pt x="0" y="10479"/>
                        <a:pt x="8237" y="1246"/>
                        <a:pt x="19146" y="-1"/>
                      </a:cubicBezTo>
                      <a:lnTo>
                        <a:pt x="21600" y="21460"/>
                      </a:lnTo>
                      <a:close/>
                    </a:path>
                  </a:pathLst>
                </a:cu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82728" name="Group 104"/>
              <p:cNvGrpSpPr>
                <a:grpSpLocks/>
              </p:cNvGrpSpPr>
              <p:nvPr/>
            </p:nvGrpSpPr>
            <p:grpSpPr bwMode="auto">
              <a:xfrm>
                <a:off x="1758" y="2071"/>
                <a:ext cx="283" cy="756"/>
                <a:chOff x="1758" y="2071"/>
                <a:chExt cx="283" cy="756"/>
              </a:xfrm>
            </p:grpSpPr>
            <p:sp>
              <p:nvSpPr>
                <p:cNvPr id="282729" name="Rectangle 105"/>
                <p:cNvSpPr>
                  <a:spLocks noChangeArrowheads="1"/>
                </p:cNvSpPr>
                <p:nvPr/>
              </p:nvSpPr>
              <p:spPr bwMode="auto">
                <a:xfrm>
                  <a:off x="1775" y="2781"/>
                  <a:ext cx="238" cy="46"/>
                </a:xfrm>
                <a:prstGeom prst="rect">
                  <a:avLst/>
                </a:prstGeom>
                <a:solidFill>
                  <a:srgbClr val="FFFFFF"/>
                </a:solidFill>
                <a:ln w="11113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2730" name="Freeform 106"/>
                <p:cNvSpPr>
                  <a:spLocks/>
                </p:cNvSpPr>
                <p:nvPr/>
              </p:nvSpPr>
              <p:spPr bwMode="auto">
                <a:xfrm>
                  <a:off x="1758" y="2071"/>
                  <a:ext cx="283" cy="729"/>
                </a:xfrm>
                <a:custGeom>
                  <a:avLst/>
                  <a:gdLst>
                    <a:gd name="T0" fmla="*/ 28 w 566"/>
                    <a:gd name="T1" fmla="*/ 486 h 1459"/>
                    <a:gd name="T2" fmla="*/ 16 w 566"/>
                    <a:gd name="T3" fmla="*/ 905 h 1459"/>
                    <a:gd name="T4" fmla="*/ 0 w 566"/>
                    <a:gd name="T5" fmla="*/ 1454 h 1459"/>
                    <a:gd name="T6" fmla="*/ 544 w 566"/>
                    <a:gd name="T7" fmla="*/ 1459 h 1459"/>
                    <a:gd name="T8" fmla="*/ 551 w 566"/>
                    <a:gd name="T9" fmla="*/ 874 h 1459"/>
                    <a:gd name="T10" fmla="*/ 549 w 566"/>
                    <a:gd name="T11" fmla="*/ 601 h 1459"/>
                    <a:gd name="T12" fmla="*/ 566 w 566"/>
                    <a:gd name="T13" fmla="*/ 313 h 1459"/>
                    <a:gd name="T14" fmla="*/ 561 w 566"/>
                    <a:gd name="T15" fmla="*/ 249 h 1459"/>
                    <a:gd name="T16" fmla="*/ 556 w 566"/>
                    <a:gd name="T17" fmla="*/ 200 h 1459"/>
                    <a:gd name="T18" fmla="*/ 546 w 566"/>
                    <a:gd name="T19" fmla="*/ 153 h 1459"/>
                    <a:gd name="T20" fmla="*/ 535 w 566"/>
                    <a:gd name="T21" fmla="*/ 120 h 1459"/>
                    <a:gd name="T22" fmla="*/ 516 w 566"/>
                    <a:gd name="T23" fmla="*/ 87 h 1459"/>
                    <a:gd name="T24" fmla="*/ 497 w 566"/>
                    <a:gd name="T25" fmla="*/ 64 h 1459"/>
                    <a:gd name="T26" fmla="*/ 466 w 566"/>
                    <a:gd name="T27" fmla="*/ 40 h 1459"/>
                    <a:gd name="T28" fmla="*/ 426 w 566"/>
                    <a:gd name="T29" fmla="*/ 21 h 1459"/>
                    <a:gd name="T30" fmla="*/ 382 w 566"/>
                    <a:gd name="T31" fmla="*/ 9 h 1459"/>
                    <a:gd name="T32" fmla="*/ 334 w 566"/>
                    <a:gd name="T33" fmla="*/ 4 h 1459"/>
                    <a:gd name="T34" fmla="*/ 294 w 566"/>
                    <a:gd name="T35" fmla="*/ 0 h 1459"/>
                    <a:gd name="T36" fmla="*/ 245 w 566"/>
                    <a:gd name="T37" fmla="*/ 11 h 1459"/>
                    <a:gd name="T38" fmla="*/ 198 w 566"/>
                    <a:gd name="T39" fmla="*/ 26 h 1459"/>
                    <a:gd name="T40" fmla="*/ 171 w 566"/>
                    <a:gd name="T41" fmla="*/ 44 h 1459"/>
                    <a:gd name="T42" fmla="*/ 136 w 566"/>
                    <a:gd name="T43" fmla="*/ 68 h 1459"/>
                    <a:gd name="T44" fmla="*/ 112 w 566"/>
                    <a:gd name="T45" fmla="*/ 97 h 1459"/>
                    <a:gd name="T46" fmla="*/ 86 w 566"/>
                    <a:gd name="T47" fmla="*/ 141 h 1459"/>
                    <a:gd name="T48" fmla="*/ 68 w 566"/>
                    <a:gd name="T49" fmla="*/ 189 h 1459"/>
                    <a:gd name="T50" fmla="*/ 49 w 566"/>
                    <a:gd name="T51" fmla="*/ 269 h 1459"/>
                    <a:gd name="T52" fmla="*/ 28 w 566"/>
                    <a:gd name="T53" fmla="*/ 486 h 14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566" h="1459">
                      <a:moveTo>
                        <a:pt x="28" y="486"/>
                      </a:moveTo>
                      <a:lnTo>
                        <a:pt x="16" y="905"/>
                      </a:lnTo>
                      <a:lnTo>
                        <a:pt x="0" y="1454"/>
                      </a:lnTo>
                      <a:lnTo>
                        <a:pt x="544" y="1459"/>
                      </a:lnTo>
                      <a:lnTo>
                        <a:pt x="551" y="874"/>
                      </a:lnTo>
                      <a:lnTo>
                        <a:pt x="549" y="601"/>
                      </a:lnTo>
                      <a:lnTo>
                        <a:pt x="566" y="313"/>
                      </a:lnTo>
                      <a:lnTo>
                        <a:pt x="561" y="249"/>
                      </a:lnTo>
                      <a:lnTo>
                        <a:pt x="556" y="200"/>
                      </a:lnTo>
                      <a:lnTo>
                        <a:pt x="546" y="153"/>
                      </a:lnTo>
                      <a:lnTo>
                        <a:pt x="535" y="120"/>
                      </a:lnTo>
                      <a:lnTo>
                        <a:pt x="516" y="87"/>
                      </a:lnTo>
                      <a:lnTo>
                        <a:pt x="497" y="64"/>
                      </a:lnTo>
                      <a:lnTo>
                        <a:pt x="466" y="40"/>
                      </a:lnTo>
                      <a:lnTo>
                        <a:pt x="426" y="21"/>
                      </a:lnTo>
                      <a:lnTo>
                        <a:pt x="382" y="9"/>
                      </a:lnTo>
                      <a:lnTo>
                        <a:pt x="334" y="4"/>
                      </a:lnTo>
                      <a:lnTo>
                        <a:pt x="294" y="0"/>
                      </a:lnTo>
                      <a:lnTo>
                        <a:pt x="245" y="11"/>
                      </a:lnTo>
                      <a:lnTo>
                        <a:pt x="198" y="26"/>
                      </a:lnTo>
                      <a:lnTo>
                        <a:pt x="171" y="44"/>
                      </a:lnTo>
                      <a:lnTo>
                        <a:pt x="136" y="68"/>
                      </a:lnTo>
                      <a:lnTo>
                        <a:pt x="112" y="97"/>
                      </a:lnTo>
                      <a:lnTo>
                        <a:pt x="86" y="141"/>
                      </a:lnTo>
                      <a:lnTo>
                        <a:pt x="68" y="189"/>
                      </a:lnTo>
                      <a:lnTo>
                        <a:pt x="49" y="269"/>
                      </a:lnTo>
                      <a:lnTo>
                        <a:pt x="28" y="486"/>
                      </a:lnTo>
                      <a:close/>
                    </a:path>
                  </a:pathLst>
                </a:custGeom>
                <a:solidFill>
                  <a:srgbClr val="804000"/>
                </a:solidFill>
                <a:ln w="11113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aphicFrame>
          <p:nvGraphicFramePr>
            <p:cNvPr id="282731" name="Object 107"/>
            <p:cNvGraphicFramePr>
              <a:graphicFrameLocks noChangeAspect="1"/>
            </p:cNvGraphicFramePr>
            <p:nvPr/>
          </p:nvGraphicFramePr>
          <p:xfrm>
            <a:off x="1680" y="2893"/>
            <a:ext cx="1345" cy="1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4" name="剪辑" r:id="rId6" imgW="2286720" imgH="2155680" progId="MS_ClipArt_Gallery.2">
                    <p:embed/>
                  </p:oleObj>
                </mc:Choice>
                <mc:Fallback>
                  <p:oleObj name="剪辑" r:id="rId6" imgW="2286720" imgH="215568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893"/>
                          <a:ext cx="1345" cy="1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2732" name="AutoShape 108"/>
          <p:cNvSpPr>
            <a:spLocks noChangeArrowheads="1"/>
          </p:cNvSpPr>
          <p:nvPr/>
        </p:nvSpPr>
        <p:spPr bwMode="auto">
          <a:xfrm>
            <a:off x="2438400" y="4343400"/>
            <a:ext cx="3276600" cy="1828800"/>
          </a:xfrm>
          <a:prstGeom prst="cloudCallout">
            <a:avLst>
              <a:gd name="adj1" fmla="val -93944"/>
              <a:gd name="adj2" fmla="val 9898"/>
            </a:avLst>
          </a:prstGeom>
          <a:ln>
            <a:headEnd/>
            <a:tailEnd/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kumimoji="1" lang="zh-CN" altLang="en-US" sz="2000" b="1">
                <a:latin typeface="Times New Roman" pitchFamily="18" charset="0"/>
                <a:ea typeface="宋体" charset="-122"/>
              </a:rPr>
              <a:t>          </a:t>
            </a:r>
            <a:r>
              <a:rPr kumimoji="1" lang="en-US" altLang="zh-CN" sz="2000" b="1">
                <a:latin typeface="Times New Roman" pitchFamily="18" charset="0"/>
                <a:ea typeface="宋体" charset="-122"/>
              </a:rPr>
              <a:t>Easy!  Simply keep </a:t>
            </a:r>
          </a:p>
          <a:p>
            <a:pPr algn="ctr"/>
            <a:r>
              <a:rPr kumimoji="1" lang="en-US" altLang="zh-CN" sz="2000" b="1">
                <a:latin typeface="Times New Roman" pitchFamily="18" charset="0"/>
                <a:ea typeface="宋体" charset="-122"/>
              </a:rPr>
              <a:t>another stack as</a:t>
            </a:r>
          </a:p>
          <a:p>
            <a:pPr algn="ctr"/>
            <a:r>
              <a:rPr kumimoji="1" lang="en-US" altLang="zh-CN" sz="2000" b="1">
                <a:latin typeface="Times New Roman" pitchFamily="18" charset="0"/>
                <a:ea typeface="宋体" charset="-122"/>
              </a:rPr>
              <a:t>a </a:t>
            </a:r>
            <a:r>
              <a:rPr kumimoji="1" lang="en-US" altLang="zh-CN" sz="2000" b="1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recycle bin</a:t>
            </a:r>
            <a:r>
              <a:rPr kumimoji="1" lang="en-US" altLang="zh-CN" sz="2000" b="1">
                <a:latin typeface="Times New Roman" pitchFamily="18" charset="0"/>
                <a:ea typeface="宋体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92960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26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26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82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82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826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82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826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82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82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826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826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82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82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826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826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1" dur="500"/>
                                        <p:tgtEl>
                                          <p:spTgt spid="2826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9"/>
                                            </p:cond>
                                          </p:stCondLst>
                                        </p:cTn>
                                        <p:tgtEl>
                                          <p:spTgt spid="282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82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826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826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82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826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282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282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826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826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282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282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282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282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2826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82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282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282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26" grpId="0" animBg="1" autoUpdateAnimBg="0"/>
      <p:bldP spid="282628" grpId="0" autoUpdateAnimBg="0"/>
      <p:bldP spid="282629" grpId="0" autoUpdateAnimBg="0"/>
      <p:bldP spid="282642" grpId="0" autoUpdateAnimBg="0"/>
      <p:bldP spid="282643" grpId="0" autoUpdateAnimBg="0"/>
      <p:bldP spid="282644" grpId="0" autoUpdateAnimBg="0"/>
      <p:bldP spid="282645" grpId="0" autoUpdateAnimBg="0"/>
      <p:bldP spid="282646" grpId="0" autoUpdateAnimBg="0"/>
      <p:bldP spid="282647" grpId="0" autoUpdateAnimBg="0"/>
      <p:bldP spid="282648" grpId="0" autoUpdateAnimBg="0"/>
      <p:bldP spid="282649" grpId="0" autoUpdateAnimBg="0"/>
      <p:bldP spid="282666" grpId="0" animBg="1"/>
      <p:bldP spid="282667" grpId="0" animBg="1"/>
      <p:bldP spid="282674" grpId="0" autoUpdateAnimBg="0"/>
      <p:bldP spid="282675" grpId="0" animBg="1" autoUpdateAnimBg="0"/>
      <p:bldP spid="282676" grpId="0" animBg="1"/>
      <p:bldP spid="282686" grpId="0" animBg="1"/>
      <p:bldP spid="282687" grpId="0" animBg="1"/>
      <p:bldP spid="282688" grpId="0" animBg="1"/>
      <p:bldP spid="282689" grpId="0" animBg="1"/>
      <p:bldP spid="282732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2"/>
          <p:cNvSpPr txBox="1">
            <a:spLocks noChangeArrowheads="1"/>
          </p:cNvSpPr>
          <p:nvPr/>
        </p:nvSpPr>
        <p:spPr bwMode="auto">
          <a:xfrm>
            <a:off x="365125" y="754063"/>
            <a:ext cx="8383588" cy="946150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zh-CN" altLang="en-US" sz="2800" dirty="0">
                <a:solidFill>
                  <a:srgbClr val="800000"/>
                </a:solidFill>
                <a:latin typeface="Times New Roman" pitchFamily="18" charset="0"/>
              </a:rPr>
              <a:t>      </a:t>
            </a:r>
            <a:r>
              <a:rPr kumimoji="1" lang="zh-CN" altLang="en-US" sz="2800" b="1" dirty="0">
                <a:solidFill>
                  <a:srgbClr val="800000"/>
                </a:solidFill>
                <a:latin typeface="Times New Roman" pitchFamily="18" charset="0"/>
              </a:rPr>
              <a:t>栈和队列是限定插入和删除只能在表的“端点”进行的线性表。</a:t>
            </a:r>
            <a:endParaRPr kumimoji="1" lang="zh-CN" altLang="en-US" sz="2800" b="1" dirty="0">
              <a:latin typeface="Times New Roman" pitchFamily="18" charset="0"/>
            </a:endParaRPr>
          </a:p>
        </p:txBody>
      </p:sp>
      <p:sp>
        <p:nvSpPr>
          <p:cNvPr id="217091" name="Text Box 3"/>
          <p:cNvSpPr txBox="1">
            <a:spLocks noChangeArrowheads="1"/>
          </p:cNvSpPr>
          <p:nvPr/>
        </p:nvSpPr>
        <p:spPr bwMode="auto">
          <a:xfrm>
            <a:off x="373063" y="1916113"/>
            <a:ext cx="8159750" cy="22844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solidFill>
                  <a:srgbClr val="000066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kumimoji="1" lang="zh-CN" altLang="en-US" sz="2800" b="1" dirty="0">
                <a:solidFill>
                  <a:srgbClr val="66FF33"/>
                </a:solidFill>
                <a:latin typeface="隶书" pitchFamily="49" charset="-122"/>
                <a:ea typeface="隶书" pitchFamily="49" charset="-122"/>
              </a:rPr>
              <a:t>线性表      栈         队列</a:t>
            </a:r>
            <a:endParaRPr kumimoji="1" lang="zh-CN" altLang="en-US" sz="2800" b="1" dirty="0">
              <a:solidFill>
                <a:srgbClr val="66FF33"/>
              </a:solidFill>
              <a:latin typeface="Times New Roman" pitchFamily="18" charset="0"/>
            </a:endParaRPr>
          </a:p>
          <a:p>
            <a:pPr eaLnBrk="1" hangingPunct="1"/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</a:rPr>
              <a:t>Insert(L, </a:t>
            </a:r>
            <a:r>
              <a:rPr kumimoji="1" lang="en-US" altLang="zh-CN" sz="2800" b="1" dirty="0">
                <a:solidFill>
                  <a:srgbClr val="FFFF00"/>
                </a:solidFill>
                <a:latin typeface="Times New Roman" pitchFamily="18" charset="0"/>
              </a:rPr>
              <a:t>i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</a:rPr>
              <a:t>, x)   Insert(S, </a:t>
            </a:r>
            <a:r>
              <a:rPr kumimoji="1" lang="en-US" altLang="zh-CN" sz="2800" b="1" dirty="0">
                <a:solidFill>
                  <a:srgbClr val="FFFF00"/>
                </a:solidFill>
                <a:latin typeface="Times New Roman" pitchFamily="18" charset="0"/>
              </a:rPr>
              <a:t>n+1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</a:rPr>
              <a:t>, x)   Insert(Q, </a:t>
            </a:r>
            <a:r>
              <a:rPr kumimoji="1" lang="en-US" altLang="zh-CN" sz="2800" b="1" dirty="0">
                <a:solidFill>
                  <a:srgbClr val="FFFF00"/>
                </a:solidFill>
                <a:latin typeface="Times New Roman" pitchFamily="18" charset="0"/>
              </a:rPr>
              <a:t>n+1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</a:rPr>
              <a:t>, x)</a:t>
            </a:r>
          </a:p>
          <a:p>
            <a:pPr eaLnBrk="1" hangingPunct="1"/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kumimoji="1" lang="en-US" altLang="zh-CN" sz="2800" b="1" dirty="0">
                <a:solidFill>
                  <a:srgbClr val="FFFF00"/>
                </a:solidFill>
                <a:latin typeface="Times New Roman" pitchFamily="18" charset="0"/>
              </a:rPr>
              <a:t>1≤i≤n+1</a:t>
            </a:r>
          </a:p>
          <a:p>
            <a:pPr eaLnBrk="1" hangingPunct="1"/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</a:rPr>
              <a:t> Delete(L, </a:t>
            </a:r>
            <a:r>
              <a:rPr kumimoji="1" lang="en-US" altLang="zh-CN" sz="2800" b="1" dirty="0">
                <a:solidFill>
                  <a:srgbClr val="FFFF00"/>
                </a:solidFill>
                <a:latin typeface="Times New Roman" pitchFamily="18" charset="0"/>
              </a:rPr>
              <a:t>i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</a:rPr>
              <a:t>)     Delete(S, </a:t>
            </a:r>
            <a:r>
              <a:rPr kumimoji="1" lang="en-US" altLang="zh-CN" sz="2800" b="1" dirty="0">
                <a:solidFill>
                  <a:srgbClr val="FFFF00"/>
                </a:solidFill>
                <a:latin typeface="Times New Roman" pitchFamily="18" charset="0"/>
              </a:rPr>
              <a:t>n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</a:rPr>
              <a:t>)            Delete(Q, </a:t>
            </a:r>
            <a:r>
              <a:rPr kumimoji="1" lang="en-US" altLang="zh-CN" sz="2800" b="1" dirty="0">
                <a:solidFill>
                  <a:srgbClr val="FFFF00"/>
                </a:solidFill>
                <a:latin typeface="Times New Roman" pitchFamily="18" charset="0"/>
              </a:rPr>
              <a:t>1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</a:rPr>
              <a:t>)</a:t>
            </a:r>
          </a:p>
          <a:p>
            <a:pPr eaLnBrk="1" hangingPunct="1"/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</a:rPr>
              <a:t>   </a:t>
            </a:r>
            <a:r>
              <a:rPr kumimoji="1" lang="en-US" altLang="zh-CN" sz="2800" b="1" dirty="0">
                <a:solidFill>
                  <a:srgbClr val="FFFF00"/>
                </a:solidFill>
                <a:latin typeface="Times New Roman" pitchFamily="18" charset="0"/>
              </a:rPr>
              <a:t>1≤i≤n  </a:t>
            </a:r>
          </a:p>
        </p:txBody>
      </p:sp>
      <p:sp>
        <p:nvSpPr>
          <p:cNvPr id="217092" name="Text Box 4"/>
          <p:cNvSpPr txBox="1">
            <a:spLocks noChangeArrowheads="1"/>
          </p:cNvSpPr>
          <p:nvPr/>
        </p:nvSpPr>
        <p:spPr bwMode="auto">
          <a:xfrm>
            <a:off x="452438" y="4724400"/>
            <a:ext cx="8151812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zh-CN" altLang="en-US" sz="3200" b="1">
                <a:solidFill>
                  <a:srgbClr val="FF0000"/>
                </a:solidFill>
                <a:latin typeface="Times New Roman" pitchFamily="18" charset="0"/>
              </a:rPr>
              <a:t>栈和队列</a:t>
            </a:r>
            <a:r>
              <a:rPr kumimoji="1" lang="zh-CN" altLang="en-US" sz="3200" b="1">
                <a:latin typeface="Times New Roman" pitchFamily="18" charset="0"/>
              </a:rPr>
              <a:t>是特殊的线性表，</a:t>
            </a:r>
          </a:p>
          <a:p>
            <a:pPr eaLnBrk="1" hangingPunct="1"/>
            <a:r>
              <a:rPr kumimoji="1" lang="zh-CN" altLang="en-US" sz="3200" b="1">
                <a:latin typeface="Times New Roman" pitchFamily="18" charset="0"/>
              </a:rPr>
              <a:t>是插入、删除操作受限的线性表。</a:t>
            </a:r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title"/>
          </p:nvPr>
        </p:nvSpPr>
        <p:spPr>
          <a:xfrm>
            <a:off x="452438" y="-387424"/>
            <a:ext cx="8229600" cy="1143000"/>
          </a:xfrm>
          <a:noFill/>
        </p:spPr>
        <p:txBody>
          <a:bodyPr/>
          <a:lstStyle/>
          <a:p>
            <a:r>
              <a:rPr lang="en-US" altLang="zh-CN" dirty="0" smtClean="0"/>
              <a:t>2.2  </a:t>
            </a:r>
            <a:r>
              <a:rPr lang="zh-CN" altLang="en-US" dirty="0" smtClean="0"/>
              <a:t>栈</a:t>
            </a:r>
          </a:p>
        </p:txBody>
      </p:sp>
    </p:spTree>
    <p:extLst>
      <p:ext uri="{BB962C8B-B14F-4D97-AF65-F5344CB8AC3E}">
        <p14:creationId xmlns:p14="http://schemas.microsoft.com/office/powerpoint/2010/main" val="29492019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17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" fill="hold"/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" fill="hold"/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" fill="hold"/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" fill="hold"/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1" grpId="0" animBg="1" autoUpdateAnimBg="0"/>
      <p:bldP spid="217092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6337300" cy="69215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链栈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</a:rPr>
              <a:t>入栈</a:t>
            </a:r>
            <a:r>
              <a:rPr lang="zh-CN" altLang="en-US" dirty="0" smtClean="0">
                <a:latin typeface="Times New Roman" pitchFamily="18" charset="0"/>
              </a:rPr>
              <a:t>操作的实现</a:t>
            </a:r>
            <a:endParaRPr lang="en-US" altLang="zh-CN" dirty="0" smtClean="0">
              <a:latin typeface="Times New Roman" pitchFamily="18" charset="0"/>
            </a:endParaRPr>
          </a:p>
        </p:txBody>
      </p:sp>
      <p:sp>
        <p:nvSpPr>
          <p:cNvPr id="118787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836613"/>
            <a:ext cx="8280400" cy="5472112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zh-CN" altLang="en-US" sz="2800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</a:rPr>
              <a:t>Status  </a:t>
            </a:r>
            <a:r>
              <a:rPr lang="en-US" altLang="zh-CN" sz="2400" dirty="0" err="1" smtClean="0">
                <a:latin typeface="Times New Roman" pitchFamily="18" charset="0"/>
              </a:rPr>
              <a:t>Stack_Push</a:t>
            </a:r>
            <a:r>
              <a:rPr lang="en-US" altLang="zh-CN" sz="2400" dirty="0" smtClean="0">
                <a:latin typeface="Times New Roman" pitchFamily="18" charset="0"/>
              </a:rPr>
              <a:t>(</a:t>
            </a:r>
            <a:r>
              <a:rPr lang="en-US" altLang="zh-CN" sz="2400" dirty="0" err="1" smtClean="0">
                <a:latin typeface="Times New Roman" pitchFamily="18" charset="0"/>
              </a:rPr>
              <a:t>StackPtr</a:t>
            </a:r>
            <a:r>
              <a:rPr lang="en-US" altLang="zh-CN" sz="2400" dirty="0" smtClean="0">
                <a:latin typeface="Times New Roman" pitchFamily="18" charset="0"/>
              </a:rPr>
              <a:t> s, </a:t>
            </a:r>
            <a:r>
              <a:rPr lang="en-US" altLang="zh-CN" sz="2400" dirty="0" err="1" smtClean="0">
                <a:latin typeface="Times New Roman" pitchFamily="18" charset="0"/>
              </a:rPr>
              <a:t>StackEntry</a:t>
            </a:r>
            <a:r>
              <a:rPr lang="en-US" altLang="zh-CN" sz="2400" dirty="0" smtClean="0">
                <a:latin typeface="Times New Roman" pitchFamily="18" charset="0"/>
              </a:rPr>
              <a:t> item){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</a:rPr>
              <a:t>	Status  outcome = success;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</a:rPr>
              <a:t> 	</a:t>
            </a:r>
            <a:r>
              <a:rPr lang="en-US" altLang="zh-CN" sz="2400" dirty="0" err="1" smtClean="0">
                <a:latin typeface="Times New Roman" pitchFamily="18" charset="0"/>
              </a:rPr>
              <a:t>StackNodePtr</a:t>
            </a:r>
            <a:r>
              <a:rPr lang="en-US" altLang="zh-CN" sz="2400" dirty="0" smtClean="0">
                <a:latin typeface="Times New Roman" pitchFamily="18" charset="0"/>
              </a:rPr>
              <a:t> </a:t>
            </a:r>
            <a:r>
              <a:rPr lang="en-US" altLang="zh-CN" sz="2400" dirty="0" err="1" smtClean="0">
                <a:latin typeface="Times New Roman" pitchFamily="18" charset="0"/>
              </a:rPr>
              <a:t>np</a:t>
            </a:r>
            <a:r>
              <a:rPr lang="en-US" altLang="zh-CN" sz="2400" dirty="0" smtClean="0">
                <a:latin typeface="Times New Roman" pitchFamily="18" charset="0"/>
              </a:rPr>
              <a:t> = </a:t>
            </a:r>
            <a:r>
              <a:rPr lang="en-US" altLang="zh-CN" sz="2400" dirty="0" err="1" smtClean="0">
                <a:latin typeface="Times New Roman" pitchFamily="18" charset="0"/>
              </a:rPr>
              <a:t>MakeNode</a:t>
            </a:r>
            <a:r>
              <a:rPr lang="en-US" altLang="zh-CN" sz="2400" dirty="0" smtClean="0">
                <a:latin typeface="Times New Roman" pitchFamily="18" charset="0"/>
              </a:rPr>
              <a:t>(item);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</a:rPr>
              <a:t>    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</a:rPr>
              <a:t>/* 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itchFamily="18" charset="0"/>
              </a:rPr>
              <a:t>申请结点空间，并装填结点域 *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</a:rPr>
              <a:t>/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</a:rPr>
              <a:t>    if (</a:t>
            </a:r>
            <a:r>
              <a:rPr lang="en-US" altLang="zh-CN" sz="2400" dirty="0" err="1" smtClean="0">
                <a:latin typeface="Times New Roman" pitchFamily="18" charset="0"/>
              </a:rPr>
              <a:t>np</a:t>
            </a:r>
            <a:r>
              <a:rPr lang="en-US" altLang="zh-CN" sz="2400" dirty="0" smtClean="0">
                <a:latin typeface="Times New Roman" pitchFamily="18" charset="0"/>
              </a:rPr>
              <a:t> = = NULL)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</a:rPr>
              <a:t>        outcome = overflow; </a:t>
            </a:r>
            <a:r>
              <a:rPr lang="en-US" altLang="zh-CN" sz="2000" dirty="0" smtClean="0">
                <a:latin typeface="Times New Roman" pitchFamily="18" charset="0"/>
              </a:rPr>
              <a:t>/* </a:t>
            </a:r>
            <a:r>
              <a:rPr lang="zh-CN" altLang="en-US" sz="2000" dirty="0" smtClean="0">
                <a:latin typeface="Times New Roman" pitchFamily="18" charset="0"/>
              </a:rPr>
              <a:t>无法分配存储空间，相当于栈满上溢 *</a:t>
            </a:r>
            <a:r>
              <a:rPr lang="en-US" altLang="zh-CN" sz="2000" dirty="0" smtClean="0">
                <a:latin typeface="Times New Roman" pitchFamily="18" charset="0"/>
              </a:rPr>
              <a:t>/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</a:rPr>
              <a:t>    else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</a:rPr>
              <a:t>        </a:t>
            </a:r>
            <a:r>
              <a:rPr lang="en-US" altLang="zh-CN" sz="2400" dirty="0" err="1" smtClean="0">
                <a:latin typeface="Times New Roman" pitchFamily="18" charset="0"/>
              </a:rPr>
              <a:t>np</a:t>
            </a:r>
            <a:r>
              <a:rPr lang="en-US" altLang="zh-CN" sz="2400" dirty="0" smtClean="0">
                <a:latin typeface="Times New Roman" pitchFamily="18" charset="0"/>
              </a:rPr>
              <a:t>-&gt;next = s-&gt;top;   </a:t>
            </a:r>
            <a:r>
              <a:rPr lang="en-US" altLang="zh-CN" sz="2000" dirty="0" smtClean="0">
                <a:latin typeface="Times New Roman" pitchFamily="18" charset="0"/>
              </a:rPr>
              <a:t>/* </a:t>
            </a:r>
            <a:r>
              <a:rPr lang="zh-CN" altLang="en-US" sz="2000" dirty="0" smtClean="0">
                <a:latin typeface="Times New Roman" pitchFamily="18" charset="0"/>
              </a:rPr>
              <a:t>所申请到的结点插入在表头 *</a:t>
            </a:r>
            <a:r>
              <a:rPr lang="en-US" altLang="zh-CN" sz="2000" dirty="0" smtClean="0">
                <a:latin typeface="Times New Roman" pitchFamily="18" charset="0"/>
              </a:rPr>
              <a:t>/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</a:rPr>
              <a:t>        s-&gt;top  = </a:t>
            </a:r>
            <a:r>
              <a:rPr lang="en-US" altLang="zh-CN" sz="2400" dirty="0" err="1" smtClean="0">
                <a:latin typeface="Times New Roman" pitchFamily="18" charset="0"/>
              </a:rPr>
              <a:t>np</a:t>
            </a:r>
            <a:r>
              <a:rPr lang="en-US" altLang="zh-CN" sz="2400" dirty="0" smtClean="0">
                <a:latin typeface="Times New Roman" pitchFamily="18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</a:rPr>
              <a:t>  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</a:rPr>
              <a:t>   return outcome;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</a:rPr>
              <a:t>}</a:t>
            </a:r>
            <a:endParaRPr lang="zh-CN" altLang="en-US" sz="2400" dirty="0" smtClean="0">
              <a:latin typeface="Times New Roman" pitchFamily="18" charset="0"/>
            </a:endParaRPr>
          </a:p>
        </p:txBody>
      </p:sp>
      <p:grpSp>
        <p:nvGrpSpPr>
          <p:cNvPr id="118789" name="Group 5"/>
          <p:cNvGrpSpPr>
            <a:grpSpLocks/>
          </p:cNvGrpSpPr>
          <p:nvPr/>
        </p:nvGrpSpPr>
        <p:grpSpPr bwMode="auto">
          <a:xfrm>
            <a:off x="2862263" y="5713413"/>
            <a:ext cx="5435600" cy="428625"/>
            <a:chOff x="1780" y="2643"/>
            <a:chExt cx="3424" cy="270"/>
          </a:xfrm>
        </p:grpSpPr>
        <p:sp>
          <p:nvSpPr>
            <p:cNvPr id="118790" name="Rectangle 6"/>
            <p:cNvSpPr>
              <a:spLocks noChangeArrowheads="1"/>
            </p:cNvSpPr>
            <p:nvPr/>
          </p:nvSpPr>
          <p:spPr bwMode="auto">
            <a:xfrm>
              <a:off x="1780" y="2651"/>
              <a:ext cx="666" cy="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8791" name="Line 7"/>
            <p:cNvSpPr>
              <a:spLocks noChangeShapeType="1"/>
            </p:cNvSpPr>
            <p:nvPr/>
          </p:nvSpPr>
          <p:spPr bwMode="auto">
            <a:xfrm>
              <a:off x="2102" y="2662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8792" name="Rectangle 8"/>
            <p:cNvSpPr>
              <a:spLocks noChangeArrowheads="1"/>
            </p:cNvSpPr>
            <p:nvPr/>
          </p:nvSpPr>
          <p:spPr bwMode="auto">
            <a:xfrm>
              <a:off x="2754" y="2658"/>
              <a:ext cx="666" cy="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8793" name="Line 9"/>
            <p:cNvSpPr>
              <a:spLocks noChangeShapeType="1"/>
            </p:cNvSpPr>
            <p:nvPr/>
          </p:nvSpPr>
          <p:spPr bwMode="auto">
            <a:xfrm>
              <a:off x="3076" y="2669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8794" name="Line 10"/>
            <p:cNvSpPr>
              <a:spLocks noChangeShapeType="1"/>
            </p:cNvSpPr>
            <p:nvPr/>
          </p:nvSpPr>
          <p:spPr bwMode="auto">
            <a:xfrm>
              <a:off x="2286" y="2775"/>
              <a:ext cx="4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8795" name="Rectangle 11"/>
            <p:cNvSpPr>
              <a:spLocks noChangeArrowheads="1"/>
            </p:cNvSpPr>
            <p:nvPr/>
          </p:nvSpPr>
          <p:spPr bwMode="auto">
            <a:xfrm>
              <a:off x="4538" y="2654"/>
              <a:ext cx="666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r>
                <a:rPr kumimoji="1" lang="zh-CN" altLang="en-US" sz="2000">
                  <a:latin typeface="Times New Roman" pitchFamily="18" charset="0"/>
                  <a:ea typeface="宋体" charset="-122"/>
                </a:rPr>
                <a:t>         </a:t>
              </a:r>
              <a:r>
                <a:rPr kumimoji="1" lang="en-US" altLang="zh-CN" sz="2000">
                  <a:latin typeface="Times New Roman" pitchFamily="18" charset="0"/>
                  <a:ea typeface="宋体" charset="-122"/>
                </a:rPr>
                <a:t>^</a:t>
              </a:r>
            </a:p>
          </p:txBody>
        </p:sp>
        <p:sp>
          <p:nvSpPr>
            <p:cNvPr id="118796" name="Line 12"/>
            <p:cNvSpPr>
              <a:spLocks noChangeShapeType="1"/>
            </p:cNvSpPr>
            <p:nvPr/>
          </p:nvSpPr>
          <p:spPr bwMode="auto">
            <a:xfrm>
              <a:off x="3334" y="2791"/>
              <a:ext cx="3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8797" name="Text Box 13"/>
            <p:cNvSpPr txBox="1">
              <a:spLocks noChangeArrowheads="1"/>
            </p:cNvSpPr>
            <p:nvPr/>
          </p:nvSpPr>
          <p:spPr bwMode="auto">
            <a:xfrm>
              <a:off x="3737" y="2643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000">
                  <a:latin typeface="Times New Roman" pitchFamily="18" charset="0"/>
                  <a:ea typeface="宋体" charset="-122"/>
                </a:rPr>
                <a:t>…...</a:t>
              </a:r>
            </a:p>
          </p:txBody>
        </p:sp>
        <p:sp>
          <p:nvSpPr>
            <p:cNvPr id="118798" name="Line 14"/>
            <p:cNvSpPr>
              <a:spLocks noChangeShapeType="1"/>
            </p:cNvSpPr>
            <p:nvPr/>
          </p:nvSpPr>
          <p:spPr bwMode="auto">
            <a:xfrm>
              <a:off x="4078" y="2779"/>
              <a:ext cx="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8799" name="Line 15"/>
            <p:cNvSpPr>
              <a:spLocks noChangeShapeType="1"/>
            </p:cNvSpPr>
            <p:nvPr/>
          </p:nvSpPr>
          <p:spPr bwMode="auto">
            <a:xfrm>
              <a:off x="4868" y="2657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18800" name="Text Box 16"/>
          <p:cNvSpPr txBox="1">
            <a:spLocks noChangeArrowheads="1"/>
          </p:cNvSpPr>
          <p:nvPr/>
        </p:nvSpPr>
        <p:spPr bwMode="auto">
          <a:xfrm>
            <a:off x="7450138" y="5380038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zh-CN" altLang="en-US" sz="2000">
                <a:latin typeface="Times New Roman" pitchFamily="18" charset="0"/>
                <a:ea typeface="宋体" charset="-122"/>
              </a:rPr>
              <a:t>栈底</a:t>
            </a:r>
          </a:p>
        </p:txBody>
      </p:sp>
      <p:sp>
        <p:nvSpPr>
          <p:cNvPr id="118801" name="Line 17"/>
          <p:cNvSpPr>
            <a:spLocks noChangeShapeType="1"/>
          </p:cNvSpPr>
          <p:nvPr/>
        </p:nvSpPr>
        <p:spPr bwMode="auto">
          <a:xfrm>
            <a:off x="2200275" y="5934075"/>
            <a:ext cx="66992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18802" name="Group 18"/>
          <p:cNvGrpSpPr>
            <a:grpSpLocks/>
          </p:cNvGrpSpPr>
          <p:nvPr/>
        </p:nvGrpSpPr>
        <p:grpSpPr bwMode="auto">
          <a:xfrm>
            <a:off x="722313" y="5632450"/>
            <a:ext cx="1722437" cy="533400"/>
            <a:chOff x="432" y="2592"/>
            <a:chExt cx="1085" cy="336"/>
          </a:xfrm>
        </p:grpSpPr>
        <p:sp>
          <p:nvSpPr>
            <p:cNvPr id="118803" name="Line 19"/>
            <p:cNvSpPr>
              <a:spLocks noChangeShapeType="1"/>
            </p:cNvSpPr>
            <p:nvPr/>
          </p:nvSpPr>
          <p:spPr bwMode="auto">
            <a:xfrm>
              <a:off x="583" y="2777"/>
              <a:ext cx="2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8804" name="Rectangle 20" descr="宽上对角线"/>
            <p:cNvSpPr>
              <a:spLocks noChangeArrowheads="1"/>
            </p:cNvSpPr>
            <p:nvPr/>
          </p:nvSpPr>
          <p:spPr bwMode="auto">
            <a:xfrm>
              <a:off x="864" y="2655"/>
              <a:ext cx="653" cy="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pattFill prst="wdUpDiag">
                    <a:fgClr>
                      <a:srgbClr val="FCFDC6"/>
                    </a:fgClr>
                    <a:bgClr>
                      <a:srgbClr val="FFFFFF"/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8805" name="Line 21"/>
            <p:cNvSpPr>
              <a:spLocks noChangeShapeType="1"/>
            </p:cNvSpPr>
            <p:nvPr/>
          </p:nvSpPr>
          <p:spPr bwMode="auto">
            <a:xfrm>
              <a:off x="1152" y="264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806" name="Text Box 22"/>
            <p:cNvSpPr txBox="1">
              <a:spLocks noChangeArrowheads="1"/>
            </p:cNvSpPr>
            <p:nvPr/>
          </p:nvSpPr>
          <p:spPr bwMode="auto">
            <a:xfrm>
              <a:off x="912" y="264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itchFamily="18" charset="0"/>
                  <a:ea typeface="宋体" charset="-122"/>
                </a:rPr>
                <a:t>x</a:t>
              </a:r>
            </a:p>
          </p:txBody>
        </p:sp>
        <p:sp>
          <p:nvSpPr>
            <p:cNvPr id="118807" name="Text Box 23"/>
            <p:cNvSpPr txBox="1">
              <a:spLocks noChangeArrowheads="1"/>
            </p:cNvSpPr>
            <p:nvPr/>
          </p:nvSpPr>
          <p:spPr bwMode="auto">
            <a:xfrm>
              <a:off x="432" y="259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>
                  <a:latin typeface="Times New Roman" pitchFamily="18" charset="0"/>
                  <a:ea typeface="宋体" charset="-122"/>
                </a:rPr>
                <a:t>p</a:t>
              </a:r>
            </a:p>
          </p:txBody>
        </p:sp>
      </p:grpSp>
      <p:grpSp>
        <p:nvGrpSpPr>
          <p:cNvPr id="118808" name="Group 24"/>
          <p:cNvGrpSpPr>
            <a:grpSpLocks/>
          </p:cNvGrpSpPr>
          <p:nvPr/>
        </p:nvGrpSpPr>
        <p:grpSpPr bwMode="auto">
          <a:xfrm>
            <a:off x="2855913" y="5051425"/>
            <a:ext cx="508000" cy="609600"/>
            <a:chOff x="1776" y="2256"/>
            <a:chExt cx="320" cy="384"/>
          </a:xfrm>
        </p:grpSpPr>
        <p:sp>
          <p:nvSpPr>
            <p:cNvPr id="118809" name="Line 25"/>
            <p:cNvSpPr>
              <a:spLocks noChangeShapeType="1"/>
            </p:cNvSpPr>
            <p:nvPr/>
          </p:nvSpPr>
          <p:spPr bwMode="auto">
            <a:xfrm>
              <a:off x="1920" y="2448"/>
              <a:ext cx="0" cy="19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810" name="Text Box 26"/>
            <p:cNvSpPr txBox="1">
              <a:spLocks noChangeArrowheads="1"/>
            </p:cNvSpPr>
            <p:nvPr/>
          </p:nvSpPr>
          <p:spPr bwMode="auto">
            <a:xfrm>
              <a:off x="1776" y="2256"/>
              <a:ext cx="3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000">
                  <a:latin typeface="Times New Roman" pitchFamily="18" charset="0"/>
                  <a:ea typeface="宋体" charset="-122"/>
                </a:rPr>
                <a:t>top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82347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8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18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8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3.33333E-6 L -0.1434 0.00069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1188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70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8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800" grpId="0"/>
      <p:bldP spid="11880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6337300" cy="69215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链栈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</a:rPr>
              <a:t>出栈</a:t>
            </a:r>
            <a:r>
              <a:rPr lang="zh-CN" altLang="en-US" dirty="0" smtClean="0">
                <a:latin typeface="Times New Roman" pitchFamily="18" charset="0"/>
              </a:rPr>
              <a:t>操作的实现</a:t>
            </a:r>
            <a:endParaRPr lang="en-US" altLang="zh-CN" dirty="0" smtClean="0">
              <a:latin typeface="Times New Roman" pitchFamily="18" charset="0"/>
            </a:endParaRPr>
          </a:p>
        </p:txBody>
      </p:sp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836613"/>
            <a:ext cx="8280400" cy="5472112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zh-CN" altLang="en-US" sz="2800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/>
              <a:t>Status  </a:t>
            </a:r>
            <a:r>
              <a:rPr lang="en-US" altLang="zh-CN" sz="2400" dirty="0" err="1" smtClean="0"/>
              <a:t>Stack_Pop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StackPtr</a:t>
            </a:r>
            <a:r>
              <a:rPr lang="en-US" altLang="zh-CN" sz="2400" dirty="0" smtClean="0"/>
              <a:t> s, </a:t>
            </a:r>
            <a:r>
              <a:rPr lang="en-US" altLang="zh-CN" sz="2400" dirty="0" err="1" smtClean="0"/>
              <a:t>StackEntry</a:t>
            </a:r>
            <a:r>
              <a:rPr lang="en-US" altLang="zh-CN" sz="2400" dirty="0" smtClean="0"/>
              <a:t> *item){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/>
              <a:t>	Status  outcome = success;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/>
              <a:t>	if (</a:t>
            </a:r>
            <a:r>
              <a:rPr lang="en-US" altLang="zh-CN" sz="2400" dirty="0" err="1" smtClean="0"/>
              <a:t>Stack_Empty</a:t>
            </a:r>
            <a:r>
              <a:rPr lang="en-US" altLang="zh-CN" sz="2400" dirty="0" smtClean="0"/>
              <a:t>(s))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/>
              <a:t>        	outcome = underflow; /* </a:t>
            </a:r>
            <a:r>
              <a:rPr lang="zh-CN" altLang="en-US" sz="2400" dirty="0" smtClean="0"/>
              <a:t>栈空则下溢 *</a:t>
            </a:r>
            <a:r>
              <a:rPr lang="en-US" altLang="zh-CN" sz="2400" dirty="0" smtClean="0"/>
              <a:t>/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/>
              <a:t>    else{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/>
              <a:t>		</a:t>
            </a:r>
            <a:r>
              <a:rPr lang="en-US" altLang="zh-CN" sz="2400" dirty="0" err="1" smtClean="0"/>
              <a:t>StackNodePtr</a:t>
            </a:r>
            <a:r>
              <a:rPr lang="en-US" altLang="zh-CN" sz="2400" dirty="0" smtClean="0"/>
              <a:t> *</a:t>
            </a:r>
            <a:r>
              <a:rPr lang="en-US" altLang="zh-CN" sz="2400" dirty="0" err="1" smtClean="0"/>
              <a:t>np</a:t>
            </a:r>
            <a:r>
              <a:rPr lang="en-US" altLang="zh-CN" sz="2400" dirty="0" smtClean="0"/>
              <a:t> = s-&gt;top;      /* </a:t>
            </a:r>
            <a:r>
              <a:rPr lang="zh-CN" altLang="en-US" sz="2400" dirty="0" smtClean="0"/>
              <a:t>删除栈顶元素 *</a:t>
            </a:r>
            <a:r>
              <a:rPr lang="en-US" altLang="zh-CN" sz="2400" dirty="0" smtClean="0"/>
              <a:t>/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/>
              <a:t>		s-&gt;top = </a:t>
            </a:r>
            <a:r>
              <a:rPr lang="en-US" altLang="zh-CN" sz="2400" dirty="0" err="1" smtClean="0"/>
              <a:t>np</a:t>
            </a:r>
            <a:r>
              <a:rPr lang="en-US" altLang="zh-CN" sz="2400" dirty="0" smtClean="0"/>
              <a:t>-&gt;next;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/>
              <a:t>           *item = </a:t>
            </a:r>
            <a:r>
              <a:rPr lang="en-US" altLang="zh-CN" sz="2400" dirty="0" err="1" smtClean="0"/>
              <a:t>np</a:t>
            </a:r>
            <a:r>
              <a:rPr lang="en-US" altLang="zh-CN" sz="2400" dirty="0" smtClean="0"/>
              <a:t>-&gt;entry;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/>
              <a:t>           free(</a:t>
            </a:r>
            <a:r>
              <a:rPr lang="en-US" altLang="zh-CN" sz="2400" dirty="0" err="1" smtClean="0"/>
              <a:t>np</a:t>
            </a:r>
            <a:r>
              <a:rPr lang="en-US" altLang="zh-CN" sz="2400" dirty="0" smtClean="0"/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/>
              <a:t>	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/>
              <a:t>	 return outcome;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/>
              <a:t>}</a:t>
            </a:r>
            <a:endParaRPr lang="zh-CN" altLang="en-US" sz="2400" dirty="0" smtClean="0"/>
          </a:p>
        </p:txBody>
      </p:sp>
      <p:grpSp>
        <p:nvGrpSpPr>
          <p:cNvPr id="119813" name="Group 5"/>
          <p:cNvGrpSpPr>
            <a:grpSpLocks/>
          </p:cNvGrpSpPr>
          <p:nvPr/>
        </p:nvGrpSpPr>
        <p:grpSpPr bwMode="auto">
          <a:xfrm>
            <a:off x="2895600" y="5314950"/>
            <a:ext cx="508000" cy="609600"/>
            <a:chOff x="1824" y="3456"/>
            <a:chExt cx="320" cy="384"/>
          </a:xfrm>
        </p:grpSpPr>
        <p:sp>
          <p:nvSpPr>
            <p:cNvPr id="119814" name="Line 6"/>
            <p:cNvSpPr>
              <a:spLocks noChangeShapeType="1"/>
            </p:cNvSpPr>
            <p:nvPr/>
          </p:nvSpPr>
          <p:spPr bwMode="auto">
            <a:xfrm>
              <a:off x="1968" y="3648"/>
              <a:ext cx="0" cy="19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815" name="Text Box 7"/>
            <p:cNvSpPr txBox="1">
              <a:spLocks noChangeArrowheads="1"/>
            </p:cNvSpPr>
            <p:nvPr/>
          </p:nvSpPr>
          <p:spPr bwMode="auto">
            <a:xfrm>
              <a:off x="1824" y="3456"/>
              <a:ext cx="3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000">
                  <a:latin typeface="Times New Roman" pitchFamily="18" charset="0"/>
                  <a:ea typeface="宋体" charset="-122"/>
                </a:rPr>
                <a:t>top</a:t>
              </a:r>
            </a:p>
          </p:txBody>
        </p:sp>
      </p:grpSp>
      <p:grpSp>
        <p:nvGrpSpPr>
          <p:cNvPr id="119816" name="Group 8"/>
          <p:cNvGrpSpPr>
            <a:grpSpLocks/>
          </p:cNvGrpSpPr>
          <p:nvPr/>
        </p:nvGrpSpPr>
        <p:grpSpPr bwMode="auto">
          <a:xfrm>
            <a:off x="685800" y="5595938"/>
            <a:ext cx="7651750" cy="785812"/>
            <a:chOff x="432" y="3633"/>
            <a:chExt cx="4820" cy="495"/>
          </a:xfrm>
        </p:grpSpPr>
        <p:sp>
          <p:nvSpPr>
            <p:cNvPr id="119817" name="Line 9"/>
            <p:cNvSpPr>
              <a:spLocks noChangeShapeType="1"/>
            </p:cNvSpPr>
            <p:nvPr/>
          </p:nvSpPr>
          <p:spPr bwMode="auto">
            <a:xfrm>
              <a:off x="631" y="3977"/>
              <a:ext cx="2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9818" name="Rectangle 10"/>
            <p:cNvSpPr>
              <a:spLocks noChangeArrowheads="1"/>
            </p:cNvSpPr>
            <p:nvPr/>
          </p:nvSpPr>
          <p:spPr bwMode="auto">
            <a:xfrm>
              <a:off x="1828" y="3851"/>
              <a:ext cx="666" cy="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9819" name="Line 11"/>
            <p:cNvSpPr>
              <a:spLocks noChangeShapeType="1"/>
            </p:cNvSpPr>
            <p:nvPr/>
          </p:nvSpPr>
          <p:spPr bwMode="auto">
            <a:xfrm>
              <a:off x="2150" y="3862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9820" name="Rectangle 12"/>
            <p:cNvSpPr>
              <a:spLocks noChangeArrowheads="1"/>
            </p:cNvSpPr>
            <p:nvPr/>
          </p:nvSpPr>
          <p:spPr bwMode="auto">
            <a:xfrm>
              <a:off x="2802" y="3858"/>
              <a:ext cx="666" cy="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9821" name="Line 13"/>
            <p:cNvSpPr>
              <a:spLocks noChangeShapeType="1"/>
            </p:cNvSpPr>
            <p:nvPr/>
          </p:nvSpPr>
          <p:spPr bwMode="auto">
            <a:xfrm>
              <a:off x="3124" y="3869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9822" name="Line 14"/>
            <p:cNvSpPr>
              <a:spLocks noChangeShapeType="1"/>
            </p:cNvSpPr>
            <p:nvPr/>
          </p:nvSpPr>
          <p:spPr bwMode="auto">
            <a:xfrm>
              <a:off x="1411" y="3975"/>
              <a:ext cx="4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9823" name="Line 15"/>
            <p:cNvSpPr>
              <a:spLocks noChangeShapeType="1"/>
            </p:cNvSpPr>
            <p:nvPr/>
          </p:nvSpPr>
          <p:spPr bwMode="auto">
            <a:xfrm>
              <a:off x="2334" y="3975"/>
              <a:ext cx="4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9824" name="Rectangle 16" descr="宽上对角线"/>
            <p:cNvSpPr>
              <a:spLocks noChangeArrowheads="1"/>
            </p:cNvSpPr>
            <p:nvPr/>
          </p:nvSpPr>
          <p:spPr bwMode="auto">
            <a:xfrm>
              <a:off x="912" y="3855"/>
              <a:ext cx="653" cy="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pattFill prst="wdUpDiag">
                    <a:fgClr>
                      <a:srgbClr val="FCFDC6"/>
                    </a:fgClr>
                    <a:bgClr>
                      <a:srgbClr val="FFFFFF"/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9825" name="Rectangle 17"/>
            <p:cNvSpPr>
              <a:spLocks noChangeArrowheads="1"/>
            </p:cNvSpPr>
            <p:nvPr/>
          </p:nvSpPr>
          <p:spPr bwMode="auto">
            <a:xfrm>
              <a:off x="4586" y="3854"/>
              <a:ext cx="666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r>
                <a:rPr kumimoji="1" lang="zh-CN" altLang="en-US" sz="2000">
                  <a:latin typeface="Times New Roman" pitchFamily="18" charset="0"/>
                  <a:ea typeface="宋体" charset="-122"/>
                </a:rPr>
                <a:t>         </a:t>
              </a:r>
              <a:r>
                <a:rPr kumimoji="1" lang="en-US" altLang="zh-CN" sz="2000">
                  <a:latin typeface="Times New Roman" pitchFamily="18" charset="0"/>
                  <a:ea typeface="宋体" charset="-122"/>
                </a:rPr>
                <a:t>^</a:t>
              </a:r>
            </a:p>
          </p:txBody>
        </p:sp>
        <p:sp>
          <p:nvSpPr>
            <p:cNvPr id="119826" name="Line 18"/>
            <p:cNvSpPr>
              <a:spLocks noChangeShapeType="1"/>
            </p:cNvSpPr>
            <p:nvPr/>
          </p:nvSpPr>
          <p:spPr bwMode="auto">
            <a:xfrm>
              <a:off x="3382" y="3991"/>
              <a:ext cx="3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9827" name="Text Box 19"/>
            <p:cNvSpPr txBox="1">
              <a:spLocks noChangeArrowheads="1"/>
            </p:cNvSpPr>
            <p:nvPr/>
          </p:nvSpPr>
          <p:spPr bwMode="auto">
            <a:xfrm>
              <a:off x="3785" y="3843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000">
                  <a:latin typeface="Times New Roman" pitchFamily="18" charset="0"/>
                  <a:ea typeface="宋体" charset="-122"/>
                </a:rPr>
                <a:t>…...</a:t>
              </a:r>
            </a:p>
          </p:txBody>
        </p:sp>
        <p:sp>
          <p:nvSpPr>
            <p:cNvPr id="119828" name="Line 20"/>
            <p:cNvSpPr>
              <a:spLocks noChangeShapeType="1"/>
            </p:cNvSpPr>
            <p:nvPr/>
          </p:nvSpPr>
          <p:spPr bwMode="auto">
            <a:xfrm>
              <a:off x="4126" y="3979"/>
              <a:ext cx="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9829" name="Line 21"/>
            <p:cNvSpPr>
              <a:spLocks noChangeShapeType="1"/>
            </p:cNvSpPr>
            <p:nvPr/>
          </p:nvSpPr>
          <p:spPr bwMode="auto">
            <a:xfrm>
              <a:off x="4916" y="3857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9830" name="Text Box 22"/>
            <p:cNvSpPr txBox="1">
              <a:spLocks noChangeArrowheads="1"/>
            </p:cNvSpPr>
            <p:nvPr/>
          </p:nvSpPr>
          <p:spPr bwMode="auto">
            <a:xfrm>
              <a:off x="4718" y="3633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zh-CN" altLang="en-US" sz="2000">
                  <a:latin typeface="Times New Roman" pitchFamily="18" charset="0"/>
                  <a:ea typeface="宋体" charset="-122"/>
                </a:rPr>
                <a:t>栈底</a:t>
              </a:r>
            </a:p>
          </p:txBody>
        </p:sp>
        <p:sp>
          <p:nvSpPr>
            <p:cNvPr id="119831" name="Line 23"/>
            <p:cNvSpPr>
              <a:spLocks noChangeShapeType="1"/>
            </p:cNvSpPr>
            <p:nvPr/>
          </p:nvSpPr>
          <p:spPr bwMode="auto">
            <a:xfrm>
              <a:off x="1248" y="384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832" name="Text Box 24"/>
            <p:cNvSpPr txBox="1">
              <a:spLocks noChangeArrowheads="1"/>
            </p:cNvSpPr>
            <p:nvPr/>
          </p:nvSpPr>
          <p:spPr bwMode="auto">
            <a:xfrm>
              <a:off x="432" y="3792"/>
              <a:ext cx="3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>
                  <a:latin typeface="Times New Roman" pitchFamily="18" charset="0"/>
                  <a:ea typeface="宋体" charset="-122"/>
                </a:rPr>
                <a:t>top</a:t>
              </a:r>
            </a:p>
          </p:txBody>
        </p:sp>
      </p:grpSp>
      <p:grpSp>
        <p:nvGrpSpPr>
          <p:cNvPr id="119833" name="Group 25"/>
          <p:cNvGrpSpPr>
            <a:grpSpLocks/>
          </p:cNvGrpSpPr>
          <p:nvPr/>
        </p:nvGrpSpPr>
        <p:grpSpPr bwMode="auto">
          <a:xfrm>
            <a:off x="1619250" y="5229225"/>
            <a:ext cx="311150" cy="671513"/>
            <a:chOff x="998" y="3417"/>
            <a:chExt cx="196" cy="423"/>
          </a:xfrm>
        </p:grpSpPr>
        <p:sp>
          <p:nvSpPr>
            <p:cNvPr id="119834" name="Line 26"/>
            <p:cNvSpPr>
              <a:spLocks noChangeShapeType="1"/>
            </p:cNvSpPr>
            <p:nvPr/>
          </p:nvSpPr>
          <p:spPr bwMode="auto">
            <a:xfrm>
              <a:off x="1104" y="3648"/>
              <a:ext cx="0" cy="19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835" name="Text Box 27"/>
            <p:cNvSpPr txBox="1">
              <a:spLocks noChangeArrowheads="1"/>
            </p:cNvSpPr>
            <p:nvPr/>
          </p:nvSpPr>
          <p:spPr bwMode="auto">
            <a:xfrm>
              <a:off x="998" y="341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>
                  <a:latin typeface="Times New Roman" pitchFamily="18" charset="0"/>
                  <a:ea typeface="宋体" charset="-122"/>
                </a:rPr>
                <a:t>q</a:t>
              </a:r>
            </a:p>
          </p:txBody>
        </p:sp>
      </p:grpSp>
      <p:grpSp>
        <p:nvGrpSpPr>
          <p:cNvPr id="119836" name="Group 28"/>
          <p:cNvGrpSpPr>
            <a:grpSpLocks/>
          </p:cNvGrpSpPr>
          <p:nvPr/>
        </p:nvGrpSpPr>
        <p:grpSpPr bwMode="auto">
          <a:xfrm>
            <a:off x="2590800" y="6076950"/>
            <a:ext cx="152400" cy="152400"/>
            <a:chOff x="1632" y="3936"/>
            <a:chExt cx="96" cy="96"/>
          </a:xfrm>
        </p:grpSpPr>
        <p:sp>
          <p:nvSpPr>
            <p:cNvPr id="119837" name="Line 29"/>
            <p:cNvSpPr>
              <a:spLocks noChangeShapeType="1"/>
            </p:cNvSpPr>
            <p:nvPr/>
          </p:nvSpPr>
          <p:spPr bwMode="auto">
            <a:xfrm>
              <a:off x="1632" y="3936"/>
              <a:ext cx="96" cy="9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838" name="Line 30"/>
            <p:cNvSpPr>
              <a:spLocks noChangeShapeType="1"/>
            </p:cNvSpPr>
            <p:nvPr/>
          </p:nvSpPr>
          <p:spPr bwMode="auto">
            <a:xfrm flipH="1">
              <a:off x="1632" y="3936"/>
              <a:ext cx="96" cy="9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12400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9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19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1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19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7993136" cy="69215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链栈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</a:rPr>
              <a:t>取栈顶元素</a:t>
            </a:r>
            <a:r>
              <a:rPr lang="zh-CN" altLang="en-US" dirty="0" smtClean="0">
                <a:latin typeface="Times New Roman" pitchFamily="18" charset="0"/>
              </a:rPr>
              <a:t>操作的实现</a:t>
            </a:r>
            <a:endParaRPr lang="en-US" altLang="zh-CN" dirty="0" smtClean="0">
              <a:latin typeface="Times New Roman" pitchFamily="18" charset="0"/>
            </a:endParaRPr>
          </a:p>
        </p:txBody>
      </p:sp>
      <p:sp>
        <p:nvSpPr>
          <p:cNvPr id="120835" name="Rectangle 3"/>
          <p:cNvSpPr>
            <a:spLocks noGrp="1" noChangeArrowheads="1"/>
          </p:cNvSpPr>
          <p:nvPr>
            <p:ph idx="1"/>
          </p:nvPr>
        </p:nvSpPr>
        <p:spPr>
          <a:xfrm>
            <a:off x="541338" y="836613"/>
            <a:ext cx="7775575" cy="5472112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zh-CN" altLang="en-US" sz="2800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</a:rPr>
              <a:t>Status  </a:t>
            </a:r>
            <a:r>
              <a:rPr lang="en-US" altLang="zh-CN" sz="2400" dirty="0" err="1" smtClean="0">
                <a:latin typeface="Times New Roman" pitchFamily="18" charset="0"/>
              </a:rPr>
              <a:t>Stack_Top</a:t>
            </a:r>
            <a:r>
              <a:rPr lang="en-US" altLang="zh-CN" sz="2400" dirty="0" smtClean="0">
                <a:latin typeface="Times New Roman" pitchFamily="18" charset="0"/>
              </a:rPr>
              <a:t>(</a:t>
            </a:r>
            <a:r>
              <a:rPr lang="en-US" altLang="zh-CN" sz="2400" dirty="0" err="1" smtClean="0">
                <a:latin typeface="Times New Roman" pitchFamily="18" charset="0"/>
              </a:rPr>
              <a:t>StackPtr</a:t>
            </a:r>
            <a:r>
              <a:rPr lang="en-US" altLang="zh-CN" sz="2400" dirty="0" smtClean="0">
                <a:latin typeface="Times New Roman" pitchFamily="18" charset="0"/>
              </a:rPr>
              <a:t> s, </a:t>
            </a:r>
            <a:r>
              <a:rPr lang="en-US" altLang="zh-CN" sz="2400" dirty="0" err="1" smtClean="0">
                <a:latin typeface="Times New Roman" pitchFamily="18" charset="0"/>
              </a:rPr>
              <a:t>StackEntry</a:t>
            </a:r>
            <a:r>
              <a:rPr lang="en-US" altLang="zh-CN" sz="2400" dirty="0" smtClean="0">
                <a:latin typeface="Times New Roman" pitchFamily="18" charset="0"/>
              </a:rPr>
              <a:t> *item){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</a:rPr>
              <a:t>	Status  outcome = success;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</a:rPr>
              <a:t>	if (</a:t>
            </a:r>
            <a:r>
              <a:rPr lang="en-US" altLang="zh-CN" sz="2400" dirty="0" err="1" smtClean="0">
                <a:latin typeface="Times New Roman" pitchFamily="18" charset="0"/>
              </a:rPr>
              <a:t>Stack_Empty</a:t>
            </a:r>
            <a:r>
              <a:rPr lang="en-US" altLang="zh-CN" sz="2400" dirty="0" smtClean="0">
                <a:latin typeface="Times New Roman" pitchFamily="18" charset="0"/>
              </a:rPr>
              <a:t>(s))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</a:rPr>
              <a:t>       	outcome = underflow; /* </a:t>
            </a:r>
            <a:r>
              <a:rPr lang="zh-CN" altLang="en-US" sz="2400" dirty="0" smtClean="0">
                <a:latin typeface="Times New Roman" pitchFamily="18" charset="0"/>
              </a:rPr>
              <a:t>栈空则下溢 *</a:t>
            </a:r>
            <a:r>
              <a:rPr lang="en-US" altLang="zh-CN" sz="2400" dirty="0" smtClean="0">
                <a:latin typeface="Times New Roman" pitchFamily="18" charset="0"/>
              </a:rPr>
              <a:t>/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</a:rPr>
              <a:t>    else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</a:rPr>
              <a:t>           *item = s-&gt;top-&gt;entry;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</a:rPr>
              <a:t>	return outcome;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</a:rPr>
              <a:t>}</a:t>
            </a:r>
            <a:endParaRPr lang="zh-CN" altLang="en-US" sz="2400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460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2836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8" y="2019300"/>
            <a:ext cx="8685212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1216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hlinkClick r:id="rId2" action="ppaction://hlinkpres?slideindex=1&amp;slidetitle="/>
              </a:rPr>
              <a:t>队列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7952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2"/>
          <p:cNvSpPr txBox="1">
            <a:spLocks noChangeArrowheads="1"/>
          </p:cNvSpPr>
          <p:nvPr/>
        </p:nvSpPr>
        <p:spPr bwMode="auto">
          <a:xfrm>
            <a:off x="2727325" y="6302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395288" y="692150"/>
            <a:ext cx="8362950" cy="1552575"/>
          </a:xfrm>
          <a:prstGeom prst="rect">
            <a:avLst/>
          </a:prstGeom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zh-CN" altLang="en-US" sz="2400">
                <a:solidFill>
                  <a:schemeClr val="tx2"/>
                </a:solidFill>
                <a:latin typeface="Times New Roman" pitchFamily="18" charset="0"/>
              </a:rPr>
              <a:t>　</a:t>
            </a:r>
            <a:r>
              <a:rPr kumimoji="1" lang="zh-CN" altLang="en-US" sz="2400" b="1">
                <a:solidFill>
                  <a:schemeClr val="tx2"/>
                </a:solidFill>
                <a:latin typeface="Times New Roman" pitchFamily="18" charset="0"/>
              </a:rPr>
              <a:t>栈</a:t>
            </a:r>
            <a:r>
              <a:rPr kumimoji="1" lang="zh-CN" altLang="en-US" sz="2400" b="1">
                <a:latin typeface="Times New Roman" pitchFamily="18" charset="0"/>
              </a:rPr>
              <a:t>是限定在表的同一端进行插入或删除操作的</a:t>
            </a:r>
            <a:r>
              <a:rPr kumimoji="1" lang="zh-CN" altLang="en-US" sz="2400" b="1">
                <a:solidFill>
                  <a:schemeClr val="tx2"/>
                </a:solidFill>
                <a:latin typeface="Times New Roman" pitchFamily="18" charset="0"/>
              </a:rPr>
              <a:t>线</a:t>
            </a:r>
          </a:p>
          <a:p>
            <a:pPr eaLnBrk="1" hangingPunct="1"/>
            <a:r>
              <a:rPr kumimoji="1" lang="zh-CN" altLang="en-US" sz="2400" b="1">
                <a:solidFill>
                  <a:schemeClr val="tx2"/>
                </a:solidFill>
                <a:latin typeface="Times New Roman" pitchFamily="18" charset="0"/>
              </a:rPr>
              <a:t>性表</a:t>
            </a:r>
            <a:r>
              <a:rPr kumimoji="1" lang="zh-CN" altLang="en-US" sz="2400" b="1">
                <a:latin typeface="Times New Roman" pitchFamily="18" charset="0"/>
              </a:rPr>
              <a:t>。进行插入或删除操作的一端称为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栈顶</a:t>
            </a:r>
            <a:r>
              <a:rPr kumimoji="1" lang="zh-CN" altLang="en-US" sz="2400" b="1">
                <a:latin typeface="Times New Roman" pitchFamily="18" charset="0"/>
              </a:rPr>
              <a:t>，另一</a:t>
            </a:r>
          </a:p>
          <a:p>
            <a:pPr eaLnBrk="1" hangingPunct="1"/>
            <a:r>
              <a:rPr kumimoji="1" lang="zh-CN" altLang="en-US" sz="2400" b="1">
                <a:latin typeface="Times New Roman" pitchFamily="18" charset="0"/>
              </a:rPr>
              <a:t>端称为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栈底</a:t>
            </a:r>
            <a:r>
              <a:rPr kumimoji="1" lang="zh-CN" altLang="en-US" sz="2400" b="1">
                <a:latin typeface="Times New Roman" pitchFamily="18" charset="0"/>
              </a:rPr>
              <a:t>。没有数据元素的栈称为空栈。插入数据元素的操称为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入栈</a:t>
            </a:r>
            <a:r>
              <a:rPr kumimoji="1" lang="zh-CN" altLang="en-US" sz="2400" b="1">
                <a:latin typeface="Times New Roman" pitchFamily="18" charset="0"/>
              </a:rPr>
              <a:t>，删除数据元素的操称为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出栈</a:t>
            </a:r>
            <a:r>
              <a:rPr kumimoji="1" lang="zh-CN" altLang="en-US" sz="2400" b="1">
                <a:latin typeface="Times New Roman" pitchFamily="18" charset="0"/>
              </a:rPr>
              <a:t>。</a:t>
            </a:r>
            <a:r>
              <a:rPr kumimoji="1" lang="zh-CN" altLang="en-US" sz="2400"/>
              <a:t> </a:t>
            </a:r>
          </a:p>
        </p:txBody>
      </p:sp>
      <p:sp>
        <p:nvSpPr>
          <p:cNvPr id="109572" name="Text Box 4"/>
          <p:cNvSpPr txBox="1">
            <a:spLocks noChangeArrowheads="1"/>
          </p:cNvSpPr>
          <p:nvPr/>
        </p:nvSpPr>
        <p:spPr bwMode="auto">
          <a:xfrm>
            <a:off x="1050925" y="289242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218117" name="Text Box 5"/>
          <p:cNvSpPr txBox="1">
            <a:spLocks noChangeArrowheads="1"/>
          </p:cNvSpPr>
          <p:nvPr/>
        </p:nvSpPr>
        <p:spPr bwMode="auto">
          <a:xfrm>
            <a:off x="395288" y="2565400"/>
            <a:ext cx="5689600" cy="1223963"/>
          </a:xfrm>
          <a:prstGeom prst="rect">
            <a:avLst/>
          </a:prstGeom>
          <a:ln/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latin typeface="幼圆" pitchFamily="49" charset="-122"/>
              </a:rPr>
              <a:t>栈的运算特性：</a:t>
            </a:r>
          </a:p>
          <a:p>
            <a:pPr eaLnBrk="1" hangingPunct="1"/>
            <a:r>
              <a:rPr kumimoji="1" lang="zh-CN" altLang="en-US" sz="2400" b="1" dirty="0">
                <a:latin typeface="幼圆" pitchFamily="49" charset="-122"/>
              </a:rPr>
              <a:t>后进先出</a:t>
            </a:r>
            <a:r>
              <a:rPr kumimoji="1" lang="en-US" altLang="zh-CN" sz="2400" b="1" dirty="0">
                <a:latin typeface="幼圆" pitchFamily="49" charset="-122"/>
              </a:rPr>
              <a:t>(Last In First Out--</a:t>
            </a:r>
            <a:r>
              <a:rPr kumimoji="1" lang="en-US" altLang="zh-CN" sz="2400" b="1" dirty="0">
                <a:solidFill>
                  <a:srgbClr val="FF3300"/>
                </a:solidFill>
                <a:latin typeface="幼圆" pitchFamily="49" charset="-122"/>
              </a:rPr>
              <a:t>LIFO</a:t>
            </a:r>
            <a:r>
              <a:rPr kumimoji="1" lang="en-US" altLang="zh-CN" sz="2400" b="1" dirty="0">
                <a:latin typeface="幼圆" pitchFamily="49" charset="-122"/>
              </a:rPr>
              <a:t>)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</a:pPr>
            <a:r>
              <a:rPr kumimoji="1" lang="zh-CN" altLang="en-US" sz="2400" b="1" dirty="0">
                <a:latin typeface="幼圆" pitchFamily="49" charset="-122"/>
              </a:rPr>
              <a:t>或先进后出</a:t>
            </a:r>
            <a:r>
              <a:rPr kumimoji="1" lang="en-US" altLang="zh-CN" sz="2400" b="1" dirty="0">
                <a:latin typeface="幼圆" pitchFamily="49" charset="-122"/>
              </a:rPr>
              <a:t>(First In Last Out--</a:t>
            </a:r>
            <a:r>
              <a:rPr kumimoji="1" lang="en-US" altLang="zh-CN" sz="2400" b="1" dirty="0">
                <a:solidFill>
                  <a:srgbClr val="FF3300"/>
                </a:solidFill>
                <a:latin typeface="幼圆" pitchFamily="49" charset="-122"/>
              </a:rPr>
              <a:t>FILO</a:t>
            </a:r>
            <a:r>
              <a:rPr kumimoji="1" lang="en-US" altLang="zh-CN" sz="2400" b="1" dirty="0">
                <a:latin typeface="幼圆" pitchFamily="49" charset="-122"/>
              </a:rPr>
              <a:t>)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568825" y="2473325"/>
            <a:ext cx="4324350" cy="4268788"/>
            <a:chOff x="2508" y="1392"/>
            <a:chExt cx="2724" cy="2689"/>
          </a:xfrm>
        </p:grpSpPr>
        <p:sp>
          <p:nvSpPr>
            <p:cNvPr id="109576" name="Text Box 7"/>
            <p:cNvSpPr txBox="1">
              <a:spLocks noChangeArrowheads="1"/>
            </p:cNvSpPr>
            <p:nvPr/>
          </p:nvSpPr>
          <p:spPr bwMode="auto">
            <a:xfrm>
              <a:off x="3744" y="3360"/>
              <a:ext cx="1488" cy="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>
                  <a:latin typeface="Times New Roman" pitchFamily="18" charset="0"/>
                </a:rPr>
                <a:t>a</a:t>
              </a:r>
              <a:r>
                <a:rPr kumimoji="1" lang="en-US" altLang="zh-CN" sz="2800" baseline="-25000">
                  <a:latin typeface="Times New Roman" pitchFamily="18" charset="0"/>
                </a:rPr>
                <a:t>1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109577" name="Text Box 8"/>
            <p:cNvSpPr txBox="1">
              <a:spLocks noChangeArrowheads="1"/>
            </p:cNvSpPr>
            <p:nvPr/>
          </p:nvSpPr>
          <p:spPr bwMode="auto">
            <a:xfrm>
              <a:off x="3744" y="3027"/>
              <a:ext cx="1488" cy="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>
                  <a:latin typeface="Times New Roman" pitchFamily="18" charset="0"/>
                </a:rPr>
                <a:t>a</a:t>
              </a:r>
              <a:r>
                <a:rPr kumimoji="1" lang="en-US" altLang="zh-CN" sz="2800" baseline="-25000">
                  <a:latin typeface="Times New Roman" pitchFamily="18" charset="0"/>
                </a:rPr>
                <a:t>2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109578" name="Text Box 9"/>
            <p:cNvSpPr txBox="1">
              <a:spLocks noChangeArrowheads="1"/>
            </p:cNvSpPr>
            <p:nvPr/>
          </p:nvSpPr>
          <p:spPr bwMode="auto">
            <a:xfrm>
              <a:off x="3744" y="2538"/>
              <a:ext cx="1488" cy="48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4400">
                  <a:latin typeface="Times New Roman" pitchFamily="18" charset="0"/>
                </a:rPr>
                <a:t>...</a:t>
              </a:r>
            </a:p>
          </p:txBody>
        </p:sp>
        <p:sp>
          <p:nvSpPr>
            <p:cNvPr id="109579" name="Text Box 10"/>
            <p:cNvSpPr txBox="1">
              <a:spLocks noChangeArrowheads="1"/>
            </p:cNvSpPr>
            <p:nvPr/>
          </p:nvSpPr>
          <p:spPr bwMode="auto">
            <a:xfrm>
              <a:off x="3744" y="2208"/>
              <a:ext cx="1488" cy="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>
                  <a:latin typeface="Times New Roman" pitchFamily="18" charset="0"/>
                </a:rPr>
                <a:t>a</a:t>
              </a:r>
              <a:r>
                <a:rPr kumimoji="1" lang="en-US" altLang="zh-CN" sz="2800" baseline="-25000">
                  <a:latin typeface="Times New Roman" pitchFamily="18" charset="0"/>
                </a:rPr>
                <a:t>n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109580" name="Rectangle 11"/>
            <p:cNvSpPr>
              <a:spLocks noChangeArrowheads="1"/>
            </p:cNvSpPr>
            <p:nvPr/>
          </p:nvSpPr>
          <p:spPr bwMode="auto">
            <a:xfrm>
              <a:off x="2508" y="2208"/>
              <a:ext cx="5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800" b="1">
                  <a:latin typeface="Times New Roman" pitchFamily="18" charset="0"/>
                </a:rPr>
                <a:t>栈顶</a:t>
              </a:r>
            </a:p>
          </p:txBody>
        </p:sp>
        <p:sp>
          <p:nvSpPr>
            <p:cNvPr id="109581" name="Line 12"/>
            <p:cNvSpPr>
              <a:spLocks noChangeShapeType="1"/>
            </p:cNvSpPr>
            <p:nvPr/>
          </p:nvSpPr>
          <p:spPr bwMode="auto">
            <a:xfrm>
              <a:off x="3120" y="2400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582" name="Rectangle 13"/>
            <p:cNvSpPr>
              <a:spLocks noChangeArrowheads="1"/>
            </p:cNvSpPr>
            <p:nvPr/>
          </p:nvSpPr>
          <p:spPr bwMode="auto">
            <a:xfrm>
              <a:off x="2508" y="3369"/>
              <a:ext cx="5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800" b="1">
                  <a:latin typeface="Times New Roman" pitchFamily="18" charset="0"/>
                </a:rPr>
                <a:t>栈底</a:t>
              </a:r>
            </a:p>
          </p:txBody>
        </p:sp>
        <p:sp>
          <p:nvSpPr>
            <p:cNvPr id="109583" name="Line 14"/>
            <p:cNvSpPr>
              <a:spLocks noChangeShapeType="1"/>
            </p:cNvSpPr>
            <p:nvPr/>
          </p:nvSpPr>
          <p:spPr bwMode="auto">
            <a:xfrm>
              <a:off x="3168" y="3552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584" name="Arc 15"/>
            <p:cNvSpPr>
              <a:spLocks/>
            </p:cNvSpPr>
            <p:nvPr/>
          </p:nvSpPr>
          <p:spPr bwMode="auto">
            <a:xfrm>
              <a:off x="3936" y="1776"/>
              <a:ext cx="336" cy="336"/>
            </a:xfrm>
            <a:custGeom>
              <a:avLst/>
              <a:gdLst>
                <a:gd name="T0" fmla="*/ 0 w 21600"/>
                <a:gd name="T1" fmla="*/ 0 h 21600"/>
                <a:gd name="T2" fmla="*/ 5 w 21600"/>
                <a:gd name="T3" fmla="*/ 5 h 21600"/>
                <a:gd name="T4" fmla="*/ 0 w 21600"/>
                <a:gd name="T5" fmla="*/ 5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585" name="Arc 16"/>
            <p:cNvSpPr>
              <a:spLocks/>
            </p:cNvSpPr>
            <p:nvPr/>
          </p:nvSpPr>
          <p:spPr bwMode="auto">
            <a:xfrm rot="-5400000">
              <a:off x="4512" y="1776"/>
              <a:ext cx="336" cy="336"/>
            </a:xfrm>
            <a:custGeom>
              <a:avLst/>
              <a:gdLst>
                <a:gd name="T0" fmla="*/ 0 w 21600"/>
                <a:gd name="T1" fmla="*/ 0 h 21600"/>
                <a:gd name="T2" fmla="*/ 5 w 21600"/>
                <a:gd name="T3" fmla="*/ 5 h 21600"/>
                <a:gd name="T4" fmla="*/ 0 w 21600"/>
                <a:gd name="T5" fmla="*/ 5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586" name="Text Box 17"/>
            <p:cNvSpPr txBox="1">
              <a:spLocks noChangeArrowheads="1"/>
            </p:cNvSpPr>
            <p:nvPr/>
          </p:nvSpPr>
          <p:spPr bwMode="auto">
            <a:xfrm>
              <a:off x="3456" y="1392"/>
              <a:ext cx="6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>
                  <a:latin typeface="Times New Roman" pitchFamily="18" charset="0"/>
                </a:rPr>
                <a:t>入栈</a:t>
              </a:r>
            </a:p>
          </p:txBody>
        </p:sp>
        <p:sp>
          <p:nvSpPr>
            <p:cNvPr id="109587" name="Text Box 18"/>
            <p:cNvSpPr txBox="1">
              <a:spLocks noChangeArrowheads="1"/>
            </p:cNvSpPr>
            <p:nvPr/>
          </p:nvSpPr>
          <p:spPr bwMode="auto">
            <a:xfrm>
              <a:off x="4560" y="1392"/>
              <a:ext cx="6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zh-CN" sz="2800" b="1">
                  <a:latin typeface="Times New Roman" pitchFamily="18" charset="0"/>
                </a:rPr>
                <a:t>出</a:t>
              </a:r>
              <a:r>
                <a:rPr kumimoji="1" lang="zh-CN" altLang="en-US" sz="2800" b="1">
                  <a:latin typeface="Times New Roman" pitchFamily="18" charset="0"/>
                </a:rPr>
                <a:t>栈</a:t>
              </a:r>
            </a:p>
          </p:txBody>
        </p:sp>
        <p:sp>
          <p:nvSpPr>
            <p:cNvPr id="109588" name="Rectangle 19"/>
            <p:cNvSpPr>
              <a:spLocks noChangeArrowheads="1"/>
            </p:cNvSpPr>
            <p:nvPr/>
          </p:nvSpPr>
          <p:spPr bwMode="auto">
            <a:xfrm>
              <a:off x="3984" y="3754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800" b="1">
                  <a:latin typeface="Times New Roman" pitchFamily="18" charset="0"/>
                </a:rPr>
                <a:t>栈</a:t>
              </a:r>
            </a:p>
          </p:txBody>
        </p:sp>
      </p:grpSp>
      <p:sp>
        <p:nvSpPr>
          <p:cNvPr id="109575" name="Rectangle 20"/>
          <p:cNvSpPr>
            <a:spLocks noChangeArrowheads="1"/>
          </p:cNvSpPr>
          <p:nvPr/>
        </p:nvSpPr>
        <p:spPr bwMode="auto">
          <a:xfrm>
            <a:off x="376238" y="115888"/>
            <a:ext cx="47720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en-US" altLang="zh-CN" sz="3200" b="1">
                <a:latin typeface="Times New Roman" pitchFamily="18" charset="0"/>
              </a:rPr>
              <a:t>2.2.1</a:t>
            </a:r>
            <a:r>
              <a:rPr kumimoji="1" lang="zh-CN" altLang="en-US" sz="3200" b="1">
                <a:latin typeface="Times New Roman" pitchFamily="18" charset="0"/>
              </a:rPr>
              <a:t>　栈的定义</a:t>
            </a:r>
          </a:p>
        </p:txBody>
      </p:sp>
      <p:sp>
        <p:nvSpPr>
          <p:cNvPr id="109590" name="Rectangle 22"/>
          <p:cNvSpPr>
            <a:spLocks noChangeArrowheads="1"/>
          </p:cNvSpPr>
          <p:nvPr/>
        </p:nvSpPr>
        <p:spPr bwMode="auto">
          <a:xfrm>
            <a:off x="395288" y="4005263"/>
            <a:ext cx="4572000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zh-CN" altLang="en-US" b="1"/>
              <a:t>实例：</a:t>
            </a:r>
          </a:p>
          <a:p>
            <a:pPr lvl="1">
              <a:buFontTx/>
              <a:buChar char="•"/>
            </a:pPr>
            <a:r>
              <a:rPr lang="zh-CN" altLang="en-US" b="1"/>
              <a:t>生活中</a:t>
            </a:r>
          </a:p>
          <a:p>
            <a:pPr lvl="2">
              <a:buFontTx/>
              <a:buChar char="•"/>
            </a:pPr>
            <a:r>
              <a:rPr lang="zh-CN" altLang="en-US" b="1"/>
              <a:t>食堂餐具</a:t>
            </a:r>
          </a:p>
          <a:p>
            <a:pPr lvl="1">
              <a:buFontTx/>
              <a:buChar char="•"/>
            </a:pPr>
            <a:r>
              <a:rPr lang="zh-CN" altLang="en-US" b="1"/>
              <a:t>程序中</a:t>
            </a:r>
          </a:p>
          <a:p>
            <a:pPr lvl="2">
              <a:buFontTx/>
              <a:buChar char="•"/>
            </a:pPr>
            <a:r>
              <a:rPr lang="zh-CN" altLang="en-US" b="1"/>
              <a:t>函数调用</a:t>
            </a:r>
          </a:p>
          <a:p>
            <a:pPr>
              <a:buFontTx/>
              <a:buChar char="•"/>
            </a:pPr>
            <a:r>
              <a:rPr lang="zh-CN" altLang="en-US" b="1"/>
              <a:t>操作：</a:t>
            </a:r>
          </a:p>
          <a:p>
            <a:pPr lvl="1">
              <a:buFontTx/>
              <a:buChar char="•"/>
            </a:pPr>
            <a:r>
              <a:rPr lang="zh-CN" altLang="en-US" b="1"/>
              <a:t>入栈</a:t>
            </a:r>
          </a:p>
          <a:p>
            <a:pPr lvl="1">
              <a:buFontTx/>
              <a:buChar char="•"/>
            </a:pPr>
            <a:r>
              <a:rPr lang="zh-CN" altLang="en-US" b="1"/>
              <a:t>出栈</a:t>
            </a:r>
          </a:p>
        </p:txBody>
      </p:sp>
    </p:spTree>
    <p:extLst>
      <p:ext uri="{BB962C8B-B14F-4D97-AF65-F5344CB8AC3E}">
        <p14:creationId xmlns:p14="http://schemas.microsoft.com/office/powerpoint/2010/main" val="22821624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" dur="500"/>
                                        <p:tgtEl>
                                          <p:spTgt spid="218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9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9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7" grpId="0" animBg="1" autoUpdateAnimBg="0"/>
      <p:bldP spid="10959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ChangeArrowheads="1"/>
          </p:cNvSpPr>
          <p:nvPr/>
        </p:nvSpPr>
        <p:spPr bwMode="auto">
          <a:xfrm>
            <a:off x="455613" y="476672"/>
            <a:ext cx="8220075" cy="1347366"/>
          </a:xfrm>
          <a:prstGeom prst="rect">
            <a:avLst/>
          </a:prstGeom>
          <a:ln/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r>
              <a:rPr kumimoji="1" lang="zh-CN" altLang="en-US" sz="2800" b="1" dirty="0">
                <a:solidFill>
                  <a:srgbClr val="0033CC"/>
                </a:solidFill>
                <a:latin typeface="Tahoma" pitchFamily="34" charset="0"/>
                <a:ea typeface="宋体" charset="-122"/>
              </a:rPr>
              <a:t>例1：</a:t>
            </a:r>
            <a:r>
              <a:rPr kumimoji="1" lang="zh-CN" altLang="en-US" sz="2800" b="1" dirty="0">
                <a:solidFill>
                  <a:schemeClr val="tx2"/>
                </a:solidFill>
                <a:latin typeface="Tahoma" pitchFamily="34" charset="0"/>
                <a:ea typeface="宋体" charset="-122"/>
              </a:rPr>
              <a:t>一个栈的输入序列是12345，若在入栈的过程中允许出栈</a:t>
            </a:r>
            <a:r>
              <a:rPr kumimoji="1" lang="zh-CN" altLang="en-US" sz="2800" dirty="0">
                <a:solidFill>
                  <a:schemeClr val="tx2"/>
                </a:solidFill>
                <a:latin typeface="Tahoma" pitchFamily="34" charset="0"/>
                <a:ea typeface="宋体" charset="-122"/>
              </a:rPr>
              <a:t>，</a:t>
            </a:r>
            <a:r>
              <a:rPr kumimoji="1" lang="zh-CN" altLang="en-US" sz="2800" b="1" dirty="0">
                <a:solidFill>
                  <a:schemeClr val="tx2"/>
                </a:solidFill>
                <a:latin typeface="Tahoma" pitchFamily="34" charset="0"/>
                <a:ea typeface="宋体" charset="-122"/>
              </a:rPr>
              <a:t>则栈的输出序列可能是12345呢？可能是43512吗？</a:t>
            </a:r>
          </a:p>
        </p:txBody>
      </p:sp>
      <p:sp>
        <p:nvSpPr>
          <p:cNvPr id="243715" name="Rectangle 3"/>
          <p:cNvSpPr>
            <a:spLocks noChangeArrowheads="1"/>
          </p:cNvSpPr>
          <p:nvPr/>
        </p:nvSpPr>
        <p:spPr bwMode="auto">
          <a:xfrm>
            <a:off x="903288" y="2041525"/>
            <a:ext cx="7772400" cy="201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762000" indent="-7620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zh-CN" altLang="en-US" sz="2800" b="1">
                <a:latin typeface="Tahoma" pitchFamily="34" charset="0"/>
                <a:ea typeface="宋体" charset="-122"/>
              </a:rPr>
              <a:t> 12345的输出可以实现，只需压入一个立即弹出一个即可 </a:t>
            </a:r>
          </a:p>
          <a:p>
            <a:pPr marL="762000" indent="-7620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zh-CN" altLang="en-US" sz="2800" b="1">
                <a:latin typeface="Tahoma" pitchFamily="34" charset="0"/>
                <a:ea typeface="宋体" charset="-122"/>
              </a:rPr>
              <a:t>43512不可能实现，因为其中的12顺序不能实现    </a:t>
            </a:r>
          </a:p>
        </p:txBody>
      </p:sp>
      <p:sp>
        <p:nvSpPr>
          <p:cNvPr id="243718" name="Line 6"/>
          <p:cNvSpPr>
            <a:spLocks noChangeShapeType="1"/>
          </p:cNvSpPr>
          <p:nvPr/>
        </p:nvSpPr>
        <p:spPr bwMode="auto">
          <a:xfrm>
            <a:off x="6573838" y="1052513"/>
            <a:ext cx="2246312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43719" name="Line 7"/>
          <p:cNvSpPr>
            <a:spLocks noChangeShapeType="1"/>
          </p:cNvSpPr>
          <p:nvPr/>
        </p:nvSpPr>
        <p:spPr bwMode="auto">
          <a:xfrm>
            <a:off x="900113" y="1484313"/>
            <a:ext cx="2246312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43720" name="Rectangle 8"/>
          <p:cNvSpPr>
            <a:spLocks noChangeArrowheads="1"/>
          </p:cNvSpPr>
          <p:nvPr/>
        </p:nvSpPr>
        <p:spPr bwMode="auto">
          <a:xfrm>
            <a:off x="455613" y="2041525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答：</a:t>
            </a:r>
          </a:p>
        </p:txBody>
      </p:sp>
    </p:spTree>
    <p:extLst>
      <p:ext uri="{BB962C8B-B14F-4D97-AF65-F5344CB8AC3E}">
        <p14:creationId xmlns:p14="http://schemas.microsoft.com/office/powerpoint/2010/main" val="10636937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3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3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3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4" grpId="0" animBg="1" autoUpdateAnimBg="0"/>
      <p:bldP spid="243715" grpId="0" build="p" autoUpdateAnimBg="0"/>
      <p:bldP spid="243718" grpId="0" animBg="1"/>
      <p:bldP spid="243719" grpId="0" animBg="1"/>
      <p:bldP spid="243720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ChangeArrowheads="1"/>
          </p:cNvSpPr>
          <p:nvPr/>
        </p:nvSpPr>
        <p:spPr bwMode="auto">
          <a:xfrm>
            <a:off x="387350" y="901700"/>
            <a:ext cx="8070850" cy="1555750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r>
              <a:rPr kumimoji="1" lang="zh-CN" altLang="en-US" sz="2800" b="1" dirty="0" smtClean="0">
                <a:solidFill>
                  <a:srgbClr val="0033CC"/>
                </a:solidFill>
                <a:latin typeface="Tahoma" pitchFamily="34" charset="0"/>
                <a:ea typeface="宋体" charset="-122"/>
              </a:rPr>
              <a:t>例</a:t>
            </a:r>
            <a:r>
              <a:rPr kumimoji="1" lang="en-US" altLang="zh-CN" sz="2800" b="1" dirty="0">
                <a:solidFill>
                  <a:srgbClr val="0033CC"/>
                </a:solidFill>
                <a:latin typeface="Tahoma" pitchFamily="34" charset="0"/>
                <a:ea typeface="宋体" charset="-122"/>
              </a:rPr>
              <a:t>2</a:t>
            </a:r>
            <a:r>
              <a:rPr kumimoji="1" lang="en-US" altLang="zh-CN" sz="2800" b="1" dirty="0" smtClean="0">
                <a:solidFill>
                  <a:srgbClr val="0033CC"/>
                </a:solidFill>
                <a:latin typeface="Tahoma" pitchFamily="34" charset="0"/>
                <a:ea typeface="宋体" charset="-122"/>
              </a:rPr>
              <a:t> </a:t>
            </a:r>
            <a:r>
              <a:rPr kumimoji="1" lang="zh-CN" altLang="en-US" sz="2800" b="1" dirty="0">
                <a:solidFill>
                  <a:schemeClr val="tx2"/>
                </a:solidFill>
                <a:latin typeface="Tahoma" pitchFamily="34" charset="0"/>
                <a:ea typeface="宋体" charset="-122"/>
              </a:rPr>
              <a:t>一个栈的输入序列为123，若在入栈的过程中允许出栈，则可能得到的出栈序列是什么？</a:t>
            </a:r>
          </a:p>
        </p:txBody>
      </p:sp>
      <p:sp>
        <p:nvSpPr>
          <p:cNvPr id="244739" name="Rectangle 3"/>
          <p:cNvSpPr>
            <a:spLocks noChangeArrowheads="1"/>
          </p:cNvSpPr>
          <p:nvPr/>
        </p:nvSpPr>
        <p:spPr bwMode="auto">
          <a:xfrm>
            <a:off x="387350" y="2795588"/>
            <a:ext cx="898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答：</a:t>
            </a:r>
          </a:p>
        </p:txBody>
      </p:sp>
      <p:sp>
        <p:nvSpPr>
          <p:cNvPr id="244740" name="Text Box 4"/>
          <p:cNvSpPr txBox="1">
            <a:spLocks noChangeArrowheads="1"/>
          </p:cNvSpPr>
          <p:nvPr/>
        </p:nvSpPr>
        <p:spPr bwMode="auto">
          <a:xfrm>
            <a:off x="1281113" y="2795588"/>
            <a:ext cx="6503987" cy="3182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zh-CN" altLang="en-US" sz="2800" b="1" dirty="0">
                <a:solidFill>
                  <a:srgbClr val="FFFF00"/>
                </a:solidFill>
                <a:latin typeface="宋体" charset="-122"/>
                <a:ea typeface="宋体" charset="-122"/>
              </a:rPr>
              <a:t>可以通过穷举所有可能性来求解：</a:t>
            </a:r>
          </a:p>
          <a:p>
            <a:pPr>
              <a:spcBef>
                <a:spcPct val="20000"/>
              </a:spcBef>
            </a:pPr>
            <a:r>
              <a:rPr kumimoji="1" lang="zh-CN" altLang="en-US" sz="2400" b="1" dirty="0">
                <a:latin typeface="宋体" charset="-122"/>
                <a:ea typeface="宋体" charset="-122"/>
              </a:rPr>
              <a:t>① 1入1出， 2入2出，3入3出， 即</a:t>
            </a:r>
            <a:r>
              <a:rPr kumimoji="1" lang="zh-CN" altLang="en-US" sz="2400" b="1" dirty="0">
                <a:solidFill>
                  <a:srgbClr val="66FF33"/>
                </a:solidFill>
                <a:latin typeface="宋体" charset="-122"/>
                <a:ea typeface="宋体" charset="-122"/>
              </a:rPr>
              <a:t>123</a:t>
            </a:r>
            <a:r>
              <a:rPr kumimoji="1" lang="zh-CN" altLang="en-US" sz="2400" b="1" dirty="0">
                <a:latin typeface="宋体" charset="-122"/>
                <a:ea typeface="宋体" charset="-122"/>
              </a:rPr>
              <a:t>；</a:t>
            </a:r>
          </a:p>
          <a:p>
            <a:pPr>
              <a:spcBef>
                <a:spcPct val="20000"/>
              </a:spcBef>
            </a:pPr>
            <a:r>
              <a:rPr kumimoji="1" lang="zh-CN" altLang="en-US" sz="2400" b="1" dirty="0">
                <a:latin typeface="宋体" charset="-122"/>
                <a:ea typeface="宋体" charset="-122"/>
              </a:rPr>
              <a:t>② 1入1出， 2、3入3、2出，   即</a:t>
            </a:r>
            <a:r>
              <a:rPr kumimoji="1" lang="zh-CN" altLang="en-US" sz="2400" b="1" dirty="0">
                <a:solidFill>
                  <a:srgbClr val="66FF33"/>
                </a:solidFill>
                <a:latin typeface="宋体" charset="-122"/>
                <a:ea typeface="宋体" charset="-122"/>
              </a:rPr>
              <a:t>132</a:t>
            </a:r>
            <a:r>
              <a:rPr kumimoji="1" lang="zh-CN" altLang="en-US" sz="2400" b="1" dirty="0">
                <a:latin typeface="宋体" charset="-122"/>
                <a:ea typeface="宋体" charset="-122"/>
              </a:rPr>
              <a:t>；</a:t>
            </a:r>
          </a:p>
          <a:p>
            <a:pPr>
              <a:spcBef>
                <a:spcPct val="20000"/>
              </a:spcBef>
            </a:pPr>
            <a:r>
              <a:rPr kumimoji="1" lang="zh-CN" altLang="en-US" sz="2400" b="1" dirty="0">
                <a:latin typeface="宋体" charset="-122"/>
                <a:ea typeface="宋体" charset="-122"/>
              </a:rPr>
              <a:t>③ 1、2入，2出， 3入3出，    即</a:t>
            </a:r>
            <a:r>
              <a:rPr kumimoji="1" lang="zh-CN" altLang="en-US" sz="2400" b="1" dirty="0">
                <a:solidFill>
                  <a:srgbClr val="66FF33"/>
                </a:solidFill>
                <a:latin typeface="宋体" charset="-122"/>
                <a:ea typeface="宋体" charset="-122"/>
              </a:rPr>
              <a:t>231</a:t>
            </a:r>
            <a:r>
              <a:rPr kumimoji="1" lang="zh-CN" altLang="en-US" sz="2400" b="1" dirty="0">
                <a:latin typeface="宋体" charset="-122"/>
                <a:ea typeface="宋体" charset="-122"/>
              </a:rPr>
              <a:t>；</a:t>
            </a:r>
          </a:p>
          <a:p>
            <a:pPr>
              <a:spcBef>
                <a:spcPct val="20000"/>
              </a:spcBef>
            </a:pPr>
            <a:r>
              <a:rPr kumimoji="1" lang="zh-CN" altLang="en-US" sz="2400" b="1" dirty="0">
                <a:latin typeface="宋体" charset="-122"/>
                <a:ea typeface="宋体" charset="-122"/>
              </a:rPr>
              <a:t>④ 1、2入，2、1出，3入3出，  即</a:t>
            </a:r>
            <a:r>
              <a:rPr kumimoji="1" lang="zh-CN" altLang="en-US" sz="2400" b="1" dirty="0">
                <a:solidFill>
                  <a:srgbClr val="66FF33"/>
                </a:solidFill>
                <a:latin typeface="宋体" charset="-122"/>
                <a:ea typeface="宋体" charset="-122"/>
              </a:rPr>
              <a:t>213</a:t>
            </a:r>
            <a:r>
              <a:rPr kumimoji="1" lang="zh-CN" altLang="en-US" sz="2400" b="1" dirty="0">
                <a:latin typeface="宋体" charset="-122"/>
                <a:ea typeface="宋体" charset="-122"/>
              </a:rPr>
              <a:t>；</a:t>
            </a:r>
          </a:p>
          <a:p>
            <a:pPr>
              <a:spcBef>
                <a:spcPct val="20000"/>
              </a:spcBef>
            </a:pPr>
            <a:r>
              <a:rPr kumimoji="1" lang="zh-CN" altLang="en-US" sz="2400" b="1" dirty="0">
                <a:latin typeface="宋体" charset="-122"/>
                <a:ea typeface="宋体" charset="-122"/>
              </a:rPr>
              <a:t>⑤ 1、2、3入，3、2、1出，    即</a:t>
            </a:r>
            <a:r>
              <a:rPr kumimoji="1" lang="zh-CN" altLang="en-US" sz="2400" b="1" dirty="0">
                <a:solidFill>
                  <a:srgbClr val="66FF33"/>
                </a:solidFill>
                <a:latin typeface="宋体" charset="-122"/>
                <a:ea typeface="宋体" charset="-122"/>
              </a:rPr>
              <a:t>321</a:t>
            </a:r>
            <a:r>
              <a:rPr kumimoji="1" lang="zh-CN" altLang="en-US" sz="2400" b="1" dirty="0">
                <a:latin typeface="宋体" charset="-122"/>
                <a:ea typeface="宋体" charset="-122"/>
              </a:rPr>
              <a:t>；</a:t>
            </a:r>
          </a:p>
          <a:p>
            <a:pPr>
              <a:spcBef>
                <a:spcPct val="20000"/>
              </a:spcBef>
            </a:pPr>
            <a:r>
              <a:rPr kumimoji="1" lang="zh-CN" altLang="en-US" sz="2400" b="1" dirty="0">
                <a:latin typeface="宋体" charset="-122"/>
                <a:ea typeface="宋体" charset="-122"/>
              </a:rPr>
              <a:t>合计有5种可能性。</a:t>
            </a:r>
          </a:p>
        </p:txBody>
      </p:sp>
      <p:sp>
        <p:nvSpPr>
          <p:cNvPr id="244741" name="Text Box 5"/>
          <p:cNvSpPr txBox="1">
            <a:spLocks noChangeArrowheads="1"/>
          </p:cNvSpPr>
          <p:nvPr/>
        </p:nvSpPr>
        <p:spPr bwMode="auto">
          <a:xfrm>
            <a:off x="858837" y="3342643"/>
            <a:ext cx="7127875" cy="1562100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/>
              <a:t>扩展思考：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2400" b="1" dirty="0"/>
              <a:t>对于输入的</a:t>
            </a:r>
            <a:r>
              <a:rPr lang="en-US" altLang="zh-CN" sz="2400" b="1" dirty="0"/>
              <a:t>n</a:t>
            </a:r>
            <a:r>
              <a:rPr lang="zh-CN" altLang="en-US" sz="2400" b="1" dirty="0"/>
              <a:t>个数，有多少种可能输出？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2400" b="1" dirty="0"/>
              <a:t>能否将所有可能输出通过程序打印输出？</a:t>
            </a:r>
          </a:p>
        </p:txBody>
      </p:sp>
    </p:spTree>
    <p:extLst>
      <p:ext uri="{BB962C8B-B14F-4D97-AF65-F5344CB8AC3E}">
        <p14:creationId xmlns:p14="http://schemas.microsoft.com/office/powerpoint/2010/main" val="6191753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44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4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244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2447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2447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2447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2447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2447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2447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4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4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38" grpId="0" animBg="1" autoUpdateAnimBg="0"/>
      <p:bldP spid="244739" grpId="0" autoUpdateAnimBg="0"/>
      <p:bldP spid="244740" grpId="0" build="p" autoUpdateAnimBg="0"/>
      <p:bldP spid="24474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5" name="Rectangle 3"/>
          <p:cNvSpPr>
            <a:spLocks noGrp="1" noChangeArrowheads="1"/>
          </p:cNvSpPr>
          <p:nvPr>
            <p:ph idx="1"/>
          </p:nvPr>
        </p:nvSpPr>
        <p:spPr>
          <a:xfrm>
            <a:off x="782607" y="3573016"/>
            <a:ext cx="7382113" cy="266429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元素所有可能出栈序列个数的求解问题可以描述为：有个元素依次入栈，栈的容量足够大即，栈顶元素随时可以出栈，问有多少种可能的出栈序列？</a:t>
            </a:r>
          </a:p>
        </p:txBody>
      </p:sp>
      <p:sp>
        <p:nvSpPr>
          <p:cNvPr id="279568" name="Text Box 16"/>
          <p:cNvSpPr txBox="1">
            <a:spLocks noChangeArrowheads="1"/>
          </p:cNvSpPr>
          <p:nvPr/>
        </p:nvSpPr>
        <p:spPr bwMode="auto">
          <a:xfrm>
            <a:off x="755650" y="332656"/>
            <a:ext cx="7632700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/>
              <a:t>用数学推导可知这是一个卡特兰</a:t>
            </a:r>
            <a:r>
              <a:rPr lang="en-US" altLang="zh-CN" b="1" dirty="0"/>
              <a:t>Catalan</a:t>
            </a:r>
            <a:r>
              <a:rPr lang="zh-CN" altLang="en-US" b="1" dirty="0"/>
              <a:t>数</a:t>
            </a:r>
            <a:r>
              <a:rPr lang="en-US" altLang="zh-CN" b="1" dirty="0"/>
              <a:t>h(n) </a:t>
            </a:r>
            <a:r>
              <a:rPr lang="zh-CN" altLang="en-US" b="1" dirty="0"/>
              <a:t>。</a:t>
            </a:r>
          </a:p>
          <a:p>
            <a:pPr>
              <a:spcBef>
                <a:spcPct val="50000"/>
              </a:spcBef>
            </a:pPr>
            <a:endParaRPr lang="zh-CN" altLang="en-US" b="1" dirty="0"/>
          </a:p>
        </p:txBody>
      </p:sp>
      <p:sp>
        <p:nvSpPr>
          <p:cNvPr id="279570" name="Rectangle 18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9577" name="Rectangle 25"/>
          <p:cNvSpPr>
            <a:spLocks noChangeArrowheads="1"/>
          </p:cNvSpPr>
          <p:nvPr/>
        </p:nvSpPr>
        <p:spPr bwMode="auto">
          <a:xfrm>
            <a:off x="0" y="3100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279576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4840953"/>
              </p:ext>
            </p:extLst>
          </p:nvPr>
        </p:nvGraphicFramePr>
        <p:xfrm>
          <a:off x="971848" y="1790477"/>
          <a:ext cx="5040312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name="Equation" r:id="rId3" imgW="3340080" imgH="660240" progId="Equation.DSMT4">
                  <p:embed/>
                </p:oleObj>
              </mc:Choice>
              <mc:Fallback>
                <p:oleObj name="Equation" r:id="rId3" imgW="334008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848" y="1790477"/>
                        <a:ext cx="5040312" cy="9906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9579" name="Group 27"/>
          <p:cNvGrpSpPr>
            <a:grpSpLocks/>
          </p:cNvGrpSpPr>
          <p:nvPr/>
        </p:nvGrpSpPr>
        <p:grpSpPr bwMode="auto">
          <a:xfrm>
            <a:off x="827385" y="1196752"/>
            <a:ext cx="2789238" cy="366712"/>
            <a:chOff x="476" y="2251"/>
            <a:chExt cx="1757" cy="231"/>
          </a:xfrm>
        </p:grpSpPr>
        <p:graphicFrame>
          <p:nvGraphicFramePr>
            <p:cNvPr id="279569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60343144"/>
                </p:ext>
              </p:extLst>
            </p:nvPr>
          </p:nvGraphicFramePr>
          <p:xfrm>
            <a:off x="1111" y="2296"/>
            <a:ext cx="459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7" name="Equation" r:id="rId5" imgW="511180" imgH="204327" progId="Equation.DSMT4">
                    <p:embed/>
                  </p:oleObj>
                </mc:Choice>
                <mc:Fallback>
                  <p:oleObj name="Equation" r:id="rId5" imgW="511180" imgH="20432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1" y="2296"/>
                          <a:ext cx="459" cy="182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9571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18674605"/>
                </p:ext>
              </p:extLst>
            </p:nvPr>
          </p:nvGraphicFramePr>
          <p:xfrm>
            <a:off x="1791" y="2296"/>
            <a:ext cx="442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8" name="Equation" r:id="rId7" imgW="485458" imgH="204327" progId="Equation.DSMT4">
                    <p:embed/>
                  </p:oleObj>
                </mc:Choice>
                <mc:Fallback>
                  <p:oleObj name="Equation" r:id="rId7" imgW="485458" imgH="20432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1" y="2296"/>
                          <a:ext cx="442" cy="182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9578" name="Text Box 26"/>
            <p:cNvSpPr txBox="1">
              <a:spLocks noChangeArrowheads="1"/>
            </p:cNvSpPr>
            <p:nvPr/>
          </p:nvSpPr>
          <p:spPr bwMode="auto">
            <a:xfrm>
              <a:off x="476" y="2251"/>
              <a:ext cx="6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/>
                <a:t>初始值：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42230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9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9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9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9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9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9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6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ChangeArrowheads="1"/>
          </p:cNvSpPr>
          <p:nvPr/>
        </p:nvSpPr>
        <p:spPr bwMode="auto">
          <a:xfrm>
            <a:off x="381000" y="990600"/>
            <a:ext cx="777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kumimoji="1" lang="zh-CN" altLang="en-US" sz="2800" b="1" dirty="0">
                <a:solidFill>
                  <a:srgbClr val="66FF33"/>
                </a:solidFill>
                <a:latin typeface="Tahoma" pitchFamily="34" charset="0"/>
                <a:ea typeface="宋体" charset="-122"/>
              </a:rPr>
              <a:t>例4：</a:t>
            </a:r>
          </a:p>
        </p:txBody>
      </p:sp>
      <p:sp>
        <p:nvSpPr>
          <p:cNvPr id="245763" name="Rectangle 3"/>
          <p:cNvSpPr>
            <a:spLocks noChangeArrowheads="1"/>
          </p:cNvSpPr>
          <p:nvPr/>
        </p:nvSpPr>
        <p:spPr bwMode="auto">
          <a:xfrm>
            <a:off x="381000" y="1600200"/>
            <a:ext cx="76962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zh-CN" altLang="en-US" sz="2800" b="1" dirty="0">
                <a:latin typeface="Tahoma" pitchFamily="34" charset="0"/>
                <a:ea typeface="宋体" charset="-122"/>
              </a:rPr>
              <a:t>设依次进入一个栈的元素序列为</a:t>
            </a:r>
            <a:r>
              <a:rPr kumimoji="1" lang="en-US" altLang="zh-CN" sz="2800" b="1" dirty="0" err="1">
                <a:solidFill>
                  <a:srgbClr val="66FF33"/>
                </a:solidFill>
                <a:latin typeface="Tahoma" pitchFamily="34" charset="0"/>
                <a:ea typeface="宋体" charset="-122"/>
              </a:rPr>
              <a:t>c，a，b，d</a:t>
            </a:r>
            <a:r>
              <a:rPr kumimoji="1" lang="en-US" altLang="zh-CN" sz="2800" b="1" dirty="0">
                <a:solidFill>
                  <a:srgbClr val="66FF33"/>
                </a:solidFill>
                <a:latin typeface="Tahoma" pitchFamily="34" charset="0"/>
                <a:ea typeface="宋体" charset="-122"/>
              </a:rPr>
              <a:t>，</a:t>
            </a:r>
            <a:r>
              <a:rPr kumimoji="1" lang="zh-CN" altLang="en-US" sz="2800" b="1" dirty="0">
                <a:latin typeface="Tahoma" pitchFamily="34" charset="0"/>
                <a:ea typeface="宋体" charset="-122"/>
              </a:rPr>
              <a:t>则可得到出栈的元素序列是：</a:t>
            </a:r>
            <a:r>
              <a:rPr kumimoji="1" lang="zh-CN" altLang="en-US" sz="2800" b="1" u="sng" dirty="0">
                <a:latin typeface="Tahoma" pitchFamily="34" charset="0"/>
                <a:ea typeface="宋体" charset="-122"/>
              </a:rPr>
              <a:t>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charset="-122"/>
              </a:rPr>
              <a:t>Ａ）</a:t>
            </a:r>
            <a:r>
              <a:rPr kumimoji="1" lang="en-US" altLang="zh-CN" sz="3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charset="-122"/>
              </a:rPr>
              <a:t>a，b，c，d</a:t>
            </a:r>
            <a:r>
              <a:rPr kumimoji="1"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charset="-122"/>
              </a:rPr>
              <a:t>            </a:t>
            </a:r>
            <a:r>
              <a:rPr kumimoji="1"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charset="-122"/>
              </a:rPr>
              <a:t>Ｂ）</a:t>
            </a:r>
            <a:r>
              <a:rPr kumimoji="1" lang="en-US" altLang="zh-CN" sz="3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charset="-122"/>
              </a:rPr>
              <a:t>c，d，a，b</a:t>
            </a:r>
            <a:r>
              <a:rPr kumimoji="1"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charset="-122"/>
              </a:rPr>
              <a:t>       </a:t>
            </a:r>
            <a:r>
              <a:rPr kumimoji="1"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charset="-122"/>
              </a:rPr>
              <a:t>Ｃ）</a:t>
            </a:r>
            <a:r>
              <a:rPr kumimoji="1" lang="en-US" altLang="zh-CN" sz="3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charset="-122"/>
              </a:rPr>
              <a:t>b，c，d，a</a:t>
            </a:r>
            <a:r>
              <a:rPr kumimoji="1"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charset="-122"/>
              </a:rPr>
              <a:t>            </a:t>
            </a:r>
            <a:r>
              <a:rPr kumimoji="1"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charset="-122"/>
              </a:rPr>
              <a:t>Ｄ）</a:t>
            </a:r>
            <a:r>
              <a:rPr kumimoji="1" lang="en-US" altLang="zh-CN" sz="3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charset="-122"/>
              </a:rPr>
              <a:t>a，c，d，b</a:t>
            </a:r>
            <a:endParaRPr kumimoji="1" lang="en-US" altLang="zh-CN" sz="3200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宋体" charset="-122"/>
            </a:endParaRPr>
          </a:p>
        </p:txBody>
      </p:sp>
      <p:sp>
        <p:nvSpPr>
          <p:cNvPr id="245764" name="Rectangle 4"/>
          <p:cNvSpPr>
            <a:spLocks noChangeArrowheads="1"/>
          </p:cNvSpPr>
          <p:nvPr/>
        </p:nvSpPr>
        <p:spPr bwMode="auto">
          <a:xfrm>
            <a:off x="1216025" y="3763963"/>
            <a:ext cx="5257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 dirty="0">
                <a:solidFill>
                  <a:srgbClr val="FFFF00"/>
                </a:solidFill>
                <a:latin typeface="Times New Roman" pitchFamily="18" charset="0"/>
                <a:ea typeface="宋体" charset="-122"/>
              </a:rPr>
              <a:t>A、D</a:t>
            </a:r>
            <a:r>
              <a:rPr kumimoji="1" lang="zh-CN" altLang="en-US" sz="2800" b="1" dirty="0">
                <a:solidFill>
                  <a:srgbClr val="FFFF00"/>
                </a:solidFill>
                <a:latin typeface="Times New Roman" pitchFamily="18" charset="0"/>
                <a:ea typeface="宋体" charset="-122"/>
              </a:rPr>
              <a:t>可以</a:t>
            </a:r>
            <a:r>
              <a:rPr kumimoji="1" lang="zh-CN" altLang="en-US" sz="2800" b="1" dirty="0">
                <a:latin typeface="Times New Roman" pitchFamily="18" charset="0"/>
                <a:ea typeface="宋体" charset="-122"/>
              </a:rPr>
              <a:t>（ </a:t>
            </a:r>
            <a:r>
              <a:rPr kumimoji="1" lang="en-US" altLang="zh-CN" sz="2800" b="1" dirty="0">
                <a:latin typeface="Times New Roman" pitchFamily="18" charset="0"/>
                <a:ea typeface="宋体" charset="-122"/>
              </a:rPr>
              <a:t>B、C</a:t>
            </a:r>
            <a:r>
              <a:rPr kumimoji="1" lang="zh-CN" altLang="en-US" sz="2800" b="1" dirty="0">
                <a:latin typeface="Times New Roman" pitchFamily="18" charset="0"/>
                <a:ea typeface="宋体" charset="-122"/>
              </a:rPr>
              <a:t>不行）。</a:t>
            </a:r>
          </a:p>
        </p:txBody>
      </p:sp>
      <p:sp>
        <p:nvSpPr>
          <p:cNvPr id="245765" name="Rectangle 5"/>
          <p:cNvSpPr>
            <a:spLocks noChangeArrowheads="1"/>
          </p:cNvSpPr>
          <p:nvPr/>
        </p:nvSpPr>
        <p:spPr bwMode="auto">
          <a:xfrm>
            <a:off x="246063" y="4676775"/>
            <a:ext cx="8212137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solidFill>
                  <a:srgbClr val="66FF33"/>
                </a:solidFill>
                <a:latin typeface="Times New Roman" pitchFamily="18" charset="0"/>
                <a:ea typeface="宋体" charset="-122"/>
              </a:rPr>
              <a:t>讨论：有无通用的判别原则？</a:t>
            </a:r>
          </a:p>
          <a:p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     有。在可能的输出序列中，不存在这样的输入序列</a:t>
            </a:r>
            <a:r>
              <a:rPr kumimoji="1" lang="en-US" altLang="zh-CN" sz="2800" b="1" dirty="0" err="1">
                <a:latin typeface="楷体_GB2312" pitchFamily="49" charset="-122"/>
                <a:ea typeface="楷体_GB2312" pitchFamily="49" charset="-122"/>
              </a:rPr>
              <a:t>i，j，k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能同时满足 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i&lt;j&lt;k 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和 </a:t>
            </a:r>
            <a:r>
              <a:rPr kumimoji="1" lang="en-US" altLang="zh-CN" sz="2800" b="1" dirty="0" err="1">
                <a:latin typeface="楷体_GB2312" pitchFamily="49" charset="-122"/>
                <a:ea typeface="楷体_GB2312" pitchFamily="49" charset="-122"/>
              </a:rPr>
              <a:t>P</a:t>
            </a:r>
            <a:r>
              <a:rPr kumimoji="1" lang="en-US" altLang="zh-CN" sz="2800" b="1" baseline="-25000" dirty="0" err="1">
                <a:latin typeface="楷体_GB2312" pitchFamily="49" charset="-122"/>
                <a:ea typeface="楷体_GB2312" pitchFamily="49" charset="-122"/>
              </a:rPr>
              <a:t>k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&lt;P</a:t>
            </a:r>
            <a:r>
              <a:rPr kumimoji="1" lang="en-US" altLang="zh-CN" sz="2800" b="1" baseline="-25000" dirty="0">
                <a:latin typeface="楷体_GB2312" pitchFamily="49" charset="-122"/>
                <a:ea typeface="楷体_GB2312" pitchFamily="49" charset="-122"/>
              </a:rPr>
              <a:t>i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&lt;</a:t>
            </a:r>
            <a:r>
              <a:rPr kumimoji="1" lang="en-US" altLang="zh-CN" sz="2800" b="1" dirty="0" err="1">
                <a:latin typeface="楷体_GB2312" pitchFamily="49" charset="-122"/>
                <a:ea typeface="楷体_GB2312" pitchFamily="49" charset="-122"/>
              </a:rPr>
              <a:t>P</a:t>
            </a:r>
            <a:r>
              <a:rPr kumimoji="1" lang="en-US" altLang="zh-CN" sz="2800" b="1" baseline="-25000" dirty="0" err="1">
                <a:latin typeface="楷体_GB2312" pitchFamily="49" charset="-122"/>
                <a:ea typeface="楷体_GB2312" pitchFamily="49" charset="-122"/>
              </a:rPr>
              <a:t>j</a:t>
            </a:r>
            <a:endParaRPr kumimoji="1" lang="en-US" altLang="zh-CN" sz="2800" b="1" baseline="-250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45766" name="Rectangle 6"/>
          <p:cNvSpPr>
            <a:spLocks noChangeArrowheads="1"/>
          </p:cNvSpPr>
          <p:nvPr/>
        </p:nvSpPr>
        <p:spPr bwMode="auto">
          <a:xfrm>
            <a:off x="381000" y="3763963"/>
            <a:ext cx="898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答：</a:t>
            </a:r>
          </a:p>
        </p:txBody>
      </p:sp>
    </p:spTree>
    <p:extLst>
      <p:ext uri="{BB962C8B-B14F-4D97-AF65-F5344CB8AC3E}">
        <p14:creationId xmlns:p14="http://schemas.microsoft.com/office/powerpoint/2010/main" val="39167083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45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457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2" grpId="0" autoUpdateAnimBg="0"/>
      <p:bldP spid="245763" grpId="0" build="p" autoUpdateAnimBg="0" advAuto="1000"/>
      <p:bldP spid="245764" grpId="0" autoUpdateAnimBg="0"/>
      <p:bldP spid="245765" grpId="0" build="p" autoUpdateAnimBg="0"/>
      <p:bldP spid="245766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2"/>
          <p:cNvSpPr txBox="1">
            <a:spLocks noChangeArrowheads="1"/>
          </p:cNvSpPr>
          <p:nvPr/>
        </p:nvSpPr>
        <p:spPr bwMode="auto">
          <a:xfrm>
            <a:off x="971550" y="115888"/>
            <a:ext cx="45624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zh-CN" altLang="en-US" sz="3200" b="1">
                <a:latin typeface="隶书" pitchFamily="49" charset="-122"/>
                <a:ea typeface="隶书" pitchFamily="49" charset="-122"/>
              </a:rPr>
              <a:t>栈的抽象数据类型定义</a:t>
            </a:r>
            <a:endParaRPr kumimoji="1" lang="zh-CN" altLang="en-US" sz="3200" b="1">
              <a:latin typeface="Times New Roman" pitchFamily="18" charset="0"/>
            </a:endParaRPr>
          </a:p>
        </p:txBody>
      </p:sp>
      <p:sp>
        <p:nvSpPr>
          <p:cNvPr id="220163" name="Text Box 3"/>
          <p:cNvSpPr txBox="1">
            <a:spLocks noChangeArrowheads="1"/>
          </p:cNvSpPr>
          <p:nvPr/>
        </p:nvSpPr>
        <p:spPr bwMode="auto">
          <a:xfrm>
            <a:off x="0" y="990600"/>
            <a:ext cx="8972550" cy="359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kumimoji="1" lang="zh-CN" altLang="en-US" sz="3200" b="1">
                <a:latin typeface="Times New Roman" pitchFamily="18" charset="0"/>
              </a:rPr>
              <a:t>   </a:t>
            </a:r>
            <a:r>
              <a:rPr kumimoji="1" lang="en-US" altLang="zh-CN" sz="3200" b="1">
                <a:latin typeface="Times New Roman" pitchFamily="18" charset="0"/>
              </a:rPr>
              <a:t>ADT Stack</a:t>
            </a:r>
            <a:r>
              <a:rPr kumimoji="1" lang="en-US" altLang="zh-CN" sz="3200">
                <a:latin typeface="Times New Roman" pitchFamily="18" charset="0"/>
              </a:rPr>
              <a:t> </a:t>
            </a:r>
            <a:r>
              <a:rPr kumimoji="1" lang="en-US" altLang="zh-CN" sz="3200" b="1">
                <a:latin typeface="Times New Roman" pitchFamily="18" charset="0"/>
              </a:rPr>
              <a:t>{</a:t>
            </a:r>
            <a:endParaRPr kumimoji="1" lang="en-US" altLang="zh-CN" sz="3200">
              <a:latin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kumimoji="1" lang="en-US" altLang="zh-CN" sz="3200">
                <a:latin typeface="Times New Roman" pitchFamily="18" charset="0"/>
              </a:rPr>
              <a:t>      </a:t>
            </a:r>
            <a:r>
              <a:rPr kumimoji="1" lang="zh-CN" altLang="en-US" sz="3200" b="1">
                <a:latin typeface="Times New Roman" pitchFamily="18" charset="0"/>
              </a:rPr>
              <a:t>数据对象</a:t>
            </a:r>
            <a:r>
              <a:rPr kumimoji="1" lang="zh-CN" altLang="en-US" sz="3200">
                <a:latin typeface="Times New Roman" pitchFamily="18" charset="0"/>
              </a:rPr>
              <a:t>：</a:t>
            </a:r>
          </a:p>
          <a:p>
            <a:pPr>
              <a:lnSpc>
                <a:spcPct val="120000"/>
              </a:lnSpc>
            </a:pPr>
            <a:r>
              <a:rPr kumimoji="1" lang="zh-CN" altLang="en-US" sz="3200">
                <a:latin typeface="Times New Roman" pitchFamily="18" charset="0"/>
              </a:rPr>
              <a:t>         </a:t>
            </a:r>
            <a:r>
              <a:rPr kumimoji="1" lang="en-US" altLang="zh-CN" sz="3200">
                <a:latin typeface="Times New Roman" pitchFamily="18" charset="0"/>
              </a:rPr>
              <a:t>D</a:t>
            </a:r>
            <a:r>
              <a:rPr kumimoji="1" lang="zh-CN" altLang="en-US" sz="3200">
                <a:latin typeface="Times New Roman" pitchFamily="18" charset="0"/>
              </a:rPr>
              <a:t>＝</a:t>
            </a:r>
            <a:r>
              <a:rPr kumimoji="1" lang="en-US" altLang="zh-CN" sz="3200">
                <a:latin typeface="Times New Roman" pitchFamily="18" charset="0"/>
              </a:rPr>
              <a:t>{ a</a:t>
            </a:r>
            <a:r>
              <a:rPr kumimoji="1" lang="en-US" altLang="zh-CN" sz="3200" baseline="-25000">
                <a:latin typeface="Times New Roman" pitchFamily="18" charset="0"/>
              </a:rPr>
              <a:t>i</a:t>
            </a:r>
            <a:r>
              <a:rPr kumimoji="1" lang="en-US" altLang="zh-CN" sz="3200">
                <a:latin typeface="Times New Roman" pitchFamily="18" charset="0"/>
              </a:rPr>
              <a:t> | a</a:t>
            </a:r>
            <a:r>
              <a:rPr kumimoji="1" lang="en-US" altLang="zh-CN" sz="3200" baseline="-25000">
                <a:latin typeface="Times New Roman" pitchFamily="18" charset="0"/>
              </a:rPr>
              <a:t>i </a:t>
            </a:r>
            <a:r>
              <a:rPr kumimoji="1" lang="en-US" altLang="zh-CN" sz="3200">
                <a:latin typeface="Times New Roman" pitchFamily="18" charset="0"/>
              </a:rPr>
              <a:t>∈ElemSet, i=1,2,...,n,  n≥0 }</a:t>
            </a:r>
          </a:p>
          <a:p>
            <a:pPr>
              <a:lnSpc>
                <a:spcPct val="120000"/>
              </a:lnSpc>
            </a:pPr>
            <a:r>
              <a:rPr kumimoji="1" lang="en-US" altLang="zh-CN" sz="3200">
                <a:latin typeface="Times New Roman" pitchFamily="18" charset="0"/>
              </a:rPr>
              <a:t>      </a:t>
            </a:r>
            <a:r>
              <a:rPr kumimoji="1" lang="zh-CN" altLang="en-US" sz="3200" b="1">
                <a:latin typeface="Times New Roman" pitchFamily="18" charset="0"/>
              </a:rPr>
              <a:t>数据关系</a:t>
            </a:r>
            <a:r>
              <a:rPr kumimoji="1" lang="zh-CN" altLang="en-US" sz="3200">
                <a:latin typeface="Times New Roman" pitchFamily="18" charset="0"/>
              </a:rPr>
              <a:t>：</a:t>
            </a:r>
          </a:p>
          <a:p>
            <a:pPr>
              <a:lnSpc>
                <a:spcPct val="120000"/>
              </a:lnSpc>
            </a:pPr>
            <a:r>
              <a:rPr kumimoji="1" lang="zh-CN" altLang="en-US" sz="3200">
                <a:latin typeface="Times New Roman" pitchFamily="18" charset="0"/>
              </a:rPr>
              <a:t>         </a:t>
            </a:r>
            <a:r>
              <a:rPr kumimoji="1" lang="en-US" altLang="zh-CN" sz="3200">
                <a:latin typeface="Times New Roman" pitchFamily="18" charset="0"/>
              </a:rPr>
              <a:t>R1</a:t>
            </a:r>
            <a:r>
              <a:rPr kumimoji="1" lang="zh-CN" altLang="en-US" sz="3200">
                <a:latin typeface="Times New Roman" pitchFamily="18" charset="0"/>
              </a:rPr>
              <a:t>＝</a:t>
            </a:r>
            <a:r>
              <a:rPr kumimoji="1" lang="en-US" altLang="zh-CN" sz="3200">
                <a:latin typeface="Times New Roman" pitchFamily="18" charset="0"/>
              </a:rPr>
              <a:t>{ &lt;a</a:t>
            </a:r>
            <a:r>
              <a:rPr kumimoji="1" lang="en-US" altLang="zh-CN" sz="3200" baseline="-25000">
                <a:latin typeface="Times New Roman" pitchFamily="18" charset="0"/>
              </a:rPr>
              <a:t>i-1</a:t>
            </a:r>
            <a:r>
              <a:rPr kumimoji="1" lang="en-US" altLang="zh-CN" sz="3200">
                <a:latin typeface="Times New Roman" pitchFamily="18" charset="0"/>
              </a:rPr>
              <a:t>, a</a:t>
            </a:r>
            <a:r>
              <a:rPr kumimoji="1" lang="en-US" altLang="zh-CN" sz="3200" baseline="-25000">
                <a:latin typeface="Times New Roman" pitchFamily="18" charset="0"/>
              </a:rPr>
              <a:t>i</a:t>
            </a:r>
            <a:r>
              <a:rPr kumimoji="1" lang="en-US" altLang="zh-CN" sz="3200">
                <a:latin typeface="Times New Roman" pitchFamily="18" charset="0"/>
              </a:rPr>
              <a:t> &gt;| a</a:t>
            </a:r>
            <a:r>
              <a:rPr kumimoji="1" lang="en-US" altLang="zh-CN" sz="3200" baseline="-25000">
                <a:latin typeface="Times New Roman" pitchFamily="18" charset="0"/>
              </a:rPr>
              <a:t>i-1</a:t>
            </a:r>
            <a:r>
              <a:rPr kumimoji="1" lang="en-US" altLang="zh-CN" sz="3200">
                <a:latin typeface="Times New Roman" pitchFamily="18" charset="0"/>
              </a:rPr>
              <a:t>, a</a:t>
            </a:r>
            <a:r>
              <a:rPr kumimoji="1" lang="en-US" altLang="zh-CN" sz="3200" baseline="-25000">
                <a:latin typeface="Times New Roman" pitchFamily="18" charset="0"/>
              </a:rPr>
              <a:t>i</a:t>
            </a:r>
            <a:r>
              <a:rPr kumimoji="1" lang="en-US" altLang="zh-CN" sz="3200">
                <a:latin typeface="Times New Roman" pitchFamily="18" charset="0"/>
              </a:rPr>
              <a:t>∈D, i=2,...,n }</a:t>
            </a:r>
          </a:p>
          <a:p>
            <a:pPr>
              <a:lnSpc>
                <a:spcPct val="120000"/>
              </a:lnSpc>
            </a:pPr>
            <a:r>
              <a:rPr kumimoji="1" lang="en-US" altLang="zh-CN" sz="3200">
                <a:latin typeface="Times New Roman" pitchFamily="18" charset="0"/>
              </a:rPr>
              <a:t>                   </a:t>
            </a:r>
            <a:r>
              <a:rPr kumimoji="1" lang="zh-CN" altLang="en-US" sz="3200" b="1">
                <a:solidFill>
                  <a:srgbClr val="33CC33"/>
                </a:solidFill>
                <a:latin typeface="Times New Roman" pitchFamily="18" charset="0"/>
              </a:rPr>
              <a:t>约定</a:t>
            </a:r>
            <a:r>
              <a:rPr kumimoji="1" lang="en-US" altLang="zh-CN" sz="3200" b="1">
                <a:latin typeface="Times New Roman" pitchFamily="18" charset="0"/>
              </a:rPr>
              <a:t>a</a:t>
            </a:r>
            <a:r>
              <a:rPr kumimoji="1" lang="en-US" altLang="zh-CN" sz="3200" b="1" baseline="-25000">
                <a:latin typeface="Times New Roman" pitchFamily="18" charset="0"/>
              </a:rPr>
              <a:t>n</a:t>
            </a:r>
            <a:r>
              <a:rPr kumimoji="1" lang="en-US" altLang="zh-CN" sz="3200" b="1">
                <a:latin typeface="Times New Roman" pitchFamily="18" charset="0"/>
              </a:rPr>
              <a:t> </a:t>
            </a:r>
            <a:r>
              <a:rPr kumimoji="1" lang="zh-CN" altLang="en-US" sz="3200" b="1">
                <a:latin typeface="Times New Roman" pitchFamily="18" charset="0"/>
              </a:rPr>
              <a:t>端为栈顶，</a:t>
            </a:r>
            <a:r>
              <a:rPr kumimoji="1" lang="en-US" altLang="zh-CN" sz="3200" b="1">
                <a:latin typeface="Times New Roman" pitchFamily="18" charset="0"/>
              </a:rPr>
              <a:t>a</a:t>
            </a:r>
            <a:r>
              <a:rPr kumimoji="1" lang="en-US" altLang="zh-CN" sz="3200" b="1" baseline="-25000">
                <a:latin typeface="Times New Roman" pitchFamily="18" charset="0"/>
              </a:rPr>
              <a:t>1 </a:t>
            </a:r>
            <a:r>
              <a:rPr kumimoji="1" lang="zh-CN" altLang="en-US" sz="3200" b="1">
                <a:latin typeface="Times New Roman" pitchFamily="18" charset="0"/>
              </a:rPr>
              <a:t>端为栈底</a:t>
            </a:r>
            <a:r>
              <a:rPr kumimoji="1" lang="zh-CN" altLang="en-US" sz="3200">
                <a:latin typeface="Times New Roman" pitchFamily="18" charset="0"/>
              </a:rPr>
              <a:t>  </a:t>
            </a:r>
          </a:p>
        </p:txBody>
      </p:sp>
      <p:sp>
        <p:nvSpPr>
          <p:cNvPr id="220164" name="Text Box 4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717550" y="5102225"/>
            <a:ext cx="19700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zh-CN" altLang="en-US" sz="2800" b="1" u="sng">
                <a:solidFill>
                  <a:srgbClr val="FF0000"/>
                </a:solidFill>
                <a:latin typeface="Times New Roman" pitchFamily="18" charset="0"/>
              </a:rPr>
              <a:t>基本操作：</a:t>
            </a:r>
            <a:endParaRPr kumimoji="1" lang="zh-CN" altLang="en-US" sz="2800" u="sng">
              <a:latin typeface="Times New Roman" pitchFamily="18" charset="0"/>
            </a:endParaRPr>
          </a:p>
        </p:txBody>
      </p:sp>
      <p:sp>
        <p:nvSpPr>
          <p:cNvPr id="220165" name="Text Box 5"/>
          <p:cNvSpPr txBox="1">
            <a:spLocks noChangeArrowheads="1"/>
          </p:cNvSpPr>
          <p:nvPr/>
        </p:nvSpPr>
        <p:spPr bwMode="auto">
          <a:xfrm>
            <a:off x="360363" y="5810250"/>
            <a:ext cx="24780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zh-CN" altLang="en-US" sz="3200">
                <a:latin typeface="Times New Roman" pitchFamily="18" charset="0"/>
              </a:rPr>
              <a:t> </a:t>
            </a:r>
            <a:r>
              <a:rPr kumimoji="1" lang="en-US" altLang="zh-CN" sz="3200" b="1">
                <a:latin typeface="Times New Roman" pitchFamily="18" charset="0"/>
              </a:rPr>
              <a:t>} ADT Stack</a:t>
            </a:r>
          </a:p>
        </p:txBody>
      </p:sp>
    </p:spTree>
    <p:extLst>
      <p:ext uri="{BB962C8B-B14F-4D97-AF65-F5344CB8AC3E}">
        <p14:creationId xmlns:p14="http://schemas.microsoft.com/office/powerpoint/2010/main" val="23098551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3" grpId="0" autoUpdateAnimBg="0"/>
      <p:bldP spid="220164" grpId="0" autoUpdateAnimBg="0"/>
      <p:bldP spid="220165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Text Box 2"/>
          <p:cNvSpPr txBox="1">
            <a:spLocks noChangeArrowheads="1"/>
          </p:cNvSpPr>
          <p:nvPr/>
        </p:nvSpPr>
        <p:spPr bwMode="auto">
          <a:xfrm>
            <a:off x="685800" y="228600"/>
            <a:ext cx="4318000" cy="519113"/>
          </a:xfrm>
          <a:prstGeom prst="rect">
            <a:avLst/>
          </a:prstGeom>
          <a:ln/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 dirty="0" err="1">
                <a:solidFill>
                  <a:srgbClr val="A50021"/>
                </a:solidFill>
                <a:latin typeface="Times New Roman" pitchFamily="18" charset="0"/>
              </a:rPr>
              <a:t>Stack_</a:t>
            </a:r>
            <a:r>
              <a:rPr kumimoji="1" lang="en-US" altLang="zh-CN" sz="2800" b="1" dirty="0" err="1">
                <a:solidFill>
                  <a:srgbClr val="A50021"/>
                </a:solidFill>
              </a:rPr>
              <a:t>Init</a:t>
            </a:r>
            <a:r>
              <a:rPr kumimoji="1" lang="en-US" altLang="zh-CN" sz="2800" b="1" dirty="0"/>
              <a:t> </a:t>
            </a:r>
            <a:r>
              <a:rPr kumimoji="1" lang="en-US" altLang="zh-CN" sz="2800" b="1" dirty="0">
                <a:solidFill>
                  <a:srgbClr val="A50021"/>
                </a:solidFill>
                <a:latin typeface="Times New Roman" pitchFamily="18" charset="0"/>
              </a:rPr>
              <a:t>(</a:t>
            </a:r>
            <a:r>
              <a:rPr lang="en-US" altLang="zh-CN" sz="2800" b="1" dirty="0" err="1">
                <a:solidFill>
                  <a:srgbClr val="FF0000"/>
                </a:solidFill>
              </a:rPr>
              <a:t>StackPtr</a:t>
            </a:r>
            <a:r>
              <a:rPr lang="en-US" altLang="zh-CN" sz="2800" b="1" dirty="0">
                <a:solidFill>
                  <a:srgbClr val="FF0000"/>
                </a:solidFill>
              </a:rPr>
              <a:t> s</a:t>
            </a:r>
            <a:r>
              <a:rPr kumimoji="1" lang="en-US" altLang="zh-CN" sz="2800" b="1" dirty="0">
                <a:solidFill>
                  <a:srgbClr val="A50021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221187" name="Text Box 3"/>
          <p:cNvSpPr txBox="1">
            <a:spLocks noChangeArrowheads="1"/>
          </p:cNvSpPr>
          <p:nvPr/>
        </p:nvSpPr>
        <p:spPr bwMode="auto">
          <a:xfrm>
            <a:off x="596346" y="926306"/>
            <a:ext cx="50879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 dirty="0" err="1">
                <a:latin typeface="Times New Roman" pitchFamily="18" charset="0"/>
              </a:rPr>
              <a:t>Stack_</a:t>
            </a:r>
            <a:r>
              <a:rPr kumimoji="1" lang="en-US" altLang="zh-CN" sz="2800" b="1" dirty="0" err="1"/>
              <a:t>Destroy</a:t>
            </a:r>
            <a:r>
              <a:rPr kumimoji="1" lang="en-US" altLang="zh-CN" sz="2800" b="1" dirty="0"/>
              <a:t> </a:t>
            </a:r>
            <a:r>
              <a:rPr kumimoji="1" lang="en-US" altLang="zh-CN" sz="2800" b="1" dirty="0">
                <a:latin typeface="Times New Roman" pitchFamily="18" charset="0"/>
              </a:rPr>
              <a:t>(</a:t>
            </a:r>
            <a:r>
              <a:rPr lang="en-US" altLang="zh-CN" sz="2800" b="1" dirty="0" err="1"/>
              <a:t>StackPtr</a:t>
            </a:r>
            <a:r>
              <a:rPr lang="en-US" altLang="zh-CN" sz="2800" b="1" dirty="0"/>
              <a:t> s</a:t>
            </a:r>
            <a:r>
              <a:rPr kumimoji="1" lang="en-US" altLang="zh-CN" sz="2800" b="1" dirty="0">
                <a:latin typeface="Times New Roman" pitchFamily="18" charset="0"/>
              </a:rPr>
              <a:t>)</a:t>
            </a:r>
          </a:p>
        </p:txBody>
      </p:sp>
      <p:sp>
        <p:nvSpPr>
          <p:cNvPr id="221188" name="Text Box 4"/>
          <p:cNvSpPr txBox="1">
            <a:spLocks noChangeArrowheads="1"/>
          </p:cNvSpPr>
          <p:nvPr/>
        </p:nvSpPr>
        <p:spPr bwMode="auto">
          <a:xfrm>
            <a:off x="683568" y="2984902"/>
            <a:ext cx="4181475" cy="519113"/>
          </a:xfrm>
          <a:prstGeom prst="rect">
            <a:avLst/>
          </a:prstGeom>
          <a:ln/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800" b="1" dirty="0" err="1">
                <a:solidFill>
                  <a:srgbClr val="A50021"/>
                </a:solidFill>
                <a:latin typeface="Times New Roman" pitchFamily="18" charset="0"/>
              </a:rPr>
              <a:t>Stack_</a:t>
            </a:r>
            <a:r>
              <a:rPr kumimoji="1" lang="en-US" altLang="zh-CN" sz="2800" b="1" dirty="0" err="1">
                <a:solidFill>
                  <a:srgbClr val="A50021"/>
                </a:solidFill>
              </a:rPr>
              <a:t>Clear</a:t>
            </a:r>
            <a:r>
              <a:rPr kumimoji="1" lang="en-US" altLang="zh-CN" sz="2800" b="1" dirty="0"/>
              <a:t> </a:t>
            </a:r>
            <a:r>
              <a:rPr kumimoji="1" lang="en-US" altLang="zh-CN" sz="2800" b="1" dirty="0">
                <a:solidFill>
                  <a:srgbClr val="A50021"/>
                </a:solidFill>
                <a:latin typeface="Times New Roman" pitchFamily="18" charset="0"/>
              </a:rPr>
              <a:t>(</a:t>
            </a:r>
            <a:r>
              <a:rPr lang="en-US" altLang="zh-CN" sz="2800" b="1" dirty="0" err="1">
                <a:solidFill>
                  <a:srgbClr val="FF0000"/>
                </a:solidFill>
              </a:rPr>
              <a:t>StackPtr</a:t>
            </a:r>
            <a:r>
              <a:rPr lang="en-US" altLang="zh-CN" sz="2800" b="1" dirty="0">
                <a:solidFill>
                  <a:srgbClr val="FF0000"/>
                </a:solidFill>
              </a:rPr>
              <a:t> s</a:t>
            </a:r>
            <a:r>
              <a:rPr kumimoji="1" lang="en-US" altLang="zh-CN" sz="2800" b="1" dirty="0">
                <a:solidFill>
                  <a:srgbClr val="A50021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221189" name="Text Box 5"/>
          <p:cNvSpPr txBox="1">
            <a:spLocks noChangeArrowheads="1"/>
          </p:cNvSpPr>
          <p:nvPr/>
        </p:nvSpPr>
        <p:spPr bwMode="auto">
          <a:xfrm>
            <a:off x="685800" y="2206435"/>
            <a:ext cx="4221163" cy="519113"/>
          </a:xfrm>
          <a:prstGeom prst="rect">
            <a:avLst/>
          </a:prstGeom>
          <a:ln/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800" b="1" dirty="0" err="1">
                <a:solidFill>
                  <a:srgbClr val="A50021"/>
                </a:solidFill>
                <a:latin typeface="Times New Roman" pitchFamily="18" charset="0"/>
              </a:rPr>
              <a:t>Stack_Empty</a:t>
            </a:r>
            <a:r>
              <a:rPr kumimoji="1" lang="en-US" altLang="zh-CN" sz="2800" b="1" dirty="0">
                <a:solidFill>
                  <a:srgbClr val="A50021"/>
                </a:solidFill>
                <a:latin typeface="Times New Roman" pitchFamily="18" charset="0"/>
              </a:rPr>
              <a:t>(</a:t>
            </a:r>
            <a:r>
              <a:rPr lang="en-US" altLang="zh-CN" sz="2800" b="1" dirty="0" err="1">
                <a:solidFill>
                  <a:srgbClr val="FF0000"/>
                </a:solidFill>
              </a:rPr>
              <a:t>StackPtr</a:t>
            </a:r>
            <a:r>
              <a:rPr lang="en-US" altLang="zh-CN" sz="2800" b="1" dirty="0">
                <a:solidFill>
                  <a:srgbClr val="FF0000"/>
                </a:solidFill>
              </a:rPr>
              <a:t> s</a:t>
            </a:r>
            <a:r>
              <a:rPr kumimoji="1" lang="en-US" altLang="zh-CN" sz="2800" b="1" dirty="0">
                <a:solidFill>
                  <a:srgbClr val="A50021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221190" name="Text Box 6"/>
          <p:cNvSpPr txBox="1">
            <a:spLocks noChangeArrowheads="1"/>
          </p:cNvSpPr>
          <p:nvPr/>
        </p:nvSpPr>
        <p:spPr bwMode="auto">
          <a:xfrm>
            <a:off x="609600" y="1641475"/>
            <a:ext cx="44783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800" b="1">
                <a:latin typeface="Times New Roman" pitchFamily="18" charset="0"/>
              </a:rPr>
              <a:t>Length_</a:t>
            </a:r>
            <a:r>
              <a:rPr kumimoji="1" lang="en-US" altLang="zh-CN" sz="2800" b="1"/>
              <a:t>Stack </a:t>
            </a:r>
            <a:r>
              <a:rPr kumimoji="1" lang="en-US" altLang="zh-CN" sz="2800" b="1">
                <a:latin typeface="Times New Roman" pitchFamily="18" charset="0"/>
              </a:rPr>
              <a:t>(</a:t>
            </a:r>
            <a:r>
              <a:rPr lang="en-US" altLang="zh-CN" sz="2800" b="1"/>
              <a:t>StackPtr s</a:t>
            </a:r>
            <a:r>
              <a:rPr kumimoji="1" lang="en-US" altLang="zh-CN" sz="2800" b="1">
                <a:latin typeface="Times New Roman" pitchFamily="18" charset="0"/>
              </a:rPr>
              <a:t>)</a:t>
            </a:r>
          </a:p>
        </p:txBody>
      </p:sp>
      <p:sp>
        <p:nvSpPr>
          <p:cNvPr id="221191" name="Text Box 7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611560" y="3702050"/>
            <a:ext cx="70627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800" b="1" dirty="0" err="1">
                <a:latin typeface="Times New Roman" pitchFamily="18" charset="0"/>
              </a:rPr>
              <a:t>Stack_Top</a:t>
            </a:r>
            <a:r>
              <a:rPr kumimoji="1" lang="en-US" altLang="zh-CN" sz="2800" b="1" dirty="0">
                <a:latin typeface="Times New Roman" pitchFamily="18" charset="0"/>
              </a:rPr>
              <a:t>(</a:t>
            </a:r>
            <a:r>
              <a:rPr lang="en-US" altLang="zh-CN" sz="2800" b="1" dirty="0" err="1"/>
              <a:t>StackPtr</a:t>
            </a:r>
            <a:r>
              <a:rPr lang="en-US" altLang="zh-CN" sz="2800" b="1" dirty="0"/>
              <a:t> s, </a:t>
            </a:r>
            <a:r>
              <a:rPr lang="en-US" altLang="zh-CN" sz="2800" b="1" dirty="0" err="1"/>
              <a:t>StackEntry</a:t>
            </a:r>
            <a:r>
              <a:rPr kumimoji="1" lang="en-US" altLang="zh-CN" sz="2800" b="1" dirty="0">
                <a:latin typeface="Times New Roman" pitchFamily="18" charset="0"/>
              </a:rPr>
              <a:t> *item)</a:t>
            </a:r>
          </a:p>
        </p:txBody>
      </p:sp>
      <p:sp>
        <p:nvSpPr>
          <p:cNvPr id="221192" name="Text Box 8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467544" y="4565650"/>
            <a:ext cx="781816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algn="r" eaLnBrk="1" hangingPunct="1"/>
            <a:r>
              <a:rPr kumimoji="1" lang="en-US" altLang="zh-CN" sz="2800" b="1" dirty="0" err="1">
                <a:solidFill>
                  <a:srgbClr val="66FF33"/>
                </a:solidFill>
                <a:latin typeface="Times New Roman" pitchFamily="18" charset="0"/>
              </a:rPr>
              <a:t>Stack_Push</a:t>
            </a:r>
            <a:r>
              <a:rPr kumimoji="1" lang="en-US" altLang="zh-CN" sz="2800" b="1" dirty="0"/>
              <a:t>(</a:t>
            </a:r>
            <a:r>
              <a:rPr lang="en-US" altLang="zh-CN" sz="2800" b="1" dirty="0" err="1"/>
              <a:t>StackPtr</a:t>
            </a:r>
            <a:r>
              <a:rPr lang="en-US" altLang="zh-CN" sz="2800" b="1" dirty="0"/>
              <a:t> s, </a:t>
            </a:r>
            <a:r>
              <a:rPr lang="en-US" altLang="zh-CN" sz="2800" b="1" dirty="0" err="1"/>
              <a:t>StackEntry</a:t>
            </a:r>
            <a:r>
              <a:rPr kumimoji="1" lang="en-US" altLang="zh-CN" sz="2800" b="1" dirty="0"/>
              <a:t>  item</a:t>
            </a:r>
            <a:r>
              <a:rPr kumimoji="1" lang="en-US" altLang="zh-CN" sz="2800" b="1" dirty="0" smtClean="0"/>
              <a:t>) </a:t>
            </a:r>
            <a:r>
              <a:rPr kumimoji="1" lang="zh-CN" altLang="en-US" sz="2800" b="1" dirty="0" smtClean="0"/>
              <a:t>入栈</a:t>
            </a:r>
            <a:endParaRPr kumimoji="1" lang="en-US" altLang="zh-CN" sz="2800" b="1" dirty="0">
              <a:solidFill>
                <a:srgbClr val="A50021"/>
              </a:solidFill>
              <a:latin typeface="Times New Roman" pitchFamily="18" charset="0"/>
            </a:endParaRPr>
          </a:p>
        </p:txBody>
      </p:sp>
      <p:sp>
        <p:nvSpPr>
          <p:cNvPr id="221193" name="Text Box 9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11560" y="5286375"/>
            <a:ext cx="78983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800" b="1" dirty="0" err="1"/>
              <a:t>Stack_Pop</a:t>
            </a:r>
            <a:r>
              <a:rPr kumimoji="1" lang="en-US" altLang="zh-CN" sz="2800" b="1" dirty="0"/>
              <a:t>(</a:t>
            </a:r>
            <a:r>
              <a:rPr lang="en-US" altLang="zh-CN" sz="2800" b="1" dirty="0" err="1"/>
              <a:t>StackPtr</a:t>
            </a:r>
            <a:r>
              <a:rPr lang="en-US" altLang="zh-CN" sz="2800" b="1" dirty="0"/>
              <a:t> s, </a:t>
            </a:r>
            <a:r>
              <a:rPr lang="en-US" altLang="zh-CN" sz="2800" b="1" dirty="0" err="1"/>
              <a:t>StackEntry</a:t>
            </a:r>
            <a:r>
              <a:rPr kumimoji="1" lang="en-US" altLang="zh-CN" sz="2800" b="1" dirty="0"/>
              <a:t> *item</a:t>
            </a:r>
            <a:r>
              <a:rPr kumimoji="1" lang="en-US" altLang="zh-CN" sz="2800" b="1" dirty="0" smtClean="0"/>
              <a:t>) </a:t>
            </a:r>
            <a:r>
              <a:rPr kumimoji="1" lang="zh-CN" altLang="en-US" sz="2800" b="1" dirty="0" smtClean="0"/>
              <a:t>出栈</a:t>
            </a:r>
            <a:endParaRPr kumimoji="1" lang="en-US" altLang="zh-CN" sz="2800" b="1" dirty="0"/>
          </a:p>
        </p:txBody>
      </p:sp>
      <p:sp>
        <p:nvSpPr>
          <p:cNvPr id="221194" name="Text Box 10"/>
          <p:cNvSpPr txBox="1">
            <a:spLocks noChangeArrowheads="1"/>
          </p:cNvSpPr>
          <p:nvPr/>
        </p:nvSpPr>
        <p:spPr bwMode="auto">
          <a:xfrm>
            <a:off x="696268" y="5638800"/>
            <a:ext cx="13017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4400">
                <a:solidFill>
                  <a:srgbClr val="A50021"/>
                </a:solidFill>
                <a:latin typeface="Times New Roman" pitchFamily="18" charset="0"/>
              </a:rPr>
              <a:t>……</a:t>
            </a:r>
            <a:endParaRPr kumimoji="1" lang="en-US" altLang="zh-CN" sz="4000">
              <a:latin typeface="Times New Roman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20072" y="228600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初始化栈</a:t>
            </a:r>
            <a:endParaRPr lang="zh-CN" altLang="en-US" sz="2800" dirty="0"/>
          </a:p>
        </p:txBody>
      </p:sp>
      <p:sp>
        <p:nvSpPr>
          <p:cNvPr id="12" name="文本框 11"/>
          <p:cNvSpPr txBox="1"/>
          <p:nvPr/>
        </p:nvSpPr>
        <p:spPr>
          <a:xfrm>
            <a:off x="5220072" y="913661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销毁栈</a:t>
            </a:r>
            <a:endParaRPr lang="zh-CN" altLang="en-US" sz="2800" dirty="0"/>
          </a:p>
        </p:txBody>
      </p:sp>
      <p:sp>
        <p:nvSpPr>
          <p:cNvPr id="13" name="文本框 12"/>
          <p:cNvSpPr txBox="1"/>
          <p:nvPr/>
        </p:nvSpPr>
        <p:spPr>
          <a:xfrm>
            <a:off x="5220072" y="1609636"/>
            <a:ext cx="2454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求</a:t>
            </a:r>
            <a:r>
              <a:rPr lang="zh-CN" altLang="en-US" sz="2800" dirty="0" smtClean="0"/>
              <a:t>栈的长度</a:t>
            </a:r>
            <a:endParaRPr lang="zh-CN" altLang="en-US" sz="2800" dirty="0"/>
          </a:p>
        </p:txBody>
      </p:sp>
      <p:sp>
        <p:nvSpPr>
          <p:cNvPr id="14" name="文本框 13"/>
          <p:cNvSpPr txBox="1"/>
          <p:nvPr/>
        </p:nvSpPr>
        <p:spPr>
          <a:xfrm>
            <a:off x="5220072" y="2257708"/>
            <a:ext cx="2454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判断</a:t>
            </a:r>
            <a:r>
              <a:rPr lang="zh-CN" altLang="en-US" sz="2800" dirty="0" smtClean="0"/>
              <a:t>栈空</a:t>
            </a:r>
            <a:endParaRPr lang="zh-CN" altLang="en-US" sz="2800" dirty="0"/>
          </a:p>
        </p:txBody>
      </p:sp>
      <p:sp>
        <p:nvSpPr>
          <p:cNvPr id="15" name="文本框 14"/>
          <p:cNvSpPr txBox="1"/>
          <p:nvPr/>
        </p:nvSpPr>
        <p:spPr>
          <a:xfrm>
            <a:off x="5220072" y="2977788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清除栈所有元素</a:t>
            </a:r>
            <a:endParaRPr lang="zh-CN" altLang="en-US" sz="2800" dirty="0"/>
          </a:p>
        </p:txBody>
      </p:sp>
      <p:sp>
        <p:nvSpPr>
          <p:cNvPr id="16" name="文本框 15"/>
          <p:cNvSpPr txBox="1"/>
          <p:nvPr/>
        </p:nvSpPr>
        <p:spPr>
          <a:xfrm>
            <a:off x="7282738" y="3717032"/>
            <a:ext cx="1465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求栈顶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014410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平衡">
      <a:majorFont>
        <a:latin typeface="Rockwell"/>
        <a:ea typeface=""/>
        <a:cs typeface=""/>
        <a:font script="Grek" typeface="Cambria"/>
        <a:font script="Cyrl" typeface="Cambria"/>
        <a:font script="Jpan" typeface="HGS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S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衡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35</TotalTime>
  <Words>1304</Words>
  <Application>Microsoft Office PowerPoint</Application>
  <PresentationFormat>全屏显示(4:3)</PresentationFormat>
  <Paragraphs>318</Paragraphs>
  <Slides>24</Slides>
  <Notes>1</Notes>
  <HiddenSlides>12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24</vt:i4>
      </vt:variant>
    </vt:vector>
  </HeadingPairs>
  <TitlesOfParts>
    <vt:vector size="41" baseType="lpstr">
      <vt:lpstr>方正姚体</vt:lpstr>
      <vt:lpstr>楷体_GB2312</vt:lpstr>
      <vt:lpstr>隶书</vt:lpstr>
      <vt:lpstr>宋体</vt:lpstr>
      <vt:lpstr>幼圆</vt:lpstr>
      <vt:lpstr>Arial</vt:lpstr>
      <vt:lpstr>Calibri</vt:lpstr>
      <vt:lpstr>Rockwell</vt:lpstr>
      <vt:lpstr>Symbol</vt:lpstr>
      <vt:lpstr>Tahoma</vt:lpstr>
      <vt:lpstr>Times New Roman</vt:lpstr>
      <vt:lpstr>Webdings</vt:lpstr>
      <vt:lpstr>Wingdings</vt:lpstr>
      <vt:lpstr>平衡</vt:lpstr>
      <vt:lpstr>Equation</vt:lpstr>
      <vt:lpstr>图片</vt:lpstr>
      <vt:lpstr>剪辑</vt:lpstr>
      <vt:lpstr>栈</vt:lpstr>
      <vt:lpstr>2.2  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2.2.2 栈的顺序存储 </vt:lpstr>
      <vt:lpstr>顺序栈</vt:lpstr>
      <vt:lpstr>练习</vt:lpstr>
      <vt:lpstr>顺序栈入栈操作的实现</vt:lpstr>
      <vt:lpstr>顺序栈出栈操作的实现</vt:lpstr>
      <vt:lpstr>练习顺序栈取栈顶元素操作的实现</vt:lpstr>
      <vt:lpstr>多个顺序栈空间共享</vt:lpstr>
      <vt:lpstr>两个栈共享空间</vt:lpstr>
      <vt:lpstr>2.2.3 栈的链式存储</vt:lpstr>
      <vt:lpstr>PowerPoint 演示文稿</vt:lpstr>
      <vt:lpstr>链栈入栈操作的实现</vt:lpstr>
      <vt:lpstr>链栈出栈操作的实现</vt:lpstr>
      <vt:lpstr>链栈取栈顶元素操作的实现</vt:lpstr>
      <vt:lpstr>PowerPoint 演示文稿</vt:lpstr>
      <vt:lpstr>队列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栈</dc:title>
  <dc:creator>微软用户</dc:creator>
  <cp:lastModifiedBy>Administrator</cp:lastModifiedBy>
  <cp:revision>19</cp:revision>
  <dcterms:created xsi:type="dcterms:W3CDTF">2012-07-13T02:11:31Z</dcterms:created>
  <dcterms:modified xsi:type="dcterms:W3CDTF">2018-10-16T00:59:48Z</dcterms:modified>
</cp:coreProperties>
</file>