
<file path=[Content_Types].xml><?xml version="1.0" encoding="utf-8"?>
<Types xmlns="http://schemas.openxmlformats.org/package/2006/content-types">
  <Default Extension="png" ContentType="image/png"/>
  <Default Extension="bin" ContentType="audio/unknown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76" r:id="rId2"/>
  </p:sldMasterIdLst>
  <p:notesMasterIdLst>
    <p:notesMasterId r:id="rId28"/>
  </p:notesMasterIdLst>
  <p:handoutMasterIdLst>
    <p:handoutMasterId r:id="rId29"/>
  </p:handoutMasterIdLst>
  <p:sldIdLst>
    <p:sldId id="504" r:id="rId3"/>
    <p:sldId id="510" r:id="rId4"/>
    <p:sldId id="408" r:id="rId5"/>
    <p:sldId id="514" r:id="rId6"/>
    <p:sldId id="410" r:id="rId7"/>
    <p:sldId id="411" r:id="rId8"/>
    <p:sldId id="413" r:id="rId9"/>
    <p:sldId id="414" r:id="rId10"/>
    <p:sldId id="415" r:id="rId11"/>
    <p:sldId id="416" r:id="rId12"/>
    <p:sldId id="417" r:id="rId13"/>
    <p:sldId id="471" r:id="rId14"/>
    <p:sldId id="513" r:id="rId15"/>
    <p:sldId id="419" r:id="rId16"/>
    <p:sldId id="511" r:id="rId17"/>
    <p:sldId id="516" r:id="rId18"/>
    <p:sldId id="519" r:id="rId19"/>
    <p:sldId id="517" r:id="rId20"/>
    <p:sldId id="420" r:id="rId21"/>
    <p:sldId id="512" r:id="rId22"/>
    <p:sldId id="506" r:id="rId23"/>
    <p:sldId id="520" r:id="rId24"/>
    <p:sldId id="485" r:id="rId25"/>
    <p:sldId id="445" r:id="rId26"/>
    <p:sldId id="508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CC00CC"/>
    <a:srgbClr val="003300"/>
    <a:srgbClr val="660066"/>
    <a:srgbClr val="FFFF00"/>
    <a:srgbClr val="FF0000"/>
    <a:srgbClr val="0033CC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8" autoAdjust="0"/>
    <p:restoredTop sz="94683" autoAdjust="0"/>
  </p:normalViewPr>
  <p:slideViewPr>
    <p:cSldViewPr>
      <p:cViewPr varScale="1">
        <p:scale>
          <a:sx n="70" d="100"/>
          <a:sy n="70" d="100"/>
        </p:scale>
        <p:origin x="138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668"/>
    </p:cViewPr>
  </p:sorterViewPr>
  <p:notesViewPr>
    <p:cSldViewPr>
      <p:cViewPr varScale="1">
        <p:scale>
          <a:sx n="70" d="100"/>
          <a:sy n="70" d="100"/>
        </p:scale>
        <p:origin x="-211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28C5408D-2750-4BA0-B773-B1AC81BF418B}" type="datetimeFigureOut">
              <a:rPr lang="zh-CN" altLang="en-US"/>
              <a:pPr/>
              <a:t>2018/10/16</a:t>
            </a:fld>
            <a:endParaRPr lang="en-US" altLang="zh-CN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zh-CN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BD341BE-A3E6-4DDF-9760-05BB00D2F9E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021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6A309A76-18B1-4616-AB72-743633931124}" type="datetimeFigureOut">
              <a:rPr lang="zh-CN" altLang="en-US"/>
              <a:pPr/>
              <a:t>2018/10/16</a:t>
            </a:fld>
            <a:endParaRPr lang="en-US" altLang="zh-CN"/>
          </a:p>
        </p:txBody>
      </p:sp>
      <p:sp>
        <p:nvSpPr>
          <p:cNvPr id="158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7584C1F6-FE63-4D17-B21D-2F817FADC43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33030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幼圆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幼圆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幼圆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幼圆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幼圆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本质是元素个数问题</a:t>
            </a:r>
          </a:p>
        </p:txBody>
      </p:sp>
    </p:spTree>
    <p:extLst>
      <p:ext uri="{BB962C8B-B14F-4D97-AF65-F5344CB8AC3E}">
        <p14:creationId xmlns:p14="http://schemas.microsoft.com/office/powerpoint/2010/main" val="3016106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产生的原因是入队或者出队操作</a:t>
            </a:r>
          </a:p>
        </p:txBody>
      </p:sp>
    </p:spTree>
    <p:extLst>
      <p:ext uri="{BB962C8B-B14F-4D97-AF65-F5344CB8AC3E}">
        <p14:creationId xmlns:p14="http://schemas.microsoft.com/office/powerpoint/2010/main" val="1570768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不允许问题出现</a:t>
            </a:r>
          </a:p>
        </p:txBody>
      </p:sp>
    </p:spTree>
    <p:extLst>
      <p:ext uri="{BB962C8B-B14F-4D97-AF65-F5344CB8AC3E}">
        <p14:creationId xmlns:p14="http://schemas.microsoft.com/office/powerpoint/2010/main" val="2116981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22507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A5F37-7433-4D4F-887F-C80C0C2DBE03}" type="datetimeFigureOut">
              <a:rPr lang="zh-CN" altLang="en-US"/>
              <a:pPr/>
              <a:t>2018/10/16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FA617A-1E94-41BB-9014-72E01BC7AA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62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C147CE-A701-4B52-AE63-8CD1D0B0FF55}" type="datetimeFigureOut">
              <a:rPr lang="zh-CN" altLang="en-US"/>
              <a:pPr/>
              <a:t>2018/10/16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B253CA-663E-42C4-A2E9-A0D3F90A527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9595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87DF6C-1ED7-437E-A02A-D14B34F8901A}" type="datetimeFigureOut">
              <a:rPr lang="zh-CN" altLang="en-US"/>
              <a:pPr/>
              <a:t>2018/10/16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5AF500-5F16-4B43-8083-438763646E4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4575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0A2867B1-F4F9-407A-86E2-47999AAC660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90572C5B-24EB-46ED-A408-DA0948F1A3E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750F17CC-F9C2-49C8-ABA0-85EB146F8C8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3249F97F-8C1C-40B8-8F43-1F3AF26C933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2CBDC7AC-E015-4EFB-8ECD-A08EE05194F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3E9766B1-D6C4-43AB-A11F-79F75417F9B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8077AED6-F5AD-44CC-B8C6-C307A6066EA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0FBD5343-11AB-47B8-9B4B-27D34F5A910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A0A0A7-FF60-47E2-83E0-0CA0C33EC30F}" type="datetimeFigureOut">
              <a:rPr lang="zh-CN" altLang="en-US"/>
              <a:pPr/>
              <a:t>2018/10/16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CF4BDC-ECBD-47C1-83B3-ABFB62BDC14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29425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0F1D80EF-E884-4D45-AC5B-DAF48B0B283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514225C6-E3CC-4051-9A92-BB24CFCF4D9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31E676D7-E366-403E-B467-259533B1D12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50825" y="0"/>
            <a:ext cx="8591550" cy="6308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E60EBCE-2271-42D8-9DD1-94B9F27C99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4066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5" y="0"/>
            <a:ext cx="8229600" cy="6921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836613"/>
            <a:ext cx="4146550" cy="5472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4238" y="836613"/>
            <a:ext cx="4148137" cy="5472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12D36A-6695-490D-A42C-1725218BE6F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3624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3B45F2-8F95-4E28-9E34-42BAF04CEB7E}" type="datetimeFigureOut">
              <a:rPr lang="zh-CN" altLang="en-US"/>
              <a:pPr/>
              <a:t>2018/10/16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B0C7DD-CCEE-49ED-B29D-E4465930ED9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741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4D8C2-3017-493D-B2D8-74774D64DB1C}" type="datetimeFigureOut">
              <a:rPr lang="zh-CN" altLang="en-US"/>
              <a:pPr/>
              <a:t>2018/10/16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A399FC-F41F-46A0-944B-1FE2C27E03B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231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1A11F4-A51F-46E6-8A34-1D45EBAB676F}" type="datetimeFigureOut">
              <a:rPr lang="zh-CN" altLang="en-US"/>
              <a:pPr/>
              <a:t>2018/10/16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42ABB6-E806-4050-B466-59F4F639697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809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3A8F57-FE60-4137-84A8-303B04E5139F}" type="datetimeFigureOut">
              <a:rPr lang="zh-CN" altLang="en-US"/>
              <a:pPr/>
              <a:t>2018/10/16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ADC596-0BE5-4E17-9EE1-E7B387E4E30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3920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2D4C4-5AF7-4BDC-855D-7EE2A2E41922}" type="datetimeFigureOut">
              <a:rPr lang="zh-CN" altLang="en-US"/>
              <a:pPr/>
              <a:t>2018/10/16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495AEF-E3BD-44FB-A00D-9F128415FFC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6331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F91F67-4F2A-4451-B8DD-7294DBA3631C}" type="datetimeFigureOut">
              <a:rPr lang="zh-CN" altLang="en-US"/>
              <a:pPr/>
              <a:t>2018/10/16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97A0F5-04E0-4C61-86B7-4E84AFD83DC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632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591237-B444-4363-A762-5C420ACE87EF}" type="datetimeFigureOut">
              <a:rPr lang="zh-CN" altLang="en-US"/>
              <a:pPr/>
              <a:t>2018/10/16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D94760-51A4-466A-B171-3107C637823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9298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fld id="{2E361696-96BC-4ADC-ABD6-1AC4EBEDEB61}" type="datetimeFigureOut">
              <a:rPr lang="zh-CN" altLang="en-US"/>
              <a:pPr/>
              <a:t>2018/10/16</a:t>
            </a:fld>
            <a:endParaRPr lang="en-US" altLang="zh-CN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endParaRPr lang="en-US" altLang="zh-CN"/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CFC99E0E-E715-4DE9-A0D1-FFF8FEC73363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0" y="0"/>
            <a:ext cx="381000" cy="6858000"/>
          </a:xfrm>
          <a:prstGeom prst="rect">
            <a:avLst/>
          </a:prstGeom>
          <a:solidFill>
            <a:srgbClr val="333399">
              <a:alpha val="50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Char char="•"/>
            </a:pPr>
            <a:endParaRPr kumimoji="1" lang="zh-CN" altLang="zh-CN" sz="3000">
              <a:latin typeface="Tahoma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 userDrawn="1"/>
        </p:nvSpPr>
        <p:spPr bwMode="auto">
          <a:xfrm>
            <a:off x="0" y="0"/>
            <a:ext cx="381000" cy="2286000"/>
          </a:xfrm>
          <a:prstGeom prst="rect">
            <a:avLst/>
          </a:prstGeom>
          <a:solidFill>
            <a:schemeClr val="accent1">
              <a:alpha val="53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Char char="•"/>
            </a:pPr>
            <a:endParaRPr kumimoji="1" lang="zh-CN" altLang="zh-CN" sz="3000">
              <a:latin typeface="Tahoma" pitchFamily="34" charset="0"/>
            </a:endParaRPr>
          </a:p>
        </p:txBody>
      </p:sp>
      <p:sp>
        <p:nvSpPr>
          <p:cNvPr id="17" name="Line 9"/>
          <p:cNvSpPr>
            <a:spLocks noChangeShapeType="1"/>
          </p:cNvSpPr>
          <p:nvPr userDrawn="1"/>
        </p:nvSpPr>
        <p:spPr bwMode="auto">
          <a:xfrm>
            <a:off x="179388" y="6381750"/>
            <a:ext cx="8856662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21514" name="Picture 19" descr="Uestc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2873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18"/>
          <p:cNvSpPr>
            <a:spLocks noChangeArrowheads="1"/>
          </p:cNvSpPr>
          <p:nvPr userDrawn="1"/>
        </p:nvSpPr>
        <p:spPr bwMode="auto">
          <a:xfrm>
            <a:off x="468313" y="6453188"/>
            <a:ext cx="597535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400" b="1"/>
              <a:t>数据结构</a:t>
            </a:r>
            <a:r>
              <a:rPr lang="en-US" altLang="zh-CN" sz="1600" b="1" baseline="20000">
                <a:latin typeface="Times New Roman" pitchFamily="18" charset="0"/>
              </a:rPr>
              <a:t>@</a:t>
            </a:r>
            <a:r>
              <a:rPr lang="en-US" altLang="zh-CN" sz="1400" b="1"/>
              <a:t>UESTC   </a:t>
            </a:r>
            <a:r>
              <a:rPr lang="zh-CN" altLang="en-US" sz="1500" b="1">
                <a:latin typeface="华文行楷" pitchFamily="2" charset="-122"/>
                <a:ea typeface="华文行楷" pitchFamily="2" charset="-122"/>
              </a:rPr>
              <a:t>电子科技大学 </a:t>
            </a:r>
            <a:r>
              <a:rPr lang="en-US" altLang="zh-CN" sz="1500" b="1">
                <a:ea typeface="华文行楷" pitchFamily="2" charset="-122"/>
              </a:rPr>
              <a:t>·</a:t>
            </a:r>
            <a:r>
              <a:rPr lang="en-US" altLang="zh-CN" sz="1500" b="1"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en-US" sz="1500" b="1">
                <a:latin typeface="华文行楷" pitchFamily="2" charset="-122"/>
                <a:ea typeface="华文行楷" pitchFamily="2" charset="-122"/>
              </a:rPr>
              <a:t>计算机科学 </a:t>
            </a:r>
            <a:r>
              <a:rPr lang="en-US" altLang="zh-CN" sz="1500" b="1">
                <a:ea typeface="华文行楷" pitchFamily="2" charset="-122"/>
              </a:rPr>
              <a:t>·</a:t>
            </a:r>
            <a:r>
              <a:rPr lang="en-US" altLang="zh-CN" sz="1500" b="1"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en-US" sz="1500" b="1">
                <a:latin typeface="华文行楷" pitchFamily="2" charset="-122"/>
                <a:ea typeface="华文行楷" pitchFamily="2" charset="-122"/>
              </a:rPr>
              <a:t>数据结构与算法 </a:t>
            </a:r>
            <a:r>
              <a:rPr lang="en-US" altLang="zh-CN" sz="1500" b="1">
                <a:ea typeface="华文行楷" pitchFamily="2" charset="-122"/>
              </a:rPr>
              <a:t>·</a:t>
            </a:r>
            <a:endParaRPr lang="en-US" altLang="zh-CN" sz="1500" b="1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8" name="Oval 10"/>
          <p:cNvSpPr>
            <a:spLocks noChangeArrowheads="1"/>
          </p:cNvSpPr>
          <p:nvPr userDrawn="1"/>
        </p:nvSpPr>
        <p:spPr bwMode="auto">
          <a:xfrm>
            <a:off x="34925" y="6308725"/>
            <a:ext cx="144463" cy="144463"/>
          </a:xfrm>
          <a:prstGeom prst="ellipse">
            <a:avLst/>
          </a:prstGeom>
          <a:solidFill>
            <a:srgbClr val="FFCC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16"/>
          <p:cNvSpPr>
            <a:spLocks noChangeArrowheads="1"/>
          </p:cNvSpPr>
          <p:nvPr userDrawn="1"/>
        </p:nvSpPr>
        <p:spPr bwMode="auto">
          <a:xfrm>
            <a:off x="8942388" y="6308725"/>
            <a:ext cx="144462" cy="144463"/>
          </a:xfrm>
          <a:prstGeom prst="ellipse">
            <a:avLst/>
          </a:prstGeom>
          <a:solidFill>
            <a:srgbClr val="FFCC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0" name="AutoShape 14"/>
          <p:cNvSpPr>
            <a:spLocks noChangeArrowheads="1"/>
          </p:cNvSpPr>
          <p:nvPr userDrawn="1"/>
        </p:nvSpPr>
        <p:spPr bwMode="auto">
          <a:xfrm>
            <a:off x="1619250" y="-2209800"/>
            <a:ext cx="9124950" cy="9067800"/>
          </a:xfrm>
          <a:prstGeom prst="diamond">
            <a:avLst/>
          </a:prstGeom>
          <a:gradFill rotWithShape="0">
            <a:gsLst>
              <a:gs pos="0">
                <a:schemeClr val="bg1">
                  <a:alpha val="46001"/>
                </a:scheme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Char char="•"/>
            </a:pPr>
            <a:endParaRPr kumimoji="1" lang="zh-CN" altLang="en-US" sz="3000">
              <a:latin typeface="Tahoma" pitchFamily="34" charset="0"/>
            </a:endParaRPr>
          </a:p>
        </p:txBody>
      </p:sp>
      <p:sp>
        <p:nvSpPr>
          <p:cNvPr id="34831" name="Line 10"/>
          <p:cNvSpPr>
            <a:spLocks noChangeShapeType="1"/>
          </p:cNvSpPr>
          <p:nvPr userDrawn="1"/>
        </p:nvSpPr>
        <p:spPr bwMode="auto">
          <a:xfrm>
            <a:off x="0" y="404813"/>
            <a:ext cx="5688013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幼圆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幼圆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幼圆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幼圆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幼圆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幼圆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幼圆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幼圆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幼圆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幼圆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5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2E361696-96BC-4ADC-ABD6-1AC4EBEDEB61}" type="datetimeFigureOut">
              <a:rPr lang="zh-CN" altLang="en-US" smtClean="0"/>
              <a:pPr/>
              <a:t>2018/10/16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99E0E-E715-4DE9-A0D1-FFF8FEC73363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0" y="0"/>
            <a:ext cx="381000" cy="6858000"/>
          </a:xfrm>
          <a:prstGeom prst="rect">
            <a:avLst/>
          </a:prstGeom>
          <a:solidFill>
            <a:srgbClr val="333399">
              <a:alpha val="50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Char char="•"/>
            </a:pPr>
            <a:endParaRPr kumimoji="1" lang="zh-CN" altLang="zh-CN" sz="3000" b="1">
              <a:latin typeface="Tahoma" pitchFamily="34" charset="0"/>
            </a:endParaRPr>
          </a:p>
        </p:txBody>
      </p:sp>
      <p:sp>
        <p:nvSpPr>
          <p:cNvPr id="9" name="Line 9"/>
          <p:cNvSpPr>
            <a:spLocks noChangeShapeType="1"/>
          </p:cNvSpPr>
          <p:nvPr userDrawn="1"/>
        </p:nvSpPr>
        <p:spPr bwMode="auto">
          <a:xfrm>
            <a:off x="179388" y="6381750"/>
            <a:ext cx="8856662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" name="Oval 10"/>
          <p:cNvSpPr>
            <a:spLocks noChangeArrowheads="1"/>
          </p:cNvSpPr>
          <p:nvPr userDrawn="1"/>
        </p:nvSpPr>
        <p:spPr bwMode="auto">
          <a:xfrm>
            <a:off x="34925" y="6308725"/>
            <a:ext cx="144463" cy="144463"/>
          </a:xfrm>
          <a:prstGeom prst="ellipse">
            <a:avLst/>
          </a:prstGeom>
          <a:solidFill>
            <a:srgbClr val="FFCC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" name="Oval 16"/>
          <p:cNvSpPr>
            <a:spLocks noChangeArrowheads="1"/>
          </p:cNvSpPr>
          <p:nvPr userDrawn="1"/>
        </p:nvSpPr>
        <p:spPr bwMode="auto">
          <a:xfrm>
            <a:off x="8942388" y="6308725"/>
            <a:ext cx="144462" cy="144463"/>
          </a:xfrm>
          <a:prstGeom prst="ellipse">
            <a:avLst/>
          </a:prstGeom>
          <a:solidFill>
            <a:srgbClr val="FFCC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pic>
        <p:nvPicPr>
          <p:cNvPr id="12" name="Picture 19" descr="Uestc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2873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7"/>
          <p:cNvSpPr>
            <a:spLocks noChangeArrowheads="1"/>
          </p:cNvSpPr>
          <p:nvPr userDrawn="1"/>
        </p:nvSpPr>
        <p:spPr bwMode="auto">
          <a:xfrm>
            <a:off x="0" y="0"/>
            <a:ext cx="381000" cy="2286000"/>
          </a:xfrm>
          <a:prstGeom prst="rect">
            <a:avLst/>
          </a:prstGeom>
          <a:solidFill>
            <a:schemeClr val="accent1">
              <a:alpha val="53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Char char="•"/>
            </a:pPr>
            <a:endParaRPr kumimoji="1" lang="zh-CN" altLang="zh-CN" sz="3000" b="1">
              <a:latin typeface="Tahoma" pitchFamily="34" charset="0"/>
            </a:endParaRPr>
          </a:p>
        </p:txBody>
      </p:sp>
      <p:sp>
        <p:nvSpPr>
          <p:cNvPr id="14" name="Line 10"/>
          <p:cNvSpPr>
            <a:spLocks noChangeShapeType="1"/>
          </p:cNvSpPr>
          <p:nvPr userDrawn="1"/>
        </p:nvSpPr>
        <p:spPr bwMode="auto">
          <a:xfrm>
            <a:off x="0" y="692150"/>
            <a:ext cx="5688013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5" name="Line 11"/>
          <p:cNvSpPr>
            <a:spLocks noChangeShapeType="1"/>
          </p:cNvSpPr>
          <p:nvPr userDrawn="1"/>
        </p:nvSpPr>
        <p:spPr bwMode="auto">
          <a:xfrm flipH="1" flipV="1">
            <a:off x="107950" y="115888"/>
            <a:ext cx="0" cy="6265862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6" name="Oval 15"/>
          <p:cNvSpPr>
            <a:spLocks noChangeArrowheads="1"/>
          </p:cNvSpPr>
          <p:nvPr userDrawn="1"/>
        </p:nvSpPr>
        <p:spPr bwMode="auto">
          <a:xfrm>
            <a:off x="34925" y="620713"/>
            <a:ext cx="144463" cy="144462"/>
          </a:xfrm>
          <a:prstGeom prst="ellipse">
            <a:avLst/>
          </a:prstGeom>
          <a:solidFill>
            <a:srgbClr val="FFCC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7" name="Oval 20"/>
          <p:cNvSpPr>
            <a:spLocks noChangeArrowheads="1"/>
          </p:cNvSpPr>
          <p:nvPr userDrawn="1"/>
        </p:nvSpPr>
        <p:spPr bwMode="auto">
          <a:xfrm>
            <a:off x="34925" y="44450"/>
            <a:ext cx="144463" cy="144463"/>
          </a:xfrm>
          <a:prstGeom prst="ellipse">
            <a:avLst/>
          </a:prstGeom>
          <a:solidFill>
            <a:srgbClr val="FFCC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ransition/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audio" Target="../media/audio2.bin"/><Relationship Id="rId7" Type="http://schemas.openxmlformats.org/officeDocument/2006/relationships/image" Target="../media/image3.jpe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18.xml"/><Relationship Id="rId6" Type="http://schemas.openxmlformats.org/officeDocument/2006/relationships/audio" Target="../media/audio5.bin"/><Relationship Id="rId5" Type="http://schemas.openxmlformats.org/officeDocument/2006/relationships/audio" Target="../media/audio4.bin"/><Relationship Id="rId4" Type="http://schemas.openxmlformats.org/officeDocument/2006/relationships/audio" Target="../media/audio3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4&#38431;&#21015;&#30340;&#24212;&#29992;.ppt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9.png"/><Relationship Id="rId4" Type="http://schemas.openxmlformats.org/officeDocument/2006/relationships/image" Target="../media/image1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3-4-&#25968;&#32452;.pptx" TargetMode="Externa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388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ea typeface="宋体" charset="-122"/>
                <a:sym typeface="Webdings" pitchFamily="18" charset="2"/>
              </a:rPr>
              <a:t>§4  </a:t>
            </a:r>
            <a:r>
              <a:rPr kumimoji="1" lang="zh-CN" altLang="en-US" sz="2800" b="1" dirty="0">
                <a:latin typeface="Times New Roman" pitchFamily="18" charset="0"/>
                <a:ea typeface="宋体" charset="-122"/>
                <a:sym typeface="Webdings" pitchFamily="18" charset="2"/>
              </a:rPr>
              <a:t>队列</a:t>
            </a:r>
            <a:endParaRPr kumimoji="1" lang="en-US" altLang="zh-CN" sz="2800" b="1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299011" name="Text Box 3"/>
          <p:cNvSpPr txBox="1">
            <a:spLocks noChangeArrowheads="1"/>
          </p:cNvSpPr>
          <p:nvPr/>
        </p:nvSpPr>
        <p:spPr bwMode="auto">
          <a:xfrm>
            <a:off x="685800" y="6096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  <a:ea typeface="宋体" charset="-122"/>
              </a:rPr>
              <a:t>1.  ADT</a:t>
            </a:r>
          </a:p>
        </p:txBody>
      </p:sp>
      <p:sp>
        <p:nvSpPr>
          <p:cNvPr id="299012" name="Text Box 4"/>
          <p:cNvSpPr txBox="1">
            <a:spLocks noChangeArrowheads="1"/>
          </p:cNvSpPr>
          <p:nvPr/>
        </p:nvSpPr>
        <p:spPr bwMode="auto">
          <a:xfrm>
            <a:off x="685800" y="1143000"/>
            <a:ext cx="6477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 dirty="0" smtClean="0">
                <a:ea typeface="宋体" charset="-122"/>
              </a:rPr>
              <a:t>插入删除受限先进先出规则或后进后出规则的特殊线性表</a:t>
            </a:r>
            <a:endParaRPr kumimoji="1" lang="en-US" altLang="zh-CN" sz="2000" b="1" dirty="0">
              <a:ea typeface="宋体" charset="-122"/>
            </a:endParaRPr>
          </a:p>
        </p:txBody>
      </p:sp>
      <p:sp>
        <p:nvSpPr>
          <p:cNvPr id="299013" name="Rectangle 5" descr="花岗岩"/>
          <p:cNvSpPr>
            <a:spLocks noChangeArrowheads="1"/>
          </p:cNvSpPr>
          <p:nvPr/>
        </p:nvSpPr>
        <p:spPr bwMode="auto">
          <a:xfrm>
            <a:off x="7391400" y="2057400"/>
            <a:ext cx="1219200" cy="6858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FFFFFF"/>
                </a:solidFill>
                <a:latin typeface="Times New Roman" pitchFamily="18" charset="0"/>
                <a:ea typeface="宋体" charset="-122"/>
              </a:rPr>
              <a:t>2</a:t>
            </a:r>
          </a:p>
        </p:txBody>
      </p:sp>
      <p:sp>
        <p:nvSpPr>
          <p:cNvPr id="299014" name="Rectangle 6" descr="花岗岩"/>
          <p:cNvSpPr>
            <a:spLocks noChangeArrowheads="1"/>
          </p:cNvSpPr>
          <p:nvPr/>
        </p:nvSpPr>
        <p:spPr bwMode="auto">
          <a:xfrm>
            <a:off x="7391400" y="1371600"/>
            <a:ext cx="1219200" cy="6858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FFFFFF"/>
                </a:solidFill>
                <a:latin typeface="Times New Roman" pitchFamily="18" charset="0"/>
                <a:ea typeface="宋体" charset="-122"/>
              </a:rPr>
              <a:t>3</a:t>
            </a:r>
          </a:p>
        </p:txBody>
      </p:sp>
      <p:sp>
        <p:nvSpPr>
          <p:cNvPr id="299015" name="Rectangle 7" descr="花岗岩"/>
          <p:cNvSpPr>
            <a:spLocks noChangeArrowheads="1"/>
          </p:cNvSpPr>
          <p:nvPr/>
        </p:nvSpPr>
        <p:spPr bwMode="auto">
          <a:xfrm>
            <a:off x="7391400" y="685800"/>
            <a:ext cx="1219200" cy="6858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FFFFFF"/>
                </a:solidFill>
                <a:latin typeface="Times New Roman" pitchFamily="18" charset="0"/>
                <a:ea typeface="宋体" charset="-122"/>
              </a:rPr>
              <a:t>4</a:t>
            </a:r>
          </a:p>
        </p:txBody>
      </p:sp>
      <p:sp>
        <p:nvSpPr>
          <p:cNvPr id="299016" name="Rectangle 8" descr="花岗岩"/>
          <p:cNvSpPr>
            <a:spLocks noChangeArrowheads="1"/>
          </p:cNvSpPr>
          <p:nvPr/>
        </p:nvSpPr>
        <p:spPr bwMode="auto">
          <a:xfrm>
            <a:off x="7391400" y="2743200"/>
            <a:ext cx="1219200" cy="6858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FFFFFF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299017" name="Rectangle 9" descr="花岗岩"/>
          <p:cNvSpPr>
            <a:spLocks noChangeArrowheads="1"/>
          </p:cNvSpPr>
          <p:nvPr/>
        </p:nvSpPr>
        <p:spPr bwMode="auto">
          <a:xfrm>
            <a:off x="7391400" y="3663950"/>
            <a:ext cx="1219200" cy="6858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FFFFFF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299018" name="Rectangle 10"/>
          <p:cNvSpPr>
            <a:spLocks noChangeArrowheads="1"/>
          </p:cNvSpPr>
          <p:nvPr/>
        </p:nvSpPr>
        <p:spPr bwMode="auto">
          <a:xfrm>
            <a:off x="7391400" y="2749550"/>
            <a:ext cx="1219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9019" name="Rectangle 11" descr="花岗岩"/>
          <p:cNvSpPr>
            <a:spLocks noChangeArrowheads="1"/>
          </p:cNvSpPr>
          <p:nvPr/>
        </p:nvSpPr>
        <p:spPr bwMode="auto">
          <a:xfrm>
            <a:off x="7391400" y="5334000"/>
            <a:ext cx="1219200" cy="6858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FFFFFF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299020" name="Rectangle 12" descr="花岗岩"/>
          <p:cNvSpPr>
            <a:spLocks noChangeArrowheads="1"/>
          </p:cNvSpPr>
          <p:nvPr/>
        </p:nvSpPr>
        <p:spPr bwMode="auto">
          <a:xfrm>
            <a:off x="7391400" y="4648200"/>
            <a:ext cx="1219200" cy="6858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FFFFFF"/>
                </a:solidFill>
                <a:latin typeface="Times New Roman" pitchFamily="18" charset="0"/>
                <a:ea typeface="宋体" charset="-122"/>
              </a:rPr>
              <a:t>2</a:t>
            </a:r>
          </a:p>
        </p:txBody>
      </p:sp>
      <p:sp>
        <p:nvSpPr>
          <p:cNvPr id="299021" name="Rectangle 13" descr="花岗岩"/>
          <p:cNvSpPr>
            <a:spLocks noChangeArrowheads="1"/>
          </p:cNvSpPr>
          <p:nvPr/>
        </p:nvSpPr>
        <p:spPr bwMode="auto">
          <a:xfrm>
            <a:off x="7391400" y="3429000"/>
            <a:ext cx="1219200" cy="6858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FFFFFF"/>
                </a:solidFill>
                <a:latin typeface="Times New Roman" pitchFamily="18" charset="0"/>
                <a:ea typeface="宋体" charset="-122"/>
              </a:rPr>
              <a:t>2</a:t>
            </a:r>
          </a:p>
        </p:txBody>
      </p:sp>
      <p:sp>
        <p:nvSpPr>
          <p:cNvPr id="299022" name="Rectangle 14"/>
          <p:cNvSpPr>
            <a:spLocks noChangeArrowheads="1"/>
          </p:cNvSpPr>
          <p:nvPr/>
        </p:nvSpPr>
        <p:spPr bwMode="auto">
          <a:xfrm>
            <a:off x="7391400" y="2065338"/>
            <a:ext cx="1219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9023" name="Group 15"/>
          <p:cNvGrpSpPr>
            <a:grpSpLocks/>
          </p:cNvGrpSpPr>
          <p:nvPr/>
        </p:nvGrpSpPr>
        <p:grpSpPr bwMode="auto">
          <a:xfrm>
            <a:off x="7315200" y="304800"/>
            <a:ext cx="1371600" cy="3352800"/>
            <a:chOff x="4272" y="240"/>
            <a:chExt cx="864" cy="2112"/>
          </a:xfrm>
        </p:grpSpPr>
        <p:sp>
          <p:nvSpPr>
            <p:cNvPr id="299024" name="Rectangle 16" descr="栎木"/>
            <p:cNvSpPr>
              <a:spLocks noChangeArrowheads="1"/>
            </p:cNvSpPr>
            <p:nvPr/>
          </p:nvSpPr>
          <p:spPr bwMode="auto">
            <a:xfrm>
              <a:off x="4272" y="240"/>
              <a:ext cx="48" cy="2112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9025" name="Rectangle 17" descr="栎木"/>
            <p:cNvSpPr>
              <a:spLocks noChangeArrowheads="1"/>
            </p:cNvSpPr>
            <p:nvPr/>
          </p:nvSpPr>
          <p:spPr bwMode="auto">
            <a:xfrm>
              <a:off x="5088" y="240"/>
              <a:ext cx="48" cy="2112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9026" name="Line 18"/>
          <p:cNvSpPr>
            <a:spLocks noChangeShapeType="1"/>
          </p:cNvSpPr>
          <p:nvPr/>
        </p:nvSpPr>
        <p:spPr bwMode="auto">
          <a:xfrm>
            <a:off x="7924800" y="762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9027" name="Line 19"/>
          <p:cNvSpPr>
            <a:spLocks noChangeShapeType="1"/>
          </p:cNvSpPr>
          <p:nvPr/>
        </p:nvSpPr>
        <p:spPr bwMode="auto">
          <a:xfrm>
            <a:off x="7924800" y="20574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9029" name="Rectangle 21"/>
          <p:cNvSpPr>
            <a:spLocks noChangeArrowheads="1"/>
          </p:cNvSpPr>
          <p:nvPr/>
        </p:nvSpPr>
        <p:spPr bwMode="auto">
          <a:xfrm>
            <a:off x="740391" y="2827795"/>
            <a:ext cx="5791200" cy="3043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spcAft>
                <a:spcPct val="40000"/>
              </a:spcAft>
            </a:pPr>
            <a:r>
              <a:rPr kumimoji="1" lang="zh-CN" altLang="en-US" sz="2400" b="1" dirty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操作</a:t>
            </a:r>
            <a:r>
              <a:rPr kumimoji="1" lang="en-US" altLang="zh-CN" sz="2400" b="1" dirty="0" smtClean="0">
                <a:latin typeface="Times New Roman" pitchFamily="18" charset="0"/>
                <a:ea typeface="宋体" charset="-122"/>
              </a:rPr>
              <a:t>:</a:t>
            </a:r>
            <a:endParaRPr kumimoji="1" lang="en-US" altLang="zh-CN" sz="2400" b="1" dirty="0">
              <a:latin typeface="Times New Roman" pitchFamily="18" charset="0"/>
              <a:ea typeface="宋体" charset="-122"/>
            </a:endParaRPr>
          </a:p>
          <a:p>
            <a:pPr fontAlgn="ctr">
              <a:lnSpc>
                <a:spcPct val="80000"/>
              </a:lnSpc>
            </a:pPr>
            <a:r>
              <a:rPr kumimoji="1" lang="en-US" altLang="zh-CN" sz="2800" b="1" dirty="0">
                <a:latin typeface="Times New Roman" pitchFamily="18" charset="0"/>
                <a:ea typeface="宋体" charset="-122"/>
                <a:sym typeface="Wingdings" pitchFamily="2" charset="2"/>
              </a:rPr>
              <a:t> </a:t>
            </a:r>
            <a:r>
              <a:rPr kumimoji="1" lang="en-US" altLang="zh-CN" sz="2000" b="1" dirty="0" err="1">
                <a:ea typeface="宋体" charset="-122"/>
                <a:sym typeface="Wingdings" pitchFamily="2" charset="2"/>
              </a:rPr>
              <a:t>int</a:t>
            </a:r>
            <a:r>
              <a:rPr kumimoji="1" lang="en-US" altLang="zh-CN" sz="2000" b="1" dirty="0">
                <a:ea typeface="宋体" charset="-122"/>
                <a:sym typeface="Wingdings" pitchFamily="2" charset="2"/>
              </a:rPr>
              <a:t>  </a:t>
            </a:r>
            <a:r>
              <a:rPr kumimoji="1" lang="en-US" altLang="zh-CN" sz="2000" b="1" dirty="0" err="1">
                <a:solidFill>
                  <a:srgbClr val="66FF33"/>
                </a:solidFill>
                <a:ea typeface="宋体" charset="-122"/>
              </a:rPr>
              <a:t>IsEmpty</a:t>
            </a:r>
            <a:r>
              <a:rPr kumimoji="1" lang="en-US" altLang="zh-CN" sz="2000" b="1" dirty="0">
                <a:ea typeface="宋体" charset="-122"/>
              </a:rPr>
              <a:t>( Queue Q );</a:t>
            </a:r>
          </a:p>
          <a:p>
            <a:pPr fontAlgn="ctr">
              <a:lnSpc>
                <a:spcPct val="80000"/>
              </a:lnSpc>
            </a:pPr>
            <a:r>
              <a:rPr kumimoji="1" lang="en-US" altLang="zh-CN" sz="2800" b="1" dirty="0">
                <a:latin typeface="Times New Roman" pitchFamily="18" charset="0"/>
                <a:ea typeface="宋体" charset="-122"/>
                <a:sym typeface="Wingdings" pitchFamily="2" charset="2"/>
              </a:rPr>
              <a:t> </a:t>
            </a:r>
            <a:r>
              <a:rPr kumimoji="1" lang="en-US" altLang="zh-CN" sz="2000" b="1" dirty="0">
                <a:ea typeface="宋体" charset="-122"/>
              </a:rPr>
              <a:t>Queue </a:t>
            </a:r>
            <a:r>
              <a:rPr kumimoji="1" lang="en-US" altLang="zh-CN" sz="2000" b="1" dirty="0" err="1">
                <a:solidFill>
                  <a:srgbClr val="66FF33"/>
                </a:solidFill>
                <a:ea typeface="宋体" charset="-122"/>
              </a:rPr>
              <a:t>CreateQueue</a:t>
            </a:r>
            <a:r>
              <a:rPr kumimoji="1" lang="en-US" altLang="zh-CN" sz="2000" b="1" dirty="0">
                <a:ea typeface="宋体" charset="-122"/>
              </a:rPr>
              <a:t>( ); </a:t>
            </a:r>
          </a:p>
          <a:p>
            <a:pPr fontAlgn="ctr">
              <a:lnSpc>
                <a:spcPct val="80000"/>
              </a:lnSpc>
            </a:pPr>
            <a:r>
              <a:rPr kumimoji="1" lang="en-US" altLang="zh-CN" sz="2800" b="1" dirty="0">
                <a:latin typeface="Times New Roman" pitchFamily="18" charset="0"/>
                <a:ea typeface="宋体" charset="-122"/>
                <a:sym typeface="Wingdings" pitchFamily="2" charset="2"/>
              </a:rPr>
              <a:t> </a:t>
            </a:r>
            <a:r>
              <a:rPr kumimoji="1" lang="en-US" altLang="zh-CN" sz="2000" b="1" dirty="0" err="1">
                <a:solidFill>
                  <a:srgbClr val="66FF33"/>
                </a:solidFill>
                <a:ea typeface="宋体" charset="-122"/>
              </a:rPr>
              <a:t>DisposeQueue</a:t>
            </a:r>
            <a:r>
              <a:rPr kumimoji="1" lang="en-US" altLang="zh-CN" sz="2000" b="1" dirty="0">
                <a:ea typeface="宋体" charset="-122"/>
              </a:rPr>
              <a:t>( Queue Q ); </a:t>
            </a:r>
          </a:p>
          <a:p>
            <a:pPr fontAlgn="ctr">
              <a:lnSpc>
                <a:spcPct val="80000"/>
              </a:lnSpc>
            </a:pPr>
            <a:r>
              <a:rPr kumimoji="1" lang="en-US" altLang="zh-CN" sz="2800" b="1" dirty="0">
                <a:solidFill>
                  <a:srgbClr val="66FF33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 </a:t>
            </a:r>
            <a:r>
              <a:rPr kumimoji="1" lang="en-US" altLang="zh-CN" sz="2000" b="1" dirty="0" err="1">
                <a:solidFill>
                  <a:srgbClr val="66FF33"/>
                </a:solidFill>
                <a:ea typeface="宋体" charset="-122"/>
              </a:rPr>
              <a:t>MakeEmpty</a:t>
            </a:r>
            <a:r>
              <a:rPr kumimoji="1" lang="en-US" altLang="zh-CN" sz="2000" b="1" dirty="0">
                <a:ea typeface="宋体" charset="-122"/>
              </a:rPr>
              <a:t>( Queue Q ); </a:t>
            </a:r>
          </a:p>
          <a:p>
            <a:pPr fontAlgn="ctr">
              <a:lnSpc>
                <a:spcPct val="80000"/>
              </a:lnSpc>
            </a:pPr>
            <a:r>
              <a:rPr kumimoji="1" lang="en-US" altLang="zh-CN" sz="2800" b="1" dirty="0">
                <a:latin typeface="Times New Roman" pitchFamily="18" charset="0"/>
                <a:ea typeface="宋体" charset="-122"/>
                <a:sym typeface="Wingdings" pitchFamily="2" charset="2"/>
              </a:rPr>
              <a:t> </a:t>
            </a:r>
            <a:r>
              <a:rPr kumimoji="1" lang="en-US" altLang="zh-CN" sz="2000" b="1" dirty="0" err="1">
                <a:solidFill>
                  <a:srgbClr val="66FF33"/>
                </a:solidFill>
                <a:ea typeface="宋体" charset="-122"/>
              </a:rPr>
              <a:t>Enqueue</a:t>
            </a:r>
            <a:r>
              <a:rPr kumimoji="1" lang="en-US" altLang="zh-CN" sz="2000" b="1" dirty="0">
                <a:ea typeface="宋体" charset="-122"/>
              </a:rPr>
              <a:t>( </a:t>
            </a:r>
            <a:r>
              <a:rPr kumimoji="1" lang="en-US" altLang="zh-CN" sz="2000" b="1" dirty="0" err="1">
                <a:ea typeface="宋体" charset="-122"/>
              </a:rPr>
              <a:t>ElementType</a:t>
            </a:r>
            <a:r>
              <a:rPr kumimoji="1" lang="en-US" altLang="zh-CN" sz="2000" b="1" dirty="0">
                <a:ea typeface="宋体" charset="-122"/>
              </a:rPr>
              <a:t> X, Queue Q ); </a:t>
            </a:r>
          </a:p>
          <a:p>
            <a:pPr fontAlgn="ctr">
              <a:lnSpc>
                <a:spcPct val="80000"/>
              </a:lnSpc>
            </a:pPr>
            <a:r>
              <a:rPr kumimoji="1" lang="en-US" altLang="zh-CN" sz="2800" b="1" dirty="0">
                <a:latin typeface="Times New Roman" pitchFamily="18" charset="0"/>
                <a:ea typeface="宋体" charset="-122"/>
                <a:sym typeface="Wingdings" pitchFamily="2" charset="2"/>
              </a:rPr>
              <a:t> </a:t>
            </a:r>
            <a:r>
              <a:rPr kumimoji="1" lang="en-US" altLang="zh-CN" sz="2000" b="1" dirty="0" err="1">
                <a:ea typeface="宋体" charset="-122"/>
                <a:sym typeface="Wingdings" pitchFamily="2" charset="2"/>
              </a:rPr>
              <a:t>ElementType</a:t>
            </a:r>
            <a:r>
              <a:rPr kumimoji="1" lang="en-US" altLang="zh-CN" sz="2000" b="1" dirty="0">
                <a:ea typeface="宋体" charset="-122"/>
                <a:sym typeface="Wingdings" pitchFamily="2" charset="2"/>
              </a:rPr>
              <a:t>  </a:t>
            </a:r>
            <a:r>
              <a:rPr kumimoji="1" lang="en-US" altLang="zh-CN" sz="2000" b="1" dirty="0">
                <a:solidFill>
                  <a:srgbClr val="66FF33"/>
                </a:solidFill>
                <a:ea typeface="宋体" charset="-122"/>
              </a:rPr>
              <a:t>Front</a:t>
            </a:r>
            <a:r>
              <a:rPr kumimoji="1" lang="en-US" altLang="zh-CN" sz="2000" b="1" dirty="0">
                <a:ea typeface="宋体" charset="-122"/>
              </a:rPr>
              <a:t>( Queue Q ); </a:t>
            </a:r>
          </a:p>
          <a:p>
            <a:pPr fontAlgn="ctr">
              <a:lnSpc>
                <a:spcPct val="80000"/>
              </a:lnSpc>
            </a:pPr>
            <a:r>
              <a:rPr kumimoji="1" lang="en-US" altLang="zh-CN" sz="2800" b="1" dirty="0">
                <a:latin typeface="Times New Roman" pitchFamily="18" charset="0"/>
                <a:ea typeface="宋体" charset="-122"/>
                <a:sym typeface="Wingdings" pitchFamily="2" charset="2"/>
              </a:rPr>
              <a:t> </a:t>
            </a:r>
            <a:r>
              <a:rPr kumimoji="1" lang="en-US" altLang="zh-CN" sz="2000" b="1" dirty="0" err="1">
                <a:solidFill>
                  <a:srgbClr val="66FF33"/>
                </a:solidFill>
                <a:ea typeface="宋体" charset="-122"/>
              </a:rPr>
              <a:t>Dequeue</a:t>
            </a:r>
            <a:r>
              <a:rPr kumimoji="1" lang="en-US" altLang="zh-CN" sz="2000" b="1" dirty="0">
                <a:ea typeface="宋体" charset="-122"/>
              </a:rPr>
              <a:t>( Queue Q ); </a:t>
            </a:r>
          </a:p>
        </p:txBody>
      </p:sp>
      <p:sp>
        <p:nvSpPr>
          <p:cNvPr id="299030" name="AutoShape 22"/>
          <p:cNvSpPr>
            <a:spLocks noChangeArrowheads="1"/>
          </p:cNvSpPr>
          <p:nvPr/>
        </p:nvSpPr>
        <p:spPr bwMode="auto">
          <a:xfrm>
            <a:off x="1066800" y="4800600"/>
            <a:ext cx="228600" cy="228600"/>
          </a:xfrm>
          <a:prstGeom prst="irregularSeal2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9031" name="AutoShape 23"/>
          <p:cNvSpPr>
            <a:spLocks noChangeArrowheads="1"/>
          </p:cNvSpPr>
          <p:nvPr/>
        </p:nvSpPr>
        <p:spPr bwMode="auto">
          <a:xfrm>
            <a:off x="1066800" y="5486400"/>
            <a:ext cx="228600" cy="228600"/>
          </a:xfrm>
          <a:prstGeom prst="irregularSeal2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9032" name="AutoShape 24"/>
          <p:cNvSpPr>
            <a:spLocks noChangeArrowheads="1"/>
          </p:cNvSpPr>
          <p:nvPr/>
        </p:nvSpPr>
        <p:spPr bwMode="auto">
          <a:xfrm>
            <a:off x="2743200" y="5181600"/>
            <a:ext cx="228600" cy="228600"/>
          </a:xfrm>
          <a:prstGeom prst="irregularSeal2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90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90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9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9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9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9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99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5" dur="500"/>
                                        <p:tgtEl>
                                          <p:spTgt spid="2990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3"/>
                                            </p:cond>
                                          </p:stCondLst>
                                        </p:cTn>
                                        <p:tgtEl>
                                          <p:spTgt spid="29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990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99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2990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5"/>
                                            </p:cond>
                                          </p:stCondLst>
                                        </p:cTn>
                                        <p:tgtEl>
                                          <p:spTgt spid="299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990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99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99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99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99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9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9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99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99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0" dur="500"/>
                                        <p:tgtEl>
                                          <p:spTgt spid="2990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9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99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99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99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99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99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9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0" grpId="0" autoUpdateAnimBg="0"/>
      <p:bldP spid="299011" grpId="0" autoUpdateAnimBg="0"/>
      <p:bldP spid="299012" grpId="0" autoUpdateAnimBg="0"/>
      <p:bldP spid="299013" grpId="0" animBg="1" autoUpdateAnimBg="0"/>
      <p:bldP spid="299014" grpId="0" animBg="1" autoUpdateAnimBg="0"/>
      <p:bldP spid="299015" grpId="0" animBg="1" autoUpdateAnimBg="0"/>
      <p:bldP spid="299016" grpId="0" animBg="1" autoUpdateAnimBg="0"/>
      <p:bldP spid="299017" grpId="0" animBg="1" autoUpdateAnimBg="0"/>
      <p:bldP spid="299018" grpId="0" animBg="1"/>
      <p:bldP spid="299019" grpId="0" animBg="1" autoUpdateAnimBg="0"/>
      <p:bldP spid="299020" grpId="0" animBg="1" autoUpdateAnimBg="0"/>
      <p:bldP spid="299021" grpId="0" animBg="1" autoUpdateAnimBg="0"/>
      <p:bldP spid="299022" grpId="0" animBg="1"/>
      <p:bldP spid="299026" grpId="0" animBg="1"/>
      <p:bldP spid="299027" grpId="0" animBg="1"/>
      <p:bldP spid="299029" grpId="0" autoUpdateAnimBg="0"/>
      <p:bldP spid="299030" grpId="0" animBg="1"/>
      <p:bldP spid="299031" grpId="0" animBg="1"/>
      <p:bldP spid="29903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Line 2"/>
          <p:cNvSpPr>
            <a:spLocks noChangeShapeType="1"/>
          </p:cNvSpPr>
          <p:nvPr/>
        </p:nvSpPr>
        <p:spPr bwMode="auto">
          <a:xfrm flipH="1">
            <a:off x="5181600" y="2708275"/>
            <a:ext cx="533400" cy="60960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title"/>
          </p:nvPr>
        </p:nvSpPr>
        <p:spPr>
          <a:xfrm>
            <a:off x="675680" y="692696"/>
            <a:ext cx="7019925" cy="414338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zh-CN" altLang="en-US" b="0" dirty="0" smtClean="0"/>
              <a:t>循环队列</a:t>
            </a:r>
          </a:p>
        </p:txBody>
      </p:sp>
      <p:grpSp>
        <p:nvGrpSpPr>
          <p:cNvPr id="138244" name="Group 4"/>
          <p:cNvGrpSpPr>
            <a:grpSpLocks/>
          </p:cNvGrpSpPr>
          <p:nvPr/>
        </p:nvGrpSpPr>
        <p:grpSpPr bwMode="auto">
          <a:xfrm>
            <a:off x="2286000" y="3213100"/>
            <a:ext cx="3810000" cy="1295400"/>
            <a:chOff x="1584" y="2400"/>
            <a:chExt cx="2400" cy="816"/>
          </a:xfrm>
        </p:grpSpPr>
        <p:sp>
          <p:nvSpPr>
            <p:cNvPr id="138256" name="Oval 5"/>
            <p:cNvSpPr>
              <a:spLocks noChangeArrowheads="1"/>
            </p:cNvSpPr>
            <p:nvPr/>
          </p:nvSpPr>
          <p:spPr bwMode="auto">
            <a:xfrm>
              <a:off x="1584" y="2400"/>
              <a:ext cx="2400" cy="816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57" name="Text Box 6"/>
            <p:cNvSpPr txBox="1">
              <a:spLocks noChangeArrowheads="1"/>
            </p:cNvSpPr>
            <p:nvPr/>
          </p:nvSpPr>
          <p:spPr bwMode="auto">
            <a:xfrm>
              <a:off x="1872" y="2544"/>
              <a:ext cx="2064" cy="538"/>
            </a:xfrm>
            <a:prstGeom prst="rect">
              <a:avLst/>
            </a:prstGeom>
            <a:ln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000" b="1" dirty="0">
                  <a:latin typeface="Times New Roman" pitchFamily="18" charset="0"/>
                </a:rPr>
                <a:t>队满和队空时，均有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sz="2000" b="1" dirty="0" err="1">
                  <a:latin typeface="Tahoma" pitchFamily="34" charset="0"/>
                </a:rPr>
                <a:t>sq</a:t>
              </a:r>
              <a:r>
                <a:rPr kumimoji="1" lang="en-US" altLang="zh-CN" sz="2000" b="1" dirty="0">
                  <a:latin typeface="Tahoma" pitchFamily="34" charset="0"/>
                </a:rPr>
                <a:t>-&gt;</a:t>
              </a:r>
              <a:r>
                <a:rPr kumimoji="1" lang="en-US" altLang="en-US" sz="2000" b="1" dirty="0">
                  <a:latin typeface="Tahoma" pitchFamily="34" charset="0"/>
                </a:rPr>
                <a:t> </a:t>
              </a:r>
              <a:r>
                <a:rPr kumimoji="1" lang="en-US" altLang="zh-CN" sz="2000" b="1" dirty="0">
                  <a:latin typeface="Times New Roman" pitchFamily="18" charset="0"/>
                </a:rPr>
                <a:t>front= </a:t>
              </a:r>
              <a:r>
                <a:rPr kumimoji="1" lang="en-US" altLang="zh-CN" sz="2000" b="1" dirty="0" err="1">
                  <a:latin typeface="Tahoma" pitchFamily="34" charset="0"/>
                </a:rPr>
                <a:t>sq</a:t>
              </a:r>
              <a:r>
                <a:rPr kumimoji="1" lang="en-US" altLang="zh-CN" sz="2000" b="1" dirty="0">
                  <a:latin typeface="Tahoma" pitchFamily="34" charset="0"/>
                </a:rPr>
                <a:t>-&gt;</a:t>
              </a:r>
              <a:r>
                <a:rPr kumimoji="1" lang="en-US" altLang="en-US" sz="2000" b="1" dirty="0">
                  <a:latin typeface="Tahoma" pitchFamily="34" charset="0"/>
                </a:rPr>
                <a:t> </a:t>
              </a:r>
              <a:r>
                <a:rPr kumimoji="1" lang="en-US" altLang="zh-CN" sz="2000" b="1" dirty="0">
                  <a:latin typeface="Times New Roman" pitchFamily="18" charset="0"/>
                </a:rPr>
                <a:t>rear </a:t>
              </a:r>
              <a:r>
                <a:rPr kumimoji="1" lang="zh-CN" altLang="en-US" sz="2000" b="1" dirty="0">
                  <a:latin typeface="Times New Roman" pitchFamily="18" charset="0"/>
                </a:rPr>
                <a:t>？</a:t>
              </a:r>
            </a:p>
          </p:txBody>
        </p:sp>
      </p:grpSp>
      <p:grpSp>
        <p:nvGrpSpPr>
          <p:cNvPr id="138245" name="Group 7"/>
          <p:cNvGrpSpPr>
            <a:grpSpLocks/>
          </p:cNvGrpSpPr>
          <p:nvPr/>
        </p:nvGrpSpPr>
        <p:grpSpPr bwMode="auto">
          <a:xfrm>
            <a:off x="685800" y="2089150"/>
            <a:ext cx="2743200" cy="609600"/>
            <a:chOff x="432" y="1536"/>
            <a:chExt cx="1728" cy="384"/>
          </a:xfrm>
        </p:grpSpPr>
        <p:sp>
          <p:nvSpPr>
            <p:cNvPr id="138254" name="Oval 8"/>
            <p:cNvSpPr>
              <a:spLocks noChangeArrowheads="1"/>
            </p:cNvSpPr>
            <p:nvPr/>
          </p:nvSpPr>
          <p:spPr bwMode="auto">
            <a:xfrm>
              <a:off x="432" y="1536"/>
              <a:ext cx="1728" cy="384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55" name="Text Box 9"/>
            <p:cNvSpPr txBox="1">
              <a:spLocks noChangeArrowheads="1"/>
            </p:cNvSpPr>
            <p:nvPr/>
          </p:nvSpPr>
          <p:spPr bwMode="auto">
            <a:xfrm>
              <a:off x="480" y="1584"/>
              <a:ext cx="1680" cy="288"/>
            </a:xfrm>
            <a:prstGeom prst="rect">
              <a:avLst/>
            </a:prstGeom>
            <a:ln/>
            <a:ex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400" b="1" dirty="0">
                  <a:latin typeface="Tahoma" pitchFamily="34" charset="0"/>
                </a:rPr>
                <a:t>方法</a:t>
              </a:r>
              <a:r>
                <a:rPr kumimoji="1" lang="en-US" altLang="zh-CN" sz="2400" b="1" dirty="0">
                  <a:latin typeface="Tahoma" pitchFamily="34" charset="0"/>
                </a:rPr>
                <a:t>1 </a:t>
              </a:r>
              <a:r>
                <a:rPr kumimoji="1" lang="zh-CN" altLang="en-US" sz="2400" b="1" dirty="0">
                  <a:latin typeface="Tahoma" pitchFamily="34" charset="0"/>
                </a:rPr>
                <a:t>本质上解决</a:t>
              </a:r>
            </a:p>
          </p:txBody>
        </p:sp>
      </p:grpSp>
      <p:grpSp>
        <p:nvGrpSpPr>
          <p:cNvPr id="138246" name="Group 10"/>
          <p:cNvGrpSpPr>
            <a:grpSpLocks/>
          </p:cNvGrpSpPr>
          <p:nvPr/>
        </p:nvGrpSpPr>
        <p:grpSpPr bwMode="auto">
          <a:xfrm>
            <a:off x="4572000" y="2133600"/>
            <a:ext cx="2743200" cy="609600"/>
            <a:chOff x="432" y="1536"/>
            <a:chExt cx="1728" cy="384"/>
          </a:xfrm>
        </p:grpSpPr>
        <p:sp>
          <p:nvSpPr>
            <p:cNvPr id="138252" name="Oval 11"/>
            <p:cNvSpPr>
              <a:spLocks noChangeArrowheads="1"/>
            </p:cNvSpPr>
            <p:nvPr/>
          </p:nvSpPr>
          <p:spPr bwMode="auto">
            <a:xfrm>
              <a:off x="432" y="1536"/>
              <a:ext cx="1728" cy="384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53" name="Text Box 12"/>
            <p:cNvSpPr txBox="1">
              <a:spLocks noChangeArrowheads="1"/>
            </p:cNvSpPr>
            <p:nvPr/>
          </p:nvSpPr>
          <p:spPr bwMode="auto">
            <a:xfrm>
              <a:off x="480" y="1584"/>
              <a:ext cx="1680" cy="288"/>
            </a:xfrm>
            <a:prstGeom prst="rect">
              <a:avLst/>
            </a:prstGeom>
            <a:ln/>
            <a:ex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400" b="1" dirty="0">
                  <a:latin typeface="Tahoma" pitchFamily="34" charset="0"/>
                </a:rPr>
                <a:t>方法</a:t>
              </a:r>
              <a:r>
                <a:rPr kumimoji="1" lang="en-US" altLang="zh-CN" sz="2400" b="1" dirty="0">
                  <a:latin typeface="Tahoma" pitchFamily="34" charset="0"/>
                </a:rPr>
                <a:t>2 </a:t>
              </a:r>
              <a:r>
                <a:rPr kumimoji="1" lang="zh-CN" altLang="en-US" sz="2400" b="1" dirty="0">
                  <a:latin typeface="Tahoma" pitchFamily="34" charset="0"/>
                </a:rPr>
                <a:t>产生的原因</a:t>
              </a:r>
            </a:p>
          </p:txBody>
        </p:sp>
      </p:grpSp>
      <p:grpSp>
        <p:nvGrpSpPr>
          <p:cNvPr id="138247" name="Group 13"/>
          <p:cNvGrpSpPr>
            <a:grpSpLocks/>
          </p:cNvGrpSpPr>
          <p:nvPr/>
        </p:nvGrpSpPr>
        <p:grpSpPr bwMode="auto">
          <a:xfrm>
            <a:off x="2692400" y="5486400"/>
            <a:ext cx="2743200" cy="609600"/>
            <a:chOff x="432" y="1536"/>
            <a:chExt cx="1728" cy="384"/>
          </a:xfrm>
        </p:grpSpPr>
        <p:sp>
          <p:nvSpPr>
            <p:cNvPr id="138250" name="Oval 14"/>
            <p:cNvSpPr>
              <a:spLocks noChangeArrowheads="1"/>
            </p:cNvSpPr>
            <p:nvPr/>
          </p:nvSpPr>
          <p:spPr bwMode="auto">
            <a:xfrm>
              <a:off x="432" y="1536"/>
              <a:ext cx="1728" cy="384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51" name="Text Box 15"/>
            <p:cNvSpPr txBox="1">
              <a:spLocks noChangeArrowheads="1"/>
            </p:cNvSpPr>
            <p:nvPr/>
          </p:nvSpPr>
          <p:spPr bwMode="auto">
            <a:xfrm>
              <a:off x="480" y="1584"/>
              <a:ext cx="1680" cy="288"/>
            </a:xfrm>
            <a:prstGeom prst="rect">
              <a:avLst/>
            </a:prstGeom>
            <a:ln/>
            <a:ex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400" b="1" dirty="0">
                  <a:latin typeface="Tahoma" pitchFamily="34" charset="0"/>
                </a:rPr>
                <a:t>方法</a:t>
              </a:r>
              <a:r>
                <a:rPr kumimoji="1" lang="en-US" altLang="zh-CN" sz="2400" b="1" dirty="0">
                  <a:latin typeface="Tahoma" pitchFamily="34" charset="0"/>
                </a:rPr>
                <a:t>3 </a:t>
              </a:r>
              <a:r>
                <a:rPr kumimoji="1" lang="zh-CN" altLang="en-US" sz="2400" b="1" dirty="0">
                  <a:latin typeface="Tahoma" pitchFamily="34" charset="0"/>
                </a:rPr>
                <a:t>不允许出现</a:t>
              </a:r>
            </a:p>
          </p:txBody>
        </p:sp>
      </p:grpSp>
      <p:sp>
        <p:nvSpPr>
          <p:cNvPr id="138248" name="Line 16"/>
          <p:cNvSpPr>
            <a:spLocks noChangeShapeType="1"/>
          </p:cNvSpPr>
          <p:nvPr/>
        </p:nvSpPr>
        <p:spPr bwMode="auto">
          <a:xfrm>
            <a:off x="2286000" y="2708275"/>
            <a:ext cx="762000" cy="60960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8249" name="Line 17"/>
          <p:cNvSpPr>
            <a:spLocks noChangeShapeType="1"/>
          </p:cNvSpPr>
          <p:nvPr/>
        </p:nvSpPr>
        <p:spPr bwMode="auto">
          <a:xfrm flipV="1">
            <a:off x="4067175" y="4508500"/>
            <a:ext cx="0" cy="10080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-684584" y="-963488"/>
            <a:ext cx="6718062" cy="1695631"/>
          </a:xfrm>
        </p:spPr>
        <p:txBody>
          <a:bodyPr/>
          <a:lstStyle/>
          <a:p>
            <a:r>
              <a:rPr lang="en-US" altLang="zh-CN" dirty="0" smtClean="0"/>
              <a:t>2.3.3 </a:t>
            </a:r>
            <a:r>
              <a:rPr lang="zh-CN" altLang="en-US" dirty="0" smtClean="0"/>
              <a:t>队列的链式存储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-747464"/>
            <a:ext cx="7310179" cy="507762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选择哪种链表作为队列存储结构？</a:t>
            </a:r>
          </a:p>
          <a:p>
            <a:pPr marL="365760" lvl="1" indent="0">
              <a:buNone/>
            </a:pPr>
            <a:r>
              <a:rPr lang="zh-CN" altLang="en-US" dirty="0" smtClean="0"/>
              <a:t>带头结点的单链表</a:t>
            </a:r>
          </a:p>
          <a:p>
            <a:pPr marL="365760" lvl="1" indent="0">
              <a:buNone/>
            </a:pPr>
            <a:r>
              <a:rPr lang="zh-CN" altLang="en-US" dirty="0" smtClean="0"/>
              <a:t>头尾指针如何表示？</a:t>
            </a:r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个指针</a:t>
            </a:r>
            <a:r>
              <a:rPr lang="en-US" altLang="zh-CN" dirty="0" smtClean="0"/>
              <a:t>/</a:t>
            </a:r>
            <a:r>
              <a:rPr lang="zh-CN" altLang="en-US" dirty="0" smtClean="0"/>
              <a:t>带头结点的单链表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0" y="2695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26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118699"/>
              </p:ext>
            </p:extLst>
          </p:nvPr>
        </p:nvGraphicFramePr>
        <p:xfrm>
          <a:off x="179512" y="3213100"/>
          <a:ext cx="6119812" cy="294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图片" r:id="rId3" imgW="4891934" imgH="2456917" progId="Word.Picture.8">
                  <p:embed/>
                </p:oleObj>
              </mc:Choice>
              <mc:Fallback>
                <p:oleObj name="图片" r:id="rId3" imgW="4891934" imgH="2456917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213100"/>
                        <a:ext cx="6119812" cy="29432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6227763" y="1628775"/>
            <a:ext cx="2916237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Typedef strcut node{</a:t>
            </a:r>
          </a:p>
          <a:p>
            <a:pPr>
              <a:spcBef>
                <a:spcPct val="50000"/>
              </a:spcBef>
            </a:pPr>
            <a:r>
              <a:rPr lang="en-US" altLang="zh-CN" b="1"/>
              <a:t>   ElemType data;</a:t>
            </a:r>
          </a:p>
          <a:p>
            <a:pPr>
              <a:spcBef>
                <a:spcPct val="50000"/>
              </a:spcBef>
            </a:pPr>
            <a:r>
              <a:rPr lang="en-US" altLang="zh-CN" b="1"/>
              <a:t>    struct node *next;</a:t>
            </a:r>
          </a:p>
          <a:p>
            <a:pPr>
              <a:spcBef>
                <a:spcPct val="50000"/>
              </a:spcBef>
            </a:pPr>
            <a:r>
              <a:rPr lang="en-US" altLang="zh-CN" b="1"/>
              <a:t>}QNode,*QNodePtr;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6516688" y="3429000"/>
            <a:ext cx="2627312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typedef struct queue{</a:t>
            </a:r>
          </a:p>
          <a:p>
            <a:pPr>
              <a:spcBef>
                <a:spcPct val="50000"/>
              </a:spcBef>
            </a:pPr>
            <a:r>
              <a:rPr lang="en-US" altLang="zh-CN" b="1"/>
              <a:t>   QNode *front,*rear;</a:t>
            </a:r>
          </a:p>
          <a:p>
            <a:pPr>
              <a:spcBef>
                <a:spcPct val="50000"/>
              </a:spcBef>
            </a:pPr>
            <a:r>
              <a:rPr lang="en-US" altLang="zh-CN" b="1"/>
              <a:t>}Queue,*QueuePtr;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6443663" y="4797425"/>
            <a:ext cx="2700337" cy="284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变量定义与使用：</a:t>
            </a:r>
          </a:p>
          <a:p>
            <a:pPr>
              <a:spcBef>
                <a:spcPct val="50000"/>
              </a:spcBef>
            </a:pPr>
            <a:r>
              <a:rPr lang="en-US" altLang="zh-CN" b="1"/>
              <a:t>QueuePtr Q;</a:t>
            </a:r>
          </a:p>
          <a:p>
            <a:pPr>
              <a:spcBef>
                <a:spcPct val="50000"/>
              </a:spcBef>
            </a:pPr>
            <a:r>
              <a:rPr lang="en-US" altLang="zh-CN" b="1"/>
              <a:t>QNode hNode;</a:t>
            </a:r>
          </a:p>
          <a:p>
            <a:pPr>
              <a:spcBef>
                <a:spcPct val="50000"/>
              </a:spcBef>
            </a:pPr>
            <a:r>
              <a:rPr lang="en-US" altLang="zh-CN" b="1"/>
              <a:t>Q-&gt;front=&amp; hNode;</a:t>
            </a:r>
          </a:p>
          <a:p>
            <a:pPr>
              <a:spcBef>
                <a:spcPct val="50000"/>
              </a:spcBef>
            </a:pPr>
            <a:r>
              <a:rPr lang="en-US" altLang="zh-CN" b="1"/>
              <a:t>Q-&gt;rear=&amp; hNode;</a:t>
            </a:r>
          </a:p>
          <a:p>
            <a:pPr>
              <a:spcBef>
                <a:spcPct val="50000"/>
              </a:spcBef>
            </a:pPr>
            <a:endParaRPr lang="en-US" altLang="zh-CN" b="1"/>
          </a:p>
          <a:p>
            <a:pPr>
              <a:spcBef>
                <a:spcPct val="50000"/>
              </a:spcBef>
            </a:pPr>
            <a:endParaRPr lang="zh-CN" altLang="en-US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 bldLvl="2"/>
      <p:bldP spid="11271" grpId="0"/>
      <p:bldP spid="11272" grpId="0"/>
      <p:bldP spid="1127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-460063" y="-1035496"/>
            <a:ext cx="6031394" cy="1695631"/>
          </a:xfrm>
        </p:spPr>
        <p:txBody>
          <a:bodyPr/>
          <a:lstStyle/>
          <a:p>
            <a:r>
              <a:rPr lang="en-US" altLang="zh-CN" b="1" dirty="0" smtClean="0"/>
              <a:t>2.3.3 </a:t>
            </a:r>
            <a:r>
              <a:rPr lang="zh-CN" altLang="en-US" b="1" dirty="0" smtClean="0"/>
              <a:t>队列的链式存储</a:t>
            </a:r>
          </a:p>
        </p:txBody>
      </p:sp>
      <p:grpSp>
        <p:nvGrpSpPr>
          <p:cNvPr id="253955" name="Group 3"/>
          <p:cNvGrpSpPr>
            <a:grpSpLocks/>
          </p:cNvGrpSpPr>
          <p:nvPr/>
        </p:nvGrpSpPr>
        <p:grpSpPr bwMode="auto">
          <a:xfrm>
            <a:off x="636588" y="1766891"/>
            <a:ext cx="3697288" cy="1135064"/>
            <a:chOff x="2147" y="2614"/>
            <a:chExt cx="2329" cy="715"/>
          </a:xfrm>
        </p:grpSpPr>
        <p:grpSp>
          <p:nvGrpSpPr>
            <p:cNvPr id="253956" name="Group 4"/>
            <p:cNvGrpSpPr>
              <a:grpSpLocks/>
            </p:cNvGrpSpPr>
            <p:nvPr/>
          </p:nvGrpSpPr>
          <p:grpSpPr bwMode="auto">
            <a:xfrm>
              <a:off x="2784" y="2641"/>
              <a:ext cx="681" cy="237"/>
              <a:chOff x="1087" y="2423"/>
              <a:chExt cx="681" cy="237"/>
            </a:xfrm>
          </p:grpSpPr>
          <p:sp>
            <p:nvSpPr>
              <p:cNvPr id="253957" name="Rectangle 5" descr="宽上对角线"/>
              <p:cNvSpPr>
                <a:spLocks noChangeArrowheads="1"/>
              </p:cNvSpPr>
              <p:nvPr/>
            </p:nvSpPr>
            <p:spPr bwMode="auto">
              <a:xfrm>
                <a:off x="1424" y="2427"/>
                <a:ext cx="344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UpDiag">
                      <a:fgClr>
                        <a:srgbClr val="FCFDC6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b="1"/>
              </a:p>
            </p:txBody>
          </p:sp>
          <p:sp>
            <p:nvSpPr>
              <p:cNvPr id="253958" name="Rectangle 6" descr="浅色上对角线"/>
              <p:cNvSpPr>
                <a:spLocks noChangeArrowheads="1"/>
              </p:cNvSpPr>
              <p:nvPr/>
            </p:nvSpPr>
            <p:spPr bwMode="auto">
              <a:xfrm>
                <a:off x="1087" y="2423"/>
                <a:ext cx="344" cy="233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b="1"/>
              </a:p>
            </p:txBody>
          </p:sp>
        </p:grpSp>
        <p:sp>
          <p:nvSpPr>
            <p:cNvPr id="253959" name="Text Box 7"/>
            <p:cNvSpPr txBox="1">
              <a:spLocks noChangeArrowheads="1"/>
            </p:cNvSpPr>
            <p:nvPr/>
          </p:nvSpPr>
          <p:spPr bwMode="auto">
            <a:xfrm>
              <a:off x="2696" y="3064"/>
              <a:ext cx="46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front</a:t>
              </a:r>
            </a:p>
          </p:txBody>
        </p:sp>
        <p:sp>
          <p:nvSpPr>
            <p:cNvPr id="253960" name="Line 8"/>
            <p:cNvSpPr>
              <a:spLocks noChangeShapeType="1"/>
            </p:cNvSpPr>
            <p:nvPr/>
          </p:nvSpPr>
          <p:spPr bwMode="auto">
            <a:xfrm flipV="1">
              <a:off x="4126" y="2881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253961" name="Text Box 9"/>
            <p:cNvSpPr txBox="1">
              <a:spLocks noChangeArrowheads="1"/>
            </p:cNvSpPr>
            <p:nvPr/>
          </p:nvSpPr>
          <p:spPr bwMode="auto">
            <a:xfrm>
              <a:off x="3935" y="3077"/>
              <a:ext cx="4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rear</a:t>
              </a:r>
            </a:p>
          </p:txBody>
        </p:sp>
        <p:sp>
          <p:nvSpPr>
            <p:cNvPr id="253962" name="Line 10"/>
            <p:cNvSpPr>
              <a:spLocks noChangeShapeType="1"/>
            </p:cNvSpPr>
            <p:nvPr/>
          </p:nvSpPr>
          <p:spPr bwMode="auto">
            <a:xfrm flipV="1">
              <a:off x="2942" y="2884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253963" name="Text Box 11"/>
            <p:cNvSpPr txBox="1">
              <a:spLocks noChangeArrowheads="1"/>
            </p:cNvSpPr>
            <p:nvPr/>
          </p:nvSpPr>
          <p:spPr bwMode="auto">
            <a:xfrm>
              <a:off x="2147" y="2614"/>
              <a:ext cx="52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x</a:t>
              </a:r>
              <a:r>
                <a:rPr kumimoji="1" lang="zh-CN" altLang="zh-CN" sz="2000" b="1">
                  <a:latin typeface="Times New Roman" pitchFamily="18" charset="0"/>
                  <a:ea typeface="宋体" charset="-122"/>
                </a:rPr>
                <a:t>入</a:t>
              </a:r>
              <a:r>
                <a:rPr kumimoji="1" lang="zh-CN" altLang="en-US" sz="2000" b="1">
                  <a:latin typeface="Times New Roman" pitchFamily="18" charset="0"/>
                  <a:ea typeface="宋体" charset="-122"/>
                </a:rPr>
                <a:t>队</a:t>
              </a:r>
            </a:p>
          </p:txBody>
        </p:sp>
        <p:sp>
          <p:nvSpPr>
            <p:cNvPr id="253964" name="Rectangle 12"/>
            <p:cNvSpPr>
              <a:spLocks noChangeArrowheads="1"/>
            </p:cNvSpPr>
            <p:nvPr/>
          </p:nvSpPr>
          <p:spPr bwMode="auto">
            <a:xfrm>
              <a:off x="3810" y="2645"/>
              <a:ext cx="666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253965" name="Line 13"/>
            <p:cNvSpPr>
              <a:spLocks noChangeShapeType="1"/>
            </p:cNvSpPr>
            <p:nvPr/>
          </p:nvSpPr>
          <p:spPr bwMode="auto">
            <a:xfrm>
              <a:off x="3393" y="2758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253966" name="Line 14"/>
            <p:cNvSpPr>
              <a:spLocks noChangeShapeType="1"/>
            </p:cNvSpPr>
            <p:nvPr/>
          </p:nvSpPr>
          <p:spPr bwMode="auto">
            <a:xfrm>
              <a:off x="4123" y="26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253967" name="Text Box 15"/>
            <p:cNvSpPr txBox="1">
              <a:spLocks noChangeArrowheads="1"/>
            </p:cNvSpPr>
            <p:nvPr/>
          </p:nvSpPr>
          <p:spPr bwMode="auto">
            <a:xfrm>
              <a:off x="4184" y="2663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^</a:t>
              </a:r>
            </a:p>
          </p:txBody>
        </p:sp>
        <p:sp>
          <p:nvSpPr>
            <p:cNvPr id="253968" name="Text Box 16"/>
            <p:cNvSpPr txBox="1">
              <a:spLocks noChangeArrowheads="1"/>
            </p:cNvSpPr>
            <p:nvPr/>
          </p:nvSpPr>
          <p:spPr bwMode="auto">
            <a:xfrm>
              <a:off x="3847" y="263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x</a:t>
              </a:r>
            </a:p>
          </p:txBody>
        </p:sp>
      </p:grpSp>
      <p:grpSp>
        <p:nvGrpSpPr>
          <p:cNvPr id="253969" name="Group 17"/>
          <p:cNvGrpSpPr>
            <a:grpSpLocks/>
          </p:cNvGrpSpPr>
          <p:nvPr/>
        </p:nvGrpSpPr>
        <p:grpSpPr bwMode="auto">
          <a:xfrm>
            <a:off x="665163" y="2908305"/>
            <a:ext cx="5260976" cy="1114426"/>
            <a:chOff x="298" y="3332"/>
            <a:chExt cx="3314" cy="702"/>
          </a:xfrm>
        </p:grpSpPr>
        <p:grpSp>
          <p:nvGrpSpPr>
            <p:cNvPr id="253970" name="Group 18"/>
            <p:cNvGrpSpPr>
              <a:grpSpLocks/>
            </p:cNvGrpSpPr>
            <p:nvPr/>
          </p:nvGrpSpPr>
          <p:grpSpPr bwMode="auto">
            <a:xfrm>
              <a:off x="946" y="3359"/>
              <a:ext cx="681" cy="237"/>
              <a:chOff x="1087" y="2423"/>
              <a:chExt cx="681" cy="237"/>
            </a:xfrm>
          </p:grpSpPr>
          <p:sp>
            <p:nvSpPr>
              <p:cNvPr id="253971" name="Rectangle 19" descr="宽上对角线"/>
              <p:cNvSpPr>
                <a:spLocks noChangeArrowheads="1"/>
              </p:cNvSpPr>
              <p:nvPr/>
            </p:nvSpPr>
            <p:spPr bwMode="auto">
              <a:xfrm>
                <a:off x="1424" y="2427"/>
                <a:ext cx="344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UpDiag">
                      <a:fgClr>
                        <a:srgbClr val="FCFDC6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b="1"/>
              </a:p>
            </p:txBody>
          </p:sp>
          <p:sp>
            <p:nvSpPr>
              <p:cNvPr id="253972" name="Rectangle 20" descr="浅色上对角线"/>
              <p:cNvSpPr>
                <a:spLocks noChangeArrowheads="1"/>
              </p:cNvSpPr>
              <p:nvPr/>
            </p:nvSpPr>
            <p:spPr bwMode="auto">
              <a:xfrm>
                <a:off x="1087" y="2423"/>
                <a:ext cx="344" cy="233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b="1"/>
              </a:p>
            </p:txBody>
          </p:sp>
        </p:grpSp>
        <p:sp>
          <p:nvSpPr>
            <p:cNvPr id="253973" name="Text Box 21"/>
            <p:cNvSpPr txBox="1">
              <a:spLocks noChangeArrowheads="1"/>
            </p:cNvSpPr>
            <p:nvPr/>
          </p:nvSpPr>
          <p:spPr bwMode="auto">
            <a:xfrm>
              <a:off x="847" y="3782"/>
              <a:ext cx="46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front</a:t>
              </a:r>
            </a:p>
          </p:txBody>
        </p:sp>
        <p:sp>
          <p:nvSpPr>
            <p:cNvPr id="253974" name="Line 22"/>
            <p:cNvSpPr>
              <a:spLocks noChangeShapeType="1"/>
            </p:cNvSpPr>
            <p:nvPr/>
          </p:nvSpPr>
          <p:spPr bwMode="auto">
            <a:xfrm flipV="1">
              <a:off x="3255" y="3577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253975" name="Text Box 23"/>
            <p:cNvSpPr txBox="1">
              <a:spLocks noChangeArrowheads="1"/>
            </p:cNvSpPr>
            <p:nvPr/>
          </p:nvSpPr>
          <p:spPr bwMode="auto">
            <a:xfrm>
              <a:off x="3064" y="3773"/>
              <a:ext cx="4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rear</a:t>
              </a:r>
            </a:p>
          </p:txBody>
        </p:sp>
        <p:sp>
          <p:nvSpPr>
            <p:cNvPr id="253976" name="Line 24"/>
            <p:cNvSpPr>
              <a:spLocks noChangeShapeType="1"/>
            </p:cNvSpPr>
            <p:nvPr/>
          </p:nvSpPr>
          <p:spPr bwMode="auto">
            <a:xfrm flipV="1">
              <a:off x="1093" y="3602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253977" name="Text Box 25"/>
            <p:cNvSpPr txBox="1">
              <a:spLocks noChangeArrowheads="1"/>
            </p:cNvSpPr>
            <p:nvPr/>
          </p:nvSpPr>
          <p:spPr bwMode="auto">
            <a:xfrm>
              <a:off x="298" y="3332"/>
              <a:ext cx="52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y</a:t>
              </a:r>
              <a:r>
                <a:rPr kumimoji="1" lang="zh-CN" altLang="zh-CN" sz="2000" b="1">
                  <a:latin typeface="Times New Roman" pitchFamily="18" charset="0"/>
                  <a:ea typeface="宋体" charset="-122"/>
                </a:rPr>
                <a:t>入</a:t>
              </a:r>
              <a:r>
                <a:rPr kumimoji="1" lang="zh-CN" altLang="en-US" sz="2000" b="1">
                  <a:latin typeface="Times New Roman" pitchFamily="18" charset="0"/>
                  <a:ea typeface="宋体" charset="-122"/>
                </a:rPr>
                <a:t>队</a:t>
              </a:r>
            </a:p>
          </p:txBody>
        </p:sp>
        <p:sp>
          <p:nvSpPr>
            <p:cNvPr id="253978" name="Rectangle 26"/>
            <p:cNvSpPr>
              <a:spLocks noChangeArrowheads="1"/>
            </p:cNvSpPr>
            <p:nvPr/>
          </p:nvSpPr>
          <p:spPr bwMode="auto">
            <a:xfrm>
              <a:off x="1961" y="3363"/>
              <a:ext cx="666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253979" name="Line 27"/>
            <p:cNvSpPr>
              <a:spLocks noChangeShapeType="1"/>
            </p:cNvSpPr>
            <p:nvPr/>
          </p:nvSpPr>
          <p:spPr bwMode="auto">
            <a:xfrm>
              <a:off x="1544" y="3476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253980" name="Line 28"/>
            <p:cNvSpPr>
              <a:spLocks noChangeShapeType="1"/>
            </p:cNvSpPr>
            <p:nvPr/>
          </p:nvSpPr>
          <p:spPr bwMode="auto">
            <a:xfrm>
              <a:off x="2274" y="335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253981" name="Text Box 29"/>
            <p:cNvSpPr txBox="1">
              <a:spLocks noChangeArrowheads="1"/>
            </p:cNvSpPr>
            <p:nvPr/>
          </p:nvSpPr>
          <p:spPr bwMode="auto">
            <a:xfrm>
              <a:off x="1998" y="334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x</a:t>
              </a:r>
            </a:p>
          </p:txBody>
        </p:sp>
        <p:sp>
          <p:nvSpPr>
            <p:cNvPr id="253982" name="Rectangle 30"/>
            <p:cNvSpPr>
              <a:spLocks noChangeArrowheads="1"/>
            </p:cNvSpPr>
            <p:nvPr/>
          </p:nvSpPr>
          <p:spPr bwMode="auto">
            <a:xfrm>
              <a:off x="2946" y="3370"/>
              <a:ext cx="666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253983" name="Line 31"/>
            <p:cNvSpPr>
              <a:spLocks noChangeShapeType="1"/>
            </p:cNvSpPr>
            <p:nvPr/>
          </p:nvSpPr>
          <p:spPr bwMode="auto">
            <a:xfrm>
              <a:off x="3259" y="3358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253984" name="Text Box 32"/>
            <p:cNvSpPr txBox="1">
              <a:spLocks noChangeArrowheads="1"/>
            </p:cNvSpPr>
            <p:nvPr/>
          </p:nvSpPr>
          <p:spPr bwMode="auto">
            <a:xfrm>
              <a:off x="3320" y="3388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^</a:t>
              </a:r>
            </a:p>
          </p:txBody>
        </p:sp>
        <p:sp>
          <p:nvSpPr>
            <p:cNvPr id="253985" name="Text Box 33"/>
            <p:cNvSpPr txBox="1">
              <a:spLocks noChangeArrowheads="1"/>
            </p:cNvSpPr>
            <p:nvPr/>
          </p:nvSpPr>
          <p:spPr bwMode="auto">
            <a:xfrm>
              <a:off x="2983" y="335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y</a:t>
              </a:r>
            </a:p>
          </p:txBody>
        </p:sp>
        <p:sp>
          <p:nvSpPr>
            <p:cNvPr id="253986" name="Line 34"/>
            <p:cNvSpPr>
              <a:spLocks noChangeShapeType="1"/>
            </p:cNvSpPr>
            <p:nvPr/>
          </p:nvSpPr>
          <p:spPr bwMode="auto">
            <a:xfrm>
              <a:off x="2529" y="3483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</p:grpSp>
      <p:grpSp>
        <p:nvGrpSpPr>
          <p:cNvPr id="253987" name="Group 35"/>
          <p:cNvGrpSpPr>
            <a:grpSpLocks/>
          </p:cNvGrpSpPr>
          <p:nvPr/>
        </p:nvGrpSpPr>
        <p:grpSpPr bwMode="auto">
          <a:xfrm>
            <a:off x="606425" y="4259263"/>
            <a:ext cx="5260974" cy="1114426"/>
            <a:chOff x="1105" y="495"/>
            <a:chExt cx="3314" cy="702"/>
          </a:xfrm>
        </p:grpSpPr>
        <p:grpSp>
          <p:nvGrpSpPr>
            <p:cNvPr id="253988" name="Group 36"/>
            <p:cNvGrpSpPr>
              <a:grpSpLocks/>
            </p:cNvGrpSpPr>
            <p:nvPr/>
          </p:nvGrpSpPr>
          <p:grpSpPr bwMode="auto">
            <a:xfrm>
              <a:off x="1753" y="522"/>
              <a:ext cx="681" cy="237"/>
              <a:chOff x="1087" y="2423"/>
              <a:chExt cx="681" cy="237"/>
            </a:xfrm>
          </p:grpSpPr>
          <p:sp>
            <p:nvSpPr>
              <p:cNvPr id="253989" name="Rectangle 37" descr="宽上对角线"/>
              <p:cNvSpPr>
                <a:spLocks noChangeArrowheads="1"/>
              </p:cNvSpPr>
              <p:nvPr/>
            </p:nvSpPr>
            <p:spPr bwMode="auto">
              <a:xfrm>
                <a:off x="1424" y="2427"/>
                <a:ext cx="344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wdUpDiag">
                      <a:fgClr>
                        <a:srgbClr val="FCFDC6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b="1"/>
              </a:p>
            </p:txBody>
          </p:sp>
          <p:sp>
            <p:nvSpPr>
              <p:cNvPr id="253990" name="Rectangle 38" descr="浅色上对角线"/>
              <p:cNvSpPr>
                <a:spLocks noChangeArrowheads="1"/>
              </p:cNvSpPr>
              <p:nvPr/>
            </p:nvSpPr>
            <p:spPr bwMode="auto">
              <a:xfrm>
                <a:off x="1087" y="2423"/>
                <a:ext cx="344" cy="233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b="1"/>
              </a:p>
            </p:txBody>
          </p:sp>
        </p:grpSp>
        <p:sp>
          <p:nvSpPr>
            <p:cNvPr id="253991" name="Text Box 39"/>
            <p:cNvSpPr txBox="1">
              <a:spLocks noChangeArrowheads="1"/>
            </p:cNvSpPr>
            <p:nvPr/>
          </p:nvSpPr>
          <p:spPr bwMode="auto">
            <a:xfrm>
              <a:off x="1654" y="945"/>
              <a:ext cx="46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front</a:t>
              </a:r>
            </a:p>
          </p:txBody>
        </p:sp>
        <p:sp>
          <p:nvSpPr>
            <p:cNvPr id="253992" name="Line 40"/>
            <p:cNvSpPr>
              <a:spLocks noChangeShapeType="1"/>
            </p:cNvSpPr>
            <p:nvPr/>
          </p:nvSpPr>
          <p:spPr bwMode="auto">
            <a:xfrm flipV="1">
              <a:off x="4062" y="740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253993" name="Text Box 41"/>
            <p:cNvSpPr txBox="1">
              <a:spLocks noChangeArrowheads="1"/>
            </p:cNvSpPr>
            <p:nvPr/>
          </p:nvSpPr>
          <p:spPr bwMode="auto">
            <a:xfrm>
              <a:off x="3871" y="936"/>
              <a:ext cx="4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rear</a:t>
              </a:r>
            </a:p>
          </p:txBody>
        </p:sp>
        <p:sp>
          <p:nvSpPr>
            <p:cNvPr id="253994" name="Line 42"/>
            <p:cNvSpPr>
              <a:spLocks noChangeShapeType="1"/>
            </p:cNvSpPr>
            <p:nvPr/>
          </p:nvSpPr>
          <p:spPr bwMode="auto">
            <a:xfrm flipV="1">
              <a:off x="1900" y="765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253995" name="Text Box 43"/>
            <p:cNvSpPr txBox="1">
              <a:spLocks noChangeArrowheads="1"/>
            </p:cNvSpPr>
            <p:nvPr/>
          </p:nvSpPr>
          <p:spPr bwMode="auto">
            <a:xfrm>
              <a:off x="1105" y="495"/>
              <a:ext cx="52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x</a:t>
              </a:r>
              <a:r>
                <a:rPr kumimoji="1" lang="zh-CN" altLang="zh-CN" sz="2000" b="1">
                  <a:latin typeface="Times New Roman" pitchFamily="18" charset="0"/>
                  <a:ea typeface="宋体" charset="-122"/>
                </a:rPr>
                <a:t>出</a:t>
              </a:r>
              <a:r>
                <a:rPr kumimoji="1" lang="zh-CN" altLang="en-US" sz="2000" b="1">
                  <a:latin typeface="Times New Roman" pitchFamily="18" charset="0"/>
                  <a:ea typeface="宋体" charset="-122"/>
                </a:rPr>
                <a:t>队</a:t>
              </a:r>
            </a:p>
          </p:txBody>
        </p:sp>
        <p:sp>
          <p:nvSpPr>
            <p:cNvPr id="253996" name="Rectangle 44"/>
            <p:cNvSpPr>
              <a:spLocks noChangeArrowheads="1"/>
            </p:cNvSpPr>
            <p:nvPr/>
          </p:nvSpPr>
          <p:spPr bwMode="auto">
            <a:xfrm>
              <a:off x="2768" y="526"/>
              <a:ext cx="666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253997" name="Line 45"/>
            <p:cNvSpPr>
              <a:spLocks noChangeShapeType="1"/>
            </p:cNvSpPr>
            <p:nvPr/>
          </p:nvSpPr>
          <p:spPr bwMode="auto">
            <a:xfrm>
              <a:off x="3081" y="51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253998" name="Text Box 46"/>
            <p:cNvSpPr txBox="1">
              <a:spLocks noChangeArrowheads="1"/>
            </p:cNvSpPr>
            <p:nvPr/>
          </p:nvSpPr>
          <p:spPr bwMode="auto">
            <a:xfrm>
              <a:off x="2805" y="51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x</a:t>
              </a:r>
            </a:p>
          </p:txBody>
        </p:sp>
        <p:sp>
          <p:nvSpPr>
            <p:cNvPr id="253999" name="Rectangle 47"/>
            <p:cNvSpPr>
              <a:spLocks noChangeArrowheads="1"/>
            </p:cNvSpPr>
            <p:nvPr/>
          </p:nvSpPr>
          <p:spPr bwMode="auto">
            <a:xfrm>
              <a:off x="3753" y="533"/>
              <a:ext cx="666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254000" name="Line 48"/>
            <p:cNvSpPr>
              <a:spLocks noChangeShapeType="1"/>
            </p:cNvSpPr>
            <p:nvPr/>
          </p:nvSpPr>
          <p:spPr bwMode="auto">
            <a:xfrm>
              <a:off x="4066" y="52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254001" name="Text Box 49"/>
            <p:cNvSpPr txBox="1">
              <a:spLocks noChangeArrowheads="1"/>
            </p:cNvSpPr>
            <p:nvPr/>
          </p:nvSpPr>
          <p:spPr bwMode="auto">
            <a:xfrm>
              <a:off x="4127" y="551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^</a:t>
              </a:r>
            </a:p>
          </p:txBody>
        </p:sp>
        <p:sp>
          <p:nvSpPr>
            <p:cNvPr id="254002" name="Text Box 50"/>
            <p:cNvSpPr txBox="1">
              <a:spLocks noChangeArrowheads="1"/>
            </p:cNvSpPr>
            <p:nvPr/>
          </p:nvSpPr>
          <p:spPr bwMode="auto">
            <a:xfrm>
              <a:off x="3790" y="51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y</a:t>
              </a:r>
            </a:p>
          </p:txBody>
        </p:sp>
        <p:sp>
          <p:nvSpPr>
            <p:cNvPr id="254003" name="Line 51"/>
            <p:cNvSpPr>
              <a:spLocks noChangeShapeType="1"/>
            </p:cNvSpPr>
            <p:nvPr/>
          </p:nvSpPr>
          <p:spPr bwMode="auto">
            <a:xfrm>
              <a:off x="2256" y="711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254004" name="Line 52"/>
            <p:cNvSpPr>
              <a:spLocks noChangeShapeType="1"/>
            </p:cNvSpPr>
            <p:nvPr/>
          </p:nvSpPr>
          <p:spPr bwMode="auto">
            <a:xfrm>
              <a:off x="2256" y="878"/>
              <a:ext cx="1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254005" name="Line 53"/>
            <p:cNvSpPr>
              <a:spLocks noChangeShapeType="1"/>
            </p:cNvSpPr>
            <p:nvPr/>
          </p:nvSpPr>
          <p:spPr bwMode="auto">
            <a:xfrm flipV="1">
              <a:off x="3901" y="778"/>
              <a:ext cx="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</p:grpSp>
      <p:grpSp>
        <p:nvGrpSpPr>
          <p:cNvPr id="254006" name="Group 54"/>
          <p:cNvGrpSpPr>
            <a:grpSpLocks/>
          </p:cNvGrpSpPr>
          <p:nvPr/>
        </p:nvGrpSpPr>
        <p:grpSpPr bwMode="auto">
          <a:xfrm>
            <a:off x="704851" y="611188"/>
            <a:ext cx="2082801" cy="1114426"/>
            <a:chOff x="1112" y="385"/>
            <a:chExt cx="1312" cy="702"/>
          </a:xfrm>
        </p:grpSpPr>
        <p:grpSp>
          <p:nvGrpSpPr>
            <p:cNvPr id="254007" name="Group 55"/>
            <p:cNvGrpSpPr>
              <a:grpSpLocks/>
            </p:cNvGrpSpPr>
            <p:nvPr/>
          </p:nvGrpSpPr>
          <p:grpSpPr bwMode="auto">
            <a:xfrm>
              <a:off x="1112" y="385"/>
              <a:ext cx="1312" cy="702"/>
              <a:chOff x="490" y="2396"/>
              <a:chExt cx="1312" cy="702"/>
            </a:xfrm>
          </p:grpSpPr>
          <p:grpSp>
            <p:nvGrpSpPr>
              <p:cNvPr id="254008" name="Group 56"/>
              <p:cNvGrpSpPr>
                <a:grpSpLocks/>
              </p:cNvGrpSpPr>
              <p:nvPr/>
            </p:nvGrpSpPr>
            <p:grpSpPr bwMode="auto">
              <a:xfrm>
                <a:off x="1087" y="2423"/>
                <a:ext cx="681" cy="237"/>
                <a:chOff x="1087" y="2423"/>
                <a:chExt cx="681" cy="237"/>
              </a:xfrm>
            </p:grpSpPr>
            <p:sp>
              <p:nvSpPr>
                <p:cNvPr id="254009" name="Rectangle 57" descr="宽上对角线"/>
                <p:cNvSpPr>
                  <a:spLocks noChangeArrowheads="1"/>
                </p:cNvSpPr>
                <p:nvPr/>
              </p:nvSpPr>
              <p:spPr bwMode="auto">
                <a:xfrm>
                  <a:off x="1424" y="2427"/>
                  <a:ext cx="344" cy="23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UpDiag">
                        <a:fgClr>
                          <a:srgbClr val="FCFDC6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b="1"/>
                </a:p>
              </p:txBody>
            </p:sp>
            <p:sp>
              <p:nvSpPr>
                <p:cNvPr id="254010" name="Rectangle 58" descr="浅色上对角线"/>
                <p:cNvSpPr>
                  <a:spLocks noChangeArrowheads="1"/>
                </p:cNvSpPr>
                <p:nvPr/>
              </p:nvSpPr>
              <p:spPr bwMode="auto">
                <a:xfrm>
                  <a:off x="1087" y="2423"/>
                  <a:ext cx="344" cy="233"/>
                </a:xfrm>
                <a:prstGeom prst="rect">
                  <a:avLst/>
                </a:prstGeom>
                <a:pattFill prst="ltUpDiag">
                  <a:fgClr>
                    <a:srgbClr val="000000"/>
                  </a:fgClr>
                  <a:bgClr>
                    <a:srgbClr val="FFFFFF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b="1"/>
                </a:p>
              </p:txBody>
            </p:sp>
          </p:grpSp>
          <p:sp>
            <p:nvSpPr>
              <p:cNvPr id="254011" name="Text Box 59"/>
              <p:cNvSpPr txBox="1">
                <a:spLocks noChangeArrowheads="1"/>
              </p:cNvSpPr>
              <p:nvPr/>
            </p:nvSpPr>
            <p:spPr bwMode="auto">
              <a:xfrm>
                <a:off x="999" y="2846"/>
                <a:ext cx="46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000" b="1">
                    <a:latin typeface="Times New Roman" pitchFamily="18" charset="0"/>
                    <a:ea typeface="宋体" charset="-122"/>
                  </a:rPr>
                  <a:t>front</a:t>
                </a:r>
              </a:p>
            </p:txBody>
          </p:sp>
          <p:sp>
            <p:nvSpPr>
              <p:cNvPr id="254012" name="Line 60"/>
              <p:cNvSpPr>
                <a:spLocks noChangeShapeType="1"/>
              </p:cNvSpPr>
              <p:nvPr/>
            </p:nvSpPr>
            <p:spPr bwMode="auto">
              <a:xfrm flipV="1">
                <a:off x="1584" y="2640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1"/>
              </a:p>
            </p:txBody>
          </p:sp>
          <p:sp>
            <p:nvSpPr>
              <p:cNvPr id="254013" name="Text Box 61"/>
              <p:cNvSpPr txBox="1">
                <a:spLocks noChangeArrowheads="1"/>
              </p:cNvSpPr>
              <p:nvPr/>
            </p:nvSpPr>
            <p:spPr bwMode="auto">
              <a:xfrm>
                <a:off x="1393" y="2836"/>
                <a:ext cx="40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000" b="1">
                    <a:latin typeface="Times New Roman" pitchFamily="18" charset="0"/>
                    <a:ea typeface="宋体" charset="-122"/>
                  </a:rPr>
                  <a:t>rear</a:t>
                </a:r>
              </a:p>
            </p:txBody>
          </p:sp>
          <p:sp>
            <p:nvSpPr>
              <p:cNvPr id="254014" name="Line 62"/>
              <p:cNvSpPr>
                <a:spLocks noChangeShapeType="1"/>
              </p:cNvSpPr>
              <p:nvPr/>
            </p:nvSpPr>
            <p:spPr bwMode="auto">
              <a:xfrm flipV="1">
                <a:off x="1245" y="2666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b="1"/>
              </a:p>
            </p:txBody>
          </p:sp>
          <p:sp>
            <p:nvSpPr>
              <p:cNvPr id="254015" name="Text Box 63"/>
              <p:cNvSpPr txBox="1">
                <a:spLocks noChangeArrowheads="1"/>
              </p:cNvSpPr>
              <p:nvPr/>
            </p:nvSpPr>
            <p:spPr bwMode="auto">
              <a:xfrm>
                <a:off x="490" y="2396"/>
                <a:ext cx="44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zh-CN" altLang="en-US" sz="2000" b="1">
                    <a:latin typeface="Times New Roman" pitchFamily="18" charset="0"/>
                    <a:ea typeface="宋体" charset="-122"/>
                  </a:rPr>
                  <a:t>空队</a:t>
                </a:r>
              </a:p>
            </p:txBody>
          </p:sp>
        </p:grpSp>
        <p:sp>
          <p:nvSpPr>
            <p:cNvPr id="254016" name="Text Box 64"/>
            <p:cNvSpPr txBox="1">
              <a:spLocks noChangeArrowheads="1"/>
            </p:cNvSpPr>
            <p:nvPr/>
          </p:nvSpPr>
          <p:spPr bwMode="auto">
            <a:xfrm>
              <a:off x="2112" y="432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^</a:t>
              </a:r>
            </a:p>
          </p:txBody>
        </p:sp>
      </p:grpSp>
      <p:grpSp>
        <p:nvGrpSpPr>
          <p:cNvPr id="254017" name="Group 65"/>
          <p:cNvGrpSpPr>
            <a:grpSpLocks/>
          </p:cNvGrpSpPr>
          <p:nvPr/>
        </p:nvGrpSpPr>
        <p:grpSpPr bwMode="auto">
          <a:xfrm>
            <a:off x="623888" y="5408613"/>
            <a:ext cx="2146301" cy="1114426"/>
            <a:chOff x="1072" y="385"/>
            <a:chExt cx="1352" cy="702"/>
          </a:xfrm>
        </p:grpSpPr>
        <p:grpSp>
          <p:nvGrpSpPr>
            <p:cNvPr id="254018" name="Group 66"/>
            <p:cNvGrpSpPr>
              <a:grpSpLocks/>
            </p:cNvGrpSpPr>
            <p:nvPr/>
          </p:nvGrpSpPr>
          <p:grpSpPr bwMode="auto">
            <a:xfrm>
              <a:off x="1072" y="385"/>
              <a:ext cx="1352" cy="702"/>
              <a:chOff x="450" y="2396"/>
              <a:chExt cx="1352" cy="702"/>
            </a:xfrm>
          </p:grpSpPr>
          <p:grpSp>
            <p:nvGrpSpPr>
              <p:cNvPr id="254019" name="Group 67"/>
              <p:cNvGrpSpPr>
                <a:grpSpLocks/>
              </p:cNvGrpSpPr>
              <p:nvPr/>
            </p:nvGrpSpPr>
            <p:grpSpPr bwMode="auto">
              <a:xfrm>
                <a:off x="1087" y="2423"/>
                <a:ext cx="681" cy="237"/>
                <a:chOff x="1087" y="2423"/>
                <a:chExt cx="681" cy="237"/>
              </a:xfrm>
            </p:grpSpPr>
            <p:sp>
              <p:nvSpPr>
                <p:cNvPr id="254020" name="Rectangle 68" descr="宽上对角线"/>
                <p:cNvSpPr>
                  <a:spLocks noChangeArrowheads="1"/>
                </p:cNvSpPr>
                <p:nvPr/>
              </p:nvSpPr>
              <p:spPr bwMode="auto">
                <a:xfrm>
                  <a:off x="1424" y="2427"/>
                  <a:ext cx="344" cy="23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pattFill prst="wdUpDiag">
                        <a:fgClr>
                          <a:srgbClr val="FCFDC6"/>
                        </a:fgClr>
                        <a:bgClr>
                          <a:srgbClr val="FFFFFF"/>
                        </a:bgClr>
                      </a:patt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b="1"/>
                </a:p>
              </p:txBody>
            </p:sp>
            <p:sp>
              <p:nvSpPr>
                <p:cNvPr id="254021" name="Rectangle 69" descr="浅色上对角线"/>
                <p:cNvSpPr>
                  <a:spLocks noChangeArrowheads="1"/>
                </p:cNvSpPr>
                <p:nvPr/>
              </p:nvSpPr>
              <p:spPr bwMode="auto">
                <a:xfrm>
                  <a:off x="1087" y="2423"/>
                  <a:ext cx="344" cy="233"/>
                </a:xfrm>
                <a:prstGeom prst="rect">
                  <a:avLst/>
                </a:prstGeom>
                <a:pattFill prst="ltUpDiag">
                  <a:fgClr>
                    <a:srgbClr val="000000"/>
                  </a:fgClr>
                  <a:bgClr>
                    <a:srgbClr val="FFFFFF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b="1"/>
                </a:p>
              </p:txBody>
            </p:sp>
          </p:grpSp>
          <p:sp>
            <p:nvSpPr>
              <p:cNvPr id="254022" name="Text Box 70"/>
              <p:cNvSpPr txBox="1">
                <a:spLocks noChangeArrowheads="1"/>
              </p:cNvSpPr>
              <p:nvPr/>
            </p:nvSpPr>
            <p:spPr bwMode="auto">
              <a:xfrm>
                <a:off x="999" y="2846"/>
                <a:ext cx="46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000" b="1">
                    <a:latin typeface="Times New Roman" pitchFamily="18" charset="0"/>
                    <a:ea typeface="宋体" charset="-122"/>
                  </a:rPr>
                  <a:t>front</a:t>
                </a:r>
              </a:p>
            </p:txBody>
          </p:sp>
          <p:sp>
            <p:nvSpPr>
              <p:cNvPr id="254023" name="Line 71"/>
              <p:cNvSpPr>
                <a:spLocks noChangeShapeType="1"/>
              </p:cNvSpPr>
              <p:nvPr/>
            </p:nvSpPr>
            <p:spPr bwMode="auto">
              <a:xfrm flipV="1">
                <a:off x="1584" y="2640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1"/>
              </a:p>
            </p:txBody>
          </p:sp>
          <p:sp>
            <p:nvSpPr>
              <p:cNvPr id="254024" name="Text Box 72"/>
              <p:cNvSpPr txBox="1">
                <a:spLocks noChangeArrowheads="1"/>
              </p:cNvSpPr>
              <p:nvPr/>
            </p:nvSpPr>
            <p:spPr bwMode="auto">
              <a:xfrm>
                <a:off x="1393" y="2836"/>
                <a:ext cx="40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000" b="1">
                    <a:latin typeface="Times New Roman" pitchFamily="18" charset="0"/>
                    <a:ea typeface="宋体" charset="-122"/>
                  </a:rPr>
                  <a:t>rear</a:t>
                </a:r>
              </a:p>
            </p:txBody>
          </p:sp>
          <p:sp>
            <p:nvSpPr>
              <p:cNvPr id="254025" name="Line 73"/>
              <p:cNvSpPr>
                <a:spLocks noChangeShapeType="1"/>
              </p:cNvSpPr>
              <p:nvPr/>
            </p:nvSpPr>
            <p:spPr bwMode="auto">
              <a:xfrm flipV="1">
                <a:off x="1245" y="2666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b="1"/>
              </a:p>
            </p:txBody>
          </p:sp>
          <p:sp>
            <p:nvSpPr>
              <p:cNvPr id="254026" name="Text Box 74"/>
              <p:cNvSpPr txBox="1">
                <a:spLocks noChangeArrowheads="1"/>
              </p:cNvSpPr>
              <p:nvPr/>
            </p:nvSpPr>
            <p:spPr bwMode="auto">
              <a:xfrm>
                <a:off x="450" y="2396"/>
                <a:ext cx="52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000" b="1">
                    <a:latin typeface="Times New Roman" pitchFamily="18" charset="0"/>
                    <a:ea typeface="宋体" charset="-122"/>
                  </a:rPr>
                  <a:t>y</a:t>
                </a:r>
                <a:r>
                  <a:rPr kumimoji="1" lang="zh-CN" altLang="zh-CN" sz="2000" b="1">
                    <a:latin typeface="Times New Roman" pitchFamily="18" charset="0"/>
                    <a:ea typeface="宋体" charset="-122"/>
                  </a:rPr>
                  <a:t>出</a:t>
                </a:r>
                <a:r>
                  <a:rPr kumimoji="1" lang="zh-CN" altLang="en-US" sz="2000" b="1">
                    <a:latin typeface="Times New Roman" pitchFamily="18" charset="0"/>
                    <a:ea typeface="宋体" charset="-122"/>
                  </a:rPr>
                  <a:t>队</a:t>
                </a:r>
              </a:p>
            </p:txBody>
          </p:sp>
        </p:grpSp>
        <p:sp>
          <p:nvSpPr>
            <p:cNvPr id="254027" name="Text Box 75"/>
            <p:cNvSpPr txBox="1">
              <a:spLocks noChangeArrowheads="1"/>
            </p:cNvSpPr>
            <p:nvPr/>
          </p:nvSpPr>
          <p:spPr bwMode="auto">
            <a:xfrm>
              <a:off x="2112" y="432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^</a:t>
              </a:r>
            </a:p>
          </p:txBody>
        </p:sp>
      </p:grpSp>
      <p:sp>
        <p:nvSpPr>
          <p:cNvPr id="254028" name="Text Box 76"/>
          <p:cNvSpPr txBox="1">
            <a:spLocks noChangeArrowheads="1"/>
          </p:cNvSpPr>
          <p:nvPr/>
        </p:nvSpPr>
        <p:spPr bwMode="auto">
          <a:xfrm>
            <a:off x="4572000" y="555625"/>
            <a:ext cx="417671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ea typeface="宋体" charset="-122"/>
              </a:rPr>
              <a:t>初始化</a:t>
            </a:r>
          </a:p>
          <a:p>
            <a:pPr lvl="2"/>
            <a:r>
              <a:rPr lang="en-US" altLang="zh-CN" b="1">
                <a:ea typeface="宋体" charset="-122"/>
              </a:rPr>
              <a:t>Q-&gt;front-&gt;next==NULL </a:t>
            </a:r>
          </a:p>
          <a:p>
            <a:pPr lvl="2"/>
            <a:r>
              <a:rPr lang="en-US" altLang="zh-CN" b="1">
                <a:ea typeface="宋体" charset="-122"/>
              </a:rPr>
              <a:t>Q-&gt;rear-&gt;next==Null</a:t>
            </a:r>
            <a:endParaRPr lang="zh-CN" altLang="en-US" b="1">
              <a:ea typeface="宋体" charset="-122"/>
            </a:endParaRPr>
          </a:p>
        </p:txBody>
      </p:sp>
      <p:sp>
        <p:nvSpPr>
          <p:cNvPr id="254029" name="Text Box 77"/>
          <p:cNvSpPr txBox="1">
            <a:spLocks noChangeArrowheads="1"/>
          </p:cNvSpPr>
          <p:nvPr/>
        </p:nvSpPr>
        <p:spPr bwMode="auto">
          <a:xfrm>
            <a:off x="4716463" y="1628775"/>
            <a:ext cx="41767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/>
            <a:r>
              <a:rPr lang="en-US" altLang="zh-CN" b="1" dirty="0">
                <a:ea typeface="宋体" charset="-122"/>
              </a:rPr>
              <a:t>Q-&gt;rear-&gt;next = </a:t>
            </a:r>
            <a:r>
              <a:rPr lang="en-US" altLang="zh-CN" b="1" dirty="0" smtClean="0">
                <a:ea typeface="宋体" charset="-122"/>
              </a:rPr>
              <a:t>null; </a:t>
            </a:r>
            <a:endParaRPr lang="en-US" altLang="zh-CN" b="1" dirty="0">
              <a:ea typeface="宋体" charset="-122"/>
            </a:endParaRPr>
          </a:p>
          <a:p>
            <a:pPr lvl="2"/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Q-&gt;rear = 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px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;</a:t>
            </a:r>
            <a:endParaRPr lang="zh-CN" altLang="en-US" b="1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54030" name="Text Box 78"/>
          <p:cNvSpPr txBox="1">
            <a:spLocks noChangeArrowheads="1"/>
          </p:cNvSpPr>
          <p:nvPr/>
        </p:nvSpPr>
        <p:spPr bwMode="auto">
          <a:xfrm>
            <a:off x="5724525" y="4149725"/>
            <a:ext cx="34194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/>
            <a:r>
              <a:rPr lang="en-US" altLang="zh-CN" b="1">
                <a:ea typeface="宋体" charset="-122"/>
              </a:rPr>
              <a:t>Q-&gt;front-&gt;next = Q-&gt;front-&gt;next                -&gt;next; </a:t>
            </a:r>
          </a:p>
          <a:p>
            <a:pPr lvl="2"/>
            <a:endParaRPr lang="zh-CN" altLang="en-US" b="1">
              <a:ea typeface="宋体" charset="-122"/>
            </a:endParaRPr>
          </a:p>
        </p:txBody>
      </p:sp>
      <p:sp>
        <p:nvSpPr>
          <p:cNvPr id="254031" name="Text Box 79"/>
          <p:cNvSpPr txBox="1">
            <a:spLocks noChangeArrowheads="1"/>
          </p:cNvSpPr>
          <p:nvPr/>
        </p:nvSpPr>
        <p:spPr bwMode="auto">
          <a:xfrm>
            <a:off x="3348038" y="5373688"/>
            <a:ext cx="54721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/>
            <a:r>
              <a:rPr lang="en-US" altLang="zh-CN" b="1">
                <a:ea typeface="宋体" charset="-122"/>
              </a:rPr>
              <a:t>Q-&gt;front -&gt;next= Q-&gt;front-&gt;next-&gt;next; </a:t>
            </a:r>
          </a:p>
          <a:p>
            <a:pPr lvl="2"/>
            <a:r>
              <a:rPr lang="en-US" altLang="zh-CN" b="1">
                <a:solidFill>
                  <a:srgbClr val="FF0000"/>
                </a:solidFill>
                <a:ea typeface="宋体" charset="-122"/>
              </a:rPr>
              <a:t>Q-&gt;rear = Q-&gt;front;</a:t>
            </a:r>
            <a:endParaRPr lang="zh-CN" altLang="en-US" b="1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54032" name="Text Box 80"/>
          <p:cNvSpPr txBox="1">
            <a:spLocks noChangeArrowheads="1"/>
          </p:cNvSpPr>
          <p:nvPr/>
        </p:nvSpPr>
        <p:spPr bwMode="auto">
          <a:xfrm>
            <a:off x="5940425" y="2852738"/>
            <a:ext cx="32035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/>
            <a:r>
              <a:rPr lang="en-US" altLang="zh-CN" b="1" dirty="0">
                <a:ea typeface="宋体" charset="-122"/>
              </a:rPr>
              <a:t>Q-&gt;rear-&gt;next </a:t>
            </a:r>
            <a:r>
              <a:rPr lang="en-US" altLang="zh-CN" b="1">
                <a:ea typeface="宋体" charset="-122"/>
              </a:rPr>
              <a:t>= </a:t>
            </a:r>
            <a:r>
              <a:rPr lang="en-US" altLang="zh-CN" b="1" smtClean="0">
                <a:ea typeface="宋体" charset="-122"/>
              </a:rPr>
              <a:t>null; </a:t>
            </a:r>
            <a:endParaRPr lang="en-US" altLang="zh-CN" b="1" dirty="0">
              <a:ea typeface="宋体" charset="-122"/>
            </a:endParaRPr>
          </a:p>
          <a:p>
            <a:pPr lvl="2"/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Q-&gt;rear = </a:t>
            </a:r>
            <a:r>
              <a:rPr lang="en-US" altLang="zh-CN" b="1" dirty="0" err="1" smtClean="0">
                <a:solidFill>
                  <a:srgbClr val="FF0000"/>
                </a:solidFill>
                <a:ea typeface="宋体" charset="-122"/>
              </a:rPr>
              <a:t>py</a:t>
            </a:r>
            <a: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  <a:t>;</a:t>
            </a:r>
            <a:endParaRPr lang="zh-CN" altLang="en-US" b="1" dirty="0">
              <a:solidFill>
                <a:srgbClr val="FF0000"/>
              </a:solidFill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3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3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028" grpId="0"/>
      <p:bldP spid="254029" grpId="0"/>
      <p:bldP spid="254030" grpId="0"/>
      <p:bldP spid="254031" grpId="0"/>
      <p:bldP spid="2540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7950" y="846138"/>
            <a:ext cx="854075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mtClean="0"/>
              <a:t> 队列与线性表</a:t>
            </a:r>
          </a:p>
        </p:txBody>
      </p:sp>
      <p:sp>
        <p:nvSpPr>
          <p:cNvPr id="30925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906588" y="1919288"/>
            <a:ext cx="6337300" cy="3886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一般线性表                                             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dirty="0" smtClean="0"/>
              <a:t>逻辑结构：一对一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dirty="0" smtClean="0"/>
              <a:t>存储结构：顺序表、链表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dirty="0" smtClean="0"/>
              <a:t>运算规则：随机存取或逐一存取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队列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dirty="0" smtClean="0"/>
              <a:t>逻辑结构：一对一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dirty="0" smtClean="0"/>
              <a:t> 存储结构：顺序队列、链队列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dirty="0" smtClean="0"/>
              <a:t>运算规则：先进先出(</a:t>
            </a:r>
            <a:r>
              <a:rPr lang="en-US" altLang="zh-CN" dirty="0" smtClean="0"/>
              <a:t>FIFO)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089" y="116632"/>
            <a:ext cx="3120752" cy="1695631"/>
          </a:xfrm>
        </p:spPr>
        <p:txBody>
          <a:bodyPr/>
          <a:lstStyle/>
          <a:p>
            <a:r>
              <a:rPr lang="zh-CN" altLang="en-US" dirty="0" smtClean="0"/>
              <a:t>优先队列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>
          <a:xfrm>
            <a:off x="776238" y="1916832"/>
            <a:ext cx="7704137" cy="42481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 smtClean="0"/>
              <a:t>队列是严格地按先来先服务的规则操作的，</a:t>
            </a:r>
          </a:p>
          <a:p>
            <a:pPr marL="0" indent="0">
              <a:buNone/>
            </a:pPr>
            <a:r>
              <a:rPr lang="zh-CN" altLang="en-US" sz="2800" dirty="0" smtClean="0"/>
              <a:t>也就是只按时间这一个来尺度调度。</a:t>
            </a:r>
          </a:p>
          <a:p>
            <a:pPr marL="0" indent="0">
              <a:buNone/>
            </a:pPr>
            <a:r>
              <a:rPr lang="zh-CN" altLang="en-US" sz="2800" dirty="0" smtClean="0"/>
              <a:t>实际中有很多多尺度调度的需求：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2800" dirty="0" smtClean="0"/>
              <a:t>排队中：老人优先、军人优先等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2800" dirty="0" smtClean="0"/>
              <a:t>操作系统任务调度中：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2800" dirty="0" smtClean="0"/>
              <a:t>   系统进程优先、关键任务优先（</a:t>
            </a:r>
            <a:r>
              <a:rPr lang="en-US" altLang="zh-CN" sz="2800" dirty="0" smtClean="0"/>
              <a:t>I/O</a:t>
            </a:r>
            <a:r>
              <a:rPr lang="zh-CN" altLang="en-US" sz="2800" dirty="0" smtClean="0"/>
              <a:t>中断）、短作业优先等</a:t>
            </a:r>
          </a:p>
        </p:txBody>
      </p:sp>
      <p:sp>
        <p:nvSpPr>
          <p:cNvPr id="140293" name="Text Box 5"/>
          <p:cNvSpPr txBox="1">
            <a:spLocks noChangeArrowheads="1"/>
          </p:cNvSpPr>
          <p:nvPr/>
        </p:nvSpPr>
        <p:spPr bwMode="auto">
          <a:xfrm>
            <a:off x="1691680" y="3501008"/>
            <a:ext cx="6769100" cy="579438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幼圆" pitchFamily="49" charset="-122"/>
              </a:rPr>
              <a:t>问题</a:t>
            </a:r>
            <a:r>
              <a:rPr lang="en-US" altLang="zh-CN" sz="3200" b="1" dirty="0">
                <a:latin typeface="幼圆" pitchFamily="49" charset="-122"/>
              </a:rPr>
              <a:t>: </a:t>
            </a:r>
            <a:r>
              <a:rPr lang="zh-CN" altLang="en-US" sz="3200" b="1" dirty="0">
                <a:latin typeface="幼圆" pitchFamily="49" charset="-122"/>
              </a:rPr>
              <a:t>怎么快速实现高优先级服务</a:t>
            </a:r>
            <a:r>
              <a:rPr lang="en-US" altLang="zh-CN" sz="3200" b="1" dirty="0">
                <a:latin typeface="幼圆" pitchFamily="49" charset="-122"/>
              </a:rPr>
              <a:t>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Text Box 2"/>
          <p:cNvSpPr txBox="1">
            <a:spLocks noChangeArrowheads="1"/>
          </p:cNvSpPr>
          <p:nvPr/>
        </p:nvSpPr>
        <p:spPr bwMode="auto">
          <a:xfrm>
            <a:off x="381000" y="90488"/>
            <a:ext cx="563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宋体" charset="-122"/>
                <a:sym typeface="Webdings" pitchFamily="18" charset="2"/>
              </a:rPr>
              <a:t>§2  Simple Implementations</a:t>
            </a:r>
            <a:endParaRPr kumimoji="1" lang="en-US" altLang="zh-CN" sz="2400" b="1">
              <a:latin typeface="Times New Roman" pitchFamily="18" charset="0"/>
              <a:ea typeface="宋体" charset="-122"/>
            </a:endParaRPr>
          </a:p>
        </p:txBody>
      </p:sp>
      <p:sp>
        <p:nvSpPr>
          <p:cNvPr id="306179" name="Text Box 3"/>
          <p:cNvSpPr txBox="1">
            <a:spLocks noChangeArrowheads="1"/>
          </p:cNvSpPr>
          <p:nvPr/>
        </p:nvSpPr>
        <p:spPr bwMode="auto">
          <a:xfrm>
            <a:off x="457200" y="6096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66FF33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  </a:t>
            </a:r>
            <a:r>
              <a:rPr kumimoji="1" lang="zh-CN" altLang="en-US" sz="2000" b="1" dirty="0">
                <a:solidFill>
                  <a:srgbClr val="66FF33"/>
                </a:solidFill>
                <a:ea typeface="宋体" charset="-122"/>
                <a:sym typeface="Wingdings" pitchFamily="2" charset="2"/>
              </a:rPr>
              <a:t>队列</a:t>
            </a:r>
            <a:r>
              <a:rPr kumimoji="1" lang="en-US" altLang="zh-CN" sz="2000" b="1" dirty="0" smtClean="0">
                <a:solidFill>
                  <a:srgbClr val="66FF33"/>
                </a:solidFill>
                <a:ea typeface="宋体" charset="-122"/>
                <a:sym typeface="Wingdings" pitchFamily="2" charset="2"/>
              </a:rPr>
              <a:t> </a:t>
            </a:r>
            <a:r>
              <a:rPr kumimoji="1" lang="en-US" altLang="zh-CN" sz="2000" b="1" dirty="0">
                <a:solidFill>
                  <a:srgbClr val="66FF33"/>
                </a:solidFill>
                <a:ea typeface="宋体" charset="-122"/>
                <a:sym typeface="Wingdings" pitchFamily="2" charset="2"/>
              </a:rPr>
              <a:t>:</a:t>
            </a:r>
            <a:endParaRPr kumimoji="1" lang="en-US" altLang="zh-CN" sz="2400" b="1" dirty="0">
              <a:solidFill>
                <a:srgbClr val="66FF33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06180" name="Text Box 4"/>
          <p:cNvSpPr txBox="1">
            <a:spLocks noChangeArrowheads="1"/>
          </p:cNvSpPr>
          <p:nvPr/>
        </p:nvSpPr>
        <p:spPr bwMode="auto">
          <a:xfrm>
            <a:off x="1295400" y="946150"/>
            <a:ext cx="6705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hlink"/>
                </a:solidFill>
                <a:ea typeface="宋体" charset="-122"/>
              </a:rPr>
              <a:t>Insertion</a:t>
            </a:r>
            <a:r>
              <a:rPr kumimoji="1" lang="en-US" altLang="zh-CN" sz="2000" b="1">
                <a:ea typeface="宋体" charset="-122"/>
              </a:rPr>
              <a:t> — add one item at the end  ~</a:t>
            </a:r>
            <a:endParaRPr kumimoji="1" lang="en-US" altLang="zh-CN" sz="2400" b="1">
              <a:latin typeface="Times New Roman" pitchFamily="18" charset="0"/>
              <a:ea typeface="宋体" charset="-122"/>
              <a:sym typeface="Symbol" pitchFamily="18" charset="2"/>
            </a:endParaRPr>
          </a:p>
          <a:p>
            <a:r>
              <a:rPr kumimoji="1" lang="en-US" altLang="zh-CN" sz="2000" b="1">
                <a:solidFill>
                  <a:schemeClr val="hlink"/>
                </a:solidFill>
                <a:ea typeface="宋体" charset="-122"/>
              </a:rPr>
              <a:t>Deletion</a:t>
            </a:r>
            <a:r>
              <a:rPr kumimoji="1" lang="en-US" altLang="zh-CN" sz="2000" b="1">
                <a:ea typeface="宋体" charset="-122"/>
              </a:rPr>
              <a:t> — find the largest \ smallest key  ~ </a:t>
            </a:r>
          </a:p>
          <a:p>
            <a:r>
              <a:rPr kumimoji="1" lang="en-US" altLang="zh-CN" sz="2000" b="1">
                <a:ea typeface="宋体" charset="-122"/>
              </a:rPr>
              <a:t>                    </a:t>
            </a:r>
            <a:r>
              <a:rPr kumimoji="1" lang="en-US" altLang="zh-CN" sz="2000" b="1">
                <a:ea typeface="宋体" charset="-122"/>
                <a:sym typeface="Symbol" pitchFamily="18" charset="2"/>
              </a:rPr>
              <a:t>remove the item and shift array </a:t>
            </a:r>
            <a:r>
              <a:rPr kumimoji="1" lang="en-US" altLang="zh-CN" sz="2000" b="1">
                <a:ea typeface="宋体" charset="-122"/>
              </a:rPr>
              <a:t>~</a:t>
            </a:r>
            <a:endParaRPr kumimoji="1" lang="en-US" altLang="zh-CN" sz="2400" b="1">
              <a:latin typeface="Times New Roman" pitchFamily="18" charset="0"/>
              <a:ea typeface="宋体" charset="-122"/>
              <a:sym typeface="Symbol" pitchFamily="18" charset="2"/>
            </a:endParaRPr>
          </a:p>
        </p:txBody>
      </p:sp>
      <p:sp>
        <p:nvSpPr>
          <p:cNvPr id="306181" name="Text Box 5"/>
          <p:cNvSpPr txBox="1">
            <a:spLocks noChangeArrowheads="1"/>
          </p:cNvSpPr>
          <p:nvPr/>
        </p:nvSpPr>
        <p:spPr bwMode="auto">
          <a:xfrm>
            <a:off x="457200" y="193675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66FF33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  </a:t>
            </a:r>
            <a:r>
              <a:rPr kumimoji="1" lang="zh-CN" altLang="en-US" sz="2000" b="1" dirty="0">
                <a:solidFill>
                  <a:srgbClr val="66FF33"/>
                </a:solidFill>
                <a:ea typeface="宋体" charset="-122"/>
                <a:sym typeface="Wingdings" pitchFamily="2" charset="2"/>
              </a:rPr>
              <a:t>链表</a:t>
            </a:r>
            <a:r>
              <a:rPr kumimoji="1" lang="en-US" altLang="zh-CN" sz="2000" b="1" dirty="0" smtClean="0">
                <a:solidFill>
                  <a:srgbClr val="66FF33"/>
                </a:solidFill>
                <a:ea typeface="宋体" charset="-122"/>
                <a:sym typeface="Wingdings" pitchFamily="2" charset="2"/>
              </a:rPr>
              <a:t> </a:t>
            </a:r>
            <a:r>
              <a:rPr kumimoji="1" lang="en-US" altLang="zh-CN" sz="2000" b="1" dirty="0">
                <a:solidFill>
                  <a:srgbClr val="66FF33"/>
                </a:solidFill>
                <a:ea typeface="宋体" charset="-122"/>
                <a:sym typeface="Wingdings" pitchFamily="2" charset="2"/>
              </a:rPr>
              <a:t>:</a:t>
            </a:r>
            <a:endParaRPr kumimoji="1" lang="en-US" altLang="zh-CN" sz="2400" b="1" dirty="0">
              <a:solidFill>
                <a:srgbClr val="66FF33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06182" name="Text Box 6"/>
          <p:cNvSpPr txBox="1">
            <a:spLocks noChangeArrowheads="1"/>
          </p:cNvSpPr>
          <p:nvPr/>
        </p:nvSpPr>
        <p:spPr bwMode="auto">
          <a:xfrm>
            <a:off x="1295400" y="2317750"/>
            <a:ext cx="6477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hlink"/>
                </a:solidFill>
                <a:ea typeface="宋体" charset="-122"/>
              </a:rPr>
              <a:t>Insertion</a:t>
            </a:r>
            <a:r>
              <a:rPr kumimoji="1" lang="en-US" altLang="zh-CN" sz="2000" b="1">
                <a:ea typeface="宋体" charset="-122"/>
              </a:rPr>
              <a:t> — add to the front of the chain  ~</a:t>
            </a:r>
            <a:endParaRPr kumimoji="1" lang="en-US" altLang="zh-CN" sz="2400" b="1">
              <a:latin typeface="Times New Roman" pitchFamily="18" charset="0"/>
              <a:ea typeface="宋体" charset="-122"/>
              <a:sym typeface="Symbol" pitchFamily="18" charset="2"/>
            </a:endParaRPr>
          </a:p>
          <a:p>
            <a:r>
              <a:rPr kumimoji="1" lang="en-US" altLang="zh-CN" sz="2000" b="1">
                <a:solidFill>
                  <a:schemeClr val="hlink"/>
                </a:solidFill>
                <a:ea typeface="宋体" charset="-122"/>
              </a:rPr>
              <a:t>Deletion</a:t>
            </a:r>
            <a:r>
              <a:rPr kumimoji="1" lang="en-US" altLang="zh-CN" sz="2000" b="1">
                <a:ea typeface="宋体" charset="-122"/>
              </a:rPr>
              <a:t> — find the largest \ smallest key  ~</a:t>
            </a:r>
            <a:endParaRPr kumimoji="1" lang="en-US" altLang="zh-CN" sz="2400" b="1">
              <a:latin typeface="Times New Roman" pitchFamily="18" charset="0"/>
              <a:ea typeface="宋体" charset="-122"/>
              <a:sym typeface="Symbol" pitchFamily="18" charset="2"/>
            </a:endParaRPr>
          </a:p>
          <a:p>
            <a:r>
              <a:rPr kumimoji="1" lang="en-US" altLang="zh-CN" sz="2000" b="1">
                <a:ea typeface="宋体" charset="-122"/>
                <a:sym typeface="Symbol" pitchFamily="18" charset="2"/>
              </a:rPr>
              <a:t>                    remove the item  </a:t>
            </a:r>
            <a:r>
              <a:rPr kumimoji="1" lang="en-US" altLang="zh-CN" sz="2000" b="1">
                <a:ea typeface="宋体" charset="-122"/>
              </a:rPr>
              <a:t>~</a:t>
            </a:r>
            <a:endParaRPr kumimoji="1" lang="en-US" altLang="zh-CN" sz="2400" b="1">
              <a:latin typeface="Times New Roman" pitchFamily="18" charset="0"/>
              <a:ea typeface="宋体" charset="-122"/>
              <a:sym typeface="Symbol" pitchFamily="18" charset="2"/>
            </a:endParaRPr>
          </a:p>
        </p:txBody>
      </p:sp>
      <p:sp>
        <p:nvSpPr>
          <p:cNvPr id="306183" name="Text Box 7"/>
          <p:cNvSpPr txBox="1">
            <a:spLocks noChangeArrowheads="1"/>
          </p:cNvSpPr>
          <p:nvPr/>
        </p:nvSpPr>
        <p:spPr bwMode="auto">
          <a:xfrm>
            <a:off x="457200" y="338455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66FF33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  </a:t>
            </a:r>
            <a:r>
              <a:rPr kumimoji="1" lang="zh-CN" altLang="en-US" sz="2400" b="1" dirty="0" smtClean="0">
                <a:solidFill>
                  <a:srgbClr val="66FF33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优先队列</a:t>
            </a:r>
            <a:r>
              <a:rPr kumimoji="1" lang="en-US" altLang="zh-CN" sz="2000" b="1" dirty="0" smtClean="0">
                <a:solidFill>
                  <a:srgbClr val="66FF33"/>
                </a:solidFill>
                <a:ea typeface="宋体" charset="-122"/>
                <a:sym typeface="Wingdings" pitchFamily="2" charset="2"/>
              </a:rPr>
              <a:t> </a:t>
            </a:r>
            <a:r>
              <a:rPr kumimoji="1" lang="en-US" altLang="zh-CN" sz="2000" b="1" dirty="0">
                <a:solidFill>
                  <a:srgbClr val="66FF33"/>
                </a:solidFill>
                <a:ea typeface="宋体" charset="-122"/>
                <a:sym typeface="Wingdings" pitchFamily="2" charset="2"/>
              </a:rPr>
              <a:t>:</a:t>
            </a:r>
            <a:endParaRPr kumimoji="1" lang="en-US" altLang="zh-CN" sz="2400" b="1" dirty="0">
              <a:solidFill>
                <a:srgbClr val="66FF33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06184" name="Text Box 8"/>
          <p:cNvSpPr txBox="1">
            <a:spLocks noChangeArrowheads="1"/>
          </p:cNvSpPr>
          <p:nvPr/>
        </p:nvSpPr>
        <p:spPr bwMode="auto">
          <a:xfrm>
            <a:off x="1295400" y="3765550"/>
            <a:ext cx="7391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000" b="1">
                <a:solidFill>
                  <a:schemeClr val="hlink"/>
                </a:solidFill>
                <a:ea typeface="宋体" charset="-122"/>
              </a:rPr>
              <a:t>Insertion</a:t>
            </a:r>
            <a:r>
              <a:rPr kumimoji="1" lang="en-US" altLang="zh-CN" sz="2000" b="1">
                <a:ea typeface="宋体" charset="-122"/>
              </a:rPr>
              <a:t> — find the proper position  ~</a:t>
            </a:r>
            <a:endParaRPr kumimoji="1" lang="en-US" altLang="zh-CN" sz="2400" b="1">
              <a:latin typeface="Times New Roman" pitchFamily="18" charset="0"/>
              <a:ea typeface="宋体" charset="-122"/>
              <a:sym typeface="Symbol" pitchFamily="18" charset="2"/>
            </a:endParaRPr>
          </a:p>
          <a:p>
            <a:r>
              <a:rPr kumimoji="1" lang="en-US" altLang="zh-CN" sz="2000" b="1">
                <a:ea typeface="宋体" charset="-122"/>
                <a:sym typeface="Symbol" pitchFamily="18" charset="2"/>
              </a:rPr>
              <a:t>                     shift array and add the item  </a:t>
            </a:r>
            <a:r>
              <a:rPr kumimoji="1" lang="en-US" altLang="zh-CN" sz="2000" b="1">
                <a:ea typeface="宋体" charset="-122"/>
              </a:rPr>
              <a:t>~</a:t>
            </a:r>
            <a:endParaRPr kumimoji="1" lang="en-US" altLang="zh-CN" sz="2400" b="1">
              <a:latin typeface="Times New Roman" pitchFamily="18" charset="0"/>
              <a:ea typeface="宋体" charset="-122"/>
              <a:sym typeface="Symbol" pitchFamily="18" charset="2"/>
            </a:endParaRPr>
          </a:p>
          <a:p>
            <a:r>
              <a:rPr kumimoji="1" lang="en-US" altLang="zh-CN" sz="2000" b="1">
                <a:solidFill>
                  <a:schemeClr val="hlink"/>
                </a:solidFill>
                <a:ea typeface="宋体" charset="-122"/>
              </a:rPr>
              <a:t>Deletion</a:t>
            </a:r>
            <a:r>
              <a:rPr kumimoji="1" lang="en-US" altLang="zh-CN" sz="2000" b="1">
                <a:ea typeface="宋体" charset="-122"/>
              </a:rPr>
              <a:t> — </a:t>
            </a:r>
            <a:r>
              <a:rPr kumimoji="1" lang="en-US" altLang="zh-CN" sz="2000" b="1">
                <a:ea typeface="宋体" charset="-122"/>
                <a:sym typeface="Symbol" pitchFamily="18" charset="2"/>
              </a:rPr>
              <a:t>remove the first \ last item  </a:t>
            </a:r>
            <a:r>
              <a:rPr kumimoji="1" lang="en-US" altLang="zh-CN" sz="2000" b="1">
                <a:ea typeface="宋体" charset="-122"/>
              </a:rPr>
              <a:t>~</a:t>
            </a:r>
            <a:endParaRPr kumimoji="1" lang="en-US" altLang="zh-CN" sz="2400" b="1">
              <a:latin typeface="Times New Roman" pitchFamily="18" charset="0"/>
              <a:ea typeface="宋体" charset="-122"/>
              <a:sym typeface="Symbol" pitchFamily="18" charset="2"/>
            </a:endParaRPr>
          </a:p>
        </p:txBody>
      </p:sp>
      <p:sp>
        <p:nvSpPr>
          <p:cNvPr id="306185" name="Text Box 9"/>
          <p:cNvSpPr txBox="1">
            <a:spLocks noChangeArrowheads="1"/>
          </p:cNvSpPr>
          <p:nvPr/>
        </p:nvSpPr>
        <p:spPr bwMode="auto">
          <a:xfrm>
            <a:off x="457200" y="490855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66FF33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  </a:t>
            </a:r>
            <a:r>
              <a:rPr kumimoji="1" lang="zh-CN" altLang="en-US" sz="2400" b="1" dirty="0" smtClean="0">
                <a:solidFill>
                  <a:srgbClr val="66FF33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优先链表</a:t>
            </a:r>
            <a:r>
              <a:rPr kumimoji="1" lang="en-US" altLang="zh-CN" sz="2000" b="1" dirty="0" smtClean="0">
                <a:solidFill>
                  <a:srgbClr val="66FF33"/>
                </a:solidFill>
                <a:ea typeface="宋体" charset="-122"/>
                <a:sym typeface="Wingdings" pitchFamily="2" charset="2"/>
              </a:rPr>
              <a:t> </a:t>
            </a:r>
            <a:r>
              <a:rPr kumimoji="1" lang="en-US" altLang="zh-CN" sz="2000" b="1" dirty="0">
                <a:solidFill>
                  <a:srgbClr val="66FF33"/>
                </a:solidFill>
                <a:ea typeface="宋体" charset="-122"/>
                <a:sym typeface="Wingdings" pitchFamily="2" charset="2"/>
              </a:rPr>
              <a:t>:</a:t>
            </a:r>
            <a:endParaRPr kumimoji="1" lang="en-US" altLang="zh-CN" sz="2400" b="1" dirty="0">
              <a:solidFill>
                <a:srgbClr val="66FF33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06186" name="Text Box 10"/>
          <p:cNvSpPr txBox="1">
            <a:spLocks noChangeArrowheads="1"/>
          </p:cNvSpPr>
          <p:nvPr/>
        </p:nvSpPr>
        <p:spPr bwMode="auto">
          <a:xfrm>
            <a:off x="1295400" y="5289550"/>
            <a:ext cx="7391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000" b="1">
                <a:solidFill>
                  <a:schemeClr val="hlink"/>
                </a:solidFill>
                <a:ea typeface="宋体" charset="-122"/>
              </a:rPr>
              <a:t>Insertion</a:t>
            </a:r>
            <a:r>
              <a:rPr kumimoji="1" lang="en-US" altLang="zh-CN" sz="2000" b="1">
                <a:ea typeface="宋体" charset="-122"/>
              </a:rPr>
              <a:t> — find the proper position  ~</a:t>
            </a:r>
            <a:endParaRPr kumimoji="1" lang="en-US" altLang="zh-CN" sz="2400" b="1">
              <a:latin typeface="Times New Roman" pitchFamily="18" charset="0"/>
              <a:ea typeface="宋体" charset="-122"/>
              <a:sym typeface="Symbol" pitchFamily="18" charset="2"/>
            </a:endParaRPr>
          </a:p>
          <a:p>
            <a:r>
              <a:rPr kumimoji="1" lang="en-US" altLang="zh-CN" sz="2000" b="1">
                <a:ea typeface="宋体" charset="-122"/>
                <a:sym typeface="Symbol" pitchFamily="18" charset="2"/>
              </a:rPr>
              <a:t>                     add the item  </a:t>
            </a:r>
            <a:r>
              <a:rPr kumimoji="1" lang="en-US" altLang="zh-CN" sz="2000" b="1">
                <a:ea typeface="宋体" charset="-122"/>
              </a:rPr>
              <a:t>~</a:t>
            </a:r>
            <a:endParaRPr kumimoji="1" lang="en-US" altLang="zh-CN" sz="2400" b="1">
              <a:latin typeface="Times New Roman" pitchFamily="18" charset="0"/>
              <a:ea typeface="宋体" charset="-122"/>
              <a:sym typeface="Symbol" pitchFamily="18" charset="2"/>
            </a:endParaRPr>
          </a:p>
          <a:p>
            <a:r>
              <a:rPr kumimoji="1" lang="en-US" altLang="zh-CN" sz="2000" b="1">
                <a:solidFill>
                  <a:schemeClr val="hlink"/>
                </a:solidFill>
                <a:ea typeface="宋体" charset="-122"/>
              </a:rPr>
              <a:t>Deletion</a:t>
            </a:r>
            <a:r>
              <a:rPr kumimoji="1" lang="en-US" altLang="zh-CN" sz="2000" b="1">
                <a:ea typeface="宋体" charset="-122"/>
              </a:rPr>
              <a:t> — </a:t>
            </a:r>
            <a:r>
              <a:rPr kumimoji="1" lang="en-US" altLang="zh-CN" sz="2000" b="1">
                <a:ea typeface="宋体" charset="-122"/>
                <a:sym typeface="Symbol" pitchFamily="18" charset="2"/>
              </a:rPr>
              <a:t>remove the first \ last item  </a:t>
            </a:r>
            <a:r>
              <a:rPr kumimoji="1" lang="en-US" altLang="zh-CN" sz="2000" b="1">
                <a:ea typeface="宋体" charset="-122"/>
              </a:rPr>
              <a:t>~</a:t>
            </a:r>
            <a:endParaRPr kumimoji="1" lang="en-US" altLang="zh-CN" sz="2400" b="1">
              <a:latin typeface="Times New Roman" pitchFamily="18" charset="0"/>
              <a:ea typeface="宋体" charset="-122"/>
              <a:sym typeface="Symbol" pitchFamily="18" charset="2"/>
            </a:endParaRPr>
          </a:p>
        </p:txBody>
      </p:sp>
      <p:sp>
        <p:nvSpPr>
          <p:cNvPr id="306187" name="Rectangle 11"/>
          <p:cNvSpPr>
            <a:spLocks noChangeArrowheads="1"/>
          </p:cNvSpPr>
          <p:nvPr/>
        </p:nvSpPr>
        <p:spPr bwMode="auto">
          <a:xfrm>
            <a:off x="6084888" y="836613"/>
            <a:ext cx="993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  <a:ea typeface="宋体" charset="-122"/>
                <a:sym typeface="Symbol" pitchFamily="18" charset="2"/>
              </a:rPr>
              <a:t> </a:t>
            </a:r>
            <a:r>
              <a:rPr kumimoji="1" lang="en-US" altLang="zh-CN" sz="2400" b="1">
                <a:latin typeface="Times New Roman" pitchFamily="18" charset="0"/>
                <a:ea typeface="宋体" charset="-122"/>
                <a:sym typeface="Symbol" pitchFamily="18" charset="2"/>
              </a:rPr>
              <a:t>( 1 )</a:t>
            </a:r>
          </a:p>
        </p:txBody>
      </p:sp>
      <p:sp>
        <p:nvSpPr>
          <p:cNvPr id="306188" name="Rectangle 12"/>
          <p:cNvSpPr>
            <a:spLocks noChangeArrowheads="1"/>
          </p:cNvSpPr>
          <p:nvPr/>
        </p:nvSpPr>
        <p:spPr bwMode="auto">
          <a:xfrm>
            <a:off x="6659563" y="1177925"/>
            <a:ext cx="102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latin typeface="Times New Roman" pitchFamily="18" charset="0"/>
                <a:ea typeface="宋体" charset="-122"/>
                <a:sym typeface="Symbol" pitchFamily="18" charset="2"/>
              </a:rPr>
              <a:t>O ( </a:t>
            </a:r>
            <a:r>
              <a:rPr kumimoji="1" lang="en-US" altLang="zh-CN" sz="2400" b="1" i="1">
                <a:latin typeface="Times New Roman" pitchFamily="18" charset="0"/>
                <a:ea typeface="宋体" charset="-122"/>
                <a:sym typeface="Symbol" pitchFamily="18" charset="2"/>
              </a:rPr>
              <a:t>n</a:t>
            </a:r>
            <a:r>
              <a:rPr kumimoji="1" lang="en-US" altLang="zh-CN" sz="2400" b="1">
                <a:latin typeface="Times New Roman" pitchFamily="18" charset="0"/>
                <a:ea typeface="宋体" charset="-122"/>
                <a:sym typeface="Symbol" pitchFamily="18" charset="2"/>
              </a:rPr>
              <a:t> )</a:t>
            </a:r>
          </a:p>
        </p:txBody>
      </p:sp>
      <p:sp>
        <p:nvSpPr>
          <p:cNvPr id="306189" name="Rectangle 13"/>
          <p:cNvSpPr>
            <a:spLocks noChangeArrowheads="1"/>
          </p:cNvSpPr>
          <p:nvPr/>
        </p:nvSpPr>
        <p:spPr bwMode="auto">
          <a:xfrm>
            <a:off x="6794500" y="1531938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latin typeface="Times New Roman" pitchFamily="18" charset="0"/>
                <a:ea typeface="宋体" charset="-122"/>
                <a:sym typeface="Symbol" pitchFamily="18" charset="2"/>
              </a:rPr>
              <a:t>O( </a:t>
            </a:r>
            <a:r>
              <a:rPr kumimoji="1" lang="en-US" altLang="zh-CN" sz="2400" b="1" i="1">
                <a:latin typeface="Times New Roman" pitchFamily="18" charset="0"/>
                <a:ea typeface="宋体" charset="-122"/>
                <a:sym typeface="Symbol" pitchFamily="18" charset="2"/>
              </a:rPr>
              <a:t>n</a:t>
            </a:r>
            <a:r>
              <a:rPr kumimoji="1" lang="en-US" altLang="zh-CN" sz="2400" b="1">
                <a:latin typeface="Times New Roman" pitchFamily="18" charset="0"/>
                <a:ea typeface="宋体" charset="-122"/>
                <a:sym typeface="Symbol" pitchFamily="18" charset="2"/>
              </a:rPr>
              <a:t> )</a:t>
            </a:r>
          </a:p>
        </p:txBody>
      </p:sp>
      <p:sp>
        <p:nvSpPr>
          <p:cNvPr id="306190" name="Rectangle 14"/>
          <p:cNvSpPr>
            <a:spLocks noChangeArrowheads="1"/>
          </p:cNvSpPr>
          <p:nvPr/>
        </p:nvSpPr>
        <p:spPr bwMode="auto">
          <a:xfrm>
            <a:off x="6457950" y="2251075"/>
            <a:ext cx="993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  <a:ea typeface="宋体" charset="-122"/>
                <a:sym typeface="Symbol" pitchFamily="18" charset="2"/>
              </a:rPr>
              <a:t> </a:t>
            </a:r>
            <a:r>
              <a:rPr kumimoji="1" lang="en-US" altLang="zh-CN" sz="2400" b="1">
                <a:latin typeface="Times New Roman" pitchFamily="18" charset="0"/>
                <a:ea typeface="宋体" charset="-122"/>
                <a:sym typeface="Symbol" pitchFamily="18" charset="2"/>
              </a:rPr>
              <a:t>( 1 )</a:t>
            </a:r>
          </a:p>
        </p:txBody>
      </p:sp>
      <p:sp>
        <p:nvSpPr>
          <p:cNvPr id="306191" name="Rectangle 15"/>
          <p:cNvSpPr>
            <a:spLocks noChangeArrowheads="1"/>
          </p:cNvSpPr>
          <p:nvPr/>
        </p:nvSpPr>
        <p:spPr bwMode="auto">
          <a:xfrm>
            <a:off x="6588125" y="2571750"/>
            <a:ext cx="102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latin typeface="Times New Roman" pitchFamily="18" charset="0"/>
                <a:ea typeface="宋体" charset="-122"/>
                <a:sym typeface="Symbol" pitchFamily="18" charset="2"/>
              </a:rPr>
              <a:t>O ( </a:t>
            </a:r>
            <a:r>
              <a:rPr kumimoji="1" lang="en-US" altLang="zh-CN" sz="2400" b="1" i="1">
                <a:latin typeface="Times New Roman" pitchFamily="18" charset="0"/>
                <a:ea typeface="宋体" charset="-122"/>
                <a:sym typeface="Symbol" pitchFamily="18" charset="2"/>
              </a:rPr>
              <a:t>n</a:t>
            </a:r>
            <a:r>
              <a:rPr kumimoji="1" lang="en-US" altLang="zh-CN" sz="2400" b="1">
                <a:latin typeface="Times New Roman" pitchFamily="18" charset="0"/>
                <a:ea typeface="宋体" charset="-122"/>
                <a:sym typeface="Symbol" pitchFamily="18" charset="2"/>
              </a:rPr>
              <a:t> )</a:t>
            </a:r>
          </a:p>
        </p:txBody>
      </p:sp>
      <p:sp>
        <p:nvSpPr>
          <p:cNvPr id="306192" name="Rectangle 16"/>
          <p:cNvSpPr>
            <a:spLocks noChangeArrowheads="1"/>
          </p:cNvSpPr>
          <p:nvPr/>
        </p:nvSpPr>
        <p:spPr bwMode="auto">
          <a:xfrm>
            <a:off x="5076825" y="2924175"/>
            <a:ext cx="917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  <a:ea typeface="宋体" charset="-122"/>
                <a:sym typeface="Symbol" pitchFamily="18" charset="2"/>
              </a:rPr>
              <a:t></a:t>
            </a:r>
            <a:r>
              <a:rPr kumimoji="1" lang="en-US" altLang="zh-CN" sz="2400" b="1">
                <a:latin typeface="Times New Roman" pitchFamily="18" charset="0"/>
                <a:ea typeface="宋体" charset="-122"/>
                <a:sym typeface="Symbol" pitchFamily="18" charset="2"/>
              </a:rPr>
              <a:t>( 1 )</a:t>
            </a:r>
          </a:p>
        </p:txBody>
      </p:sp>
      <p:sp>
        <p:nvSpPr>
          <p:cNvPr id="306193" name="Rectangle 17"/>
          <p:cNvSpPr>
            <a:spLocks noChangeArrowheads="1"/>
          </p:cNvSpPr>
          <p:nvPr/>
        </p:nvSpPr>
        <p:spPr bwMode="auto">
          <a:xfrm>
            <a:off x="6084888" y="3716338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latin typeface="Times New Roman" pitchFamily="18" charset="0"/>
                <a:ea typeface="宋体" charset="-122"/>
                <a:sym typeface="Symbol" pitchFamily="18" charset="2"/>
              </a:rPr>
              <a:t>O( </a:t>
            </a:r>
            <a:r>
              <a:rPr kumimoji="1" lang="en-US" altLang="zh-CN" sz="2400" b="1" i="1">
                <a:latin typeface="Times New Roman" pitchFamily="18" charset="0"/>
                <a:ea typeface="宋体" charset="-122"/>
                <a:sym typeface="Symbol" pitchFamily="18" charset="2"/>
              </a:rPr>
              <a:t>n</a:t>
            </a:r>
            <a:r>
              <a:rPr kumimoji="1" lang="en-US" altLang="zh-CN" sz="2400" b="1">
                <a:latin typeface="Times New Roman" pitchFamily="18" charset="0"/>
                <a:ea typeface="宋体" charset="-122"/>
                <a:sym typeface="Symbol" pitchFamily="18" charset="2"/>
              </a:rPr>
              <a:t> )</a:t>
            </a:r>
          </a:p>
        </p:txBody>
      </p:sp>
      <p:sp>
        <p:nvSpPr>
          <p:cNvPr id="306194" name="Rectangle 18"/>
          <p:cNvSpPr>
            <a:spLocks noChangeArrowheads="1"/>
          </p:cNvSpPr>
          <p:nvPr/>
        </p:nvSpPr>
        <p:spPr bwMode="auto">
          <a:xfrm>
            <a:off x="6434138" y="4051300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latin typeface="Times New Roman" pitchFamily="18" charset="0"/>
                <a:ea typeface="宋体" charset="-122"/>
                <a:sym typeface="Symbol" pitchFamily="18" charset="2"/>
              </a:rPr>
              <a:t>O( </a:t>
            </a:r>
            <a:r>
              <a:rPr kumimoji="1" lang="en-US" altLang="zh-CN" sz="2400" b="1" i="1">
                <a:latin typeface="Times New Roman" pitchFamily="18" charset="0"/>
                <a:ea typeface="宋体" charset="-122"/>
                <a:sym typeface="Symbol" pitchFamily="18" charset="2"/>
              </a:rPr>
              <a:t>n</a:t>
            </a:r>
            <a:r>
              <a:rPr kumimoji="1" lang="en-US" altLang="zh-CN" sz="2400" b="1">
                <a:latin typeface="Times New Roman" pitchFamily="18" charset="0"/>
                <a:ea typeface="宋体" charset="-122"/>
                <a:sym typeface="Symbol" pitchFamily="18" charset="2"/>
              </a:rPr>
              <a:t> )</a:t>
            </a:r>
          </a:p>
        </p:txBody>
      </p:sp>
      <p:sp>
        <p:nvSpPr>
          <p:cNvPr id="306195" name="Rectangle 19"/>
          <p:cNvSpPr>
            <a:spLocks noChangeArrowheads="1"/>
          </p:cNvSpPr>
          <p:nvPr/>
        </p:nvSpPr>
        <p:spPr bwMode="auto">
          <a:xfrm>
            <a:off x="6227763" y="4437063"/>
            <a:ext cx="917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  <a:ea typeface="宋体" charset="-122"/>
                <a:sym typeface="Symbol" pitchFamily="18" charset="2"/>
              </a:rPr>
              <a:t></a:t>
            </a:r>
            <a:r>
              <a:rPr kumimoji="1" lang="en-US" altLang="zh-CN" sz="2400" b="1">
                <a:latin typeface="Times New Roman" pitchFamily="18" charset="0"/>
                <a:ea typeface="宋体" charset="-122"/>
                <a:sym typeface="Symbol" pitchFamily="18" charset="2"/>
              </a:rPr>
              <a:t>( 1 )</a:t>
            </a:r>
          </a:p>
        </p:txBody>
      </p:sp>
      <p:sp>
        <p:nvSpPr>
          <p:cNvPr id="306196" name="AutoShape 20"/>
          <p:cNvSpPr>
            <a:spLocks noChangeArrowheads="1"/>
          </p:cNvSpPr>
          <p:nvPr/>
        </p:nvSpPr>
        <p:spPr bwMode="auto">
          <a:xfrm>
            <a:off x="1547813" y="2781300"/>
            <a:ext cx="6248400" cy="1447800"/>
          </a:xfrm>
          <a:prstGeom prst="wedgeEllipseCallout">
            <a:avLst>
              <a:gd name="adj1" fmla="val -50431"/>
              <a:gd name="adj2" fmla="val -85088"/>
            </a:avLst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  <a:ea typeface="宋体" charset="-122"/>
              </a:rPr>
              <a:t>Better since there are never more deletions than insertions</a:t>
            </a:r>
          </a:p>
        </p:txBody>
      </p:sp>
      <p:sp>
        <p:nvSpPr>
          <p:cNvPr id="306197" name="Rectangle 21"/>
          <p:cNvSpPr>
            <a:spLocks noChangeArrowheads="1"/>
          </p:cNvSpPr>
          <p:nvPr/>
        </p:nvSpPr>
        <p:spPr bwMode="auto">
          <a:xfrm>
            <a:off x="6011863" y="5229225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latin typeface="Times New Roman" pitchFamily="18" charset="0"/>
                <a:ea typeface="宋体" charset="-122"/>
                <a:sym typeface="Symbol" pitchFamily="18" charset="2"/>
              </a:rPr>
              <a:t>O( </a:t>
            </a:r>
            <a:r>
              <a:rPr kumimoji="1" lang="en-US" altLang="zh-CN" sz="2400" b="1" i="1">
                <a:latin typeface="Times New Roman" pitchFamily="18" charset="0"/>
                <a:ea typeface="宋体" charset="-122"/>
                <a:sym typeface="Symbol" pitchFamily="18" charset="2"/>
              </a:rPr>
              <a:t>n</a:t>
            </a:r>
            <a:r>
              <a:rPr kumimoji="1" lang="en-US" altLang="zh-CN" sz="2400" b="1">
                <a:latin typeface="Times New Roman" pitchFamily="18" charset="0"/>
                <a:ea typeface="宋体" charset="-122"/>
                <a:sym typeface="Symbol" pitchFamily="18" charset="2"/>
              </a:rPr>
              <a:t> )</a:t>
            </a:r>
          </a:p>
        </p:txBody>
      </p:sp>
      <p:sp>
        <p:nvSpPr>
          <p:cNvPr id="306198" name="Rectangle 22"/>
          <p:cNvSpPr>
            <a:spLocks noChangeArrowheads="1"/>
          </p:cNvSpPr>
          <p:nvPr/>
        </p:nvSpPr>
        <p:spPr bwMode="auto">
          <a:xfrm>
            <a:off x="4787900" y="5516563"/>
            <a:ext cx="917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  <a:ea typeface="宋体" charset="-122"/>
                <a:sym typeface="Symbol" pitchFamily="18" charset="2"/>
              </a:rPr>
              <a:t></a:t>
            </a:r>
            <a:r>
              <a:rPr kumimoji="1" lang="en-US" altLang="zh-CN" sz="2400" b="1">
                <a:latin typeface="Times New Roman" pitchFamily="18" charset="0"/>
                <a:ea typeface="宋体" charset="-122"/>
                <a:sym typeface="Symbol" pitchFamily="18" charset="2"/>
              </a:rPr>
              <a:t>( 1 )</a:t>
            </a:r>
          </a:p>
        </p:txBody>
      </p:sp>
      <p:sp>
        <p:nvSpPr>
          <p:cNvPr id="306199" name="Rectangle 23"/>
          <p:cNvSpPr>
            <a:spLocks noChangeArrowheads="1"/>
          </p:cNvSpPr>
          <p:nvPr/>
        </p:nvSpPr>
        <p:spPr bwMode="auto">
          <a:xfrm>
            <a:off x="6300788" y="5805488"/>
            <a:ext cx="917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  <a:ea typeface="宋体" charset="-122"/>
                <a:sym typeface="Symbol" pitchFamily="18" charset="2"/>
              </a:rPr>
              <a:t></a:t>
            </a:r>
            <a:r>
              <a:rPr kumimoji="1" lang="en-US" altLang="zh-CN" sz="2400" b="1">
                <a:latin typeface="Times New Roman" pitchFamily="18" charset="0"/>
                <a:ea typeface="宋体" charset="-122"/>
                <a:sym typeface="Symbol" pitchFamily="18" charset="2"/>
              </a:rPr>
              <a:t>( 1 )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61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061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6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6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6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6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6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6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3061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6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6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6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6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6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6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3061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6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6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06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06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06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06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7" dur="500"/>
                                        <p:tgtEl>
                                          <p:spTgt spid="3061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06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06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06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06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6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6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0" dur="500"/>
                                        <p:tgtEl>
                                          <p:spTgt spid="30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8" grpId="0" autoUpdateAnimBg="0"/>
      <p:bldP spid="306179" grpId="0" autoUpdateAnimBg="0"/>
      <p:bldP spid="306180" grpId="0" autoUpdateAnimBg="0"/>
      <p:bldP spid="306181" grpId="0" autoUpdateAnimBg="0"/>
      <p:bldP spid="306182" grpId="0" autoUpdateAnimBg="0"/>
      <p:bldP spid="306183" grpId="0" autoUpdateAnimBg="0"/>
      <p:bldP spid="306184" grpId="0" autoUpdateAnimBg="0"/>
      <p:bldP spid="306185" grpId="0" autoUpdateAnimBg="0"/>
      <p:bldP spid="306186" grpId="0" autoUpdateAnimBg="0"/>
      <p:bldP spid="306187" grpId="0"/>
      <p:bldP spid="306188" grpId="0"/>
      <p:bldP spid="306189" grpId="0"/>
      <p:bldP spid="306190" grpId="0"/>
      <p:bldP spid="306191" grpId="0"/>
      <p:bldP spid="306192" grpId="0"/>
      <p:bldP spid="306193" grpId="0"/>
      <p:bldP spid="306194" grpId="0"/>
      <p:bldP spid="306195" grpId="0"/>
      <p:bldP spid="306196" grpId="0" animBg="1" autoUpdateAnimBg="0"/>
      <p:bldP spid="306197" grpId="0"/>
      <p:bldP spid="306198" grpId="0"/>
      <p:bldP spid="30619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-1332656" y="-858919"/>
            <a:ext cx="5064953" cy="1695631"/>
          </a:xfrm>
        </p:spPr>
        <p:txBody>
          <a:bodyPr/>
          <a:lstStyle/>
          <a:p>
            <a:r>
              <a:rPr lang="zh-CN" altLang="en-US" dirty="0" smtClean="0"/>
              <a:t>独立实验</a:t>
            </a:r>
            <a:r>
              <a:rPr lang="en-US" altLang="zh-CN" dirty="0" smtClean="0"/>
              <a:t>2</a:t>
            </a:r>
            <a:endParaRPr lang="zh-CN" altLang="en-US" dirty="0" smtClean="0"/>
          </a:p>
        </p:txBody>
      </p:sp>
      <p:sp>
        <p:nvSpPr>
          <p:cNvPr id="312323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268760"/>
            <a:ext cx="7598211" cy="507762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您是操作系统进程管理程序，每个进程进来都会得到一个优先级，你的任务就是根据进程优先级的高低分配</a:t>
            </a:r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CPU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给进程运行。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假设优先级分配程序已经分配好进入系统的进程的合理优先级，</a:t>
            </a:r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CPU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运行完当前进程可以马上运行下一个进程，请您快速实现进程管理程序的工作。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-1332656" y="-858919"/>
            <a:ext cx="5064953" cy="1695631"/>
          </a:xfrm>
        </p:spPr>
        <p:txBody>
          <a:bodyPr/>
          <a:lstStyle/>
          <a:p>
            <a:r>
              <a:rPr lang="zh-CN" altLang="en-US" dirty="0" smtClean="0"/>
              <a:t>练习题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268760"/>
            <a:ext cx="7598211" cy="5077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您是操作系统进程管理程序，每个进程进来都会得到一个优先级，你的任务就是根据进程优先级的高低分配</a:t>
            </a:r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CPU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给进程运行。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假设优先级分配程序已经分配好进入系统的进程的合理优先级，</a:t>
            </a:r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CPU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运行完当前进程可以马上运行下一个进程，请您快速实现进程管理程序的工作。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如果</a:t>
            </a:r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CPU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按照时间片的方式运行优先级高的程序，每个程序进入系统得到一个初始优先级，而每得到一次</a:t>
            </a:r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CPU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运行后，优先级降低一个级别，请编程实现进程管理程序。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用产生随机数的方式生成</a:t>
            </a:r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0-14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之间的优先级；</a:t>
            </a:r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优先级必须马上的</a:t>
            </a:r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CPU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执行直到执行完（不用时间片方式）；随机数生成每个进程的总的运行时间</a:t>
            </a:r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(1ms-50ms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之间）。每个时间片为</a:t>
            </a:r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1ms.</a:t>
            </a:r>
          </a:p>
        </p:txBody>
      </p:sp>
    </p:spTree>
    <p:extLst>
      <p:ext uri="{BB962C8B-B14F-4D97-AF65-F5344CB8AC3E}">
        <p14:creationId xmlns:p14="http://schemas.microsoft.com/office/powerpoint/2010/main" val="42078097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7864" y="1844824"/>
            <a:ext cx="5064953" cy="1695631"/>
          </a:xfrm>
        </p:spPr>
        <p:txBody>
          <a:bodyPr/>
          <a:lstStyle/>
          <a:p>
            <a:r>
              <a:rPr lang="zh-CN" altLang="en-US" dirty="0" smtClean="0">
                <a:hlinkClick r:id="rId2" action="ppaction://hlinkpres?slideindex=1&amp;slidetitle="/>
              </a:rPr>
              <a:t>队列的应用</a:t>
            </a:r>
            <a:r>
              <a:rPr lang="zh-CN" altLang="en-US" dirty="0" smtClean="0"/>
              <a:t>（</a:t>
            </a:r>
            <a:r>
              <a:rPr lang="zh-CN" altLang="en-US" dirty="0"/>
              <a:t>自习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80450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2.3.5 </a:t>
            </a:r>
            <a:r>
              <a:rPr lang="zh-CN" altLang="en-US" dirty="0" smtClean="0"/>
              <a:t>队列的应用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zh-CN" altLang="en-US" sz="2800" smtClean="0"/>
              <a:t>自助交易平台的设计</a:t>
            </a:r>
          </a:p>
          <a:p>
            <a:pPr>
              <a:lnSpc>
                <a:spcPct val="80000"/>
              </a:lnSpc>
            </a:pPr>
            <a:r>
              <a:rPr lang="zh-CN" altLang="en-US" sz="2800" smtClean="0"/>
              <a:t>存储结构设计</a:t>
            </a:r>
          </a:p>
          <a:p>
            <a:pPr lvl="1">
              <a:lnSpc>
                <a:spcPct val="80000"/>
              </a:lnSpc>
            </a:pPr>
            <a:r>
              <a:rPr lang="zh-CN" altLang="en-US" sz="2400" smtClean="0"/>
              <a:t>需求</a:t>
            </a:r>
          </a:p>
          <a:p>
            <a:pPr lvl="2">
              <a:lnSpc>
                <a:spcPct val="80000"/>
              </a:lnSpc>
            </a:pPr>
            <a:r>
              <a:rPr lang="zh-CN" altLang="en-US" sz="2000" smtClean="0"/>
              <a:t>买票</a:t>
            </a:r>
            <a:r>
              <a:rPr lang="en-US" altLang="zh-CN" sz="2000" smtClean="0"/>
              <a:t>/</a:t>
            </a:r>
            <a:r>
              <a:rPr lang="zh-CN" altLang="en-US" sz="2000" smtClean="0"/>
              <a:t>卖票</a:t>
            </a:r>
          </a:p>
          <a:p>
            <a:pPr lvl="2">
              <a:lnSpc>
                <a:spcPct val="80000"/>
              </a:lnSpc>
            </a:pPr>
            <a:r>
              <a:rPr lang="zh-CN" altLang="en-US" sz="2000" smtClean="0"/>
              <a:t>先到者优先考虑：先进先出</a:t>
            </a:r>
          </a:p>
          <a:p>
            <a:pPr lvl="1">
              <a:lnSpc>
                <a:spcPct val="80000"/>
              </a:lnSpc>
            </a:pPr>
            <a:r>
              <a:rPr lang="en-US" altLang="zh-CN" sz="2400" smtClean="0"/>
              <a:t>2</a:t>
            </a:r>
            <a:r>
              <a:rPr lang="zh-CN" altLang="en-US" sz="2400" smtClean="0"/>
              <a:t>个队列：买票</a:t>
            </a:r>
            <a:r>
              <a:rPr lang="en-US" altLang="zh-CN" sz="2400" smtClean="0"/>
              <a:t>---</a:t>
            </a:r>
            <a:r>
              <a:rPr lang="zh-CN" altLang="en-US" sz="2400" smtClean="0"/>
              <a:t>等待队列；卖票</a:t>
            </a:r>
            <a:r>
              <a:rPr lang="en-US" altLang="zh-CN" sz="2400" smtClean="0"/>
              <a:t>---</a:t>
            </a:r>
            <a:r>
              <a:rPr lang="zh-CN" altLang="en-US" sz="2400" smtClean="0"/>
              <a:t>待售队列</a:t>
            </a:r>
          </a:p>
          <a:p>
            <a:pPr>
              <a:lnSpc>
                <a:spcPct val="80000"/>
              </a:lnSpc>
            </a:pPr>
            <a:r>
              <a:rPr lang="zh-CN" altLang="en-US" sz="2800" smtClean="0"/>
              <a:t>算法设计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While(T){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smtClean="0"/>
              <a:t>接受请求</a:t>
            </a:r>
            <a:r>
              <a:rPr lang="en-US" altLang="zh-CN" sz="2000" smtClean="0"/>
              <a:t>;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smtClean="0"/>
              <a:t>买票：待售队列不空，卖票人出队；否则买票人进入等待队列；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smtClean="0"/>
              <a:t>卖票：等待队列不空，买票人出队；否则卖票人进入待售队列；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}</a:t>
            </a:r>
            <a:endParaRPr lang="zh-CN" altLang="en-US" sz="2400" smtClean="0"/>
          </a:p>
          <a:p>
            <a:pPr lvl="1">
              <a:lnSpc>
                <a:spcPct val="80000"/>
              </a:lnSpc>
            </a:pPr>
            <a:endParaRPr lang="zh-CN" altLang="en-US" sz="2400" smtClean="0"/>
          </a:p>
          <a:p>
            <a:pPr>
              <a:lnSpc>
                <a:spcPct val="80000"/>
              </a:lnSpc>
            </a:pPr>
            <a:r>
              <a:rPr lang="zh-CN" altLang="en-US" sz="2800" smtClean="0"/>
              <a:t>银行业务模拟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5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2565400"/>
            <a:ext cx="8447088" cy="18716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有哪些储存结构？采用哪种储存结构？为什么？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07" name="Object 7"/>
          <p:cNvGraphicFramePr>
            <a:graphicFrameLocks noGrp="1" noChangeAspect="1"/>
          </p:cNvGraphicFramePr>
          <p:nvPr>
            <p:ph/>
          </p:nvPr>
        </p:nvGraphicFramePr>
        <p:xfrm>
          <a:off x="1477963" y="1447800"/>
          <a:ext cx="6135687" cy="341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0" name="Visio" r:id="rId3" imgW="6135920" imgH="3413186" progId="Visio.Drawing.11">
                  <p:embed/>
                </p:oleObj>
              </mc:Choice>
              <mc:Fallback>
                <p:oleObj name="Visio" r:id="rId3" imgW="6135920" imgH="3413186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63" y="1447800"/>
                        <a:ext cx="6135687" cy="341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0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1700213"/>
            <a:ext cx="96202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10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2205038"/>
            <a:ext cx="96202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11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3860800"/>
            <a:ext cx="96202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1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860800"/>
            <a:ext cx="96202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1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3860800"/>
            <a:ext cx="96202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14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3860800"/>
            <a:ext cx="96202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215" name="Text Box 15"/>
          <p:cNvSpPr txBox="1">
            <a:spLocks noChangeArrowheads="1"/>
          </p:cNvSpPr>
          <p:nvPr/>
        </p:nvSpPr>
        <p:spPr bwMode="auto">
          <a:xfrm>
            <a:off x="684213" y="260350"/>
            <a:ext cx="4392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停车场管理</a:t>
            </a:r>
          </a:p>
        </p:txBody>
      </p:sp>
      <p:sp>
        <p:nvSpPr>
          <p:cNvPr id="307216" name="Text Box 16"/>
          <p:cNvSpPr txBox="1">
            <a:spLocks noChangeArrowheads="1"/>
          </p:cNvSpPr>
          <p:nvPr/>
        </p:nvSpPr>
        <p:spPr bwMode="auto">
          <a:xfrm>
            <a:off x="1476375" y="5013325"/>
            <a:ext cx="6626225" cy="132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停车场可以停</a:t>
            </a:r>
            <a:r>
              <a:rPr lang="en-US" altLang="zh-CN" b="1"/>
              <a:t>n</a:t>
            </a:r>
            <a:r>
              <a:rPr lang="zh-CN" altLang="en-US" b="1"/>
              <a:t>辆汽车，现在已经停放</a:t>
            </a:r>
            <a:r>
              <a:rPr lang="en-US" altLang="zh-CN" b="1"/>
              <a:t>m</a:t>
            </a:r>
            <a:r>
              <a:rPr lang="zh-CN" altLang="en-US" b="1"/>
              <a:t>辆汽车。</a:t>
            </a:r>
          </a:p>
          <a:p>
            <a:pPr>
              <a:spcBef>
                <a:spcPct val="50000"/>
              </a:spcBef>
            </a:pPr>
            <a:r>
              <a:rPr lang="zh-CN" altLang="en-US" b="1"/>
              <a:t>如果有汽车进入停车场，则排队等待，</a:t>
            </a:r>
            <a:r>
              <a:rPr lang="en-US" altLang="zh-CN" b="1"/>
              <a:t>1</a:t>
            </a:r>
            <a:r>
              <a:rPr lang="zh-CN" altLang="en-US" b="1"/>
              <a:t>辆车需要花费</a:t>
            </a:r>
            <a:r>
              <a:rPr lang="en-US" altLang="zh-CN" b="1"/>
              <a:t>5</a:t>
            </a:r>
            <a:r>
              <a:rPr lang="zh-CN" altLang="en-US" b="1"/>
              <a:t>秒钟拿卡进入；如果停车场满，则不能取卡进入；出口处需要</a:t>
            </a:r>
            <a:r>
              <a:rPr lang="en-US" altLang="zh-CN" b="1"/>
              <a:t>10</a:t>
            </a:r>
            <a:r>
              <a:rPr lang="zh-CN" altLang="en-US" b="1"/>
              <a:t>秒缴费出停车场。请动画模拟实现该停车场管理。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01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3010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989138"/>
            <a:ext cx="634365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10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2375"/>
            <a:ext cx="848518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hlinkClick r:id="rId2" action="ppaction://hlinkpres?slideindex=1&amp;slidetitle="/>
              </a:rPr>
              <a:t>数组</a:t>
            </a:r>
            <a:endParaRPr lang="zh-CN" altLang="en-US" dirty="0">
              <a:hlinkClick r:id="rId2" action="ppaction://hlinkpres?slideindex=1&amp;slidetitle=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4519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Line 11"/>
          <p:cNvSpPr>
            <a:spLocks noChangeShapeType="1"/>
          </p:cNvSpPr>
          <p:nvPr/>
        </p:nvSpPr>
        <p:spPr bwMode="auto">
          <a:xfrm flipH="1" flipV="1">
            <a:off x="107950" y="115888"/>
            <a:ext cx="0" cy="6265862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4435" name="Oval 20"/>
          <p:cNvSpPr>
            <a:spLocks noChangeArrowheads="1"/>
          </p:cNvSpPr>
          <p:nvPr/>
        </p:nvSpPr>
        <p:spPr bwMode="auto">
          <a:xfrm>
            <a:off x="34925" y="44450"/>
            <a:ext cx="144463" cy="144463"/>
          </a:xfrm>
          <a:prstGeom prst="ellipse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4436" name="Rectangle 8"/>
          <p:cNvSpPr>
            <a:spLocks noChangeArrowheads="1"/>
          </p:cNvSpPr>
          <p:nvPr/>
        </p:nvSpPr>
        <p:spPr bwMode="auto">
          <a:xfrm>
            <a:off x="323850" y="0"/>
            <a:ext cx="79930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200" b="1">
                <a:solidFill>
                  <a:srgbClr val="000000"/>
                </a:solidFill>
                <a:ea typeface="黑体" pitchFamily="2" charset="-122"/>
                <a:cs typeface="Arial" charset="0"/>
              </a:rPr>
              <a:t>数据结构关联图</a:t>
            </a:r>
            <a:r>
              <a:rPr lang="zh-CN" altLang="en-US" sz="3200">
                <a:solidFill>
                  <a:schemeClr val="tx2"/>
                </a:solidFill>
                <a:ea typeface="隶书" pitchFamily="49" charset="-122"/>
                <a:cs typeface="Arial" charset="0"/>
              </a:rPr>
              <a:t> </a:t>
            </a:r>
          </a:p>
        </p:txBody>
      </p:sp>
      <p:grpSp>
        <p:nvGrpSpPr>
          <p:cNvPr id="274437" name="Group 5"/>
          <p:cNvGrpSpPr>
            <a:grpSpLocks/>
          </p:cNvGrpSpPr>
          <p:nvPr/>
        </p:nvGrpSpPr>
        <p:grpSpPr bwMode="auto">
          <a:xfrm>
            <a:off x="755650" y="836613"/>
            <a:ext cx="8064500" cy="5184775"/>
            <a:chOff x="385" y="488"/>
            <a:chExt cx="5126" cy="3741"/>
          </a:xfrm>
        </p:grpSpPr>
        <p:sp>
          <p:nvSpPr>
            <p:cNvPr id="274438" name="AutoShape 6"/>
            <p:cNvSpPr>
              <a:spLocks noChangeAspect="1" noChangeArrowheads="1"/>
            </p:cNvSpPr>
            <p:nvPr/>
          </p:nvSpPr>
          <p:spPr bwMode="auto">
            <a:xfrm>
              <a:off x="385" y="488"/>
              <a:ext cx="5126" cy="3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74439" name="Group 7"/>
            <p:cNvGrpSpPr>
              <a:grpSpLocks/>
            </p:cNvGrpSpPr>
            <p:nvPr/>
          </p:nvGrpSpPr>
          <p:grpSpPr bwMode="auto">
            <a:xfrm>
              <a:off x="385" y="996"/>
              <a:ext cx="1425" cy="579"/>
              <a:chOff x="2362" y="4857"/>
              <a:chExt cx="2524" cy="1027"/>
            </a:xfrm>
          </p:grpSpPr>
          <p:sp>
            <p:nvSpPr>
              <p:cNvPr id="274440" name="Text Box 8"/>
              <p:cNvSpPr txBox="1">
                <a:spLocks noChangeArrowheads="1"/>
              </p:cNvSpPr>
              <p:nvPr/>
            </p:nvSpPr>
            <p:spPr bwMode="auto">
              <a:xfrm>
                <a:off x="2362" y="4857"/>
                <a:ext cx="2524" cy="102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73152" tIns="36576" rIns="73152" bIns="36576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algn="ctr" eaLnBrk="1" hangingPunct="1"/>
                <a:r>
                  <a:rPr lang="zh-CN" altLang="en-US" sz="1600" b="1">
                    <a:solidFill>
                      <a:srgbClr val="FF9933"/>
                    </a:solidFill>
                    <a:latin typeface="幼圆" pitchFamily="49" charset="-122"/>
                  </a:rPr>
                  <a:t>串</a:t>
                </a:r>
              </a:p>
              <a:p>
                <a:pPr algn="ctr" eaLnBrk="1" hangingPunct="1"/>
                <a:endParaRPr lang="zh-CN" altLang="en-US" sz="1600" b="1">
                  <a:solidFill>
                    <a:srgbClr val="333333"/>
                  </a:solidFill>
                  <a:latin typeface="幼圆" pitchFamily="49" charset="-122"/>
                </a:endParaRPr>
              </a:p>
              <a:p>
                <a:pPr algn="ctr" eaLnBrk="1" hangingPunct="1"/>
                <a:r>
                  <a:rPr lang="en-US" altLang="zh-CN" sz="1600" b="1">
                    <a:solidFill>
                      <a:srgbClr val="333333"/>
                    </a:solidFill>
                    <a:latin typeface="幼圆" pitchFamily="49" charset="-122"/>
                  </a:rPr>
                  <a:t>n</a:t>
                </a:r>
                <a:r>
                  <a:rPr lang="zh-CN" altLang="en-US" sz="1600" b="1">
                    <a:solidFill>
                      <a:srgbClr val="333333"/>
                    </a:solidFill>
                    <a:latin typeface="幼圆" pitchFamily="49" charset="-122"/>
                  </a:rPr>
                  <a:t>个字符的有限序列</a:t>
                </a:r>
                <a:endParaRPr lang="zh-CN" altLang="en-US" sz="1600" b="1">
                  <a:latin typeface="幼圆" pitchFamily="49" charset="-122"/>
                </a:endParaRPr>
              </a:p>
            </p:txBody>
          </p:sp>
          <p:sp>
            <p:nvSpPr>
              <p:cNvPr id="274441" name="Line 9"/>
              <p:cNvSpPr>
                <a:spLocks noChangeShapeType="1"/>
              </p:cNvSpPr>
              <p:nvPr/>
            </p:nvSpPr>
            <p:spPr bwMode="auto">
              <a:xfrm>
                <a:off x="2362" y="5346"/>
                <a:ext cx="25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4442" name="Group 10"/>
            <p:cNvGrpSpPr>
              <a:grpSpLocks/>
            </p:cNvGrpSpPr>
            <p:nvPr/>
          </p:nvGrpSpPr>
          <p:grpSpPr bwMode="auto">
            <a:xfrm>
              <a:off x="411" y="488"/>
              <a:ext cx="5100" cy="3741"/>
              <a:chOff x="411" y="488"/>
              <a:chExt cx="5100" cy="3741"/>
            </a:xfrm>
          </p:grpSpPr>
          <p:grpSp>
            <p:nvGrpSpPr>
              <p:cNvPr id="274443" name="Group 11"/>
              <p:cNvGrpSpPr>
                <a:grpSpLocks/>
              </p:cNvGrpSpPr>
              <p:nvPr/>
            </p:nvGrpSpPr>
            <p:grpSpPr bwMode="auto">
              <a:xfrm>
                <a:off x="411" y="488"/>
                <a:ext cx="5100" cy="3741"/>
                <a:chOff x="411" y="488"/>
                <a:chExt cx="5100" cy="3741"/>
              </a:xfrm>
            </p:grpSpPr>
            <p:grpSp>
              <p:nvGrpSpPr>
                <p:cNvPr id="274444" name="Group 12"/>
                <p:cNvGrpSpPr>
                  <a:grpSpLocks/>
                </p:cNvGrpSpPr>
                <p:nvPr/>
              </p:nvGrpSpPr>
              <p:grpSpPr bwMode="auto">
                <a:xfrm>
                  <a:off x="2565" y="1585"/>
                  <a:ext cx="831" cy="471"/>
                  <a:chOff x="2496" y="1344"/>
                  <a:chExt cx="677" cy="384"/>
                </a:xfrm>
              </p:grpSpPr>
              <p:sp>
                <p:nvSpPr>
                  <p:cNvPr id="274445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44" y="1344"/>
                    <a:ext cx="0" cy="384"/>
                  </a:xfrm>
                  <a:prstGeom prst="line">
                    <a:avLst/>
                  </a:prstGeom>
                  <a:noFill/>
                  <a:ln w="9525">
                    <a:solidFill>
                      <a:srgbClr val="333333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446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96" y="1454"/>
                    <a:ext cx="677" cy="1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73152" tIns="36576" rIns="73152" bIns="36576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9pPr>
                  </a:lstStyle>
                  <a:p>
                    <a:pPr algn="just" eaLnBrk="1" hangingPunct="1"/>
                    <a:r>
                      <a:rPr lang="zh-CN" altLang="en-US" sz="1600" b="1" dirty="0">
                        <a:solidFill>
                          <a:srgbClr val="66FF33"/>
                        </a:solidFill>
                        <a:latin typeface="幼圆" pitchFamily="49" charset="-122"/>
                      </a:rPr>
                      <a:t>前驱后继数</a:t>
                    </a:r>
                  </a:p>
                </p:txBody>
              </p:sp>
            </p:grpSp>
            <p:grpSp>
              <p:nvGrpSpPr>
                <p:cNvPr id="274447" name="Group 15"/>
                <p:cNvGrpSpPr>
                  <a:grpSpLocks/>
                </p:cNvGrpSpPr>
                <p:nvPr/>
              </p:nvGrpSpPr>
              <p:grpSpPr bwMode="auto">
                <a:xfrm>
                  <a:off x="411" y="1575"/>
                  <a:ext cx="1307" cy="463"/>
                  <a:chOff x="741" y="1336"/>
                  <a:chExt cx="1065" cy="377"/>
                </a:xfrm>
              </p:grpSpPr>
              <p:sp>
                <p:nvSpPr>
                  <p:cNvPr id="274448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41" y="1430"/>
                    <a:ext cx="871" cy="2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73152" tIns="36576" rIns="73152" bIns="36576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9pPr>
                  </a:lstStyle>
                  <a:p>
                    <a:pPr algn="r" eaLnBrk="1" hangingPunct="1"/>
                    <a:r>
                      <a:rPr lang="zh-CN" altLang="en-US" sz="1600" b="1" dirty="0">
                        <a:solidFill>
                          <a:srgbClr val="66FF33"/>
                        </a:solidFill>
                        <a:latin typeface="幼圆" pitchFamily="49" charset="-122"/>
                      </a:rPr>
                      <a:t>数据元素限制</a:t>
                    </a:r>
                  </a:p>
                </p:txBody>
              </p:sp>
              <p:sp>
                <p:nvSpPr>
                  <p:cNvPr id="274449" name="Line 1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322" y="1336"/>
                    <a:ext cx="484" cy="37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74450" name="Group 18"/>
                <p:cNvGrpSpPr>
                  <a:grpSpLocks/>
                </p:cNvGrpSpPr>
                <p:nvPr/>
              </p:nvGrpSpPr>
              <p:grpSpPr bwMode="auto">
                <a:xfrm>
                  <a:off x="3789" y="996"/>
                  <a:ext cx="1662" cy="579"/>
                  <a:chOff x="4320" y="3624"/>
                  <a:chExt cx="2700" cy="780"/>
                </a:xfrm>
              </p:grpSpPr>
              <p:sp>
                <p:nvSpPr>
                  <p:cNvPr id="274451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0" y="3624"/>
                    <a:ext cx="2700" cy="78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73152" tIns="36576" rIns="73152" bIns="36576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1600" b="1">
                        <a:solidFill>
                          <a:srgbClr val="333333"/>
                        </a:solidFill>
                        <a:latin typeface="幼圆" pitchFamily="49" charset="-122"/>
                      </a:rPr>
                      <a:t>线性表的变型</a:t>
                    </a:r>
                  </a:p>
                  <a:p>
                    <a:pPr algn="ctr" eaLnBrk="1" hangingPunct="1"/>
                    <a:endParaRPr lang="zh-CN" altLang="en-US" sz="1600" b="1">
                      <a:solidFill>
                        <a:srgbClr val="333333"/>
                      </a:solidFill>
                      <a:latin typeface="幼圆" pitchFamily="49" charset="-122"/>
                    </a:endParaRPr>
                  </a:p>
                  <a:p>
                    <a:pPr algn="ctr" eaLnBrk="1" hangingPunct="1"/>
                    <a:r>
                      <a:rPr lang="zh-CN" altLang="en-US" sz="1600" b="1">
                        <a:solidFill>
                          <a:srgbClr val="333333"/>
                        </a:solidFill>
                        <a:latin typeface="幼圆" pitchFamily="49" charset="-122"/>
                      </a:rPr>
                      <a:t>带头结点、循环、双向</a:t>
                    </a:r>
                    <a:endParaRPr lang="zh-CN" altLang="en-US" sz="1600" b="1">
                      <a:latin typeface="幼圆" pitchFamily="49" charset="-122"/>
                    </a:endParaRPr>
                  </a:p>
                </p:txBody>
              </p:sp>
              <p:sp>
                <p:nvSpPr>
                  <p:cNvPr id="274452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320" y="3996"/>
                    <a:ext cx="270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74453" name="Group 21"/>
                <p:cNvGrpSpPr>
                  <a:grpSpLocks/>
                </p:cNvGrpSpPr>
                <p:nvPr/>
              </p:nvGrpSpPr>
              <p:grpSpPr bwMode="auto">
                <a:xfrm>
                  <a:off x="3499" y="1575"/>
                  <a:ext cx="1311" cy="463"/>
                  <a:chOff x="3257" y="1336"/>
                  <a:chExt cx="1068" cy="377"/>
                </a:xfrm>
              </p:grpSpPr>
              <p:sp>
                <p:nvSpPr>
                  <p:cNvPr id="274454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1488"/>
                    <a:ext cx="677" cy="1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73152" tIns="36576" rIns="73152" bIns="36576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9pPr>
                  </a:lstStyle>
                  <a:p>
                    <a:pPr algn="just" eaLnBrk="1" hangingPunct="1"/>
                    <a:r>
                      <a:rPr lang="zh-CN" altLang="en-US" sz="1600" b="1" dirty="0">
                        <a:solidFill>
                          <a:srgbClr val="66FF33"/>
                        </a:solidFill>
                        <a:latin typeface="幼圆" pitchFamily="49" charset="-122"/>
                      </a:rPr>
                      <a:t>结点变化</a:t>
                    </a:r>
                  </a:p>
                </p:txBody>
              </p:sp>
              <p:sp>
                <p:nvSpPr>
                  <p:cNvPr id="274455" name="Line 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57" y="1336"/>
                    <a:ext cx="870" cy="37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74456" name="Group 24"/>
                <p:cNvGrpSpPr>
                  <a:grpSpLocks/>
                </p:cNvGrpSpPr>
                <p:nvPr/>
              </p:nvGrpSpPr>
              <p:grpSpPr bwMode="auto">
                <a:xfrm>
                  <a:off x="3657" y="3133"/>
                  <a:ext cx="1854" cy="1096"/>
                  <a:chOff x="7560" y="4872"/>
                  <a:chExt cx="2880" cy="1716"/>
                </a:xfrm>
              </p:grpSpPr>
              <p:sp>
                <p:nvSpPr>
                  <p:cNvPr id="274457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560" y="4872"/>
                    <a:ext cx="1260" cy="1716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1600" b="1">
                        <a:solidFill>
                          <a:srgbClr val="3333CC"/>
                        </a:solidFill>
                        <a:latin typeface="幼圆" pitchFamily="49" charset="-122"/>
                      </a:rPr>
                      <a:t>2.2</a:t>
                    </a:r>
                    <a:r>
                      <a:rPr lang="zh-CN" altLang="en-US" sz="1600" b="1">
                        <a:solidFill>
                          <a:srgbClr val="3333CC"/>
                        </a:solidFill>
                        <a:latin typeface="幼圆" pitchFamily="49" charset="-122"/>
                      </a:rPr>
                      <a:t>栈</a:t>
                    </a:r>
                    <a:r>
                      <a:rPr lang="zh-CN" altLang="en-US" sz="1600" b="1">
                        <a:solidFill>
                          <a:srgbClr val="333333"/>
                        </a:solidFill>
                        <a:latin typeface="幼圆" pitchFamily="49" charset="-122"/>
                      </a:rPr>
                      <a:t> </a:t>
                    </a:r>
                  </a:p>
                  <a:p>
                    <a:pPr algn="just" eaLnBrk="1" hangingPunct="1"/>
                    <a:endParaRPr lang="zh-CN" altLang="en-US" sz="1600" b="1">
                      <a:solidFill>
                        <a:srgbClr val="333333"/>
                      </a:solidFill>
                      <a:latin typeface="幼圆" pitchFamily="49" charset="-122"/>
                    </a:endParaRPr>
                  </a:p>
                  <a:p>
                    <a:pPr algn="just" eaLnBrk="1" hangingPunct="1">
                      <a:spcAft>
                        <a:spcPts val="600"/>
                      </a:spcAft>
                    </a:pPr>
                    <a:r>
                      <a:rPr lang="zh-CN" altLang="en-US" sz="1600" b="1">
                        <a:latin typeface="幼圆" pitchFamily="49" charset="-122"/>
                      </a:rPr>
                      <a:t>插入、删除限定在一端进行的线性表</a:t>
                    </a:r>
                  </a:p>
                </p:txBody>
              </p:sp>
              <p:sp>
                <p:nvSpPr>
                  <p:cNvPr id="274458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820" y="4872"/>
                    <a:ext cx="1620" cy="1716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1600" b="1">
                        <a:solidFill>
                          <a:srgbClr val="3333CC"/>
                        </a:solidFill>
                        <a:latin typeface="幼圆" pitchFamily="49" charset="-122"/>
                      </a:rPr>
                      <a:t>2.3</a:t>
                    </a:r>
                    <a:r>
                      <a:rPr lang="zh-CN" altLang="en-US" sz="1600" b="1">
                        <a:solidFill>
                          <a:srgbClr val="3333CC"/>
                        </a:solidFill>
                        <a:latin typeface="幼圆" pitchFamily="49" charset="-122"/>
                      </a:rPr>
                      <a:t>队列</a:t>
                    </a:r>
                  </a:p>
                  <a:p>
                    <a:pPr algn="just" eaLnBrk="1" hangingPunct="1"/>
                    <a:endParaRPr lang="zh-CN" altLang="en-US" sz="1600" b="1">
                      <a:solidFill>
                        <a:srgbClr val="3333CC"/>
                      </a:solidFill>
                      <a:latin typeface="幼圆" pitchFamily="49" charset="-122"/>
                    </a:endParaRPr>
                  </a:p>
                  <a:p>
                    <a:pPr algn="just" eaLnBrk="1" hangingPunct="1">
                      <a:spcAft>
                        <a:spcPts val="600"/>
                      </a:spcAft>
                    </a:pPr>
                    <a:r>
                      <a:rPr lang="zh-CN" altLang="en-US" sz="1600" b="1">
                        <a:latin typeface="幼圆" pitchFamily="49" charset="-122"/>
                      </a:rPr>
                      <a:t>插入限定在一端，删除在另一端进行的线性表</a:t>
                    </a:r>
                  </a:p>
                </p:txBody>
              </p:sp>
              <p:sp>
                <p:nvSpPr>
                  <p:cNvPr id="274459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7560" y="5244"/>
                    <a:ext cx="288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74460" name="Group 28"/>
                <p:cNvGrpSpPr>
                  <a:grpSpLocks/>
                </p:cNvGrpSpPr>
                <p:nvPr/>
              </p:nvGrpSpPr>
              <p:grpSpPr bwMode="auto">
                <a:xfrm>
                  <a:off x="3499" y="2617"/>
                  <a:ext cx="1240" cy="499"/>
                  <a:chOff x="3257" y="2185"/>
                  <a:chExt cx="1010" cy="407"/>
                </a:xfrm>
              </p:grpSpPr>
              <p:sp>
                <p:nvSpPr>
                  <p:cNvPr id="274461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90" y="2221"/>
                    <a:ext cx="677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73152" tIns="36576" rIns="73152" bIns="36576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9pPr>
                  </a:lstStyle>
                  <a:p>
                    <a:pPr algn="just" eaLnBrk="1" hangingPunct="1"/>
                    <a:r>
                      <a:rPr lang="zh-CN" altLang="en-US" sz="1600" b="1" dirty="0">
                        <a:solidFill>
                          <a:srgbClr val="66FF33"/>
                        </a:solidFill>
                        <a:latin typeface="幼圆" pitchFamily="49" charset="-122"/>
                      </a:rPr>
                      <a:t>操作限制</a:t>
                    </a:r>
                  </a:p>
                </p:txBody>
              </p:sp>
              <p:sp>
                <p:nvSpPr>
                  <p:cNvPr id="274462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3257" y="2185"/>
                    <a:ext cx="775" cy="40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74463" name="Group 31"/>
                <p:cNvGrpSpPr>
                  <a:grpSpLocks/>
                </p:cNvGrpSpPr>
                <p:nvPr/>
              </p:nvGrpSpPr>
              <p:grpSpPr bwMode="auto">
                <a:xfrm>
                  <a:off x="431" y="2617"/>
                  <a:ext cx="1287" cy="579"/>
                  <a:chOff x="431" y="2617"/>
                  <a:chExt cx="1287" cy="579"/>
                </a:xfrm>
              </p:grpSpPr>
              <p:sp>
                <p:nvSpPr>
                  <p:cNvPr id="274464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1" y="2676"/>
                    <a:ext cx="1015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73152" tIns="36576" rIns="73152" bIns="36576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9pPr>
                  </a:lstStyle>
                  <a:p>
                    <a:pPr algn="r" eaLnBrk="1" hangingPunct="1"/>
                    <a:r>
                      <a:rPr lang="zh-CN" altLang="en-US" sz="1600" b="1" dirty="0">
                        <a:solidFill>
                          <a:srgbClr val="66FF33"/>
                        </a:solidFill>
                        <a:latin typeface="幼圆" pitchFamily="49" charset="-122"/>
                      </a:rPr>
                      <a:t>数据元素扩展</a:t>
                    </a:r>
                  </a:p>
                </p:txBody>
              </p:sp>
              <p:sp>
                <p:nvSpPr>
                  <p:cNvPr id="274465" name="Line 3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97" y="2617"/>
                    <a:ext cx="921" cy="57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74466" name="Group 34"/>
                <p:cNvGrpSpPr>
                  <a:grpSpLocks/>
                </p:cNvGrpSpPr>
                <p:nvPr/>
              </p:nvGrpSpPr>
              <p:grpSpPr bwMode="auto">
                <a:xfrm>
                  <a:off x="1956" y="3150"/>
                  <a:ext cx="1186" cy="1044"/>
                  <a:chOff x="4680" y="5028"/>
                  <a:chExt cx="1800" cy="1404"/>
                </a:xfrm>
              </p:grpSpPr>
              <p:sp>
                <p:nvSpPr>
                  <p:cNvPr id="274467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80" y="5028"/>
                    <a:ext cx="1800" cy="1404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73152" tIns="36576" rIns="73152" bIns="36576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1600" b="1">
                        <a:solidFill>
                          <a:srgbClr val="00CC99"/>
                        </a:solidFill>
                        <a:latin typeface="幼圆" pitchFamily="49" charset="-122"/>
                      </a:rPr>
                      <a:t>2.4</a:t>
                    </a:r>
                    <a:r>
                      <a:rPr lang="zh-CN" altLang="en-US" sz="1600" b="1">
                        <a:solidFill>
                          <a:srgbClr val="00CC99"/>
                        </a:solidFill>
                        <a:latin typeface="幼圆" pitchFamily="49" charset="-122"/>
                      </a:rPr>
                      <a:t>数组</a:t>
                    </a:r>
                  </a:p>
                  <a:p>
                    <a:pPr algn="just" eaLnBrk="1" hangingPunct="1"/>
                    <a:endParaRPr lang="zh-CN" altLang="en-US" sz="1600" b="1">
                      <a:solidFill>
                        <a:srgbClr val="333333"/>
                      </a:solidFill>
                      <a:latin typeface="幼圆" pitchFamily="49" charset="-122"/>
                    </a:endParaRPr>
                  </a:p>
                  <a:p>
                    <a:pPr algn="just" eaLnBrk="1" hangingPunct="1">
                      <a:spcAft>
                        <a:spcPts val="600"/>
                      </a:spcAft>
                    </a:pPr>
                    <a:r>
                      <a:rPr lang="zh-CN" altLang="en-US" sz="1600" b="1">
                        <a:latin typeface="幼圆" pitchFamily="49" charset="-122"/>
                      </a:rPr>
                      <a:t>数据元素之间的关系在维数上扩充的线性表</a:t>
                    </a:r>
                  </a:p>
                </p:txBody>
              </p:sp>
              <p:sp>
                <p:nvSpPr>
                  <p:cNvPr id="274468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4680" y="5402"/>
                    <a:ext cx="180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74469" name="Group 37"/>
                <p:cNvGrpSpPr>
                  <a:grpSpLocks/>
                </p:cNvGrpSpPr>
                <p:nvPr/>
              </p:nvGrpSpPr>
              <p:grpSpPr bwMode="auto">
                <a:xfrm>
                  <a:off x="2509" y="2617"/>
                  <a:ext cx="752" cy="579"/>
                  <a:chOff x="2450" y="2185"/>
                  <a:chExt cx="613" cy="472"/>
                </a:xfrm>
              </p:grpSpPr>
              <p:sp>
                <p:nvSpPr>
                  <p:cNvPr id="274470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50" y="2279"/>
                    <a:ext cx="613" cy="21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73152" tIns="36576" rIns="73152" bIns="36576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9pPr>
                  </a:lstStyle>
                  <a:p>
                    <a:pPr algn="just" eaLnBrk="1" hangingPunct="1"/>
                    <a:r>
                      <a:rPr lang="zh-CN" altLang="en-US" sz="1600" b="1" dirty="0">
                        <a:solidFill>
                          <a:srgbClr val="66FF33"/>
                        </a:solidFill>
                        <a:latin typeface="幼圆" pitchFamily="49" charset="-122"/>
                      </a:rPr>
                      <a:t>维数扩展</a:t>
                    </a:r>
                  </a:p>
                </p:txBody>
              </p:sp>
              <p:sp>
                <p:nvSpPr>
                  <p:cNvPr id="274471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2483" y="2185"/>
                    <a:ext cx="0" cy="47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74472" name="Group 40"/>
                <p:cNvGrpSpPr>
                  <a:grpSpLocks/>
                </p:cNvGrpSpPr>
                <p:nvPr/>
              </p:nvGrpSpPr>
              <p:grpSpPr bwMode="auto">
                <a:xfrm>
                  <a:off x="411" y="3196"/>
                  <a:ext cx="1069" cy="810"/>
                  <a:chOff x="2160" y="5028"/>
                  <a:chExt cx="1620" cy="1092"/>
                </a:xfrm>
              </p:grpSpPr>
              <p:sp>
                <p:nvSpPr>
                  <p:cNvPr id="274473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60" y="5028"/>
                    <a:ext cx="1620" cy="109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1600" b="1">
                        <a:solidFill>
                          <a:srgbClr val="00CC99"/>
                        </a:solidFill>
                        <a:latin typeface="幼圆" pitchFamily="49" charset="-122"/>
                      </a:rPr>
                      <a:t>广义表</a:t>
                    </a:r>
                  </a:p>
                  <a:p>
                    <a:pPr algn="just" eaLnBrk="1" hangingPunct="1">
                      <a:spcAft>
                        <a:spcPts val="600"/>
                      </a:spcAft>
                    </a:pPr>
                    <a:endParaRPr lang="zh-CN" altLang="en-US" sz="1600" b="1">
                      <a:solidFill>
                        <a:srgbClr val="333333"/>
                      </a:solidFill>
                      <a:latin typeface="幼圆" pitchFamily="49" charset="-122"/>
                    </a:endParaRPr>
                  </a:p>
                  <a:p>
                    <a:pPr algn="just" eaLnBrk="1" hangingPunct="1">
                      <a:spcAft>
                        <a:spcPts val="600"/>
                      </a:spcAft>
                    </a:pPr>
                    <a:r>
                      <a:rPr lang="zh-CN" altLang="en-US" sz="1600" b="1">
                        <a:latin typeface="幼圆" pitchFamily="49" charset="-122"/>
                      </a:rPr>
                      <a:t>数据元素可以是表的线性表</a:t>
                    </a:r>
                  </a:p>
                </p:txBody>
              </p:sp>
              <p:sp>
                <p:nvSpPr>
                  <p:cNvPr id="274474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2160" y="5416"/>
                    <a:ext cx="162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74475" name="Group 43"/>
                <p:cNvGrpSpPr>
                  <a:grpSpLocks/>
                </p:cNvGrpSpPr>
                <p:nvPr/>
              </p:nvGrpSpPr>
              <p:grpSpPr bwMode="auto">
                <a:xfrm>
                  <a:off x="1976" y="488"/>
                  <a:ext cx="1630" cy="1097"/>
                  <a:chOff x="2016" y="450"/>
                  <a:chExt cx="1152" cy="894"/>
                </a:xfrm>
              </p:grpSpPr>
              <p:sp>
                <p:nvSpPr>
                  <p:cNvPr id="274476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16" y="450"/>
                    <a:ext cx="546" cy="894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1600" b="1">
                        <a:solidFill>
                          <a:srgbClr val="00CC99"/>
                        </a:solidFill>
                        <a:latin typeface="幼圆" pitchFamily="49" charset="-122"/>
                      </a:rPr>
                      <a:t>树 </a:t>
                    </a:r>
                  </a:p>
                  <a:p>
                    <a:pPr algn="ctr" eaLnBrk="1" hangingPunct="1"/>
                    <a:endParaRPr lang="zh-CN" altLang="en-US" sz="1600" b="1">
                      <a:solidFill>
                        <a:srgbClr val="00CC99"/>
                      </a:solidFill>
                      <a:latin typeface="幼圆" pitchFamily="49" charset="-122"/>
                    </a:endParaRPr>
                  </a:p>
                  <a:p>
                    <a:pPr algn="just" eaLnBrk="1" hangingPunct="1"/>
                    <a:r>
                      <a:rPr lang="zh-CN" altLang="en-US" sz="1600" b="1">
                        <a:solidFill>
                          <a:srgbClr val="333333"/>
                        </a:solidFill>
                        <a:latin typeface="幼圆" pitchFamily="49" charset="-122"/>
                      </a:rPr>
                      <a:t>每个结点可以有多个后继</a:t>
                    </a:r>
                    <a:r>
                      <a:rPr lang="en-US" altLang="zh-CN" sz="1600" b="1">
                        <a:solidFill>
                          <a:srgbClr val="333333"/>
                        </a:solidFill>
                        <a:latin typeface="幼圆" pitchFamily="49" charset="-122"/>
                      </a:rPr>
                      <a:t>,</a:t>
                    </a:r>
                    <a:r>
                      <a:rPr lang="zh-CN" altLang="en-US" sz="1600" b="1">
                        <a:solidFill>
                          <a:srgbClr val="333333"/>
                        </a:solidFill>
                        <a:latin typeface="幼圆" pitchFamily="49" charset="-122"/>
                      </a:rPr>
                      <a:t>但至多一个前驱</a:t>
                    </a:r>
                    <a:endParaRPr lang="zh-CN" altLang="en-US" sz="1600" b="1">
                      <a:latin typeface="幼圆" pitchFamily="49" charset="-122"/>
                    </a:endParaRPr>
                  </a:p>
                </p:txBody>
              </p:sp>
              <p:sp>
                <p:nvSpPr>
                  <p:cNvPr id="274477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62" y="450"/>
                    <a:ext cx="606" cy="894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幼圆" pitchFamily="49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1600" b="1">
                        <a:solidFill>
                          <a:srgbClr val="00CC99"/>
                        </a:solidFill>
                        <a:latin typeface="幼圆" pitchFamily="49" charset="-122"/>
                      </a:rPr>
                      <a:t>图</a:t>
                    </a:r>
                  </a:p>
                  <a:p>
                    <a:pPr algn="ctr" eaLnBrk="1" hangingPunct="1"/>
                    <a:endParaRPr lang="zh-CN" altLang="en-US" sz="1600" b="1">
                      <a:solidFill>
                        <a:srgbClr val="00CC99"/>
                      </a:solidFill>
                      <a:latin typeface="幼圆" pitchFamily="49" charset="-122"/>
                    </a:endParaRPr>
                  </a:p>
                  <a:p>
                    <a:pPr algn="just" eaLnBrk="1" hangingPunct="1"/>
                    <a:r>
                      <a:rPr lang="zh-CN" altLang="en-US" sz="1600" b="1">
                        <a:solidFill>
                          <a:srgbClr val="333333"/>
                        </a:solidFill>
                        <a:latin typeface="幼圆" pitchFamily="49" charset="-122"/>
                      </a:rPr>
                      <a:t>每个结点可以有多个后继和多个前驱</a:t>
                    </a:r>
                  </a:p>
                  <a:p>
                    <a:pPr eaLnBrk="1" hangingPunct="1"/>
                    <a:endParaRPr lang="zh-CN" altLang="en-US" sz="1600" b="1">
                      <a:latin typeface="幼圆" pitchFamily="49" charset="-122"/>
                    </a:endParaRPr>
                  </a:p>
                </p:txBody>
              </p:sp>
              <p:sp>
                <p:nvSpPr>
                  <p:cNvPr id="274478" name="Line 4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16" y="624"/>
                    <a:ext cx="115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74479" name="Group 47"/>
              <p:cNvGrpSpPr>
                <a:grpSpLocks/>
              </p:cNvGrpSpPr>
              <p:nvPr/>
            </p:nvGrpSpPr>
            <p:grpSpPr bwMode="auto">
              <a:xfrm>
                <a:off x="1740" y="2056"/>
                <a:ext cx="1781" cy="579"/>
                <a:chOff x="4762" y="6738"/>
                <a:chExt cx="3154" cy="1028"/>
              </a:xfrm>
            </p:grpSpPr>
            <p:sp>
              <p:nvSpPr>
                <p:cNvPr id="274480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762" y="6738"/>
                  <a:ext cx="3154" cy="102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73152" tIns="36576" rIns="73152" bIns="36576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幼圆" pitchFamily="49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幼圆" pitchFamily="49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幼圆" pitchFamily="49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幼圆" pitchFamily="49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幼圆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幼圆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幼圆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幼圆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幼圆" pitchFamily="49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1600" b="1">
                      <a:solidFill>
                        <a:srgbClr val="FF0066"/>
                      </a:solidFill>
                      <a:latin typeface="幼圆" pitchFamily="49" charset="-122"/>
                    </a:rPr>
                    <a:t>线性表</a:t>
                  </a:r>
                </a:p>
                <a:p>
                  <a:pPr algn="just" eaLnBrk="1" hangingPunct="1"/>
                  <a:endParaRPr lang="zh-CN" altLang="en-US" sz="1600" b="1">
                    <a:solidFill>
                      <a:srgbClr val="333333"/>
                    </a:solidFill>
                    <a:latin typeface="幼圆" pitchFamily="49" charset="-122"/>
                  </a:endParaRPr>
                </a:p>
                <a:p>
                  <a:pPr algn="just" eaLnBrk="1" hangingPunct="1"/>
                  <a:r>
                    <a:rPr lang="zh-CN" altLang="en-US" sz="1600" b="1">
                      <a:solidFill>
                        <a:srgbClr val="333333"/>
                      </a:solidFill>
                      <a:latin typeface="幼圆" pitchFamily="49" charset="-122"/>
                    </a:rPr>
                    <a:t>    </a:t>
                  </a:r>
                  <a:r>
                    <a:rPr lang="en-US" altLang="zh-CN" sz="1600" b="1">
                      <a:solidFill>
                        <a:srgbClr val="333333"/>
                      </a:solidFill>
                      <a:latin typeface="幼圆" pitchFamily="49" charset="-122"/>
                    </a:rPr>
                    <a:t>n</a:t>
                  </a:r>
                  <a:r>
                    <a:rPr lang="zh-CN" altLang="en-US" sz="1600" b="1">
                      <a:solidFill>
                        <a:srgbClr val="333333"/>
                      </a:solidFill>
                      <a:latin typeface="幼圆" pitchFamily="49" charset="-122"/>
                    </a:rPr>
                    <a:t>个数据元素的有限序列</a:t>
                  </a:r>
                  <a:endParaRPr lang="zh-CN" altLang="en-US" sz="1600" b="1">
                    <a:latin typeface="幼圆" pitchFamily="49" charset="-122"/>
                  </a:endParaRPr>
                </a:p>
              </p:txBody>
            </p:sp>
            <p:sp>
              <p:nvSpPr>
                <p:cNvPr id="274481" name="Line 49"/>
                <p:cNvSpPr>
                  <a:spLocks noChangeShapeType="1"/>
                </p:cNvSpPr>
                <p:nvPr/>
              </p:nvSpPr>
              <p:spPr bwMode="auto">
                <a:xfrm>
                  <a:off x="4762" y="7174"/>
                  <a:ext cx="3130" cy="0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74482" name="Line 50"/>
          <p:cNvSpPr>
            <a:spLocks noChangeShapeType="1"/>
          </p:cNvSpPr>
          <p:nvPr/>
        </p:nvSpPr>
        <p:spPr bwMode="auto">
          <a:xfrm flipV="1">
            <a:off x="5651500" y="2349500"/>
            <a:ext cx="1657350" cy="6477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4483" name="Line 51"/>
          <p:cNvSpPr>
            <a:spLocks noChangeShapeType="1"/>
          </p:cNvSpPr>
          <p:nvPr/>
        </p:nvSpPr>
        <p:spPr bwMode="auto">
          <a:xfrm>
            <a:off x="5724525" y="3789363"/>
            <a:ext cx="1439863" cy="71913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4484" name="Line 52"/>
          <p:cNvSpPr>
            <a:spLocks noChangeShapeType="1"/>
          </p:cNvSpPr>
          <p:nvPr/>
        </p:nvSpPr>
        <p:spPr bwMode="auto">
          <a:xfrm>
            <a:off x="4140200" y="3789363"/>
            <a:ext cx="0" cy="792162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4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4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4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4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82" grpId="0" animBg="1"/>
      <p:bldP spid="274483" grpId="0" animBg="1"/>
      <p:bldP spid="27448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57163"/>
            <a:ext cx="6265862" cy="534987"/>
          </a:xfrm>
        </p:spPr>
        <p:txBody>
          <a:bodyPr>
            <a:normAutofit fontScale="90000"/>
          </a:bodyPr>
          <a:lstStyle/>
          <a:p>
            <a:r>
              <a:rPr lang="zh-CN" altLang="en-US" sz="3600" smtClean="0">
                <a:ea typeface="隶书" pitchFamily="49" charset="-122"/>
              </a:rPr>
              <a:t>作业   </a:t>
            </a:r>
            <a:r>
              <a:rPr lang="en-US" altLang="zh-CN" sz="3600" smtClean="0"/>
              <a:t>2.6</a:t>
            </a:r>
            <a:r>
              <a:rPr lang="zh-CN" altLang="en-US" sz="3600" smtClean="0"/>
              <a:t>习题（</a:t>
            </a:r>
            <a:r>
              <a:rPr lang="en-US" altLang="zh-CN" sz="3600" smtClean="0"/>
              <a:t>P80</a:t>
            </a:r>
            <a:r>
              <a:rPr lang="zh-CN" altLang="en-US" sz="3600" smtClean="0"/>
              <a:t>）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60475" y="1125538"/>
            <a:ext cx="5111750" cy="45434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 sz="280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smtClean="0"/>
              <a:t>一、选择题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/>
              <a:t>5----</a:t>
            </a:r>
            <a:r>
              <a:rPr lang="zh-CN" altLang="en-US" sz="2800" smtClean="0"/>
              <a:t>７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smtClean="0"/>
              <a:t>二、填空题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/>
              <a:t>5,6,9</a:t>
            </a:r>
            <a:endParaRPr lang="zh-CN" altLang="en-US" sz="280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smtClean="0"/>
              <a:t>三、简答题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/>
              <a:t>3,</a:t>
            </a:r>
            <a:r>
              <a:rPr lang="en-US" altLang="zh-CN" sz="2800" smtClean="0">
                <a:solidFill>
                  <a:srgbClr val="FF0000"/>
                </a:solidFill>
              </a:rPr>
              <a:t>4</a:t>
            </a:r>
            <a:r>
              <a:rPr lang="en-US" altLang="zh-CN" sz="2800" smtClean="0"/>
              <a:t>,5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smtClean="0"/>
              <a:t>四、算法设计题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/>
              <a:t>4</a:t>
            </a:r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971550" y="5373688"/>
            <a:ext cx="568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请自学数组压缩储存及其应用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7" name="Rectangle 3"/>
          <p:cNvSpPr>
            <a:spLocks noGrp="1" noChangeArrowheads="1"/>
          </p:cNvSpPr>
          <p:nvPr>
            <p:ph idx="1"/>
          </p:nvPr>
        </p:nvSpPr>
        <p:spPr>
          <a:xfrm>
            <a:off x="4284663" y="836613"/>
            <a:ext cx="4557712" cy="547211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请将左侧数组用三元组表压缩储存，并写出快速转置方法转置该矩阵的过程</a:t>
            </a:r>
          </a:p>
        </p:txBody>
      </p:sp>
      <p:grpSp>
        <p:nvGrpSpPr>
          <p:cNvPr id="303108" name="Group 4"/>
          <p:cNvGrpSpPr>
            <a:grpSpLocks/>
          </p:cNvGrpSpPr>
          <p:nvPr/>
        </p:nvGrpSpPr>
        <p:grpSpPr bwMode="auto">
          <a:xfrm>
            <a:off x="1331913" y="1484313"/>
            <a:ext cx="2362200" cy="1981200"/>
            <a:chOff x="1536" y="480"/>
            <a:chExt cx="2304" cy="2160"/>
          </a:xfrm>
        </p:grpSpPr>
        <p:sp>
          <p:nvSpPr>
            <p:cNvPr id="303109" name="AutoShape 5"/>
            <p:cNvSpPr>
              <a:spLocks/>
            </p:cNvSpPr>
            <p:nvPr/>
          </p:nvSpPr>
          <p:spPr bwMode="auto">
            <a:xfrm>
              <a:off x="1536" y="480"/>
              <a:ext cx="48" cy="2160"/>
            </a:xfrm>
            <a:prstGeom prst="leftBracket">
              <a:avLst>
                <a:gd name="adj" fmla="val 375000"/>
              </a:avLst>
            </a:prstGeom>
            <a:noFill/>
            <a:ln w="381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3110" name="AutoShape 6"/>
            <p:cNvSpPr>
              <a:spLocks/>
            </p:cNvSpPr>
            <p:nvPr/>
          </p:nvSpPr>
          <p:spPr bwMode="auto">
            <a:xfrm>
              <a:off x="3792" y="480"/>
              <a:ext cx="48" cy="2160"/>
            </a:xfrm>
            <a:prstGeom prst="rightBracket">
              <a:avLst>
                <a:gd name="adj" fmla="val 375000"/>
              </a:avLst>
            </a:prstGeom>
            <a:noFill/>
            <a:ln w="381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3111" name="Rectangle 7"/>
            <p:cNvSpPr>
              <a:spLocks noChangeArrowheads="1"/>
            </p:cNvSpPr>
            <p:nvPr/>
          </p:nvSpPr>
          <p:spPr bwMode="auto">
            <a:xfrm>
              <a:off x="1656" y="480"/>
              <a:ext cx="204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 b="1" dirty="0">
                  <a:solidFill>
                    <a:schemeClr val="accent2"/>
                  </a:solidFill>
                  <a:latin typeface="Times New Roman" pitchFamily="18" charset="0"/>
                  <a:ea typeface="黑体" pitchFamily="2" charset="-122"/>
                </a:rPr>
                <a:t>0</a:t>
              </a:r>
              <a:r>
                <a:rPr kumimoji="1" lang="en-US" altLang="zh-CN" sz="2000" b="1" baseline="-6000" dirty="0">
                  <a:solidFill>
                    <a:schemeClr val="accent2"/>
                  </a:solidFill>
                  <a:latin typeface="Times New Roman" pitchFamily="18" charset="0"/>
                  <a:ea typeface="黑体" pitchFamily="2" charset="-122"/>
                </a:rPr>
                <a:t>     </a:t>
              </a:r>
              <a:r>
                <a:rPr kumimoji="1" lang="en-US" altLang="zh-CN" sz="2000" b="1" dirty="0">
                  <a:solidFill>
                    <a:srgbClr val="66FF33"/>
                  </a:solidFill>
                  <a:latin typeface="Times New Roman" pitchFamily="18" charset="0"/>
                  <a:ea typeface="黑体" pitchFamily="2" charset="-122"/>
                </a:rPr>
                <a:t>12    9</a:t>
              </a:r>
              <a:r>
                <a:rPr kumimoji="1" lang="en-US" altLang="zh-CN" sz="2000" b="1" dirty="0">
                  <a:solidFill>
                    <a:schemeClr val="accent2"/>
                  </a:solidFill>
                  <a:latin typeface="Times New Roman" pitchFamily="18" charset="0"/>
                  <a:ea typeface="黑体" pitchFamily="2" charset="-122"/>
                </a:rPr>
                <a:t>    0    0    0</a:t>
              </a:r>
            </a:p>
          </p:txBody>
        </p:sp>
        <p:sp>
          <p:nvSpPr>
            <p:cNvPr id="303112" name="Rectangle 8"/>
            <p:cNvSpPr>
              <a:spLocks noChangeArrowheads="1"/>
            </p:cNvSpPr>
            <p:nvPr/>
          </p:nvSpPr>
          <p:spPr bwMode="auto">
            <a:xfrm>
              <a:off x="1680" y="864"/>
              <a:ext cx="201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chemeClr val="accent2"/>
                  </a:solidFill>
                  <a:latin typeface="Times New Roman" pitchFamily="18" charset="0"/>
                  <a:ea typeface="黑体" pitchFamily="2" charset="-122"/>
                </a:rPr>
                <a:t>0</a:t>
              </a:r>
              <a:r>
                <a:rPr kumimoji="1" lang="en-US" altLang="zh-CN" sz="2000" b="1" baseline="-6000">
                  <a:solidFill>
                    <a:schemeClr val="accent2"/>
                  </a:solidFill>
                  <a:latin typeface="Times New Roman" pitchFamily="18" charset="0"/>
                  <a:ea typeface="黑体" pitchFamily="2" charset="-122"/>
                </a:rPr>
                <a:t>       </a:t>
              </a:r>
              <a:r>
                <a:rPr kumimoji="1" lang="en-US" altLang="zh-CN" sz="2000" b="1">
                  <a:solidFill>
                    <a:schemeClr val="accent2"/>
                  </a:solidFill>
                  <a:latin typeface="Times New Roman" pitchFamily="18" charset="0"/>
                  <a:ea typeface="黑体" pitchFamily="2" charset="-122"/>
                </a:rPr>
                <a:t>0     0    0    0    0</a:t>
              </a:r>
            </a:p>
          </p:txBody>
        </p:sp>
        <p:sp>
          <p:nvSpPr>
            <p:cNvPr id="303113" name="Rectangle 9"/>
            <p:cNvSpPr>
              <a:spLocks noChangeArrowheads="1"/>
            </p:cNvSpPr>
            <p:nvPr/>
          </p:nvSpPr>
          <p:spPr bwMode="auto">
            <a:xfrm>
              <a:off x="1656" y="1248"/>
              <a:ext cx="199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 b="1" dirty="0">
                  <a:solidFill>
                    <a:srgbClr val="66FF33"/>
                  </a:solidFill>
                  <a:latin typeface="Times New Roman" pitchFamily="18" charset="0"/>
                  <a:ea typeface="黑体" pitchFamily="2" charset="-122"/>
                </a:rPr>
                <a:t>-3     </a:t>
              </a:r>
              <a:r>
                <a:rPr kumimoji="1" lang="en-US" altLang="zh-CN" sz="2000" b="1" dirty="0">
                  <a:solidFill>
                    <a:schemeClr val="accent2"/>
                  </a:solidFill>
                  <a:latin typeface="Times New Roman" pitchFamily="18" charset="0"/>
                  <a:ea typeface="黑体" pitchFamily="2" charset="-122"/>
                </a:rPr>
                <a:t>0     0    0   </a:t>
              </a:r>
              <a:r>
                <a:rPr kumimoji="1" lang="en-US" altLang="zh-CN" sz="2000" b="1" dirty="0">
                  <a:solidFill>
                    <a:srgbClr val="66FF33"/>
                  </a:solidFill>
                  <a:latin typeface="Times New Roman" pitchFamily="18" charset="0"/>
                  <a:ea typeface="黑体" pitchFamily="2" charset="-122"/>
                </a:rPr>
                <a:t> 14</a:t>
              </a:r>
              <a:r>
                <a:rPr kumimoji="1" lang="en-US" altLang="zh-CN" sz="2000" b="1" dirty="0">
                  <a:solidFill>
                    <a:schemeClr val="accent2"/>
                  </a:solidFill>
                  <a:latin typeface="Times New Roman" pitchFamily="18" charset="0"/>
                  <a:ea typeface="黑体" pitchFamily="2" charset="-122"/>
                </a:rPr>
                <a:t>   0</a:t>
              </a:r>
            </a:p>
          </p:txBody>
        </p:sp>
        <p:sp>
          <p:nvSpPr>
            <p:cNvPr id="303114" name="Rectangle 10"/>
            <p:cNvSpPr>
              <a:spLocks noChangeArrowheads="1"/>
            </p:cNvSpPr>
            <p:nvPr/>
          </p:nvSpPr>
          <p:spPr bwMode="auto">
            <a:xfrm>
              <a:off x="1680" y="1632"/>
              <a:ext cx="206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 b="1" dirty="0">
                  <a:solidFill>
                    <a:schemeClr val="accent2"/>
                  </a:solidFill>
                  <a:latin typeface="Times New Roman" pitchFamily="18" charset="0"/>
                  <a:ea typeface="黑体" pitchFamily="2" charset="-122"/>
                </a:rPr>
                <a:t>0</a:t>
              </a:r>
              <a:r>
                <a:rPr kumimoji="1" lang="en-US" altLang="zh-CN" sz="2000" b="1" baseline="-6000" dirty="0">
                  <a:solidFill>
                    <a:schemeClr val="accent2"/>
                  </a:solidFill>
                  <a:latin typeface="Times New Roman" pitchFamily="18" charset="0"/>
                  <a:ea typeface="黑体" pitchFamily="2" charset="-122"/>
                </a:rPr>
                <a:t>     </a:t>
              </a:r>
              <a:r>
                <a:rPr kumimoji="1" lang="en-US" altLang="zh-CN" sz="2000" b="1" dirty="0">
                  <a:solidFill>
                    <a:schemeClr val="accent2"/>
                  </a:solidFill>
                  <a:latin typeface="Times New Roman" pitchFamily="18" charset="0"/>
                  <a:ea typeface="黑体" pitchFamily="2" charset="-122"/>
                </a:rPr>
                <a:t> 0    </a:t>
              </a:r>
              <a:r>
                <a:rPr kumimoji="1" lang="en-US" altLang="zh-CN" sz="2000" b="1" dirty="0">
                  <a:solidFill>
                    <a:srgbClr val="66FF33"/>
                  </a:solidFill>
                  <a:latin typeface="Times New Roman" pitchFamily="18" charset="0"/>
                  <a:ea typeface="黑体" pitchFamily="2" charset="-122"/>
                </a:rPr>
                <a:t>24</a:t>
              </a:r>
              <a:r>
                <a:rPr kumimoji="1" lang="en-US" altLang="zh-CN" sz="2000" b="1" dirty="0">
                  <a:solidFill>
                    <a:schemeClr val="accent2"/>
                  </a:solidFill>
                  <a:latin typeface="Times New Roman" pitchFamily="18" charset="0"/>
                  <a:ea typeface="黑体" pitchFamily="2" charset="-122"/>
                </a:rPr>
                <a:t>    0    0    0</a:t>
              </a:r>
            </a:p>
          </p:txBody>
        </p:sp>
        <p:sp>
          <p:nvSpPr>
            <p:cNvPr id="303115" name="Rectangle 11"/>
            <p:cNvSpPr>
              <a:spLocks noChangeArrowheads="1"/>
            </p:cNvSpPr>
            <p:nvPr/>
          </p:nvSpPr>
          <p:spPr bwMode="auto">
            <a:xfrm>
              <a:off x="1680" y="2016"/>
              <a:ext cx="211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 b="1" dirty="0">
                  <a:solidFill>
                    <a:schemeClr val="accent2"/>
                  </a:solidFill>
                  <a:latin typeface="Times New Roman" pitchFamily="18" charset="0"/>
                  <a:ea typeface="黑体" pitchFamily="2" charset="-122"/>
                </a:rPr>
                <a:t>0</a:t>
              </a:r>
              <a:r>
                <a:rPr kumimoji="1" lang="en-US" altLang="zh-CN" sz="2000" b="1" baseline="-6000" dirty="0">
                  <a:solidFill>
                    <a:schemeClr val="accent2"/>
                  </a:solidFill>
                  <a:latin typeface="Times New Roman" pitchFamily="18" charset="0"/>
                  <a:ea typeface="黑体" pitchFamily="2" charset="-122"/>
                </a:rPr>
                <a:t>    </a:t>
              </a:r>
              <a:r>
                <a:rPr kumimoji="1" lang="en-US" altLang="zh-CN" sz="2000" b="1" baseline="-6000" dirty="0">
                  <a:solidFill>
                    <a:srgbClr val="66FF33"/>
                  </a:solidFill>
                  <a:latin typeface="Times New Roman" pitchFamily="18" charset="0"/>
                  <a:ea typeface="黑体" pitchFamily="2" charset="-122"/>
                </a:rPr>
                <a:t> </a:t>
              </a:r>
              <a:r>
                <a:rPr kumimoji="1" lang="en-US" altLang="zh-CN" sz="2000" b="1" dirty="0">
                  <a:solidFill>
                    <a:srgbClr val="66FF33"/>
                  </a:solidFill>
                  <a:latin typeface="Times New Roman" pitchFamily="18" charset="0"/>
                  <a:ea typeface="黑体" pitchFamily="2" charset="-122"/>
                </a:rPr>
                <a:t>18</a:t>
              </a:r>
              <a:r>
                <a:rPr kumimoji="1" lang="en-US" altLang="zh-CN" sz="2000" b="1" dirty="0">
                  <a:solidFill>
                    <a:schemeClr val="accent2"/>
                  </a:solidFill>
                  <a:latin typeface="Times New Roman" pitchFamily="18" charset="0"/>
                  <a:ea typeface="黑体" pitchFamily="2" charset="-122"/>
                </a:rPr>
                <a:t>    0    0    0    0</a:t>
              </a:r>
            </a:p>
          </p:txBody>
        </p:sp>
        <p:sp>
          <p:nvSpPr>
            <p:cNvPr id="303116" name="Rectangle 12"/>
            <p:cNvSpPr>
              <a:spLocks noChangeArrowheads="1"/>
            </p:cNvSpPr>
            <p:nvPr/>
          </p:nvSpPr>
          <p:spPr bwMode="auto">
            <a:xfrm>
              <a:off x="1680" y="2352"/>
              <a:ext cx="206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 b="1" dirty="0">
                  <a:solidFill>
                    <a:srgbClr val="66FF33"/>
                  </a:solidFill>
                  <a:latin typeface="Times New Roman" pitchFamily="18" charset="0"/>
                  <a:ea typeface="黑体" pitchFamily="2" charset="-122"/>
                </a:rPr>
                <a:t>15</a:t>
              </a:r>
              <a:r>
                <a:rPr kumimoji="1" lang="en-US" altLang="zh-CN" sz="2000" b="1" baseline="-6000" dirty="0">
                  <a:solidFill>
                    <a:srgbClr val="000099"/>
                  </a:solidFill>
                  <a:latin typeface="Times New Roman" pitchFamily="18" charset="0"/>
                  <a:ea typeface="黑体" pitchFamily="2" charset="-122"/>
                </a:rPr>
                <a:t> </a:t>
              </a:r>
              <a:r>
                <a:rPr kumimoji="1" lang="en-US" altLang="zh-CN" sz="2000" b="1" baseline="-6000" dirty="0">
                  <a:solidFill>
                    <a:schemeClr val="accent2"/>
                  </a:solidFill>
                  <a:latin typeface="Times New Roman" pitchFamily="18" charset="0"/>
                  <a:ea typeface="黑体" pitchFamily="2" charset="-122"/>
                </a:rPr>
                <a:t>    </a:t>
              </a:r>
              <a:r>
                <a:rPr kumimoji="1" lang="en-US" altLang="zh-CN" sz="2000" b="1" dirty="0">
                  <a:solidFill>
                    <a:schemeClr val="accent2"/>
                  </a:solidFill>
                  <a:latin typeface="Times New Roman" pitchFamily="18" charset="0"/>
                  <a:ea typeface="黑体" pitchFamily="2" charset="-122"/>
                </a:rPr>
                <a:t>0    0    </a:t>
              </a:r>
              <a:r>
                <a:rPr kumimoji="1" lang="en-US" altLang="zh-CN" sz="2000" b="1" dirty="0">
                  <a:latin typeface="Times New Roman" pitchFamily="18" charset="0"/>
                  <a:ea typeface="黑体" pitchFamily="2" charset="-122"/>
                </a:rPr>
                <a:t>-7</a:t>
              </a:r>
              <a:r>
                <a:rPr kumimoji="1" lang="en-US" altLang="zh-CN" sz="2000" b="1" dirty="0">
                  <a:solidFill>
                    <a:schemeClr val="accent2"/>
                  </a:solidFill>
                  <a:latin typeface="Times New Roman" pitchFamily="18" charset="0"/>
                  <a:ea typeface="黑体" pitchFamily="2" charset="-122"/>
                </a:rPr>
                <a:t>    0    0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-963488"/>
            <a:ext cx="5904656" cy="1695631"/>
          </a:xfrm>
        </p:spPr>
        <p:txBody>
          <a:bodyPr/>
          <a:lstStyle/>
          <a:p>
            <a:r>
              <a:rPr lang="en-US" altLang="zh-CN" dirty="0" smtClean="0"/>
              <a:t>2.3.2 </a:t>
            </a:r>
            <a:r>
              <a:rPr lang="zh-CN" altLang="en-US" dirty="0" smtClean="0"/>
              <a:t>队列的顺序存储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>
          <a:xfrm>
            <a:off x="369640" y="116632"/>
            <a:ext cx="8748712" cy="5472112"/>
          </a:xfrm>
        </p:spPr>
        <p:txBody>
          <a:bodyPr/>
          <a:lstStyle/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类型定义</a:t>
            </a:r>
          </a:p>
          <a:p>
            <a:pPr marL="777240" lvl="2" indent="0">
              <a:buNone/>
            </a:pPr>
            <a:r>
              <a:rPr lang="en-US" altLang="zh-CN" dirty="0" smtClean="0"/>
              <a:t>#define MAXQUEUE  10</a:t>
            </a:r>
          </a:p>
          <a:p>
            <a:pPr marL="777240" lvl="2" indent="0">
              <a:buNone/>
            </a:pP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queue {</a:t>
            </a:r>
          </a:p>
          <a:p>
            <a:pPr marL="777240" lvl="2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front,rear</a:t>
            </a:r>
            <a:r>
              <a:rPr lang="en-US" altLang="zh-CN" dirty="0" smtClean="0">
                <a:solidFill>
                  <a:srgbClr val="66FF33"/>
                </a:solidFill>
              </a:rPr>
              <a:t>;  </a:t>
            </a:r>
            <a:r>
              <a:rPr lang="en-US" altLang="zh-CN" sz="2000" dirty="0" smtClean="0">
                <a:solidFill>
                  <a:srgbClr val="66FF33"/>
                </a:solidFill>
              </a:rPr>
              <a:t>/* </a:t>
            </a:r>
            <a:r>
              <a:rPr lang="zh-CN" altLang="en-US" sz="2000" dirty="0" smtClean="0">
                <a:solidFill>
                  <a:srgbClr val="66FF33"/>
                </a:solidFill>
              </a:rPr>
              <a:t>对头和队尾指针，指示对头和队尾数据元素的位置 *</a:t>
            </a:r>
            <a:r>
              <a:rPr lang="en-US" altLang="zh-CN" sz="2000" dirty="0" smtClean="0">
                <a:solidFill>
                  <a:srgbClr val="66FF33"/>
                </a:solidFill>
              </a:rPr>
              <a:t>/</a:t>
            </a:r>
          </a:p>
          <a:p>
            <a:pPr marL="777240" lvl="2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QueueEntry</a:t>
            </a:r>
            <a:r>
              <a:rPr lang="en-US" altLang="zh-CN" dirty="0" smtClean="0"/>
              <a:t> entry[MAXQUEUE]; </a:t>
            </a:r>
            <a:r>
              <a:rPr lang="en-US" altLang="zh-CN" sz="2000" dirty="0" smtClean="0">
                <a:solidFill>
                  <a:srgbClr val="66FF33"/>
                </a:solidFill>
              </a:rPr>
              <a:t>/*</a:t>
            </a:r>
            <a:r>
              <a:rPr lang="zh-CN" altLang="en-US" sz="2000" dirty="0" smtClean="0">
                <a:solidFill>
                  <a:srgbClr val="66FF33"/>
                </a:solidFill>
              </a:rPr>
              <a:t>数据元素存储空间 *</a:t>
            </a:r>
            <a:r>
              <a:rPr lang="en-US" altLang="zh-CN" sz="2000" dirty="0" smtClean="0">
                <a:solidFill>
                  <a:srgbClr val="66FF33"/>
                </a:solidFill>
              </a:rPr>
              <a:t>/</a:t>
            </a:r>
          </a:p>
          <a:p>
            <a:pPr marL="777240" lvl="2" indent="0">
              <a:buNone/>
            </a:pPr>
            <a:r>
              <a:rPr lang="en-US" altLang="zh-CN" dirty="0" smtClean="0"/>
              <a:t>} Queue,*</a:t>
            </a:r>
            <a:r>
              <a:rPr lang="en-US" altLang="zh-CN" dirty="0" err="1" smtClean="0"/>
              <a:t>QueuePtr</a:t>
            </a:r>
            <a:r>
              <a:rPr lang="en-US" altLang="zh-CN" dirty="0" smtClean="0"/>
              <a:t>;   </a:t>
            </a:r>
            <a:r>
              <a:rPr lang="en-US" altLang="zh-CN" sz="2000" dirty="0" smtClean="0">
                <a:solidFill>
                  <a:srgbClr val="66FF33"/>
                </a:solidFill>
              </a:rPr>
              <a:t>/*</a:t>
            </a:r>
            <a:r>
              <a:rPr lang="zh-CN" altLang="en-US" sz="2000" dirty="0" smtClean="0">
                <a:solidFill>
                  <a:srgbClr val="66FF33"/>
                </a:solidFill>
              </a:rPr>
              <a:t>定义为新的数据类型*</a:t>
            </a:r>
            <a:r>
              <a:rPr lang="en-US" altLang="zh-CN" sz="2000" dirty="0" smtClean="0">
                <a:solidFill>
                  <a:srgbClr val="66FF33"/>
                </a:solidFill>
              </a:rPr>
              <a:t>/</a:t>
            </a:r>
          </a:p>
          <a:p>
            <a:pPr marL="365760" lvl="1" indent="0">
              <a:buNone/>
            </a:pPr>
            <a:endParaRPr lang="zh-CN" altLang="en-US" sz="2000" dirty="0" smtClean="0">
              <a:solidFill>
                <a:srgbClr val="CC00CC"/>
              </a:solidFill>
            </a:endParaRPr>
          </a:p>
          <a:p>
            <a:pPr marL="365760" lvl="1" indent="0">
              <a:buNone/>
            </a:pPr>
            <a:r>
              <a:rPr lang="zh-CN" altLang="en-US" dirty="0" smtClean="0"/>
              <a:t>约定：队头指针指向队头元素前面一个位置，队尾指针指向队尾元素位置。 </a:t>
            </a:r>
          </a:p>
        </p:txBody>
      </p:sp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899592" y="5702300"/>
            <a:ext cx="6840537" cy="457200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头尾指针的初始值分别是多少？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3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3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build="p" bldLvl="2"/>
      <p:bldP spid="1331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2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20713"/>
            <a:ext cx="145732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2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005263"/>
            <a:ext cx="1438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2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4221163"/>
            <a:ext cx="14097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2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3933825"/>
            <a:ext cx="144780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28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620713"/>
            <a:ext cx="1476375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28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3933825"/>
            <a:ext cx="13525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282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549275"/>
            <a:ext cx="136207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283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63563"/>
            <a:ext cx="1381125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284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3933825"/>
            <a:ext cx="13430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285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4149725"/>
            <a:ext cx="13716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286" name="Rectangle 3"/>
          <p:cNvSpPr>
            <a:spLocks noChangeArrowheads="1"/>
          </p:cNvSpPr>
          <p:nvPr/>
        </p:nvSpPr>
        <p:spPr bwMode="auto">
          <a:xfrm>
            <a:off x="395288" y="4868863"/>
            <a:ext cx="8447087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  <a:buSzPct val="50000"/>
              <a:buFont typeface="Wingdings" pitchFamily="2" charset="2"/>
              <a:buChar char="n"/>
            </a:pPr>
            <a:r>
              <a:rPr lang="zh-CN" altLang="en-US" sz="2800" b="1"/>
              <a:t>入队和出队操作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  <a:buSzPct val="50000"/>
              <a:buFont typeface="Wingdings" pitchFamily="2" charset="2"/>
              <a:buChar char="n"/>
            </a:pPr>
            <a:r>
              <a:rPr lang="zh-CN" altLang="en-US" sz="2800" b="1"/>
              <a:t>如何判断队列的空和满？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  <a:buSzPct val="50000"/>
              <a:buFont typeface="Wingdings" pitchFamily="2" charset="2"/>
              <a:buChar char="n"/>
            </a:pPr>
            <a:r>
              <a:rPr lang="zh-CN" altLang="en-US" sz="2800" b="1"/>
              <a:t>假溢出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0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0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0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0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0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0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10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0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0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0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0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0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0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0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0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0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0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8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-2268760" y="-963488"/>
            <a:ext cx="8086214" cy="1695631"/>
          </a:xfrm>
        </p:spPr>
        <p:txBody>
          <a:bodyPr/>
          <a:lstStyle/>
          <a:p>
            <a:r>
              <a:rPr lang="en-US" altLang="zh-CN" dirty="0" smtClean="0"/>
              <a:t>2.3.2 </a:t>
            </a:r>
            <a:r>
              <a:rPr lang="zh-CN" altLang="en-US" dirty="0" smtClean="0"/>
              <a:t>队列的顺序存储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959716"/>
            <a:ext cx="7454195" cy="507762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如何解决“假溢出”问题？</a:t>
            </a:r>
          </a:p>
          <a:p>
            <a:pPr marL="0" indent="0">
              <a:buNone/>
            </a:pPr>
            <a:r>
              <a:rPr lang="zh-CN" altLang="en-US" dirty="0" smtClean="0"/>
              <a:t>方法一</a:t>
            </a:r>
          </a:p>
          <a:p>
            <a:pPr marL="365760" lvl="1" indent="0">
              <a:buNone/>
            </a:pPr>
            <a:r>
              <a:rPr lang="zh-CN" altLang="en-US" dirty="0" smtClean="0"/>
              <a:t>固定队头指针永远指向数据区开始位置，如果数据元素出队，则将队列中所有数据元素前移一个位置，同时修改队尾指针。</a:t>
            </a:r>
          </a:p>
          <a:p>
            <a:pPr marL="365760" lvl="1" indent="0">
              <a:buNone/>
            </a:pPr>
            <a:r>
              <a:rPr lang="zh-CN" altLang="en-US" dirty="0" smtClean="0"/>
              <a:t>优点</a:t>
            </a:r>
            <a:r>
              <a:rPr lang="en-US" altLang="zh-CN" dirty="0" smtClean="0"/>
              <a:t>/</a:t>
            </a:r>
            <a:r>
              <a:rPr lang="zh-CN" altLang="en-US" dirty="0" smtClean="0"/>
              <a:t>缺点？ </a:t>
            </a:r>
          </a:p>
          <a:p>
            <a:pPr marL="0" indent="0">
              <a:buNone/>
            </a:pPr>
            <a:r>
              <a:rPr lang="zh-CN" altLang="en-US" dirty="0" smtClean="0"/>
              <a:t>方法二</a:t>
            </a:r>
          </a:p>
          <a:p>
            <a:pPr marL="365760" lvl="1" indent="0">
              <a:buNone/>
            </a:pPr>
            <a:r>
              <a:rPr lang="zh-CN" altLang="en-US" dirty="0" smtClean="0"/>
              <a:t>视为“循环顺序队列”</a:t>
            </a:r>
          </a:p>
          <a:p>
            <a:pPr marL="365760" lvl="1" indent="0">
              <a:buNone/>
            </a:pPr>
            <a:endParaRPr lang="zh-CN" altLang="en-US" dirty="0" smtClean="0"/>
          </a:p>
        </p:txBody>
      </p:sp>
      <p:grpSp>
        <p:nvGrpSpPr>
          <p:cNvPr id="9221" name="Group 4"/>
          <p:cNvGrpSpPr>
            <a:grpSpLocks/>
          </p:cNvGrpSpPr>
          <p:nvPr/>
        </p:nvGrpSpPr>
        <p:grpSpPr bwMode="auto">
          <a:xfrm>
            <a:off x="5435600" y="3429000"/>
            <a:ext cx="2736850" cy="2736850"/>
            <a:chOff x="5563" y="2180"/>
            <a:chExt cx="3645" cy="3420"/>
          </a:xfrm>
        </p:grpSpPr>
        <p:graphicFrame>
          <p:nvGraphicFramePr>
            <p:cNvPr id="9218" name="Object 5"/>
            <p:cNvGraphicFramePr>
              <a:graphicFrameLocks noChangeAspect="1"/>
            </p:cNvGraphicFramePr>
            <p:nvPr/>
          </p:nvGraphicFramePr>
          <p:xfrm>
            <a:off x="5563" y="2180"/>
            <a:ext cx="3645" cy="30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8" name="BMP 图像" r:id="rId3" imgW="2314286" imgH="1943371" progId="Paint.Picture">
                    <p:embed/>
                  </p:oleObj>
                </mc:Choice>
                <mc:Fallback>
                  <p:oleObj name="BMP 图像" r:id="rId3" imgW="2314286" imgH="1943371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3" y="2180"/>
                          <a:ext cx="3645" cy="30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7ED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2" name="Text Box 6"/>
            <p:cNvSpPr txBox="1">
              <a:spLocks noChangeArrowheads="1"/>
            </p:cNvSpPr>
            <p:nvPr/>
          </p:nvSpPr>
          <p:spPr bwMode="auto">
            <a:xfrm>
              <a:off x="6078" y="5290"/>
              <a:ext cx="2884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lvl="1" algn="ctr" eaLnBrk="1" hangingPunct="1">
                <a:spcAft>
                  <a:spcPts val="600"/>
                </a:spcAft>
                <a:buFont typeface="幼圆" pitchFamily="49" charset="-122"/>
                <a:buChar char="2"/>
              </a:pPr>
              <a:r>
                <a:rPr lang="zh-CN" altLang="en-US" sz="900">
                  <a:latin typeface="幼圆" pitchFamily="49" charset="-122"/>
                </a:rPr>
                <a:t>循环队列示意图</a:t>
              </a:r>
            </a:p>
            <a:p>
              <a:pPr algn="just" eaLnBrk="1" hangingPunct="1"/>
              <a:r>
                <a:rPr lang="zh-CN" altLang="en-US" sz="1000">
                  <a:latin typeface="黑体" pitchFamily="2" charset="-122"/>
                  <a:ea typeface="黑体" pitchFamily="2" charset="-122"/>
                </a:rPr>
                <a:t>循环队列示意图</a:t>
              </a:r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-252536" y="-315415"/>
            <a:ext cx="5545261" cy="1007566"/>
          </a:xfrm>
        </p:spPr>
        <p:txBody>
          <a:bodyPr/>
          <a:lstStyle/>
          <a:p>
            <a:r>
              <a:rPr lang="zh-CN" altLang="en-US" dirty="0" smtClean="0"/>
              <a:t>循环队列的顺序存储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4581525"/>
            <a:ext cx="8447087" cy="165576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zh-CN" altLang="en-US" sz="2000" dirty="0" smtClean="0"/>
              <a:t>实现方法</a:t>
            </a:r>
          </a:p>
          <a:p>
            <a:pPr marL="365760" lvl="1" indent="0">
              <a:lnSpc>
                <a:spcPct val="80000"/>
              </a:lnSpc>
              <a:buNone/>
            </a:pPr>
            <a:r>
              <a:rPr lang="en-US" altLang="zh-CN" sz="1800" dirty="0" smtClean="0"/>
              <a:t>front=(front+1)% MAXQUEUE</a:t>
            </a:r>
            <a:r>
              <a:rPr lang="zh-CN" altLang="en-US" sz="1800" dirty="0" smtClean="0"/>
              <a:t>；</a:t>
            </a:r>
          </a:p>
          <a:p>
            <a:pPr marL="365760" lvl="1" indent="0">
              <a:lnSpc>
                <a:spcPct val="80000"/>
              </a:lnSpc>
              <a:buNone/>
            </a:pPr>
            <a:r>
              <a:rPr lang="en-US" altLang="zh-CN" sz="1800" dirty="0" smtClean="0"/>
              <a:t>rear=(rear+1)% MAXQUEUE</a:t>
            </a:r>
            <a:r>
              <a:rPr lang="zh-CN" altLang="en-US" sz="1800" dirty="0" smtClean="0"/>
              <a:t>；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000" dirty="0" smtClean="0"/>
              <a:t>存在问题？</a:t>
            </a:r>
          </a:p>
          <a:p>
            <a:pPr marL="365760" lvl="1" indent="0">
              <a:lnSpc>
                <a:spcPct val="80000"/>
              </a:lnSpc>
              <a:buNone/>
            </a:pPr>
            <a:r>
              <a:rPr lang="zh-CN" altLang="en-US" sz="1800" dirty="0" smtClean="0"/>
              <a:t>如何判空和判满？</a:t>
            </a: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0" y="2238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42" name="Object 5"/>
          <p:cNvGraphicFramePr>
            <a:graphicFrameLocks noChangeAspect="1"/>
          </p:cNvGraphicFramePr>
          <p:nvPr/>
        </p:nvGraphicFramePr>
        <p:xfrm>
          <a:off x="900113" y="654050"/>
          <a:ext cx="5832475" cy="385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图片" r:id="rId3" imgW="3526721" imgH="2381098" progId="Word.Picture.8">
                  <p:embed/>
                </p:oleObj>
              </mc:Choice>
              <mc:Fallback>
                <p:oleObj name="图片" r:id="rId3" imgW="3526721" imgH="2381098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654050"/>
                        <a:ext cx="5832475" cy="3854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5219700" y="765175"/>
            <a:ext cx="15128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sp useBgFill="1">
        <p:nvSpPr>
          <p:cNvPr id="10248" name="Rectangle 8"/>
          <p:cNvSpPr>
            <a:spLocks noChangeArrowheads="1"/>
          </p:cNvSpPr>
          <p:nvPr/>
        </p:nvSpPr>
        <p:spPr bwMode="auto">
          <a:xfrm>
            <a:off x="5292725" y="692150"/>
            <a:ext cx="1655763" cy="331311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 useBgFill="1">
        <p:nvSpPr>
          <p:cNvPr id="10249" name="Rectangle 9"/>
          <p:cNvSpPr>
            <a:spLocks noChangeArrowheads="1"/>
          </p:cNvSpPr>
          <p:nvPr/>
        </p:nvSpPr>
        <p:spPr bwMode="auto">
          <a:xfrm>
            <a:off x="5508625" y="3933825"/>
            <a:ext cx="1223963" cy="6477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3"/>
          <p:cNvSpPr>
            <a:spLocks noGrp="1" noChangeArrowheads="1"/>
          </p:cNvSpPr>
          <p:nvPr>
            <p:ph type="title"/>
          </p:nvPr>
        </p:nvSpPr>
        <p:spPr>
          <a:xfrm>
            <a:off x="654050" y="133350"/>
            <a:ext cx="7019925" cy="415925"/>
          </a:xfrm>
        </p:spPr>
        <p:txBody>
          <a:bodyPr>
            <a:normAutofit fontScale="90000"/>
          </a:bodyPr>
          <a:lstStyle/>
          <a:p>
            <a:pPr algn="l"/>
            <a:r>
              <a:rPr kumimoji="1" lang="zh-CN" altLang="en-US" sz="2800" dirty="0" smtClean="0">
                <a:solidFill>
                  <a:srgbClr val="66FF33"/>
                </a:solidFill>
              </a:rPr>
              <a:t>循环队列</a:t>
            </a:r>
          </a:p>
        </p:txBody>
      </p:sp>
      <p:sp>
        <p:nvSpPr>
          <p:cNvPr id="135170" name="Rectangle 2"/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8534400" cy="1600200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800" b="0" dirty="0" smtClean="0"/>
              <a:t> </a:t>
            </a:r>
            <a:r>
              <a:rPr lang="zh-CN" altLang="en-US" sz="2400" b="0" dirty="0" smtClean="0"/>
              <a:t>队满和队空时，均有</a:t>
            </a:r>
            <a:r>
              <a:rPr lang="en-US" altLang="zh-CN" sz="2400" b="0" dirty="0" err="1" smtClean="0">
                <a:solidFill>
                  <a:schemeClr val="accent2"/>
                </a:solidFill>
              </a:rPr>
              <a:t>sq</a:t>
            </a:r>
            <a:r>
              <a:rPr lang="en-US" altLang="zh-CN" sz="2400" b="0" dirty="0" smtClean="0">
                <a:solidFill>
                  <a:schemeClr val="accent2"/>
                </a:solidFill>
              </a:rPr>
              <a:t>-&gt;</a:t>
            </a:r>
            <a:r>
              <a:rPr lang="en-US" altLang="en-US" sz="2400" b="0" dirty="0" smtClean="0">
                <a:solidFill>
                  <a:schemeClr val="accent2"/>
                </a:solidFill>
              </a:rPr>
              <a:t> front</a:t>
            </a:r>
            <a:r>
              <a:rPr lang="en-US" altLang="zh-CN" sz="2400" b="0" dirty="0" smtClean="0"/>
              <a:t> == </a:t>
            </a:r>
            <a:r>
              <a:rPr lang="en-US" altLang="zh-CN" sz="2400" b="0" dirty="0" err="1" smtClean="0">
                <a:solidFill>
                  <a:srgbClr val="0066FF"/>
                </a:solidFill>
              </a:rPr>
              <a:t>sq</a:t>
            </a:r>
            <a:r>
              <a:rPr lang="en-US" altLang="zh-CN" sz="2400" b="0" dirty="0" smtClean="0">
                <a:solidFill>
                  <a:srgbClr val="0066FF"/>
                </a:solidFill>
              </a:rPr>
              <a:t>-&gt;</a:t>
            </a:r>
            <a:r>
              <a:rPr lang="en-US" altLang="en-US" sz="2400" b="0" dirty="0" smtClean="0">
                <a:solidFill>
                  <a:srgbClr val="0066FF"/>
                </a:solidFill>
              </a:rPr>
              <a:t> </a:t>
            </a:r>
            <a:r>
              <a:rPr lang="en-US" altLang="zh-CN" sz="2400" b="0" dirty="0" smtClean="0">
                <a:solidFill>
                  <a:srgbClr val="0066FF"/>
                </a:solidFill>
              </a:rPr>
              <a:t>rear</a:t>
            </a:r>
            <a:r>
              <a:rPr lang="zh-CN" altLang="en-US" sz="2400" b="0" dirty="0" smtClean="0"/>
              <a:t>。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b="0" dirty="0" smtClean="0"/>
              <a:t> 因此，只凭</a:t>
            </a:r>
            <a:r>
              <a:rPr lang="en-US" altLang="zh-CN" sz="2400" b="0" dirty="0" err="1" smtClean="0">
                <a:solidFill>
                  <a:schemeClr val="accent2"/>
                </a:solidFill>
              </a:rPr>
              <a:t>sq</a:t>
            </a:r>
            <a:r>
              <a:rPr lang="en-US" altLang="zh-CN" sz="2400" b="0" dirty="0" smtClean="0">
                <a:solidFill>
                  <a:schemeClr val="accent2"/>
                </a:solidFill>
              </a:rPr>
              <a:t>-&gt;</a:t>
            </a:r>
            <a:r>
              <a:rPr lang="en-US" altLang="en-US" sz="2400" b="0" dirty="0" smtClean="0">
                <a:solidFill>
                  <a:schemeClr val="accent2"/>
                </a:solidFill>
              </a:rPr>
              <a:t> front</a:t>
            </a:r>
            <a:r>
              <a:rPr lang="en-US" altLang="zh-CN" sz="2400" b="0" dirty="0" smtClean="0"/>
              <a:t> == </a:t>
            </a:r>
            <a:r>
              <a:rPr lang="en-US" altLang="zh-CN" sz="2400" b="0" dirty="0" err="1" smtClean="0">
                <a:solidFill>
                  <a:srgbClr val="0066FF"/>
                </a:solidFill>
              </a:rPr>
              <a:t>sq</a:t>
            </a:r>
            <a:r>
              <a:rPr lang="en-US" altLang="zh-CN" sz="2400" b="0" dirty="0" smtClean="0">
                <a:solidFill>
                  <a:srgbClr val="0066FF"/>
                </a:solidFill>
              </a:rPr>
              <a:t>-&gt;</a:t>
            </a:r>
            <a:r>
              <a:rPr lang="en-US" altLang="en-US" sz="2400" b="0" dirty="0" smtClean="0">
                <a:solidFill>
                  <a:srgbClr val="0066FF"/>
                </a:solidFill>
              </a:rPr>
              <a:t> </a:t>
            </a:r>
            <a:r>
              <a:rPr lang="en-US" altLang="zh-CN" sz="2400" b="0" dirty="0" smtClean="0">
                <a:solidFill>
                  <a:srgbClr val="0066FF"/>
                </a:solidFill>
              </a:rPr>
              <a:t>rear</a:t>
            </a:r>
            <a:r>
              <a:rPr lang="zh-CN" altLang="en-US" sz="2400" b="0" dirty="0" smtClean="0"/>
              <a:t>还无法区分是满还是空。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b="0" dirty="0" smtClean="0"/>
              <a:t> 如何判定队满还是空？是循环队列要解决的新问题。</a:t>
            </a:r>
          </a:p>
        </p:txBody>
      </p:sp>
      <p:sp>
        <p:nvSpPr>
          <p:cNvPr id="252932" name="Text Box 4"/>
          <p:cNvSpPr txBox="1">
            <a:spLocks noChangeArrowheads="1"/>
          </p:cNvSpPr>
          <p:nvPr/>
        </p:nvSpPr>
        <p:spPr bwMode="auto">
          <a:xfrm>
            <a:off x="467544" y="3429000"/>
            <a:ext cx="8424936" cy="2473325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600" b="1" i="1" dirty="0">
                <a:solidFill>
                  <a:srgbClr val="FF0000"/>
                </a:solidFill>
                <a:latin typeface="Times New Roman" pitchFamily="18" charset="0"/>
              </a:rPr>
              <a:t>方法一</a:t>
            </a:r>
            <a:r>
              <a:rPr kumimoji="1" lang="zh-CN" altLang="en-US" sz="2600" dirty="0">
                <a:solidFill>
                  <a:srgbClr val="FF0000"/>
                </a:solidFill>
                <a:latin typeface="Times New Roman" pitchFamily="18" charset="0"/>
              </a:rPr>
              <a:t> ：</a:t>
            </a:r>
            <a:r>
              <a:rPr kumimoji="1" lang="zh-CN" altLang="en-US" sz="2600" b="1" dirty="0">
                <a:latin typeface="Times New Roman" pitchFamily="18" charset="0"/>
              </a:rPr>
              <a:t>用一个计数变量来记载队列中的元素个数。</a:t>
            </a:r>
          </a:p>
          <a:p>
            <a:pPr lvl="2">
              <a:buFontTx/>
              <a:buChar char="•"/>
            </a:pPr>
            <a:r>
              <a:rPr kumimoji="1" lang="zh-CN" altLang="en-US" sz="2600" b="1" dirty="0">
                <a:latin typeface="Times New Roman" pitchFamily="18" charset="0"/>
              </a:rPr>
              <a:t> 初始化队列时</a:t>
            </a:r>
            <a:r>
              <a:rPr kumimoji="1" lang="en-US" altLang="zh-CN" sz="2600" b="1" dirty="0">
                <a:latin typeface="Times New Roman" pitchFamily="18" charset="0"/>
              </a:rPr>
              <a:t>c=0;  </a:t>
            </a:r>
          </a:p>
          <a:p>
            <a:pPr lvl="2">
              <a:buFontTx/>
              <a:buChar char="•"/>
            </a:pPr>
            <a:r>
              <a:rPr kumimoji="1" lang="en-US" altLang="zh-CN" sz="2600" b="1" dirty="0">
                <a:latin typeface="Times New Roman" pitchFamily="18" charset="0"/>
              </a:rPr>
              <a:t> </a:t>
            </a:r>
            <a:r>
              <a:rPr kumimoji="1" lang="zh-CN" altLang="en-US" sz="2600" b="1" dirty="0">
                <a:latin typeface="Times New Roman" pitchFamily="18" charset="0"/>
              </a:rPr>
              <a:t>当入队时，计数变量＋</a:t>
            </a:r>
            <a:r>
              <a:rPr kumimoji="1" lang="en-US" altLang="zh-CN" sz="2600" b="1" dirty="0">
                <a:latin typeface="Times New Roman" pitchFamily="18" charset="0"/>
              </a:rPr>
              <a:t>1</a:t>
            </a:r>
            <a:r>
              <a:rPr kumimoji="1" lang="zh-CN" altLang="en-US" sz="2600" b="1" dirty="0">
                <a:latin typeface="Times New Roman" pitchFamily="18" charset="0"/>
              </a:rPr>
              <a:t>（ </a:t>
            </a:r>
            <a:r>
              <a:rPr kumimoji="1" lang="en-US" altLang="zh-CN" sz="2600" b="1" dirty="0" err="1">
                <a:latin typeface="Times New Roman" pitchFamily="18" charset="0"/>
              </a:rPr>
              <a:t>c++</a:t>
            </a:r>
            <a:r>
              <a:rPr kumimoji="1" lang="zh-CN" altLang="en-US" sz="2600" b="1" dirty="0">
                <a:latin typeface="Times New Roman" pitchFamily="18" charset="0"/>
              </a:rPr>
              <a:t>）</a:t>
            </a:r>
          </a:p>
          <a:p>
            <a:pPr lvl="2">
              <a:buFontTx/>
              <a:buChar char="•"/>
            </a:pPr>
            <a:r>
              <a:rPr kumimoji="1" lang="zh-CN" altLang="en-US" sz="2600" b="1" dirty="0">
                <a:latin typeface="Times New Roman" pitchFamily="18" charset="0"/>
              </a:rPr>
              <a:t> 当出队时，计数变量－</a:t>
            </a:r>
            <a:r>
              <a:rPr kumimoji="1" lang="en-US" altLang="zh-CN" sz="2600" b="1" dirty="0">
                <a:latin typeface="Times New Roman" pitchFamily="18" charset="0"/>
              </a:rPr>
              <a:t>1 </a:t>
            </a:r>
            <a:r>
              <a:rPr kumimoji="1" lang="zh-CN" altLang="en-US" sz="2600" b="1" dirty="0">
                <a:latin typeface="Times New Roman" pitchFamily="18" charset="0"/>
              </a:rPr>
              <a:t>（</a:t>
            </a:r>
            <a:r>
              <a:rPr kumimoji="1" lang="en-US" altLang="zh-CN" sz="2600" b="1" dirty="0">
                <a:latin typeface="Times New Roman" pitchFamily="18" charset="0"/>
              </a:rPr>
              <a:t>c--</a:t>
            </a:r>
            <a:r>
              <a:rPr kumimoji="1" lang="zh-CN" altLang="en-US" sz="2600" b="1" dirty="0">
                <a:latin typeface="Times New Roman" pitchFamily="18" charset="0"/>
              </a:rPr>
              <a:t>）</a:t>
            </a:r>
          </a:p>
          <a:p>
            <a:pPr lvl="2">
              <a:buFontTx/>
              <a:buChar char="•"/>
            </a:pPr>
            <a:r>
              <a:rPr kumimoji="1" lang="zh-CN" altLang="en-US" sz="2600" b="1" dirty="0">
                <a:latin typeface="Times New Roman" pitchFamily="18" charset="0"/>
              </a:rPr>
              <a:t> 当计数变量＝</a:t>
            </a:r>
            <a:r>
              <a:rPr kumimoji="1" lang="en-US" altLang="zh-CN" sz="2600" b="1" dirty="0" err="1">
                <a:latin typeface="Times New Roman" pitchFamily="18" charset="0"/>
              </a:rPr>
              <a:t>maxqsize</a:t>
            </a:r>
            <a:r>
              <a:rPr kumimoji="1" lang="zh-CN" altLang="en-US" sz="2600" b="1" dirty="0">
                <a:latin typeface="Times New Roman" pitchFamily="18" charset="0"/>
              </a:rPr>
              <a:t>时，队满</a:t>
            </a:r>
          </a:p>
          <a:p>
            <a:pPr lvl="2">
              <a:buFontTx/>
              <a:buChar char="•"/>
            </a:pPr>
            <a:r>
              <a:rPr kumimoji="1" lang="zh-CN" altLang="en-US" sz="2600" b="1" dirty="0">
                <a:latin typeface="Times New Roman" pitchFamily="18" charset="0"/>
              </a:rPr>
              <a:t> 当计数变量＝</a:t>
            </a:r>
            <a:r>
              <a:rPr kumimoji="1" lang="en-US" altLang="zh-CN" sz="2600" b="1" dirty="0">
                <a:latin typeface="Times New Roman" pitchFamily="18" charset="0"/>
              </a:rPr>
              <a:t>0</a:t>
            </a:r>
            <a:r>
              <a:rPr kumimoji="1" lang="zh-CN" altLang="en-US" sz="2600" b="1" dirty="0">
                <a:latin typeface="Times New Roman" pitchFamily="18" charset="0"/>
              </a:rPr>
              <a:t>时，队空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2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ChangeArrowheads="1"/>
          </p:cNvSpPr>
          <p:nvPr>
            <p:ph type="title"/>
          </p:nvPr>
        </p:nvSpPr>
        <p:spPr>
          <a:xfrm>
            <a:off x="654050" y="133350"/>
            <a:ext cx="7019925" cy="415925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2800" dirty="0" smtClean="0">
                <a:solidFill>
                  <a:srgbClr val="66FF33"/>
                </a:solidFill>
              </a:rPr>
              <a:t>循环队列</a:t>
            </a:r>
          </a:p>
        </p:txBody>
      </p:sp>
      <p:sp>
        <p:nvSpPr>
          <p:cNvPr id="136194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1628775"/>
            <a:ext cx="8591550" cy="424815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777240" lvl="2" indent="0">
              <a:lnSpc>
                <a:spcPct val="80000"/>
              </a:lnSpc>
              <a:buNone/>
            </a:pPr>
            <a:r>
              <a:rPr lang="zh-CN" altLang="en-US" b="1" i="1" smtClean="0">
                <a:solidFill>
                  <a:srgbClr val="FF0000"/>
                </a:solidFill>
              </a:rPr>
              <a:t>方法二：</a:t>
            </a:r>
            <a:r>
              <a:rPr lang="zh-CN" altLang="en-US" b="1" smtClean="0"/>
              <a:t>设一个标志位用来区别队列是空还是满。</a:t>
            </a:r>
          </a:p>
          <a:p>
            <a:pPr marL="777240" lvl="2" indent="0">
              <a:lnSpc>
                <a:spcPct val="110000"/>
              </a:lnSpc>
              <a:buNone/>
            </a:pPr>
            <a:r>
              <a:rPr lang="zh-CN" altLang="en-US" b="1" smtClean="0"/>
              <a:t>  初始化队列时： </a:t>
            </a:r>
            <a:r>
              <a:rPr lang="en-US" altLang="zh-CN" b="1" smtClean="0"/>
              <a:t>sq-&gt;</a:t>
            </a:r>
            <a:r>
              <a:rPr lang="en-US" altLang="en-US" b="1" smtClean="0"/>
              <a:t> </a:t>
            </a:r>
            <a:r>
              <a:rPr lang="en-US" altLang="zh-CN" b="1" smtClean="0"/>
              <a:t>front= sq-&gt;</a:t>
            </a:r>
            <a:r>
              <a:rPr lang="en-US" altLang="en-US" b="1" smtClean="0"/>
              <a:t> </a:t>
            </a:r>
            <a:r>
              <a:rPr lang="en-US" altLang="zh-CN" b="1" smtClean="0"/>
              <a:t>rear</a:t>
            </a:r>
            <a:r>
              <a:rPr lang="zh-CN" altLang="en-US" b="1" smtClean="0"/>
              <a:t>，标志位为</a:t>
            </a:r>
            <a:r>
              <a:rPr lang="en-US" altLang="zh-CN" b="1" smtClean="0"/>
              <a:t>false</a:t>
            </a:r>
          </a:p>
          <a:p>
            <a:pPr marL="777240" lvl="2" indent="0">
              <a:lnSpc>
                <a:spcPct val="110000"/>
              </a:lnSpc>
              <a:buNone/>
            </a:pPr>
            <a:r>
              <a:rPr lang="en-US" altLang="zh-CN" b="1" smtClean="0"/>
              <a:t>  </a:t>
            </a:r>
            <a:r>
              <a:rPr lang="zh-CN" altLang="en-US" b="1" smtClean="0"/>
              <a:t>入队后，使</a:t>
            </a:r>
            <a:r>
              <a:rPr lang="en-US" altLang="zh-CN" b="1" smtClean="0"/>
              <a:t>sq-&gt;</a:t>
            </a:r>
            <a:r>
              <a:rPr lang="en-US" altLang="en-US" b="1" smtClean="0"/>
              <a:t> </a:t>
            </a:r>
            <a:r>
              <a:rPr lang="en-US" altLang="zh-CN" b="1" smtClean="0"/>
              <a:t>front= sq-&gt;</a:t>
            </a:r>
            <a:r>
              <a:rPr lang="en-US" altLang="en-US" b="1" smtClean="0"/>
              <a:t> </a:t>
            </a:r>
            <a:r>
              <a:rPr lang="en-US" altLang="zh-CN" b="1" smtClean="0"/>
              <a:t>rear</a:t>
            </a:r>
            <a:r>
              <a:rPr lang="zh-CN" altLang="en-US" b="1" smtClean="0"/>
              <a:t>，则置标志位为</a:t>
            </a:r>
            <a:r>
              <a:rPr lang="en-US" altLang="zh-CN" b="1" smtClean="0"/>
              <a:t>true</a:t>
            </a:r>
          </a:p>
          <a:p>
            <a:pPr marL="777240" lvl="2" indent="0">
              <a:lnSpc>
                <a:spcPct val="110000"/>
              </a:lnSpc>
              <a:buNone/>
            </a:pPr>
            <a:r>
              <a:rPr lang="en-US" altLang="zh-CN" b="1" smtClean="0"/>
              <a:t>  </a:t>
            </a:r>
            <a:r>
              <a:rPr lang="zh-CN" altLang="en-US" b="1" smtClean="0"/>
              <a:t>出队后，将标志位置为</a:t>
            </a:r>
            <a:r>
              <a:rPr lang="en-US" altLang="zh-CN" b="1" smtClean="0"/>
              <a:t>false</a:t>
            </a:r>
          </a:p>
          <a:p>
            <a:pPr marL="777240" lvl="2" indent="0">
              <a:lnSpc>
                <a:spcPct val="110000"/>
              </a:lnSpc>
              <a:buNone/>
            </a:pPr>
            <a:r>
              <a:rPr lang="en-US" altLang="zh-CN" b="1" smtClean="0"/>
              <a:t>  </a:t>
            </a:r>
            <a:r>
              <a:rPr lang="zh-CN" altLang="en-US" b="1" smtClean="0"/>
              <a:t>当</a:t>
            </a:r>
            <a:r>
              <a:rPr lang="en-US" altLang="zh-CN" b="1" smtClean="0"/>
              <a:t>sq-&gt;</a:t>
            </a:r>
            <a:r>
              <a:rPr lang="en-US" altLang="en-US" b="1" smtClean="0"/>
              <a:t> </a:t>
            </a:r>
            <a:r>
              <a:rPr lang="en-US" altLang="zh-CN" b="1" smtClean="0"/>
              <a:t>front= sq-&gt;</a:t>
            </a:r>
            <a:r>
              <a:rPr lang="en-US" altLang="en-US" b="1" smtClean="0"/>
              <a:t> </a:t>
            </a:r>
            <a:r>
              <a:rPr lang="en-US" altLang="zh-CN" b="1" smtClean="0"/>
              <a:t>rear, </a:t>
            </a:r>
            <a:r>
              <a:rPr lang="zh-CN" altLang="en-US" b="1" smtClean="0"/>
              <a:t>且标志位为</a:t>
            </a:r>
            <a:r>
              <a:rPr lang="en-US" altLang="zh-CN" b="1" smtClean="0"/>
              <a:t>true</a:t>
            </a:r>
            <a:r>
              <a:rPr lang="zh-CN" altLang="en-US" b="1" smtClean="0"/>
              <a:t>时，</a:t>
            </a:r>
            <a:r>
              <a:rPr lang="zh-CN" altLang="en-US" b="1" smtClean="0">
                <a:solidFill>
                  <a:srgbClr val="FF0000"/>
                </a:solidFill>
              </a:rPr>
              <a:t>队满</a:t>
            </a:r>
            <a:r>
              <a:rPr lang="zh-CN" altLang="en-US" b="1" smtClean="0"/>
              <a:t>。</a:t>
            </a:r>
          </a:p>
          <a:p>
            <a:pPr marL="777240" lvl="2" indent="0">
              <a:lnSpc>
                <a:spcPct val="110000"/>
              </a:lnSpc>
              <a:buNone/>
            </a:pPr>
            <a:r>
              <a:rPr lang="zh-CN" altLang="en-US" b="1" smtClean="0"/>
              <a:t>  当</a:t>
            </a:r>
            <a:r>
              <a:rPr lang="en-US" altLang="zh-CN" b="1" smtClean="0"/>
              <a:t>sq-&gt;</a:t>
            </a:r>
            <a:r>
              <a:rPr lang="en-US" altLang="en-US" b="1" smtClean="0"/>
              <a:t> </a:t>
            </a:r>
            <a:r>
              <a:rPr lang="en-US" altLang="zh-CN" b="1" smtClean="0"/>
              <a:t>front= sq-&gt;</a:t>
            </a:r>
            <a:r>
              <a:rPr lang="en-US" altLang="en-US" b="1" smtClean="0">
                <a:solidFill>
                  <a:schemeClr val="accent2"/>
                </a:solidFill>
              </a:rPr>
              <a:t> </a:t>
            </a:r>
            <a:r>
              <a:rPr lang="en-US" altLang="zh-CN" b="1" smtClean="0"/>
              <a:t>rear, </a:t>
            </a:r>
            <a:r>
              <a:rPr lang="zh-CN" altLang="en-US" b="1" smtClean="0"/>
              <a:t>但标志位为</a:t>
            </a:r>
            <a:r>
              <a:rPr lang="en-US" altLang="zh-CN" b="1" smtClean="0"/>
              <a:t>false</a:t>
            </a:r>
            <a:r>
              <a:rPr lang="zh-CN" altLang="en-US" b="1" smtClean="0"/>
              <a:t>时，</a:t>
            </a:r>
            <a:r>
              <a:rPr lang="zh-CN" altLang="en-US" b="1" smtClean="0">
                <a:solidFill>
                  <a:srgbClr val="FF0000"/>
                </a:solidFill>
              </a:rPr>
              <a:t>队空</a:t>
            </a:r>
            <a:r>
              <a:rPr lang="zh-CN" altLang="en-US" b="1" smtClean="0"/>
              <a:t>。</a:t>
            </a:r>
          </a:p>
          <a:p>
            <a:pPr marL="777240" lvl="2" indent="0">
              <a:lnSpc>
                <a:spcPct val="110000"/>
              </a:lnSpc>
              <a:buNone/>
            </a:pPr>
            <a:r>
              <a:rPr lang="zh-CN" altLang="en-US" b="1" smtClean="0"/>
              <a:t>  其他为非空非满。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3"/>
          <p:cNvSpPr>
            <a:spLocks noGrp="1" noChangeArrowheads="1"/>
          </p:cNvSpPr>
          <p:nvPr>
            <p:ph type="title"/>
          </p:nvPr>
        </p:nvSpPr>
        <p:spPr>
          <a:xfrm>
            <a:off x="654050" y="138113"/>
            <a:ext cx="7019925" cy="415925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2400" b="0" smtClean="0">
                <a:solidFill>
                  <a:srgbClr val="66FF33"/>
                </a:solidFill>
              </a:rPr>
              <a:t>循环队列</a:t>
            </a:r>
          </a:p>
        </p:txBody>
      </p:sp>
      <p:sp>
        <p:nvSpPr>
          <p:cNvPr id="137218" name="Rectangle 2"/>
          <p:cNvSpPr>
            <a:spLocks noGrp="1" noChangeArrowheads="1"/>
          </p:cNvSpPr>
          <p:nvPr>
            <p:ph idx="1"/>
          </p:nvPr>
        </p:nvSpPr>
        <p:spPr>
          <a:xfrm>
            <a:off x="365125" y="1412875"/>
            <a:ext cx="8670925" cy="35814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0" i="1" smtClean="0">
                <a:solidFill>
                  <a:srgbClr val="FF0000"/>
                </a:solidFill>
                <a:latin typeface="+mn-ea"/>
              </a:rPr>
              <a:t>方法三</a:t>
            </a:r>
            <a:r>
              <a:rPr lang="zh-CN" altLang="en-US" smtClean="0">
                <a:solidFill>
                  <a:srgbClr val="FF0000"/>
                </a:solidFill>
                <a:latin typeface="+mn-ea"/>
              </a:rPr>
              <a:t>：</a:t>
            </a:r>
            <a:r>
              <a:rPr lang="zh-CN" altLang="en-US" b="0" smtClean="0">
                <a:latin typeface="+mn-ea"/>
              </a:rPr>
              <a:t>牺牲一个元素空间，来区别队空或队满。</a:t>
            </a:r>
          </a:p>
          <a:p>
            <a:pPr marL="0" indent="0">
              <a:buNone/>
            </a:pPr>
            <a:r>
              <a:rPr lang="zh-CN" altLang="en-US" b="0" smtClean="0">
                <a:latin typeface="+mn-ea"/>
              </a:rPr>
              <a:t>入队前，先判</a:t>
            </a:r>
            <a:r>
              <a:rPr lang="en-US" altLang="zh-CN" smtClean="0">
                <a:latin typeface="+mn-ea"/>
              </a:rPr>
              <a:t>sq-&gt;</a:t>
            </a:r>
            <a:r>
              <a:rPr lang="en-US" altLang="en-US" smtClean="0">
                <a:latin typeface="+mn-ea"/>
              </a:rPr>
              <a:t> </a:t>
            </a:r>
            <a:r>
              <a:rPr lang="en-US" altLang="zh-CN" b="0" smtClean="0">
                <a:latin typeface="+mn-ea"/>
              </a:rPr>
              <a:t>rear+1</a:t>
            </a:r>
            <a:r>
              <a:rPr lang="zh-CN" altLang="en-US" b="0" smtClean="0">
                <a:latin typeface="+mn-ea"/>
              </a:rPr>
              <a:t>是否等于</a:t>
            </a:r>
            <a:r>
              <a:rPr lang="en-US" altLang="zh-CN" smtClean="0">
                <a:latin typeface="+mn-ea"/>
              </a:rPr>
              <a:t>sq-&gt;</a:t>
            </a:r>
            <a:r>
              <a:rPr lang="en-US" altLang="en-US" smtClean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zh-CN" b="0" smtClean="0">
                <a:latin typeface="+mn-ea"/>
              </a:rPr>
              <a:t>front</a:t>
            </a:r>
            <a:r>
              <a:rPr lang="zh-CN" altLang="en-US" b="0" smtClean="0">
                <a:latin typeface="+mn-ea"/>
              </a:rPr>
              <a:t>，若是则为队满。</a:t>
            </a:r>
          </a:p>
          <a:p>
            <a:pPr marL="0" indent="0">
              <a:buNone/>
            </a:pPr>
            <a:r>
              <a:rPr lang="zh-CN" altLang="en-US" b="0" smtClean="0">
                <a:latin typeface="+mn-ea"/>
              </a:rPr>
              <a:t>而当</a:t>
            </a:r>
            <a:r>
              <a:rPr lang="en-US" altLang="zh-CN" b="0" smtClean="0">
                <a:latin typeface="+mn-ea"/>
              </a:rPr>
              <a:t>sq-&gt;</a:t>
            </a:r>
            <a:r>
              <a:rPr lang="en-US" altLang="en-US" b="0" smtClean="0">
                <a:latin typeface="+mn-ea"/>
              </a:rPr>
              <a:t> </a:t>
            </a:r>
            <a:r>
              <a:rPr lang="en-US" altLang="zh-CN" b="0" smtClean="0">
                <a:latin typeface="+mn-ea"/>
              </a:rPr>
              <a:t>front==sq-&gt;</a:t>
            </a:r>
            <a:r>
              <a:rPr lang="en-US" altLang="en-US" b="0" smtClean="0">
                <a:latin typeface="+mn-ea"/>
              </a:rPr>
              <a:t> </a:t>
            </a:r>
            <a:r>
              <a:rPr lang="en-US" altLang="zh-CN" b="0" smtClean="0">
                <a:latin typeface="+mn-ea"/>
              </a:rPr>
              <a:t>rear</a:t>
            </a:r>
            <a:r>
              <a:rPr lang="zh-CN" altLang="en-US" b="0" smtClean="0">
                <a:latin typeface="+mn-ea"/>
              </a:rPr>
              <a:t>时，为队空。</a:t>
            </a:r>
          </a:p>
          <a:p>
            <a:pPr marL="0" indent="0" algn="just">
              <a:buNone/>
            </a:pPr>
            <a:r>
              <a:rPr lang="zh-CN" altLang="en-US" b="0" smtClean="0">
                <a:solidFill>
                  <a:srgbClr val="FF0000"/>
                </a:solidFill>
                <a:latin typeface="+mn-ea"/>
              </a:rPr>
              <a:t>前例：当</a:t>
            </a:r>
            <a:r>
              <a:rPr lang="en-US" altLang="zh-CN" b="0" smtClean="0">
                <a:solidFill>
                  <a:srgbClr val="FF0000"/>
                </a:solidFill>
                <a:latin typeface="+mn-ea"/>
              </a:rPr>
              <a:t>E</a:t>
            </a:r>
            <a:r>
              <a:rPr lang="zh-CN" altLang="en-US" b="0" smtClean="0">
                <a:solidFill>
                  <a:srgbClr val="FF0000"/>
                </a:solidFill>
                <a:latin typeface="+mn-ea"/>
              </a:rPr>
              <a:t>入队后，就认为队已满，</a:t>
            </a:r>
          </a:p>
          <a:p>
            <a:pPr marL="0" indent="0" algn="just">
              <a:buNone/>
            </a:pPr>
            <a:r>
              <a:rPr lang="zh-CN" altLang="en-US" b="0" smtClean="0">
                <a:solidFill>
                  <a:srgbClr val="FF0000"/>
                </a:solidFill>
                <a:latin typeface="+mn-ea"/>
              </a:rPr>
              <a:t>      而当</a:t>
            </a:r>
            <a:r>
              <a:rPr lang="en-US" altLang="zh-CN" b="0" smtClean="0">
                <a:solidFill>
                  <a:srgbClr val="FF0000"/>
                </a:solidFill>
                <a:latin typeface="+mn-ea"/>
              </a:rPr>
              <a:t>F</a:t>
            </a:r>
            <a:r>
              <a:rPr lang="zh-CN" altLang="en-US" b="0" smtClean="0">
                <a:solidFill>
                  <a:srgbClr val="FF0000"/>
                </a:solidFill>
                <a:latin typeface="+mn-ea"/>
              </a:rPr>
              <a:t>再要入队时，就拒绝入队。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400800" y="4692650"/>
            <a:ext cx="2743200" cy="2149475"/>
            <a:chOff x="1008" y="1094"/>
            <a:chExt cx="1728" cy="1354"/>
          </a:xfrm>
        </p:grpSpPr>
        <p:sp>
          <p:nvSpPr>
            <p:cNvPr id="137221" name="Oval 5"/>
            <p:cNvSpPr>
              <a:spLocks noChangeArrowheads="1"/>
            </p:cNvSpPr>
            <p:nvPr/>
          </p:nvSpPr>
          <p:spPr bwMode="auto">
            <a:xfrm>
              <a:off x="1008" y="1104"/>
              <a:ext cx="1104" cy="105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22" name="Oval 6"/>
            <p:cNvSpPr>
              <a:spLocks noChangeArrowheads="1"/>
            </p:cNvSpPr>
            <p:nvPr/>
          </p:nvSpPr>
          <p:spPr bwMode="auto">
            <a:xfrm>
              <a:off x="1296" y="1344"/>
              <a:ext cx="528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23" name="Line 7"/>
            <p:cNvSpPr>
              <a:spLocks noChangeShapeType="1"/>
            </p:cNvSpPr>
            <p:nvPr/>
          </p:nvSpPr>
          <p:spPr bwMode="auto">
            <a:xfrm>
              <a:off x="1008" y="163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24" name="Line 8"/>
            <p:cNvSpPr>
              <a:spLocks noChangeShapeType="1"/>
            </p:cNvSpPr>
            <p:nvPr/>
          </p:nvSpPr>
          <p:spPr bwMode="auto">
            <a:xfrm>
              <a:off x="1824" y="163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25" name="Line 9"/>
            <p:cNvSpPr>
              <a:spLocks noChangeShapeType="1"/>
            </p:cNvSpPr>
            <p:nvPr/>
          </p:nvSpPr>
          <p:spPr bwMode="auto">
            <a:xfrm>
              <a:off x="1200" y="12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26" name="Line 10"/>
            <p:cNvSpPr>
              <a:spLocks noChangeShapeType="1"/>
            </p:cNvSpPr>
            <p:nvPr/>
          </p:nvSpPr>
          <p:spPr bwMode="auto">
            <a:xfrm>
              <a:off x="1680" y="1835"/>
              <a:ext cx="240" cy="2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27" name="Line 11"/>
            <p:cNvSpPr>
              <a:spLocks noChangeShapeType="1"/>
            </p:cNvSpPr>
            <p:nvPr/>
          </p:nvSpPr>
          <p:spPr bwMode="auto">
            <a:xfrm flipH="1">
              <a:off x="1728" y="120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28" name="Line 12"/>
            <p:cNvSpPr>
              <a:spLocks noChangeShapeType="1"/>
            </p:cNvSpPr>
            <p:nvPr/>
          </p:nvSpPr>
          <p:spPr bwMode="auto">
            <a:xfrm flipH="1">
              <a:off x="1200" y="1835"/>
              <a:ext cx="240" cy="2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29" name="Text Box 13"/>
            <p:cNvSpPr txBox="1">
              <a:spLocks noChangeArrowheads="1"/>
            </p:cNvSpPr>
            <p:nvPr/>
          </p:nvSpPr>
          <p:spPr bwMode="auto">
            <a:xfrm>
              <a:off x="1104" y="1680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>
                  <a:latin typeface="Tahoma" pitchFamily="34" charset="0"/>
                </a:rPr>
                <a:t>A</a:t>
              </a:r>
            </a:p>
          </p:txBody>
        </p:sp>
        <p:sp>
          <p:nvSpPr>
            <p:cNvPr id="137230" name="Text Box 14"/>
            <p:cNvSpPr txBox="1">
              <a:spLocks noChangeArrowheads="1"/>
            </p:cNvSpPr>
            <p:nvPr/>
          </p:nvSpPr>
          <p:spPr bwMode="auto">
            <a:xfrm>
              <a:off x="1093" y="1344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>
                  <a:latin typeface="Tahoma" pitchFamily="34" charset="0"/>
                </a:rPr>
                <a:t>B</a:t>
              </a:r>
            </a:p>
          </p:txBody>
        </p:sp>
        <p:sp>
          <p:nvSpPr>
            <p:cNvPr id="137231" name="Text Box 15"/>
            <p:cNvSpPr txBox="1">
              <a:spLocks noChangeArrowheads="1"/>
            </p:cNvSpPr>
            <p:nvPr/>
          </p:nvSpPr>
          <p:spPr bwMode="auto">
            <a:xfrm>
              <a:off x="1440" y="1094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>
                  <a:latin typeface="Tahoma" pitchFamily="34" charset="0"/>
                </a:rPr>
                <a:t>C</a:t>
              </a:r>
            </a:p>
          </p:txBody>
        </p:sp>
        <p:sp>
          <p:nvSpPr>
            <p:cNvPr id="137232" name="Text Box 16"/>
            <p:cNvSpPr txBox="1">
              <a:spLocks noChangeArrowheads="1"/>
            </p:cNvSpPr>
            <p:nvPr/>
          </p:nvSpPr>
          <p:spPr bwMode="auto">
            <a:xfrm>
              <a:off x="1824" y="1680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>
                  <a:latin typeface="Tahoma" pitchFamily="34" charset="0"/>
                </a:rPr>
                <a:t>E</a:t>
              </a:r>
            </a:p>
          </p:txBody>
        </p:sp>
        <p:sp>
          <p:nvSpPr>
            <p:cNvPr id="137233" name="Text Box 17"/>
            <p:cNvSpPr txBox="1">
              <a:spLocks noChangeArrowheads="1"/>
            </p:cNvSpPr>
            <p:nvPr/>
          </p:nvSpPr>
          <p:spPr bwMode="auto">
            <a:xfrm>
              <a:off x="1824" y="1296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>
                  <a:latin typeface="Tahoma" pitchFamily="34" charset="0"/>
                </a:rPr>
                <a:t>D</a:t>
              </a:r>
            </a:p>
          </p:txBody>
        </p:sp>
        <p:sp>
          <p:nvSpPr>
            <p:cNvPr id="137234" name="Line 18"/>
            <p:cNvSpPr>
              <a:spLocks noChangeShapeType="1"/>
            </p:cNvSpPr>
            <p:nvPr/>
          </p:nvSpPr>
          <p:spPr bwMode="auto">
            <a:xfrm flipV="1">
              <a:off x="1680" y="22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35" name="Line 19"/>
            <p:cNvSpPr>
              <a:spLocks noChangeShapeType="1"/>
            </p:cNvSpPr>
            <p:nvPr/>
          </p:nvSpPr>
          <p:spPr bwMode="auto">
            <a:xfrm flipH="1">
              <a:off x="2112" y="192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36" name="Text Box 20"/>
            <p:cNvSpPr txBox="1">
              <a:spLocks noChangeArrowheads="1"/>
            </p:cNvSpPr>
            <p:nvPr/>
          </p:nvSpPr>
          <p:spPr bwMode="auto">
            <a:xfrm>
              <a:off x="1728" y="2256"/>
              <a:ext cx="7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400">
                  <a:solidFill>
                    <a:schemeClr val="accent2"/>
                  </a:solidFill>
                  <a:latin typeface="Tahoma" pitchFamily="34" charset="0"/>
                </a:rPr>
                <a:t>sq-&gt;</a:t>
              </a:r>
              <a:r>
                <a:rPr kumimoji="1" lang="en-US" altLang="en-US" sz="1400">
                  <a:latin typeface="Tahoma" pitchFamily="34" charset="0"/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  <a:latin typeface="Tahoma" pitchFamily="34" charset="0"/>
                </a:rPr>
                <a:t>front</a:t>
              </a:r>
            </a:p>
          </p:txBody>
        </p:sp>
        <p:sp>
          <p:nvSpPr>
            <p:cNvPr id="137237" name="Text Box 21"/>
            <p:cNvSpPr txBox="1">
              <a:spLocks noChangeArrowheads="1"/>
            </p:cNvSpPr>
            <p:nvPr/>
          </p:nvSpPr>
          <p:spPr bwMode="auto">
            <a:xfrm>
              <a:off x="2112" y="1680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400" dirty="0" err="1">
                  <a:solidFill>
                    <a:srgbClr val="66FF33"/>
                  </a:solidFill>
                  <a:latin typeface="Tahoma" pitchFamily="34" charset="0"/>
                </a:rPr>
                <a:t>sq</a:t>
              </a:r>
              <a:r>
                <a:rPr kumimoji="1" lang="en-US" altLang="zh-CN" sz="1400" dirty="0">
                  <a:solidFill>
                    <a:srgbClr val="66FF33"/>
                  </a:solidFill>
                  <a:latin typeface="Tahoma" pitchFamily="34" charset="0"/>
                </a:rPr>
                <a:t>-&gt;</a:t>
              </a:r>
              <a:r>
                <a:rPr kumimoji="1" lang="en-US" altLang="en-US" sz="1400" dirty="0">
                  <a:solidFill>
                    <a:srgbClr val="66FF33"/>
                  </a:solidFill>
                  <a:latin typeface="Tahoma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66FF33"/>
                  </a:solidFill>
                  <a:latin typeface="Tahoma" pitchFamily="34" charset="0"/>
                </a:rPr>
                <a:t>rear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5740</TotalTime>
  <Words>1759</Words>
  <Application>Microsoft Office PowerPoint</Application>
  <PresentationFormat>全屏显示(4:3)</PresentationFormat>
  <Paragraphs>269</Paragraphs>
  <Slides>25</Slides>
  <Notes>4</Notes>
  <HiddenSlides>7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44" baseType="lpstr">
      <vt:lpstr>方正姚体</vt:lpstr>
      <vt:lpstr>黑体</vt:lpstr>
      <vt:lpstr>华文行楷</vt:lpstr>
      <vt:lpstr>隶书</vt:lpstr>
      <vt:lpstr>宋体</vt:lpstr>
      <vt:lpstr>幼圆</vt:lpstr>
      <vt:lpstr>Arial</vt:lpstr>
      <vt:lpstr>Calibri</vt:lpstr>
      <vt:lpstr>Rockwell</vt:lpstr>
      <vt:lpstr>Symbol</vt:lpstr>
      <vt:lpstr>Tahoma</vt:lpstr>
      <vt:lpstr>Times New Roman</vt:lpstr>
      <vt:lpstr>Webdings</vt:lpstr>
      <vt:lpstr>Wingdings</vt:lpstr>
      <vt:lpstr>自定义设计方案</vt:lpstr>
      <vt:lpstr>平衡</vt:lpstr>
      <vt:lpstr>BMP 图像</vt:lpstr>
      <vt:lpstr>图片</vt:lpstr>
      <vt:lpstr>Visio</vt:lpstr>
      <vt:lpstr>PowerPoint 演示文稿</vt:lpstr>
      <vt:lpstr>PowerPoint 演示文稿</vt:lpstr>
      <vt:lpstr>2.3.2 队列的顺序存储</vt:lpstr>
      <vt:lpstr>PowerPoint 演示文稿</vt:lpstr>
      <vt:lpstr>2.3.2 队列的顺序存储</vt:lpstr>
      <vt:lpstr>循环队列的顺序存储</vt:lpstr>
      <vt:lpstr>循环队列</vt:lpstr>
      <vt:lpstr>循环队列</vt:lpstr>
      <vt:lpstr>循环队列</vt:lpstr>
      <vt:lpstr>循环队列</vt:lpstr>
      <vt:lpstr>2.3.3 队列的链式存储</vt:lpstr>
      <vt:lpstr>2.3.3 队列的链式存储</vt:lpstr>
      <vt:lpstr> 队列与线性表</vt:lpstr>
      <vt:lpstr>优先队列</vt:lpstr>
      <vt:lpstr>PowerPoint 演示文稿</vt:lpstr>
      <vt:lpstr>独立实验2</vt:lpstr>
      <vt:lpstr>练习题</vt:lpstr>
      <vt:lpstr>队列的应用（自习）</vt:lpstr>
      <vt:lpstr>2.3.5 队列的应用</vt:lpstr>
      <vt:lpstr>PowerPoint 演示文稿</vt:lpstr>
      <vt:lpstr>PowerPoint 演示文稿</vt:lpstr>
      <vt:lpstr>数组</vt:lpstr>
      <vt:lpstr>PowerPoint 演示文稿</vt:lpstr>
      <vt:lpstr>作业   2.6习题（P80）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Administrator</cp:lastModifiedBy>
  <cp:revision>516</cp:revision>
  <dcterms:created xsi:type="dcterms:W3CDTF">2010-01-12T03:28:10Z</dcterms:created>
  <dcterms:modified xsi:type="dcterms:W3CDTF">2018-10-16T01:01:32Z</dcterms:modified>
</cp:coreProperties>
</file>