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6" r:id="rId2"/>
  </p:sldMasterIdLst>
  <p:notesMasterIdLst>
    <p:notesMasterId r:id="rId19"/>
  </p:notesMasterIdLst>
  <p:handoutMasterIdLst>
    <p:handoutMasterId r:id="rId20"/>
  </p:handoutMasterIdLst>
  <p:sldIdLst>
    <p:sldId id="510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C00CC"/>
    <a:srgbClr val="003300"/>
    <a:srgbClr val="660066"/>
    <a:srgbClr val="FFFF00"/>
    <a:srgbClr val="FF0000"/>
    <a:srgbClr val="0033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8" autoAdjust="0"/>
    <p:restoredTop sz="94683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>
      <p:cViewPr varScale="1">
        <p:scale>
          <a:sx n="70" d="100"/>
          <a:sy n="70" d="100"/>
        </p:scale>
        <p:origin x="-211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5408D-2750-4BA0-B773-B1AC81BF418B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BD341BE-A3E6-4DDF-9760-05BB00D2F9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21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A309A76-18B1-4616-AB72-743633931124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584C1F6-FE63-4D17-B21D-2F817FADC4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303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1215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A5F37-7433-4D4F-887F-C80C0C2DBE03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A617A-1E94-41BB-9014-72E01BC7AA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2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147CE-A701-4B52-AE63-8CD1D0B0FF55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253CA-663E-42C4-A2E9-A0D3F90A52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59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7DF6C-1ED7-437E-A02A-D14B34F8901A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AF500-5F16-4B43-8083-438763646E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57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0A2867B1-F4F9-407A-86E2-47999AAC66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90572C5B-24EB-46ED-A408-DA0948F1A3E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750F17CC-F9C2-49C8-ABA0-85EB146F8C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3249F97F-8C1C-40B8-8F43-1F3AF26C93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CBDC7AC-E015-4EFB-8ECD-A08EE05194F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3E9766B1-D6C4-43AB-A11F-79F75417F9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8077AED6-F5AD-44CC-B8C6-C307A6066E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BD5343-11AB-47B8-9B4B-27D34F5A91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0A0A7-FF60-47E2-83E0-0CA0C33EC30F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F4BDC-ECBD-47C1-83B3-ABFB62BDC1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42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0F1D80EF-E884-4D45-AC5B-DAF48B0B283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514225C6-E3CC-4051-9A92-BB24CFCF4D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1E676D7-E366-403E-B467-259533B1D1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8229600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836613"/>
            <a:ext cx="414655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238" y="836613"/>
            <a:ext cx="4148137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2D36A-6695-490D-A42C-1725218BE6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62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B45F2-8F95-4E28-9E34-42BAF04CEB7E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0C7DD-CCEE-49ED-B29D-E4465930ED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41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4D8C2-3017-493D-B2D8-74774D64DB1C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399FC-F41F-46A0-944B-1FE2C27E03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3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A11F4-A51F-46E6-8A34-1D45EBAB676F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2ABB6-E806-4050-B466-59F4F63969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0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A8F57-FE60-4137-84A8-303B04E5139F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DC596-0BE5-4E17-9EE1-E7B387E4E3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92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2D4C4-5AF7-4BDC-855D-7EE2A2E41922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95AEF-E3BD-44FB-A00D-9F128415FF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33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91F67-4F2A-4451-B8DD-7294DBA3631C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7A0F5-04E0-4C61-86B7-4E84AFD83D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32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91237-B444-4363-A762-5C420ACE87EF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94760-51A4-466A-B171-3107C63782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29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2E361696-96BC-4ADC-ABD6-1AC4EBEDEB61}" type="datetimeFigureOut">
              <a:rPr lang="zh-CN" altLang="en-US"/>
              <a:pPr/>
              <a:t>2014/10/12</a:t>
            </a:fld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CFC99E0E-E715-4DE9-A0D1-FFF8FEC7336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rgbClr val="333399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3000">
              <a:latin typeface="Tahoma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0" y="0"/>
            <a:ext cx="381000" cy="2286000"/>
          </a:xfrm>
          <a:prstGeom prst="rect">
            <a:avLst/>
          </a:prstGeom>
          <a:solidFill>
            <a:schemeClr val="accent1">
              <a:alpha val="53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3000">
              <a:latin typeface="Tahoma" pitchFamily="34" charset="0"/>
            </a:endParaRPr>
          </a:p>
        </p:txBody>
      </p:sp>
      <p:sp>
        <p:nvSpPr>
          <p:cNvPr id="17" name="Line 9"/>
          <p:cNvSpPr>
            <a:spLocks noChangeShapeType="1"/>
          </p:cNvSpPr>
          <p:nvPr userDrawn="1"/>
        </p:nvSpPr>
        <p:spPr bwMode="auto">
          <a:xfrm>
            <a:off x="179388" y="6381750"/>
            <a:ext cx="8856662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1514" name="Picture 19" descr="Uestc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8"/>
          <p:cNvSpPr>
            <a:spLocks noChangeArrowheads="1"/>
          </p:cNvSpPr>
          <p:nvPr userDrawn="1"/>
        </p:nvSpPr>
        <p:spPr bwMode="auto">
          <a:xfrm>
            <a:off x="468313" y="6453188"/>
            <a:ext cx="597535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/>
              <a:t>数据结构</a:t>
            </a:r>
            <a:r>
              <a:rPr lang="en-US" altLang="zh-CN" sz="1600" b="1" baseline="20000">
                <a:latin typeface="Times New Roman" pitchFamily="18" charset="0"/>
              </a:rPr>
              <a:t>@</a:t>
            </a:r>
            <a:r>
              <a:rPr lang="en-US" altLang="zh-CN" sz="1400" b="1"/>
              <a:t>UESTC   </a:t>
            </a:r>
            <a:r>
              <a:rPr lang="zh-CN" altLang="en-US" sz="1500" b="1">
                <a:latin typeface="华文行楷" pitchFamily="2" charset="-122"/>
                <a:ea typeface="华文行楷" pitchFamily="2" charset="-122"/>
              </a:rPr>
              <a:t>电子科技大学 </a:t>
            </a:r>
            <a:r>
              <a:rPr lang="en-US" altLang="zh-CN" sz="1500" b="1">
                <a:ea typeface="华文行楷" pitchFamily="2" charset="-122"/>
              </a:rPr>
              <a:t>·</a:t>
            </a:r>
            <a:r>
              <a:rPr lang="en-US" altLang="zh-CN" sz="1500" b="1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1500" b="1">
                <a:latin typeface="华文行楷" pitchFamily="2" charset="-122"/>
                <a:ea typeface="华文行楷" pitchFamily="2" charset="-122"/>
              </a:rPr>
              <a:t>计算机科学 </a:t>
            </a:r>
            <a:r>
              <a:rPr lang="en-US" altLang="zh-CN" sz="1500" b="1">
                <a:ea typeface="华文行楷" pitchFamily="2" charset="-122"/>
              </a:rPr>
              <a:t>·</a:t>
            </a:r>
            <a:r>
              <a:rPr lang="en-US" altLang="zh-CN" sz="1500" b="1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1500" b="1">
                <a:latin typeface="华文行楷" pitchFamily="2" charset="-122"/>
                <a:ea typeface="华文行楷" pitchFamily="2" charset="-122"/>
              </a:rPr>
              <a:t>数据结构与算法 </a:t>
            </a:r>
            <a:r>
              <a:rPr lang="en-US" altLang="zh-CN" sz="1500" b="1">
                <a:ea typeface="华文行楷" pitchFamily="2" charset="-122"/>
              </a:rPr>
              <a:t>·</a:t>
            </a:r>
            <a:endParaRPr lang="en-US" altLang="zh-CN" sz="1500" b="1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8" name="Oval 10"/>
          <p:cNvSpPr>
            <a:spLocks noChangeArrowheads="1"/>
          </p:cNvSpPr>
          <p:nvPr userDrawn="1"/>
        </p:nvSpPr>
        <p:spPr bwMode="auto">
          <a:xfrm>
            <a:off x="34925" y="6308725"/>
            <a:ext cx="144463" cy="144463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6"/>
          <p:cNvSpPr>
            <a:spLocks noChangeArrowheads="1"/>
          </p:cNvSpPr>
          <p:nvPr userDrawn="1"/>
        </p:nvSpPr>
        <p:spPr bwMode="auto">
          <a:xfrm>
            <a:off x="8942388" y="6308725"/>
            <a:ext cx="144462" cy="144463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AutoShape 14"/>
          <p:cNvSpPr>
            <a:spLocks noChangeArrowheads="1"/>
          </p:cNvSpPr>
          <p:nvPr userDrawn="1"/>
        </p:nvSpPr>
        <p:spPr bwMode="auto">
          <a:xfrm>
            <a:off x="1619250" y="-2209800"/>
            <a:ext cx="9124950" cy="9067800"/>
          </a:xfrm>
          <a:prstGeom prst="diamond">
            <a:avLst/>
          </a:prstGeom>
          <a:gradFill rotWithShape="0">
            <a:gsLst>
              <a:gs pos="0">
                <a:schemeClr val="bg1">
                  <a:alpha val="46001"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en-US" sz="3000">
              <a:latin typeface="Tahoma" pitchFamily="34" charset="0"/>
            </a:endParaRPr>
          </a:p>
        </p:txBody>
      </p:sp>
      <p:sp>
        <p:nvSpPr>
          <p:cNvPr id="34831" name="Line 10"/>
          <p:cNvSpPr>
            <a:spLocks noChangeShapeType="1"/>
          </p:cNvSpPr>
          <p:nvPr userDrawn="1"/>
        </p:nvSpPr>
        <p:spPr bwMode="auto">
          <a:xfrm>
            <a:off x="0" y="404813"/>
            <a:ext cx="568801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幼圆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幼圆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幼圆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幼圆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幼圆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幼圆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幼圆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幼圆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幼圆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幼圆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2E361696-96BC-4ADC-ABD6-1AC4EBEDEB61}" type="datetimeFigureOut">
              <a:rPr lang="zh-CN" altLang="en-US" smtClean="0"/>
              <a:pPr/>
              <a:t>2014/10/12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9E0E-E715-4DE9-A0D1-FFF8FEC7336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rgbClr val="333399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3000" b="1">
              <a:latin typeface="Tahoma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179388" y="6381750"/>
            <a:ext cx="8856662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Oval 10"/>
          <p:cNvSpPr>
            <a:spLocks noChangeArrowheads="1"/>
          </p:cNvSpPr>
          <p:nvPr userDrawn="1"/>
        </p:nvSpPr>
        <p:spPr bwMode="auto">
          <a:xfrm>
            <a:off x="34925" y="6308725"/>
            <a:ext cx="144463" cy="144463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Oval 16"/>
          <p:cNvSpPr>
            <a:spLocks noChangeArrowheads="1"/>
          </p:cNvSpPr>
          <p:nvPr userDrawn="1"/>
        </p:nvSpPr>
        <p:spPr bwMode="auto">
          <a:xfrm>
            <a:off x="8942388" y="6308725"/>
            <a:ext cx="144462" cy="144463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pic>
        <p:nvPicPr>
          <p:cNvPr id="12" name="Picture 19" descr="Uestc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0" y="0"/>
            <a:ext cx="381000" cy="2286000"/>
          </a:xfrm>
          <a:prstGeom prst="rect">
            <a:avLst/>
          </a:prstGeom>
          <a:solidFill>
            <a:schemeClr val="accent1">
              <a:alpha val="53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3000" b="1">
              <a:latin typeface="Tahoma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0" y="692150"/>
            <a:ext cx="568801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 flipH="1" flipV="1">
            <a:off x="107950" y="115888"/>
            <a:ext cx="0" cy="6265862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 userDrawn="1"/>
        </p:nvSpPr>
        <p:spPr bwMode="auto">
          <a:xfrm>
            <a:off x="34925" y="620713"/>
            <a:ext cx="144463" cy="144462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Oval 20"/>
          <p:cNvSpPr>
            <a:spLocks noChangeArrowheads="1"/>
          </p:cNvSpPr>
          <p:nvPr userDrawn="1"/>
        </p:nvSpPr>
        <p:spPr bwMode="auto">
          <a:xfrm>
            <a:off x="34925" y="44450"/>
            <a:ext cx="144463" cy="144463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565400"/>
            <a:ext cx="8447088" cy="18716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 dirty="0" smtClean="0"/>
              <a:t>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81000" y="882650"/>
            <a:ext cx="85121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二、稀疏矩阵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ea typeface="楷体_GB2312" pitchFamily="49" charset="-122"/>
              </a:rPr>
              <a:t>稀疏矩阵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dirty="0">
                <a:ea typeface="楷体_GB2312" pitchFamily="49" charset="-122"/>
              </a:rPr>
              <a:t>特点：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ea typeface="楷体_GB2312" pitchFamily="49" charset="-122"/>
              </a:rPr>
              <a:t>非零元素较零元素少，且分布没有规律。</a:t>
            </a:r>
            <a:endParaRPr kumimoji="1"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压缩存储方法：</a:t>
            </a:r>
          </a:p>
        </p:txBody>
      </p:sp>
      <p:sp>
        <p:nvSpPr>
          <p:cNvPr id="27341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76350" y="3243263"/>
            <a:ext cx="24497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、三元组表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、链式存储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、十字链表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250825" y="0"/>
            <a:ext cx="8229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矩阵的压缩存储</a:t>
            </a:r>
          </a:p>
        </p:txBody>
      </p:sp>
    </p:spTree>
    <p:extLst>
      <p:ext uri="{BB962C8B-B14F-4D97-AF65-F5344CB8AC3E}">
        <p14:creationId xmlns:p14="http://schemas.microsoft.com/office/powerpoint/2010/main" val="1457820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autoUpdateAnimBg="0"/>
      <p:bldP spid="2734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8447087" cy="57610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>
              <a:lnSpc>
                <a:spcPct val="80000"/>
              </a:lnSpc>
            </a:pPr>
            <a:endParaRPr lang="zh-CN" altLang="en-US" sz="2000" dirty="0" smtClean="0"/>
          </a:p>
          <a:p>
            <a:pPr>
              <a:lnSpc>
                <a:spcPct val="80000"/>
              </a:lnSpc>
            </a:pPr>
            <a:endParaRPr lang="zh-CN" altLang="en-US" sz="2000" dirty="0" smtClean="0"/>
          </a:p>
          <a:p>
            <a:pPr>
              <a:lnSpc>
                <a:spcPct val="80000"/>
              </a:lnSpc>
            </a:pPr>
            <a:endParaRPr lang="zh-CN" altLang="en-US" sz="2000" dirty="0" smtClean="0"/>
          </a:p>
          <a:p>
            <a:pPr>
              <a:lnSpc>
                <a:spcPct val="80000"/>
              </a:lnSpc>
            </a:pPr>
            <a:endParaRPr lang="zh-CN" altLang="en-US" sz="2000" dirty="0" smtClean="0"/>
          </a:p>
          <a:p>
            <a:pPr>
              <a:lnSpc>
                <a:spcPct val="80000"/>
              </a:lnSpc>
            </a:pPr>
            <a:endParaRPr lang="zh-CN" altLang="en-US" sz="2000" dirty="0" smtClean="0"/>
          </a:p>
          <a:p>
            <a:pPr>
              <a:lnSpc>
                <a:spcPct val="80000"/>
              </a:lnSpc>
            </a:pPr>
            <a:endParaRPr lang="zh-CN" altLang="en-US" sz="2000" dirty="0" smtClean="0"/>
          </a:p>
          <a:p>
            <a:pPr>
              <a:lnSpc>
                <a:spcPct val="80000"/>
              </a:lnSpc>
            </a:pPr>
            <a:endParaRPr lang="zh-CN" alt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结构设计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#define  MAX_SIZE 100    /*</a:t>
            </a:r>
            <a:r>
              <a:rPr lang="zh-CN" altLang="en-US" sz="2000" dirty="0" smtClean="0">
                <a:solidFill>
                  <a:schemeClr val="bg1"/>
                </a:solidFill>
              </a:rPr>
              <a:t>最大的非零元素个数*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typedef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struct</a:t>
            </a:r>
            <a:r>
              <a:rPr lang="en-US" altLang="zh-CN" sz="2000" dirty="0" smtClean="0">
                <a:solidFill>
                  <a:schemeClr val="bg1"/>
                </a:solidFill>
              </a:rPr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</a:rPr>
              <a:t> row, col;       /*</a:t>
            </a:r>
            <a:r>
              <a:rPr lang="zh-CN" altLang="en-US" sz="2000" dirty="0" smtClean="0">
                <a:solidFill>
                  <a:schemeClr val="bg1"/>
                </a:solidFill>
              </a:rPr>
              <a:t>行序号、列序号*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ElemType</a:t>
            </a:r>
            <a:r>
              <a:rPr lang="en-US" altLang="zh-CN" sz="2000" dirty="0" smtClean="0">
                <a:solidFill>
                  <a:schemeClr val="bg1"/>
                </a:solidFill>
              </a:rPr>
              <a:t>  value;         /*</a:t>
            </a:r>
            <a:r>
              <a:rPr lang="zh-CN" altLang="en-US" sz="2000" dirty="0" smtClean="0">
                <a:solidFill>
                  <a:schemeClr val="bg1"/>
                </a:solidFill>
              </a:rPr>
              <a:t>非零元素值*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}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Triple_Item</a:t>
            </a:r>
            <a:r>
              <a:rPr lang="en-US" altLang="zh-CN" sz="2000" dirty="0" smtClean="0">
                <a:solidFill>
                  <a:schemeClr val="bg1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typedef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struct</a:t>
            </a:r>
            <a:r>
              <a:rPr lang="en-US" altLang="zh-CN" sz="2000" dirty="0" smtClean="0">
                <a:solidFill>
                  <a:schemeClr val="bg1"/>
                </a:solidFill>
              </a:rPr>
              <a:t>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Triple _Item data[MAXSIZE];     /*</a:t>
            </a:r>
            <a:r>
              <a:rPr lang="zh-CN" altLang="en-US" sz="2000" dirty="0" smtClean="0">
                <a:solidFill>
                  <a:schemeClr val="bg1"/>
                </a:solidFill>
              </a:rPr>
              <a:t>存储非零元素的一维数组*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</a:rPr>
              <a:t>        mu, nu,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tu</a:t>
            </a:r>
            <a:r>
              <a:rPr lang="en-US" altLang="zh-CN" sz="2000" dirty="0" smtClean="0">
                <a:solidFill>
                  <a:schemeClr val="bg1"/>
                </a:solidFill>
              </a:rPr>
              <a:t>;         /*</a:t>
            </a:r>
            <a:r>
              <a:rPr lang="zh-CN" altLang="en-US" sz="2000" dirty="0" smtClean="0">
                <a:solidFill>
                  <a:schemeClr val="bg1"/>
                </a:solidFill>
              </a:rPr>
              <a:t>稀疏矩阵的总行数、列数及非零元素个数*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}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Triple_Table</a:t>
            </a:r>
            <a:r>
              <a:rPr lang="en-US" altLang="zh-CN" sz="2000" dirty="0" smtClean="0">
                <a:solidFill>
                  <a:schemeClr val="bg1"/>
                </a:solidFill>
              </a:rPr>
              <a:t>; /*</a:t>
            </a:r>
            <a:r>
              <a:rPr lang="zh-CN" altLang="en-US" sz="2000" dirty="0" smtClean="0">
                <a:solidFill>
                  <a:schemeClr val="bg1"/>
                </a:solidFill>
              </a:rPr>
              <a:t>三元组表的存储类型*</a:t>
            </a:r>
            <a:r>
              <a:rPr lang="en-US" altLang="zh-CN" sz="2000" dirty="0" smtClean="0">
                <a:solidFill>
                  <a:schemeClr val="bg1"/>
                </a:solidFill>
              </a:rPr>
              <a:t>/ 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81251" name="Picture 3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908050"/>
            <a:ext cx="7127875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250825" y="0"/>
            <a:ext cx="8229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tx2"/>
                </a:solidFill>
              </a:rPr>
              <a:t>1. </a:t>
            </a:r>
            <a:r>
              <a:rPr lang="zh-CN" altLang="en-US" sz="3600">
                <a:solidFill>
                  <a:schemeClr val="tx2"/>
                </a:solidFill>
              </a:rPr>
              <a:t>三元组表</a:t>
            </a:r>
          </a:p>
        </p:txBody>
      </p:sp>
    </p:spTree>
    <p:extLst>
      <p:ext uri="{BB962C8B-B14F-4D97-AF65-F5344CB8AC3E}">
        <p14:creationId xmlns:p14="http://schemas.microsoft.com/office/powerpoint/2010/main" val="41663918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63688" y="1124744"/>
            <a:ext cx="4657725" cy="50768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>
              <a:lnSpc>
                <a:spcPct val="80000"/>
              </a:lnSpc>
            </a:pPr>
            <a:endParaRPr lang="zh-CN" altLang="en-US" sz="2400" dirty="0" smtClean="0"/>
          </a:p>
          <a:p>
            <a:pPr>
              <a:lnSpc>
                <a:spcPct val="80000"/>
              </a:lnSpc>
            </a:pPr>
            <a:endParaRPr lang="zh-CN" altLang="en-US" sz="2400" dirty="0" smtClean="0"/>
          </a:p>
          <a:p>
            <a:pPr>
              <a:lnSpc>
                <a:spcPct val="80000"/>
              </a:lnSpc>
            </a:pPr>
            <a:endParaRPr lang="zh-CN" altLang="en-US" sz="2400" dirty="0" smtClean="0"/>
          </a:p>
          <a:p>
            <a:pPr>
              <a:lnSpc>
                <a:spcPct val="80000"/>
              </a:lnSpc>
            </a:pPr>
            <a:endParaRPr lang="zh-CN" altLang="en-US" sz="2400" dirty="0" smtClean="0"/>
          </a:p>
          <a:p>
            <a:pPr>
              <a:lnSpc>
                <a:spcPct val="80000"/>
              </a:lnSpc>
            </a:pPr>
            <a:endParaRPr lang="zh-CN" alt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数据类型定义如下：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#define Row 100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#define Col 100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typedef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struct</a:t>
            </a:r>
            <a:r>
              <a:rPr lang="en-US" altLang="zh-CN" sz="2000" dirty="0" smtClean="0">
                <a:solidFill>
                  <a:schemeClr val="bg1"/>
                </a:solidFill>
              </a:rPr>
              <a:t> node{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</a:rPr>
              <a:t> col; /*</a:t>
            </a:r>
            <a:r>
              <a:rPr lang="zh-CN" altLang="en-US" sz="2000" dirty="0" smtClean="0">
                <a:solidFill>
                  <a:schemeClr val="bg1"/>
                </a:solidFill>
              </a:rPr>
              <a:t>列坐标*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ElemType</a:t>
            </a:r>
            <a:r>
              <a:rPr lang="en-US" altLang="zh-CN" sz="2000" dirty="0" smtClean="0">
                <a:solidFill>
                  <a:schemeClr val="bg1"/>
                </a:solidFill>
              </a:rPr>
              <a:t> value; /*</a:t>
            </a:r>
            <a:r>
              <a:rPr lang="zh-CN" altLang="en-US" sz="2000" dirty="0" smtClean="0">
                <a:solidFill>
                  <a:schemeClr val="bg1"/>
                </a:solidFill>
              </a:rPr>
              <a:t>值*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struct</a:t>
            </a:r>
            <a:r>
              <a:rPr lang="en-US" altLang="zh-CN" sz="2000" dirty="0" smtClean="0">
                <a:solidFill>
                  <a:schemeClr val="bg1"/>
                </a:solidFill>
              </a:rPr>
              <a:t> node * next; /*</a:t>
            </a:r>
            <a:r>
              <a:rPr lang="zh-CN" altLang="en-US" sz="2000" dirty="0" smtClean="0">
                <a:solidFill>
                  <a:schemeClr val="bg1"/>
                </a:solidFill>
              </a:rPr>
              <a:t>本行下一个非零元指针*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}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SPNode</a:t>
            </a:r>
            <a:r>
              <a:rPr lang="en-US" altLang="zh-CN" sz="2000" dirty="0" smtClean="0">
                <a:solidFill>
                  <a:schemeClr val="bg1"/>
                </a:solidFill>
              </a:rPr>
              <a:t>,*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SPNodePtr</a:t>
            </a:r>
            <a:r>
              <a:rPr lang="en-US" altLang="zh-CN" sz="2000" dirty="0" smtClean="0">
                <a:solidFill>
                  <a:schemeClr val="bg1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typedef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SPNodePtr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LSPMatrix</a:t>
            </a:r>
            <a:r>
              <a:rPr lang="en-US" altLang="zh-CN" sz="2000" dirty="0" smtClean="0">
                <a:solidFill>
                  <a:schemeClr val="bg1"/>
                </a:solidFill>
              </a:rPr>
              <a:t>[Row];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82275" name="Picture 3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981075"/>
            <a:ext cx="53276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50825" y="0"/>
            <a:ext cx="8229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链式存储</a:t>
            </a:r>
          </a:p>
        </p:txBody>
      </p:sp>
    </p:spTree>
    <p:extLst>
      <p:ext uri="{BB962C8B-B14F-4D97-AF65-F5344CB8AC3E}">
        <p14:creationId xmlns:p14="http://schemas.microsoft.com/office/powerpoint/2010/main" val="42670705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7772400" cy="475456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三元组线性表的链式存储结构称为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十字链表</a:t>
            </a:r>
            <a:endParaRPr lang="zh-CN" altLang="en-US" sz="24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当矩阵非零元的位置或个数经常变化时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采用链式存储结构更为恰当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</a:rPr>
              <a:t>1). </a:t>
            </a:r>
            <a:r>
              <a:rPr lang="zh-CN" altLang="en-US" sz="2400" dirty="0" smtClean="0">
                <a:latin typeface="宋体" panose="02010600030101010101" pitchFamily="2" charset="-122"/>
              </a:rPr>
              <a:t>链表结点结构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row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域存储非零元素的行号，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col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域存储非零元素的列号，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域存储元素的值，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楷体_GB2312" pitchFamily="49" charset="-122"/>
                <a:ea typeface="楷体_GB2312" pitchFamily="49" charset="-122"/>
              </a:rPr>
              <a:t>链域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down: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链接同一列中下一个非零元；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楷体_GB2312" pitchFamily="49" charset="-122"/>
                <a:ea typeface="楷体_GB2312" pitchFamily="49" charset="-122"/>
              </a:rPr>
              <a:t>链域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right: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链接同一行中下一个非零元；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稀疏矩阵中同一列的非零元通过</a:t>
            </a:r>
            <a:r>
              <a:rPr lang="en-US" altLang="en-US" sz="2400" dirty="0" smtClean="0">
                <a:latin typeface="楷体_GB2312" pitchFamily="49" charset="-122"/>
                <a:ea typeface="楷体_GB2312" pitchFamily="49" charset="-122"/>
              </a:rPr>
              <a:t>down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链接成一个链表，同一行的非零元通过</a:t>
            </a:r>
            <a:r>
              <a:rPr lang="en-US" altLang="en-US" sz="2400" dirty="0" smtClean="0">
                <a:latin typeface="楷体_GB2312" pitchFamily="49" charset="-122"/>
                <a:ea typeface="楷体_GB2312" pitchFamily="49" charset="-122"/>
              </a:rPr>
              <a:t>right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链接成一个链表</a:t>
            </a:r>
            <a:r>
              <a:rPr lang="zh-CN" altLang="zh-CN" sz="2400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-1620688" y="-27777"/>
            <a:ext cx="5064125" cy="775940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十字链表</a:t>
            </a:r>
          </a:p>
        </p:txBody>
      </p:sp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276475"/>
            <a:ext cx="36004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2727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4445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800" i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十字链表整体结构</a:t>
            </a:r>
            <a:endParaRPr lang="zh-CN" altLang="en-US" sz="28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增设</a:t>
            </a:r>
            <a:r>
              <a:rPr lang="en-US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s=Max{</a:t>
            </a:r>
            <a:r>
              <a:rPr lang="en-US" altLang="en-US" sz="2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m,n</a:t>
            </a:r>
            <a:r>
              <a:rPr lang="en-US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个头结点</a:t>
            </a:r>
            <a:r>
              <a:rPr lang="en-US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H</a:t>
            </a:r>
            <a:r>
              <a:rPr lang="en-US" altLang="en-US" sz="2400" baseline="-1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en-US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en-US" altLang="en-US" sz="2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en-US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=1,2,</a:t>
            </a:r>
            <a:r>
              <a:rPr lang="en-US" altLang="en-US" sz="2400" dirty="0" smtClean="0">
                <a:solidFill>
                  <a:schemeClr val="bg1"/>
                </a:solidFill>
              </a:rPr>
              <a:t>…</a:t>
            </a:r>
            <a:r>
              <a:rPr lang="en-US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,s)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 使</a:t>
            </a:r>
            <a:r>
              <a:rPr lang="en-US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H</a:t>
            </a:r>
            <a:r>
              <a:rPr lang="en-US" altLang="en-US" sz="2400" baseline="-1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同时作为第</a:t>
            </a:r>
            <a:r>
              <a:rPr lang="en-US" altLang="en-US" sz="2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行和第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列链表的结点，并构成带头结点的循环链表。即由</a:t>
            </a:r>
            <a:r>
              <a:rPr lang="en-US" altLang="en-US" sz="2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H</a:t>
            </a:r>
            <a:r>
              <a:rPr lang="en-US" altLang="en-US" sz="2400" baseline="-1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i.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right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指向的第</a:t>
            </a:r>
            <a:r>
              <a:rPr lang="en-US" altLang="en-US" sz="2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行链表的第一个非零元结点，第</a:t>
            </a:r>
            <a:r>
              <a:rPr lang="en-US" altLang="en-US" sz="2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行链表的最后一个非零元结点的</a:t>
            </a:r>
            <a:r>
              <a:rPr lang="en-US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right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回指到</a:t>
            </a:r>
            <a:r>
              <a:rPr lang="en-US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H</a:t>
            </a:r>
            <a:r>
              <a:rPr lang="en-US" altLang="en-US" sz="2400" baseline="-1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baseline="-1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r>
              <a:rPr lang="en-US" altLang="en-US" sz="2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H</a:t>
            </a:r>
            <a:r>
              <a:rPr lang="en-US" altLang="en-US" sz="2400" baseline="-1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i.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down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类似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184323" name="Group 3"/>
          <p:cNvGrpSpPr>
            <a:grpSpLocks/>
          </p:cNvGrpSpPr>
          <p:nvPr/>
        </p:nvGrpSpPr>
        <p:grpSpPr bwMode="auto">
          <a:xfrm>
            <a:off x="152400" y="3810000"/>
            <a:ext cx="8686800" cy="2895600"/>
            <a:chOff x="96" y="2400"/>
            <a:chExt cx="5472" cy="1824"/>
          </a:xfrm>
        </p:grpSpPr>
        <p:sp>
          <p:nvSpPr>
            <p:cNvPr id="184324" name="Line 4"/>
            <p:cNvSpPr>
              <a:spLocks noChangeShapeType="1"/>
            </p:cNvSpPr>
            <p:nvPr/>
          </p:nvSpPr>
          <p:spPr bwMode="auto">
            <a:xfrm>
              <a:off x="336" y="2459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325" name="Group 5"/>
            <p:cNvGrpSpPr>
              <a:grpSpLocks/>
            </p:cNvGrpSpPr>
            <p:nvPr/>
          </p:nvGrpSpPr>
          <p:grpSpPr bwMode="auto">
            <a:xfrm>
              <a:off x="96" y="2400"/>
              <a:ext cx="5472" cy="1824"/>
              <a:chOff x="96" y="2400"/>
              <a:chExt cx="5472" cy="1824"/>
            </a:xfrm>
          </p:grpSpPr>
          <p:grpSp>
            <p:nvGrpSpPr>
              <p:cNvPr id="184326" name="Group 6"/>
              <p:cNvGrpSpPr>
                <a:grpSpLocks/>
              </p:cNvGrpSpPr>
              <p:nvPr/>
            </p:nvGrpSpPr>
            <p:grpSpPr bwMode="auto">
              <a:xfrm>
                <a:off x="480" y="2688"/>
                <a:ext cx="864" cy="443"/>
                <a:chOff x="480" y="2688"/>
                <a:chExt cx="864" cy="443"/>
              </a:xfrm>
            </p:grpSpPr>
            <p:sp>
              <p:nvSpPr>
                <p:cNvPr id="184364" name="Rectangle 7"/>
                <p:cNvSpPr>
                  <a:spLocks noChangeArrowheads="1"/>
                </p:cNvSpPr>
                <p:nvPr/>
              </p:nvSpPr>
              <p:spPr bwMode="auto">
                <a:xfrm>
                  <a:off x="480" y="2688"/>
                  <a:ext cx="864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33CC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CC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184365" name="Line 8"/>
                <p:cNvSpPr>
                  <a:spLocks noChangeShapeType="1"/>
                </p:cNvSpPr>
                <p:nvPr/>
              </p:nvSpPr>
              <p:spPr bwMode="auto">
                <a:xfrm>
                  <a:off x="480" y="290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66" name="Line 9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0" cy="2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67" name="Line 10"/>
                <p:cNvSpPr>
                  <a:spLocks noChangeShapeType="1"/>
                </p:cNvSpPr>
                <p:nvPr/>
              </p:nvSpPr>
              <p:spPr bwMode="auto">
                <a:xfrm>
                  <a:off x="1056" y="2688"/>
                  <a:ext cx="0" cy="2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68" name="Freeform 11"/>
                <p:cNvSpPr>
                  <a:spLocks/>
                </p:cNvSpPr>
                <p:nvPr/>
              </p:nvSpPr>
              <p:spPr bwMode="auto">
                <a:xfrm>
                  <a:off x="911" y="2911"/>
                  <a:ext cx="2" cy="220"/>
                </a:xfrm>
                <a:custGeom>
                  <a:avLst/>
                  <a:gdLst>
                    <a:gd name="T0" fmla="*/ 0 w 2"/>
                    <a:gd name="T1" fmla="*/ 0 h 220"/>
                    <a:gd name="T2" fmla="*/ 2 w 2"/>
                    <a:gd name="T3" fmla="*/ 220 h 22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" h="220">
                      <a:moveTo>
                        <a:pt x="0" y="0"/>
                      </a:moveTo>
                      <a:lnTo>
                        <a:pt x="2" y="22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27" name="Group 12"/>
              <p:cNvGrpSpPr>
                <a:grpSpLocks/>
              </p:cNvGrpSpPr>
              <p:nvPr/>
            </p:nvGrpSpPr>
            <p:grpSpPr bwMode="auto">
              <a:xfrm>
                <a:off x="1632" y="2688"/>
                <a:ext cx="864" cy="443"/>
                <a:chOff x="480" y="2688"/>
                <a:chExt cx="864" cy="443"/>
              </a:xfrm>
            </p:grpSpPr>
            <p:sp>
              <p:nvSpPr>
                <p:cNvPr id="184359" name="Rectangle 13"/>
                <p:cNvSpPr>
                  <a:spLocks noChangeArrowheads="1"/>
                </p:cNvSpPr>
                <p:nvPr/>
              </p:nvSpPr>
              <p:spPr bwMode="auto">
                <a:xfrm>
                  <a:off x="480" y="2688"/>
                  <a:ext cx="864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33CC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CC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184360" name="Line 14"/>
                <p:cNvSpPr>
                  <a:spLocks noChangeShapeType="1"/>
                </p:cNvSpPr>
                <p:nvPr/>
              </p:nvSpPr>
              <p:spPr bwMode="auto">
                <a:xfrm>
                  <a:off x="480" y="290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61" name="Line 15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0" cy="2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62" name="Line 16"/>
                <p:cNvSpPr>
                  <a:spLocks noChangeShapeType="1"/>
                </p:cNvSpPr>
                <p:nvPr/>
              </p:nvSpPr>
              <p:spPr bwMode="auto">
                <a:xfrm>
                  <a:off x="1056" y="2688"/>
                  <a:ext cx="0" cy="2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63" name="Freeform 17"/>
                <p:cNvSpPr>
                  <a:spLocks/>
                </p:cNvSpPr>
                <p:nvPr/>
              </p:nvSpPr>
              <p:spPr bwMode="auto">
                <a:xfrm>
                  <a:off x="911" y="2911"/>
                  <a:ext cx="2" cy="220"/>
                </a:xfrm>
                <a:custGeom>
                  <a:avLst/>
                  <a:gdLst>
                    <a:gd name="T0" fmla="*/ 0 w 2"/>
                    <a:gd name="T1" fmla="*/ 0 h 220"/>
                    <a:gd name="T2" fmla="*/ 2 w 2"/>
                    <a:gd name="T3" fmla="*/ 220 h 22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" h="220">
                      <a:moveTo>
                        <a:pt x="0" y="0"/>
                      </a:moveTo>
                      <a:lnTo>
                        <a:pt x="2" y="22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28" name="Group 18"/>
              <p:cNvGrpSpPr>
                <a:grpSpLocks/>
              </p:cNvGrpSpPr>
              <p:nvPr/>
            </p:nvGrpSpPr>
            <p:grpSpPr bwMode="auto">
              <a:xfrm>
                <a:off x="2736" y="2688"/>
                <a:ext cx="864" cy="443"/>
                <a:chOff x="480" y="2688"/>
                <a:chExt cx="864" cy="443"/>
              </a:xfrm>
            </p:grpSpPr>
            <p:sp>
              <p:nvSpPr>
                <p:cNvPr id="184354" name="Rectangle 19"/>
                <p:cNvSpPr>
                  <a:spLocks noChangeArrowheads="1"/>
                </p:cNvSpPr>
                <p:nvPr/>
              </p:nvSpPr>
              <p:spPr bwMode="auto">
                <a:xfrm>
                  <a:off x="480" y="2688"/>
                  <a:ext cx="864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33CC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CC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184355" name="Line 20"/>
                <p:cNvSpPr>
                  <a:spLocks noChangeShapeType="1"/>
                </p:cNvSpPr>
                <p:nvPr/>
              </p:nvSpPr>
              <p:spPr bwMode="auto">
                <a:xfrm>
                  <a:off x="480" y="290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56" name="Line 21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0" cy="2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57" name="Line 22"/>
                <p:cNvSpPr>
                  <a:spLocks noChangeShapeType="1"/>
                </p:cNvSpPr>
                <p:nvPr/>
              </p:nvSpPr>
              <p:spPr bwMode="auto">
                <a:xfrm>
                  <a:off x="1056" y="2688"/>
                  <a:ext cx="0" cy="2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58" name="Freeform 23"/>
                <p:cNvSpPr>
                  <a:spLocks/>
                </p:cNvSpPr>
                <p:nvPr/>
              </p:nvSpPr>
              <p:spPr bwMode="auto">
                <a:xfrm>
                  <a:off x="911" y="2911"/>
                  <a:ext cx="2" cy="220"/>
                </a:xfrm>
                <a:custGeom>
                  <a:avLst/>
                  <a:gdLst>
                    <a:gd name="T0" fmla="*/ 0 w 2"/>
                    <a:gd name="T1" fmla="*/ 0 h 220"/>
                    <a:gd name="T2" fmla="*/ 2 w 2"/>
                    <a:gd name="T3" fmla="*/ 220 h 22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" h="220">
                      <a:moveTo>
                        <a:pt x="0" y="0"/>
                      </a:moveTo>
                      <a:lnTo>
                        <a:pt x="2" y="22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29" name="Group 24"/>
              <p:cNvGrpSpPr>
                <a:grpSpLocks/>
              </p:cNvGrpSpPr>
              <p:nvPr/>
            </p:nvGrpSpPr>
            <p:grpSpPr bwMode="auto">
              <a:xfrm>
                <a:off x="4560" y="2688"/>
                <a:ext cx="864" cy="443"/>
                <a:chOff x="480" y="2688"/>
                <a:chExt cx="864" cy="443"/>
              </a:xfrm>
            </p:grpSpPr>
            <p:sp>
              <p:nvSpPr>
                <p:cNvPr id="184349" name="Rectangle 25"/>
                <p:cNvSpPr>
                  <a:spLocks noChangeArrowheads="1"/>
                </p:cNvSpPr>
                <p:nvPr/>
              </p:nvSpPr>
              <p:spPr bwMode="auto">
                <a:xfrm>
                  <a:off x="480" y="2688"/>
                  <a:ext cx="864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33CC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CC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184350" name="Line 26"/>
                <p:cNvSpPr>
                  <a:spLocks noChangeShapeType="1"/>
                </p:cNvSpPr>
                <p:nvPr/>
              </p:nvSpPr>
              <p:spPr bwMode="auto">
                <a:xfrm>
                  <a:off x="480" y="290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51" name="Line 27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0" cy="2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52" name="Line 28"/>
                <p:cNvSpPr>
                  <a:spLocks noChangeShapeType="1"/>
                </p:cNvSpPr>
                <p:nvPr/>
              </p:nvSpPr>
              <p:spPr bwMode="auto">
                <a:xfrm>
                  <a:off x="1056" y="2688"/>
                  <a:ext cx="0" cy="2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353" name="Freeform 29"/>
                <p:cNvSpPr>
                  <a:spLocks/>
                </p:cNvSpPr>
                <p:nvPr/>
              </p:nvSpPr>
              <p:spPr bwMode="auto">
                <a:xfrm>
                  <a:off x="911" y="2911"/>
                  <a:ext cx="2" cy="220"/>
                </a:xfrm>
                <a:custGeom>
                  <a:avLst/>
                  <a:gdLst>
                    <a:gd name="T0" fmla="*/ 0 w 2"/>
                    <a:gd name="T1" fmla="*/ 0 h 220"/>
                    <a:gd name="T2" fmla="*/ 2 w 2"/>
                    <a:gd name="T3" fmla="*/ 220 h 22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" h="220">
                      <a:moveTo>
                        <a:pt x="0" y="0"/>
                      </a:moveTo>
                      <a:lnTo>
                        <a:pt x="2" y="22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330" name="Line 30"/>
              <p:cNvSpPr>
                <a:spLocks noChangeShapeType="1"/>
              </p:cNvSpPr>
              <p:nvPr/>
            </p:nvSpPr>
            <p:spPr bwMode="auto">
              <a:xfrm>
                <a:off x="1248" y="28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31" name="Line 31"/>
              <p:cNvSpPr>
                <a:spLocks noChangeShapeType="1"/>
              </p:cNvSpPr>
              <p:nvPr/>
            </p:nvSpPr>
            <p:spPr bwMode="auto">
              <a:xfrm>
                <a:off x="2352" y="28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32" name="Line 32"/>
              <p:cNvSpPr>
                <a:spLocks noChangeShapeType="1"/>
              </p:cNvSpPr>
              <p:nvPr/>
            </p:nvSpPr>
            <p:spPr bwMode="auto">
              <a:xfrm>
                <a:off x="3456" y="28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33" name="Line 33"/>
              <p:cNvSpPr>
                <a:spLocks noChangeShapeType="1"/>
              </p:cNvSpPr>
              <p:nvPr/>
            </p:nvSpPr>
            <p:spPr bwMode="auto">
              <a:xfrm>
                <a:off x="4176" y="28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34" name="Line 34"/>
              <p:cNvSpPr>
                <a:spLocks noChangeShapeType="1"/>
              </p:cNvSpPr>
              <p:nvPr/>
            </p:nvSpPr>
            <p:spPr bwMode="auto">
              <a:xfrm>
                <a:off x="1632" y="3456"/>
                <a:ext cx="37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35" name="Line 35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36" name="Line 36"/>
              <p:cNvSpPr>
                <a:spLocks noChangeShapeType="1"/>
              </p:cNvSpPr>
              <p:nvPr/>
            </p:nvSpPr>
            <p:spPr bwMode="auto">
              <a:xfrm>
                <a:off x="1632" y="4128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37" name="Line 37"/>
              <p:cNvSpPr>
                <a:spLocks noChangeShapeType="1"/>
              </p:cNvSpPr>
              <p:nvPr/>
            </p:nvSpPr>
            <p:spPr bwMode="auto">
              <a:xfrm>
                <a:off x="2064" y="3264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38" name="Line 38"/>
              <p:cNvSpPr>
                <a:spLocks noChangeShapeType="1"/>
              </p:cNvSpPr>
              <p:nvPr/>
            </p:nvSpPr>
            <p:spPr bwMode="auto">
              <a:xfrm>
                <a:off x="3120" y="326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39" name="Line 39"/>
              <p:cNvSpPr>
                <a:spLocks noChangeShapeType="1"/>
              </p:cNvSpPr>
              <p:nvPr/>
            </p:nvSpPr>
            <p:spPr bwMode="auto">
              <a:xfrm>
                <a:off x="4992" y="326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40" name="Line 40"/>
              <p:cNvSpPr>
                <a:spLocks noChangeShapeType="1"/>
              </p:cNvSpPr>
              <p:nvPr/>
            </p:nvSpPr>
            <p:spPr bwMode="auto">
              <a:xfrm>
                <a:off x="1872" y="3024"/>
                <a:ext cx="192" cy="240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41" name="Line 41"/>
              <p:cNvSpPr>
                <a:spLocks noChangeShapeType="1"/>
              </p:cNvSpPr>
              <p:nvPr/>
            </p:nvSpPr>
            <p:spPr bwMode="auto">
              <a:xfrm flipH="1">
                <a:off x="1632" y="3072"/>
                <a:ext cx="672" cy="38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42" name="Line 42"/>
              <p:cNvSpPr>
                <a:spLocks noChangeShapeType="1"/>
              </p:cNvSpPr>
              <p:nvPr/>
            </p:nvSpPr>
            <p:spPr bwMode="auto">
              <a:xfrm flipH="1" flipV="1">
                <a:off x="2304" y="3120"/>
                <a:ext cx="3072" cy="33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43" name="Line 43"/>
              <p:cNvSpPr>
                <a:spLocks noChangeShapeType="1"/>
              </p:cNvSpPr>
              <p:nvPr/>
            </p:nvSpPr>
            <p:spPr bwMode="auto">
              <a:xfrm flipH="1" flipV="1">
                <a:off x="1152" y="3984"/>
                <a:ext cx="912" cy="240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44" name="Line 44"/>
              <p:cNvSpPr>
                <a:spLocks noChangeShapeType="1"/>
              </p:cNvSpPr>
              <p:nvPr/>
            </p:nvSpPr>
            <p:spPr bwMode="auto">
              <a:xfrm flipV="1">
                <a:off x="1200" y="3072"/>
                <a:ext cx="432" cy="912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45" name="Line 45"/>
              <p:cNvSpPr>
                <a:spLocks noChangeShapeType="1"/>
              </p:cNvSpPr>
              <p:nvPr/>
            </p:nvSpPr>
            <p:spPr bwMode="auto">
              <a:xfrm>
                <a:off x="5376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46" name="Line 46"/>
              <p:cNvSpPr>
                <a:spLocks noChangeShapeType="1"/>
              </p:cNvSpPr>
              <p:nvPr/>
            </p:nvSpPr>
            <p:spPr bwMode="auto">
              <a:xfrm flipV="1">
                <a:off x="5568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47" name="Text Box 47"/>
              <p:cNvSpPr txBox="1">
                <a:spLocks noChangeArrowheads="1"/>
              </p:cNvSpPr>
              <p:nvPr/>
            </p:nvSpPr>
            <p:spPr bwMode="auto">
              <a:xfrm>
                <a:off x="432" y="2640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CC"/>
                  </a:buClr>
                  <a:buSzPct val="5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99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latin typeface="Garamond" panose="02020404030301010803" pitchFamily="18" charset="0"/>
                  </a:rPr>
                  <a:t>row  col</a:t>
                </a:r>
                <a:endParaRPr lang="en-US" altLang="zh-CN" sz="2400" b="0">
                  <a:solidFill>
                    <a:schemeClr val="accent2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84348" name="Text Box 48"/>
              <p:cNvSpPr txBox="1">
                <a:spLocks noChangeArrowheads="1"/>
              </p:cNvSpPr>
              <p:nvPr/>
            </p:nvSpPr>
            <p:spPr bwMode="auto">
              <a:xfrm>
                <a:off x="96" y="2400"/>
                <a:ext cx="3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CC"/>
                  </a:buClr>
                  <a:buSzPct val="5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99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latin typeface="Garamond" panose="02020404030301010803" pitchFamily="18" charset="0"/>
                  </a:rPr>
                  <a:t>hm</a:t>
                </a:r>
                <a:endParaRPr lang="en-US" altLang="zh-CN" sz="2400" b="0">
                  <a:latin typeface="Garamond" panose="020204040303010108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893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>
                <a:schemeClr val="tx2"/>
              </a:buClr>
              <a:buSzTx/>
              <a:buFontTx/>
              <a:buNone/>
            </a:pP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稀疏矩阵的十字链表</a:t>
            </a:r>
          </a:p>
        </p:txBody>
      </p:sp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-36513" y="2438400"/>
          <a:ext cx="3657601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0" name="BMP 图象" r:id="rId3" imgW="1590897" imgH="1133633" progId="Paint.Picture">
                  <p:embed/>
                </p:oleObj>
              </mc:Choice>
              <mc:Fallback>
                <p:oleObj name="BMP 图象" r:id="rId3" imgW="1590897" imgH="11336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2438400"/>
                        <a:ext cx="3657601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3276600" y="1676400"/>
          <a:ext cx="5638800" cy="448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1" name="BMP 图象" r:id="rId5" imgW="4172532" imgH="2838846" progId="Paint.Picture">
                  <p:embed/>
                </p:oleObj>
              </mc:Choice>
              <mc:Fallback>
                <p:oleObj name="BMP 图象" r:id="rId5" imgW="4172532" imgH="28388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76400"/>
                        <a:ext cx="5638800" cy="448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3776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93688"/>
            <a:ext cx="8352928" cy="1695450"/>
          </a:xfrm>
        </p:spPr>
        <p:txBody>
          <a:bodyPr/>
          <a:lstStyle/>
          <a:p>
            <a:r>
              <a:rPr lang="zh-CN" altLang="en-US" dirty="0" smtClean="0"/>
              <a:t>数组，矩阵</a:t>
            </a:r>
            <a:r>
              <a:rPr lang="zh-CN" altLang="en-US" dirty="0" smtClean="0"/>
              <a:t>压缩储存</a:t>
            </a:r>
            <a:r>
              <a:rPr lang="zh-CN" altLang="en-US" dirty="0" smtClean="0"/>
              <a:t>及</a:t>
            </a:r>
            <a:r>
              <a:rPr lang="zh-CN" altLang="en-US" dirty="0" smtClean="0"/>
              <a:t>操作考查</a:t>
            </a:r>
            <a:endParaRPr lang="zh-CN" altLang="en-US" dirty="0" smtClean="0"/>
          </a:p>
        </p:txBody>
      </p:sp>
      <p:pic>
        <p:nvPicPr>
          <p:cNvPr id="311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838041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808038" y="28019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ea typeface="宋体" charset="-122"/>
              </a:rPr>
              <a:t>B</a:t>
            </a:r>
          </a:p>
        </p:txBody>
      </p:sp>
      <p:pic>
        <p:nvPicPr>
          <p:cNvPr id="311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3357563"/>
            <a:ext cx="8621712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827088" y="4365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ea typeface="宋体" charset="-122"/>
              </a:rPr>
              <a:t>B</a:t>
            </a:r>
          </a:p>
        </p:txBody>
      </p:sp>
      <p:pic>
        <p:nvPicPr>
          <p:cNvPr id="3113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797425"/>
            <a:ext cx="847566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900113" y="5805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ea typeface="宋体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25364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/>
      <p:bldP spid="311303" grpId="0"/>
      <p:bldP spid="3113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836613"/>
            <a:ext cx="7993063" cy="54721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数组是可以看作线性表的推广。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bg1"/>
                </a:solidFill>
              </a:rPr>
              <a:t>一维数组可以看作一个线性表；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bg1"/>
                </a:solidFill>
              </a:rPr>
              <a:t>二维数组可以看作“数据元素是一维数组”的一维数组；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bg1"/>
                </a:solidFill>
              </a:rPr>
              <a:t>三维数组可以看作“数据元素是二维数组”的一维数组，依此类推。</a:t>
            </a:r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1946275" y="3937000"/>
          <a:ext cx="3214688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0" name="公式" r:id="rId3" imgW="2032000" imgH="1092200" progId="Equation.3">
                  <p:embed/>
                </p:oleObj>
              </mc:Choice>
              <mc:Fallback>
                <p:oleObj name="公式" r:id="rId3" imgW="20320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937000"/>
                        <a:ext cx="3214688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197" name="Group 5"/>
          <p:cNvGrpSpPr>
            <a:grpSpLocks/>
          </p:cNvGrpSpPr>
          <p:nvPr/>
        </p:nvGrpSpPr>
        <p:grpSpPr bwMode="auto">
          <a:xfrm>
            <a:off x="2654300" y="3940175"/>
            <a:ext cx="2511425" cy="1692275"/>
            <a:chOff x="2064" y="1440"/>
            <a:chExt cx="1582" cy="1066"/>
          </a:xfrm>
        </p:grpSpPr>
        <p:sp>
          <p:nvSpPr>
            <p:cNvPr id="171020" name="Text Box 6"/>
            <p:cNvSpPr txBox="1">
              <a:spLocks noChangeArrowheads="1"/>
            </p:cNvSpPr>
            <p:nvPr/>
          </p:nvSpPr>
          <p:spPr bwMode="auto">
            <a:xfrm>
              <a:off x="2064" y="1440"/>
              <a:ext cx="15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(                                  )</a:t>
              </a:r>
            </a:p>
          </p:txBody>
        </p:sp>
        <p:sp>
          <p:nvSpPr>
            <p:cNvPr id="171021" name="Text Box 7"/>
            <p:cNvSpPr txBox="1">
              <a:spLocks noChangeArrowheads="1"/>
            </p:cNvSpPr>
            <p:nvPr/>
          </p:nvSpPr>
          <p:spPr bwMode="auto">
            <a:xfrm>
              <a:off x="2064" y="1728"/>
              <a:ext cx="15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(                                  )</a:t>
              </a:r>
            </a:p>
          </p:txBody>
        </p:sp>
        <p:sp>
          <p:nvSpPr>
            <p:cNvPr id="171022" name="Text Box 8"/>
            <p:cNvSpPr txBox="1">
              <a:spLocks noChangeArrowheads="1"/>
            </p:cNvSpPr>
            <p:nvPr/>
          </p:nvSpPr>
          <p:spPr bwMode="auto">
            <a:xfrm>
              <a:off x="2064" y="2016"/>
              <a:ext cx="15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(                                  )</a:t>
              </a:r>
            </a:p>
          </p:txBody>
        </p:sp>
        <p:sp>
          <p:nvSpPr>
            <p:cNvPr id="171023" name="Text Box 9"/>
            <p:cNvSpPr txBox="1">
              <a:spLocks noChangeArrowheads="1"/>
            </p:cNvSpPr>
            <p:nvPr/>
          </p:nvSpPr>
          <p:spPr bwMode="auto">
            <a:xfrm>
              <a:off x="2064" y="2256"/>
              <a:ext cx="15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(                                  )</a:t>
              </a:r>
            </a:p>
          </p:txBody>
        </p:sp>
      </p:grpSp>
      <p:grpSp>
        <p:nvGrpSpPr>
          <p:cNvPr id="264202" name="Group 10"/>
          <p:cNvGrpSpPr>
            <a:grpSpLocks/>
          </p:cNvGrpSpPr>
          <p:nvPr/>
        </p:nvGrpSpPr>
        <p:grpSpPr bwMode="auto">
          <a:xfrm>
            <a:off x="2730500" y="3862388"/>
            <a:ext cx="2225675" cy="1943100"/>
            <a:chOff x="2112" y="1391"/>
            <a:chExt cx="1402" cy="1224"/>
          </a:xfrm>
        </p:grpSpPr>
        <p:sp>
          <p:nvSpPr>
            <p:cNvPr id="171015" name="Text Box 11"/>
            <p:cNvSpPr txBox="1">
              <a:spLocks noChangeArrowheads="1"/>
            </p:cNvSpPr>
            <p:nvPr/>
          </p:nvSpPr>
          <p:spPr bwMode="auto">
            <a:xfrm rot="-5400000">
              <a:off x="1626" y="1879"/>
              <a:ext cx="1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(                         )</a:t>
              </a:r>
            </a:p>
          </p:txBody>
        </p:sp>
        <p:sp>
          <p:nvSpPr>
            <p:cNvPr id="171016" name="Text Box 12"/>
            <p:cNvSpPr txBox="1">
              <a:spLocks noChangeArrowheads="1"/>
            </p:cNvSpPr>
            <p:nvPr/>
          </p:nvSpPr>
          <p:spPr bwMode="auto">
            <a:xfrm rot="-5400000">
              <a:off x="1962" y="1878"/>
              <a:ext cx="1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(                         )</a:t>
              </a:r>
            </a:p>
          </p:txBody>
        </p:sp>
        <p:sp>
          <p:nvSpPr>
            <p:cNvPr id="171017" name="Text Box 13"/>
            <p:cNvSpPr txBox="1">
              <a:spLocks noChangeArrowheads="1"/>
            </p:cNvSpPr>
            <p:nvPr/>
          </p:nvSpPr>
          <p:spPr bwMode="auto">
            <a:xfrm rot="-5400000">
              <a:off x="2298" y="1877"/>
              <a:ext cx="1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(                         )</a:t>
              </a:r>
            </a:p>
          </p:txBody>
        </p:sp>
        <p:sp>
          <p:nvSpPr>
            <p:cNvPr id="171018" name="Text Box 14"/>
            <p:cNvSpPr txBox="1">
              <a:spLocks noChangeArrowheads="1"/>
            </p:cNvSpPr>
            <p:nvPr/>
          </p:nvSpPr>
          <p:spPr bwMode="auto">
            <a:xfrm rot="-5400000">
              <a:off x="2538" y="1877"/>
              <a:ext cx="1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(                         )</a:t>
              </a:r>
            </a:p>
          </p:txBody>
        </p:sp>
        <p:sp>
          <p:nvSpPr>
            <p:cNvPr id="171019" name="Text Box 15"/>
            <p:cNvSpPr txBox="1">
              <a:spLocks noChangeArrowheads="1"/>
            </p:cNvSpPr>
            <p:nvPr/>
          </p:nvSpPr>
          <p:spPr bwMode="auto">
            <a:xfrm rot="-5400000">
              <a:off x="2778" y="1878"/>
              <a:ext cx="1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(                         )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637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838200" y="923925"/>
            <a:ext cx="798195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810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    </a:t>
            </a:r>
            <a:r>
              <a:rPr kumimoji="1" lang="zh-CN" altLang="en-US" sz="2400">
                <a:latin typeface="Times New Roman" panose="02020603050405020304" pitchFamily="18" charset="0"/>
              </a:rPr>
              <a:t>数组的特点：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latin typeface="Times New Roman" panose="02020603050405020304" pitchFamily="18" charset="0"/>
              </a:rPr>
              <a:t> 具有固定格式和数量的数据有序集；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latin typeface="Times New Roman" panose="02020603050405020304" pitchFamily="18" charset="0"/>
              </a:rPr>
              <a:t> 每一个数据元素有唯一的一组下标来标识；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latin typeface="Times New Roman" panose="02020603050405020304" pitchFamily="18" charset="0"/>
              </a:rPr>
              <a:t> 在数组上不能做插入、删除数据元素的操作；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latin typeface="Times New Roman" panose="02020603050405020304" pitchFamily="18" charset="0"/>
              </a:rPr>
              <a:t> 数组的基本运算 ：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(1)	</a:t>
            </a:r>
            <a:r>
              <a:rPr kumimoji="1" lang="zh-CN" altLang="en-US">
                <a:solidFill>
                  <a:srgbClr val="B9070F"/>
                </a:solidFill>
                <a:latin typeface="Times New Roman" panose="02020603050405020304" pitchFamily="18" charset="0"/>
              </a:rPr>
              <a:t>取值操作</a:t>
            </a:r>
            <a:r>
              <a:rPr kumimoji="1" lang="zh-CN" altLang="en-US">
                <a:latin typeface="Times New Roman" panose="02020603050405020304" pitchFamily="18" charset="0"/>
              </a:rPr>
              <a:t>：给定下标，读相应的数据元素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>
                <a:latin typeface="Times New Roman" panose="02020603050405020304" pitchFamily="18" charset="0"/>
              </a:rPr>
              <a:t>(2)	</a:t>
            </a:r>
            <a:r>
              <a:rPr kumimoji="1" lang="zh-CN" altLang="en-US" sz="2400">
                <a:solidFill>
                  <a:srgbClr val="B9070F"/>
                </a:solidFill>
                <a:latin typeface="Times New Roman" panose="02020603050405020304" pitchFamily="18" charset="0"/>
              </a:rPr>
              <a:t>赋值操作</a:t>
            </a:r>
            <a:r>
              <a:rPr kumimoji="1" lang="zh-CN" altLang="en-US" sz="2400">
                <a:latin typeface="Times New Roman" panose="02020603050405020304" pitchFamily="18" charset="0"/>
              </a:rPr>
              <a:t>：给定下标，存储或修改相应的数据元素</a:t>
            </a:r>
          </a:p>
        </p:txBody>
      </p:sp>
    </p:spTree>
    <p:extLst>
      <p:ext uri="{BB962C8B-B14F-4D97-AF65-F5344CB8AC3E}">
        <p14:creationId xmlns:p14="http://schemas.microsoft.com/office/powerpoint/2010/main" val="4234110464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468313" y="836613"/>
            <a:ext cx="8424862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数组是多维的结构，而存储空间是一个一维的结构。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对多维数组分配时，要把它的元素映象存储在一维存储器中，一般有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两种顺序映象的方式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1)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以行为主序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如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BASIC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PASCAL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COBOL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等程序设计语言中用的是以行为主的顺序分配，即一行一行地分配。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2)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以列为主序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如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FORTRAN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语言中，用的是以列为主的顺序分配，即一列一列地分配。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250825" y="0"/>
            <a:ext cx="8229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数组</a:t>
            </a:r>
            <a:r>
              <a:rPr lang="zh-CN" altLang="en-US" dirty="0">
                <a:solidFill>
                  <a:schemeClr val="bg1"/>
                </a:solidFill>
              </a:rPr>
              <a:t>的表示和实现</a:t>
            </a:r>
          </a:p>
        </p:txBody>
      </p:sp>
    </p:spTree>
    <p:extLst>
      <p:ext uri="{BB962C8B-B14F-4D97-AF65-F5344CB8AC3E}">
        <p14:creationId xmlns:p14="http://schemas.microsoft.com/office/powerpoint/2010/main" val="331770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781300"/>
            <a:ext cx="8447087" cy="36718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对</a:t>
            </a:r>
            <a:r>
              <a:rPr lang="en-US" altLang="zh-CN" sz="2800" i="1" dirty="0" err="1" smtClean="0">
                <a:solidFill>
                  <a:schemeClr val="bg1"/>
                </a:solidFill>
              </a:rPr>
              <a:t>m×n</a:t>
            </a:r>
            <a:r>
              <a:rPr lang="zh-CN" altLang="en-US" sz="2800" dirty="0" smtClean="0">
                <a:solidFill>
                  <a:schemeClr val="bg1"/>
                </a:solidFill>
              </a:rPr>
              <a:t>的二维数组，设其基地址为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Loc</a:t>
            </a:r>
            <a:r>
              <a:rPr lang="en-US" altLang="zh-CN" sz="2800" dirty="0" smtClean="0">
                <a:solidFill>
                  <a:schemeClr val="bg1"/>
                </a:solidFill>
              </a:rPr>
              <a:t>(a11)</a:t>
            </a:r>
            <a:r>
              <a:rPr lang="zh-CN" altLang="en-US" sz="2800" dirty="0" smtClean="0">
                <a:solidFill>
                  <a:schemeClr val="bg1"/>
                </a:solidFill>
              </a:rPr>
              <a:t>，每个数据元素占</a:t>
            </a:r>
            <a:r>
              <a:rPr lang="en-US" altLang="zh-CN" sz="2800" dirty="0" smtClean="0">
                <a:solidFill>
                  <a:schemeClr val="bg1"/>
                </a:solidFill>
              </a:rPr>
              <a:t>d</a:t>
            </a:r>
            <a:r>
              <a:rPr lang="zh-CN" altLang="en-US" sz="2800" dirty="0" smtClean="0">
                <a:solidFill>
                  <a:schemeClr val="bg1"/>
                </a:solidFill>
              </a:rPr>
              <a:t>个存储单元。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如果“以行为主序”进行存储分配，则：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 smtClean="0"/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对一个多维数组来说，以行为主序的分配规律是：最右边的下标先变化，即最右下标从小到大，循环一遍后，右边第二个下标再按相同的规律变化，</a:t>
            </a:r>
            <a:r>
              <a:rPr lang="en-US" altLang="zh-CN" sz="2800" dirty="0" smtClean="0">
                <a:solidFill>
                  <a:schemeClr val="bg1"/>
                </a:solidFill>
              </a:rPr>
              <a:t>…</a:t>
            </a:r>
            <a:r>
              <a:rPr lang="zh-CN" altLang="en-US" sz="2800" dirty="0" smtClean="0">
                <a:solidFill>
                  <a:schemeClr val="bg1"/>
                </a:solidFill>
              </a:rPr>
              <a:t>，从右向左依次变化，最后是左下标。 </a:t>
            </a:r>
          </a:p>
        </p:txBody>
      </p:sp>
      <p:pic>
        <p:nvPicPr>
          <p:cNvPr id="175108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740364"/>
            <a:ext cx="3529013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5435600" y="836613"/>
            <a:ext cx="31686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(a) 2×3</a:t>
            </a:r>
            <a:r>
              <a:rPr lang="zh-CN" altLang="en-US" sz="2400" dirty="0">
                <a:solidFill>
                  <a:schemeClr val="bg1"/>
                </a:solidFill>
              </a:rPr>
              <a:t>的二维数组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(b)</a:t>
            </a:r>
            <a:r>
              <a:rPr lang="zh-CN" altLang="en-US" sz="2400" dirty="0">
                <a:solidFill>
                  <a:schemeClr val="bg1"/>
                </a:solidFill>
              </a:rPr>
              <a:t>行主序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(c)</a:t>
            </a:r>
            <a:r>
              <a:rPr lang="zh-CN" altLang="en-US" sz="2400" dirty="0">
                <a:solidFill>
                  <a:schemeClr val="bg1"/>
                </a:solidFill>
              </a:rPr>
              <a:t>列主序 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1476375" y="4122738"/>
          <a:ext cx="52562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4" name="Equation" r:id="rId4" imgW="2730500" imgH="279400" progId="Equation.DSMT4">
                  <p:embed/>
                </p:oleObj>
              </mc:Choice>
              <mc:Fallback>
                <p:oleObj name="Equation" r:id="rId4" imgW="273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22738"/>
                        <a:ext cx="52562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42250741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304800" y="1079500"/>
            <a:ext cx="6686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一、特殊矩阵</a:t>
            </a:r>
            <a:r>
              <a:rPr kumimoji="1" lang="zh-CN" altLang="en-US" dirty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2800" dirty="0"/>
              <a:t>规则矩阵</a:t>
            </a:r>
            <a:r>
              <a:rPr kumimoji="1" lang="zh-CN" altLang="en-US" sz="1800" b="0" dirty="0"/>
              <a:t> </a:t>
            </a:r>
            <a:r>
              <a:rPr kumimoji="1" lang="zh-CN" altLang="en-US" dirty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非零元在矩阵中的分布有一定规则</a:t>
            </a:r>
            <a:endParaRPr kumimoji="1"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    例如</a:t>
            </a:r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三对角矩阵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              对角矩阵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460375" y="3573463"/>
            <a:ext cx="7064375" cy="126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二、稀疏矩阵 </a:t>
            </a:r>
            <a:r>
              <a:rPr kumimoji="1" lang="zh-CN" altLang="en-US" dirty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2800" dirty="0"/>
              <a:t>不规则矩阵</a:t>
            </a:r>
            <a:r>
              <a:rPr kumimoji="1" lang="zh-CN" altLang="en-US" sz="1800" b="0" dirty="0"/>
              <a:t> </a:t>
            </a:r>
            <a:r>
              <a:rPr kumimoji="1" lang="zh-CN" altLang="en-US" dirty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    非零元在矩阵中随机出现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517525" y="620713"/>
            <a:ext cx="30668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两类特殊矩阵</a:t>
            </a:r>
            <a:r>
              <a:rPr kumimoji="1" lang="zh-CN" altLang="en-US" b="0" dirty="0">
                <a:solidFill>
                  <a:srgbClr val="9933FF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69317" name="AutoShape 5"/>
          <p:cNvSpPr>
            <a:spLocks/>
          </p:cNvSpPr>
          <p:nvPr/>
        </p:nvSpPr>
        <p:spPr bwMode="auto">
          <a:xfrm rot="10800000">
            <a:off x="4832350" y="2636838"/>
            <a:ext cx="460375" cy="936625"/>
          </a:xfrm>
          <a:prstGeom prst="leftBrace">
            <a:avLst>
              <a:gd name="adj1" fmla="val 25205"/>
              <a:gd name="adj2" fmla="val 50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5364163" y="285273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  <a:ea typeface="楷体_GB2312" pitchFamily="49" charset="-122"/>
              </a:rPr>
              <a:t>在数值分析课程中研究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250825" y="0"/>
            <a:ext cx="8229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/>
              <a:t>矩阵</a:t>
            </a:r>
            <a:r>
              <a:rPr lang="zh-CN" altLang="en-US" dirty="0"/>
              <a:t>的压缩存储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611188" y="4941888"/>
            <a:ext cx="82089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/>
              <a:t>  压缩存储基本思想：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   值相同的数据元素只分配一个存储空间，值为零的数据元素不分配存储空间。</a:t>
            </a:r>
            <a:endParaRPr lang="zh-CN" altLang="en-US" sz="2800" b="0"/>
          </a:p>
        </p:txBody>
      </p:sp>
    </p:spTree>
    <p:extLst>
      <p:ext uri="{BB962C8B-B14F-4D97-AF65-F5344CB8AC3E}">
        <p14:creationId xmlns:p14="http://schemas.microsoft.com/office/powerpoint/2010/main" val="695116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autoUpdateAnimBg="0"/>
      <p:bldP spid="269315" grpId="0" autoUpdateAnimBg="0"/>
      <p:bldP spid="269317" grpId="0" animBg="1"/>
      <p:bldP spid="2693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40568" y="114276"/>
            <a:ext cx="4824536" cy="5784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矩阵的压缩存储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836613"/>
            <a:ext cx="8569325" cy="54721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dirty="0" smtClean="0">
                <a:solidFill>
                  <a:srgbClr val="FF0000"/>
                </a:solidFill>
              </a:rPr>
              <a:t>一、特殊矩阵</a:t>
            </a:r>
            <a:r>
              <a:rPr kumimoji="1" lang="zh-CN" altLang="en-US" dirty="0" smtClean="0">
                <a:solidFill>
                  <a:srgbClr val="990033"/>
                </a:solidFill>
              </a:rPr>
              <a:t>（</a:t>
            </a:r>
            <a:r>
              <a:rPr kumimoji="1" lang="zh-CN" altLang="en-US" dirty="0" smtClean="0">
                <a:solidFill>
                  <a:schemeClr val="bg1"/>
                </a:solidFill>
              </a:rPr>
              <a:t>规则矩阵</a:t>
            </a:r>
            <a:r>
              <a:rPr kumimoji="1" lang="zh-CN" altLang="en-US" b="0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rgbClr val="990033"/>
                </a:solidFill>
              </a:rPr>
              <a:t>）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1.</a:t>
            </a:r>
            <a:r>
              <a:rPr lang="zh-CN" altLang="en-US" sz="2800" dirty="0" smtClean="0">
                <a:solidFill>
                  <a:schemeClr val="bg1"/>
                </a:solidFill>
              </a:rPr>
              <a:t>（下）三角矩阵</a:t>
            </a:r>
          </a:p>
          <a:p>
            <a:endParaRPr lang="zh-CN" altLang="en-US" dirty="0" smtClean="0"/>
          </a:p>
        </p:txBody>
      </p:sp>
      <p:pic>
        <p:nvPicPr>
          <p:cNvPr id="177156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2" y="2066131"/>
            <a:ext cx="540067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77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358381"/>
              </p:ext>
            </p:extLst>
          </p:nvPr>
        </p:nvGraphicFramePr>
        <p:xfrm>
          <a:off x="6443664" y="2996952"/>
          <a:ext cx="216058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78" name="Equation" r:id="rId4" imgW="1765300" imgH="482600" progId="Equation.DSMT4">
                  <p:embed/>
                </p:oleObj>
              </mc:Choice>
              <mc:Fallback>
                <p:oleObj name="Equation" r:id="rId4" imgW="1765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4" y="2996952"/>
                        <a:ext cx="216058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2822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486275" y="960438"/>
            <a:ext cx="4657725" cy="5076825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对称矩阵</a:t>
            </a:r>
          </a:p>
        </p:txBody>
      </p:sp>
      <p:pic>
        <p:nvPicPr>
          <p:cNvPr id="178179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70580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1547813" y="4576763"/>
          <a:ext cx="482441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2" name="Equation" r:id="rId4" imgW="1982060" imgH="508221" progId="Equation.DSMT4">
                  <p:embed/>
                </p:oleObj>
              </mc:Choice>
              <mc:Fallback>
                <p:oleObj name="Equation" r:id="rId4" imgW="1982060" imgH="50822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76763"/>
                        <a:ext cx="4824412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3326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486275" y="960438"/>
            <a:ext cx="4657725" cy="5076825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对角矩阵</a:t>
            </a:r>
          </a:p>
        </p:txBody>
      </p:sp>
      <p:pic>
        <p:nvPicPr>
          <p:cNvPr id="179203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84313"/>
            <a:ext cx="66246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2484438" y="5373688"/>
          <a:ext cx="2663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6" name="Equation" r:id="rId4" imgW="927503" imgH="203288" progId="Equation.DSMT4">
                  <p:embed/>
                </p:oleObj>
              </mc:Choice>
              <mc:Fallback>
                <p:oleObj name="Equation" r:id="rId4" imgW="927503" imgH="2032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373688"/>
                        <a:ext cx="2663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6724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856</Words>
  <Application>Microsoft Office PowerPoint</Application>
  <PresentationFormat>全屏显示(4:3)</PresentationFormat>
  <Paragraphs>113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方正姚体</vt:lpstr>
      <vt:lpstr>华文行楷</vt:lpstr>
      <vt:lpstr>楷体_GB2312</vt:lpstr>
      <vt:lpstr>隶书</vt:lpstr>
      <vt:lpstr>宋体</vt:lpstr>
      <vt:lpstr>幼圆</vt:lpstr>
      <vt:lpstr>Arial</vt:lpstr>
      <vt:lpstr>Calibri</vt:lpstr>
      <vt:lpstr>Garamond</vt:lpstr>
      <vt:lpstr>Rockwell</vt:lpstr>
      <vt:lpstr>Tahoma</vt:lpstr>
      <vt:lpstr>Times New Roman</vt:lpstr>
      <vt:lpstr>Wingdings</vt:lpstr>
      <vt:lpstr>自定义设计方案</vt:lpstr>
      <vt:lpstr>平衡</vt:lpstr>
      <vt:lpstr>BMP 图象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矩阵的压缩存储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十字链表</vt:lpstr>
      <vt:lpstr>PowerPoint 演示文稿</vt:lpstr>
      <vt:lpstr>PowerPoint 演示文稿</vt:lpstr>
      <vt:lpstr>数组，矩阵压缩储存及操作考查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sync</cp:lastModifiedBy>
  <cp:revision>511</cp:revision>
  <dcterms:created xsi:type="dcterms:W3CDTF">2010-01-12T03:28:10Z</dcterms:created>
  <dcterms:modified xsi:type="dcterms:W3CDTF">2014-10-12T00:46:18Z</dcterms:modified>
</cp:coreProperties>
</file>