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094" r:id="rId2"/>
    <p:sldId id="2165" r:id="rId3"/>
    <p:sldId id="2166" r:id="rId4"/>
    <p:sldId id="2167" r:id="rId5"/>
    <p:sldId id="2168" r:id="rId6"/>
    <p:sldId id="2169" r:id="rId7"/>
    <p:sldId id="2170" r:id="rId8"/>
    <p:sldId id="2020" r:id="rId9"/>
    <p:sldId id="2021" r:id="rId10"/>
    <p:sldId id="2022" r:id="rId11"/>
    <p:sldId id="2095" r:id="rId12"/>
    <p:sldId id="2023" r:id="rId13"/>
    <p:sldId id="2096" r:id="rId14"/>
    <p:sldId id="2097" r:id="rId15"/>
    <p:sldId id="2098" r:id="rId16"/>
    <p:sldId id="2029" r:id="rId17"/>
    <p:sldId id="2030" r:id="rId18"/>
    <p:sldId id="2099" r:id="rId19"/>
    <p:sldId id="2031" r:id="rId20"/>
    <p:sldId id="2032" r:id="rId21"/>
    <p:sldId id="2034" r:id="rId22"/>
    <p:sldId id="2035" r:id="rId23"/>
    <p:sldId id="2037" r:id="rId24"/>
    <p:sldId id="2039" r:id="rId25"/>
    <p:sldId id="2100" r:id="rId26"/>
    <p:sldId id="2041" r:id="rId27"/>
    <p:sldId id="2101" r:id="rId28"/>
    <p:sldId id="2042" r:id="rId29"/>
    <p:sldId id="2043" r:id="rId30"/>
    <p:sldId id="2045" r:id="rId31"/>
    <p:sldId id="2044" r:id="rId32"/>
    <p:sldId id="2102" r:id="rId33"/>
    <p:sldId id="2046" r:id="rId34"/>
    <p:sldId id="2047" r:id="rId35"/>
    <p:sldId id="2147" r:id="rId36"/>
    <p:sldId id="2155" r:id="rId37"/>
    <p:sldId id="2156" r:id="rId38"/>
    <p:sldId id="2157" r:id="rId39"/>
    <p:sldId id="2159" r:id="rId40"/>
    <p:sldId id="2158" r:id="rId41"/>
    <p:sldId id="2160" r:id="rId42"/>
    <p:sldId id="2161" r:id="rId43"/>
    <p:sldId id="2162" r:id="rId44"/>
    <p:sldId id="2163" r:id="rId45"/>
    <p:sldId id="2164" r:id="rId46"/>
    <p:sldId id="2093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69696"/>
    <a:srgbClr val="B2B2B2"/>
    <a:srgbClr val="F60000"/>
    <a:srgbClr val="DDDDDD"/>
    <a:srgbClr val="FF993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5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09081F4-4AE7-497F-8A00-7262EB3C1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138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A234AD4-A298-4C49-B4C0-7D331F67539D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8549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white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white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fld id="{E8953CD9-A65C-492F-833E-5B5B34CB8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1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CC3F4-AEE6-43E1-A272-5A0390A81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42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EACB-0B4F-4E9F-A2BC-9912AE2BA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5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21FB-9ABE-47D4-9467-88B0ACB32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8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C77C-14AA-422C-A639-F3212CDB2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1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E9FD2-C92F-4B76-8657-2CF656FEE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4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BB2DA-279A-4857-9A01-97717CE65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75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FEB7-0F8D-4877-81B1-FA87148D1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6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700C-EF05-42B9-A04E-3BBC9B8D72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33B6-191E-417A-9A71-35033EA2E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F2733-E0B6-4BBB-BA05-145CF4909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DEA95-8DAB-4A1C-B827-130CC4F84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763D-7E00-4F29-940B-8F89BFD8A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3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71CEA-C55F-4379-B601-D390FC328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1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9E29-28A1-427D-8015-A0CCCC4BF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CC55-1E0D-498E-A553-5C48ABD00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3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7"/>
            <p:cNvSpPr>
              <a:spLocks/>
            </p:cNvSpPr>
            <p:nvPr/>
          </p:nvSpPr>
          <p:spPr bwMode="invGray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invGray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invGray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fld id="{4D676D74-8B6C-4128-A4E5-C7B84A40F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0796-F179-40FA-8303-0A1D0481F95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优先级队列与二叉堆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81200"/>
            <a:ext cx="4824413" cy="41148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排队系统的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模拟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基本的优先级队列 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二叉堆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2CDB5-90DF-44CA-AE95-6203EAD220F4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二叉堆的特性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结构性：符合完全二叉树的结构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有序性：满足父节点小于子节点（最小化堆）或父节点大于子节点（最大化堆）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以下的讨论都以最小化堆为例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FDC9D-8467-438D-9B8F-6449C9EA177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二叉堆的存储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458200" cy="108743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可以采用顺序存储</a:t>
            </a:r>
          </a:p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二叉堆的有序性可以很容易地通过下标来反映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0" y="2492375"/>
            <a:ext cx="3225800" cy="3784600"/>
            <a:chOff x="3288" y="1298"/>
            <a:chExt cx="2032" cy="2384"/>
          </a:xfrm>
        </p:grpSpPr>
        <p:sp>
          <p:nvSpPr>
            <p:cNvPr id="9257" name="Oval 5"/>
            <p:cNvSpPr>
              <a:spLocks noChangeArrowheads="1"/>
            </p:cNvSpPr>
            <p:nvPr/>
          </p:nvSpPr>
          <p:spPr bwMode="auto">
            <a:xfrm>
              <a:off x="3515" y="2601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58" name="Oval 6"/>
            <p:cNvSpPr>
              <a:spLocks noChangeArrowheads="1"/>
            </p:cNvSpPr>
            <p:nvPr/>
          </p:nvSpPr>
          <p:spPr bwMode="auto">
            <a:xfrm>
              <a:off x="4645" y="1984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59" name="Oval 7"/>
            <p:cNvSpPr>
              <a:spLocks noChangeArrowheads="1"/>
            </p:cNvSpPr>
            <p:nvPr/>
          </p:nvSpPr>
          <p:spPr bwMode="auto">
            <a:xfrm>
              <a:off x="4921" y="2613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9260" name="Oval 8"/>
            <p:cNvSpPr>
              <a:spLocks noChangeArrowheads="1"/>
            </p:cNvSpPr>
            <p:nvPr/>
          </p:nvSpPr>
          <p:spPr bwMode="auto">
            <a:xfrm>
              <a:off x="4014" y="2613"/>
              <a:ext cx="398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7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61" name="Oval 9"/>
            <p:cNvSpPr>
              <a:spLocks noChangeArrowheads="1"/>
            </p:cNvSpPr>
            <p:nvPr/>
          </p:nvSpPr>
          <p:spPr bwMode="auto">
            <a:xfrm>
              <a:off x="3847" y="1984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9262" name="Line 10"/>
            <p:cNvSpPr>
              <a:spLocks noChangeShapeType="1"/>
            </p:cNvSpPr>
            <p:nvPr/>
          </p:nvSpPr>
          <p:spPr bwMode="auto">
            <a:xfrm flipH="1">
              <a:off x="4113" y="1572"/>
              <a:ext cx="266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3" name="Line 11"/>
            <p:cNvSpPr>
              <a:spLocks noChangeShapeType="1"/>
            </p:cNvSpPr>
            <p:nvPr/>
          </p:nvSpPr>
          <p:spPr bwMode="auto">
            <a:xfrm>
              <a:off x="4578" y="1572"/>
              <a:ext cx="20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12"/>
            <p:cNvSpPr>
              <a:spLocks noChangeShapeType="1"/>
            </p:cNvSpPr>
            <p:nvPr/>
          </p:nvSpPr>
          <p:spPr bwMode="auto">
            <a:xfrm>
              <a:off x="4047" y="2327"/>
              <a:ext cx="199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Oval 13"/>
            <p:cNvSpPr>
              <a:spLocks noChangeArrowheads="1"/>
            </p:cNvSpPr>
            <p:nvPr/>
          </p:nvSpPr>
          <p:spPr bwMode="auto">
            <a:xfrm>
              <a:off x="4246" y="1298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2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66" name="Line 14"/>
            <p:cNvSpPr>
              <a:spLocks noChangeShapeType="1"/>
            </p:cNvSpPr>
            <p:nvPr/>
          </p:nvSpPr>
          <p:spPr bwMode="auto">
            <a:xfrm flipH="1">
              <a:off x="3781" y="2327"/>
              <a:ext cx="199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Oval 15"/>
            <p:cNvSpPr>
              <a:spLocks noChangeArrowheads="1"/>
            </p:cNvSpPr>
            <p:nvPr/>
          </p:nvSpPr>
          <p:spPr bwMode="auto">
            <a:xfrm>
              <a:off x="4467" y="2613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9268" name="Oval 16"/>
            <p:cNvSpPr>
              <a:spLocks noChangeArrowheads="1"/>
            </p:cNvSpPr>
            <p:nvPr/>
          </p:nvSpPr>
          <p:spPr bwMode="auto">
            <a:xfrm>
              <a:off x="3288" y="333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9269" name="Line 17"/>
            <p:cNvSpPr>
              <a:spLocks noChangeShapeType="1"/>
            </p:cNvSpPr>
            <p:nvPr/>
          </p:nvSpPr>
          <p:spPr bwMode="auto">
            <a:xfrm flipH="1">
              <a:off x="3515" y="2930"/>
              <a:ext cx="20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18"/>
            <p:cNvSpPr>
              <a:spLocks noChangeShapeType="1"/>
            </p:cNvSpPr>
            <p:nvPr/>
          </p:nvSpPr>
          <p:spPr bwMode="auto">
            <a:xfrm>
              <a:off x="4966" y="2295"/>
              <a:ext cx="18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1" name="Line 19"/>
            <p:cNvSpPr>
              <a:spLocks noChangeShapeType="1"/>
            </p:cNvSpPr>
            <p:nvPr/>
          </p:nvSpPr>
          <p:spPr bwMode="auto">
            <a:xfrm flipH="1">
              <a:off x="4649" y="2341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2" name="Oval 20"/>
            <p:cNvSpPr>
              <a:spLocks noChangeArrowheads="1"/>
            </p:cNvSpPr>
            <p:nvPr/>
          </p:nvSpPr>
          <p:spPr bwMode="auto">
            <a:xfrm>
              <a:off x="3787" y="333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9273" name="Line 21"/>
            <p:cNvSpPr>
              <a:spLocks noChangeShapeType="1"/>
            </p:cNvSpPr>
            <p:nvPr/>
          </p:nvSpPr>
          <p:spPr bwMode="auto">
            <a:xfrm>
              <a:off x="3742" y="2931"/>
              <a:ext cx="227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229416" name="Group 168"/>
          <p:cNvGraphicFramePr>
            <a:graphicFrameLocks noGrp="1"/>
          </p:cNvGraphicFramePr>
          <p:nvPr>
            <p:ph sz="half" idx="2"/>
          </p:nvPr>
        </p:nvGraphicFramePr>
        <p:xfrm>
          <a:off x="2987675" y="2852738"/>
          <a:ext cx="6156325" cy="1104900"/>
        </p:xfrm>
        <a:graphic>
          <a:graphicData uri="http://schemas.openxmlformats.org/drawingml/2006/table">
            <a:tbl>
              <a:tblPr/>
              <a:tblGrid>
                <a:gridCol w="596900"/>
                <a:gridCol w="596900"/>
                <a:gridCol w="722313"/>
                <a:gridCol w="598487"/>
                <a:gridCol w="717550"/>
                <a:gridCol w="598488"/>
                <a:gridCol w="596900"/>
                <a:gridCol w="601662"/>
                <a:gridCol w="596900"/>
                <a:gridCol w="5302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1480-161D-45FA-90F5-C41FA235AD1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基于二叉堆的优先级队列</a:t>
            </a:r>
            <a:r>
              <a:rPr lang="zh-CN" altLang="en-US" smtClean="0"/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89585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如果数值越小，优先级越高，则可以用一个最小化堆存储优先级队列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在最小化堆中，最小元素是根元素，而根结点永远存放在数组的下标为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的元素中。因此，获取队头元素的操作就是返回下标为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的数组元素值，出队操作就是删除下标为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的数组元素中的值。入队操作就是在数组的末尾添加一个元素，但添加后要调整元素的位置，以保持堆的有序性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49D6B-172B-4A53-99E7-4E001EDA658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优先级队列类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数据成员：用一个动态数组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成员函数：实现队列类的所有操作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24EE-7D0D-4994-825E-3D4EEBA7E40E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优先级队列类的定义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25621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template &lt;class Type&gt;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class priorityQueue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{private: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int currentSize;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Type *array; 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int maxSize;</a:t>
            </a:r>
          </a:p>
          <a:p>
            <a:pPr marL="609600" indent="-609600" eaLnBrk="1" hangingPunct="1">
              <a:buFontTx/>
              <a:buNone/>
            </a:pPr>
            <a:endParaRPr lang="en-US" altLang="zh-CN" sz="2800" b="1" smtClean="0"/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void doubleSpace();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void buildHeap( 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void percolateDown( int hole 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DF7A-D331-43BD-AF44-40799CE64D5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135938" cy="6192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priorityQueue( int capacity = 100 )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  { array = new Type[capacity];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maxSize = capacity;  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currentSize = 0;}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priorityQueue( const Type data[], int size 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~priorityQueue() {delete [] array;}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bool isEmpty( ) const {return currentSize == 0;}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</a:t>
            </a:r>
            <a:r>
              <a:rPr lang="fr-FR" altLang="zh-CN" sz="2800" b="1" smtClean="0"/>
              <a:t>void enQueue( const Type &amp; x );</a:t>
            </a:r>
          </a:p>
          <a:p>
            <a:pPr eaLnBrk="1" hangingPunct="1">
              <a:buFontTx/>
              <a:buNone/>
            </a:pPr>
            <a:r>
              <a:rPr lang="fr-FR" altLang="zh-CN" sz="2800" b="1" smtClean="0"/>
              <a:t>    </a:t>
            </a:r>
            <a:r>
              <a:rPr lang="en-US" altLang="zh-CN" sz="2800" b="1" smtClean="0"/>
              <a:t>Type deQueue();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Type getHead(){return array[1];}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7A29F-DDDE-403A-928C-80B9D84140A9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772400" cy="1143000"/>
          </a:xfrm>
        </p:spPr>
        <p:txBody>
          <a:bodyPr/>
          <a:lstStyle/>
          <a:p>
            <a:pPr eaLnBrk="1" hangingPunct="1"/>
            <a:r>
              <a:rPr lang="fr-FR" altLang="zh-CN" b="1" smtClean="0"/>
              <a:t>enQueue</a:t>
            </a:r>
            <a:r>
              <a:rPr lang="zh-CN" altLang="fr-FR" b="1" smtClean="0"/>
              <a:t>（</a:t>
            </a:r>
            <a:r>
              <a:rPr lang="fr-FR" altLang="zh-CN" b="1" smtClean="0"/>
              <a:t>x</a:t>
            </a:r>
            <a:r>
              <a:rPr lang="zh-CN" altLang="fr-FR" b="1" smtClean="0"/>
              <a:t>）</a:t>
            </a:r>
            <a:endParaRPr lang="zh-CN" altLang="en-US" b="1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772400" cy="5130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fr-FR" altLang="zh-CN" sz="2800" b="1" smtClean="0">
                <a:latin typeface="楷体_GB2312" pitchFamily="49" charset="-122"/>
                <a:ea typeface="楷体_GB2312" pitchFamily="49" charset="-122"/>
              </a:rPr>
              <a:t>enQueue</a:t>
            </a:r>
            <a:r>
              <a:rPr lang="zh-CN" altLang="fr-FR" sz="2800" b="1" smtClean="0">
                <a:latin typeface="楷体_GB2312" pitchFamily="49" charset="-122"/>
                <a:ea typeface="楷体_GB2312" pitchFamily="49" charset="-122"/>
              </a:rPr>
              <a:t>操作是在堆中插入一个新元素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堆的插入通常是在具有最大序号的元素之后插入新的元素或结点。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如果新元素放入后，没有违反堆的有序性，那么操作结束。否则，让该节点向父节点移动，直到满足有序性或到达根节点。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新节点的向上移动称为向上过滤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(percolate up)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B79FE-5248-448F-8A71-2D8AFBB26F7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68313" y="333375"/>
            <a:ext cx="545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在如下的堆中插入元素</a:t>
            </a:r>
            <a:r>
              <a:rPr lang="en-US" altLang="zh-CN" b="1"/>
              <a:t>1</a:t>
            </a:r>
            <a:r>
              <a:rPr lang="zh-CN" altLang="en-US" b="1"/>
              <a:t>的过程： </a:t>
            </a:r>
          </a:p>
        </p:txBody>
      </p:sp>
      <p:grpSp>
        <p:nvGrpSpPr>
          <p:cNvPr id="15364" name="Group 69"/>
          <p:cNvGrpSpPr>
            <a:grpSpLocks/>
          </p:cNvGrpSpPr>
          <p:nvPr/>
        </p:nvGrpSpPr>
        <p:grpSpPr bwMode="auto">
          <a:xfrm>
            <a:off x="900113" y="1724025"/>
            <a:ext cx="3370262" cy="3217863"/>
            <a:chOff x="703" y="1253"/>
            <a:chExt cx="2123" cy="2027"/>
          </a:xfrm>
        </p:grpSpPr>
        <p:sp>
          <p:nvSpPr>
            <p:cNvPr id="15385" name="Oval 49"/>
            <p:cNvSpPr>
              <a:spLocks noChangeArrowheads="1"/>
            </p:cNvSpPr>
            <p:nvPr/>
          </p:nvSpPr>
          <p:spPr bwMode="auto">
            <a:xfrm>
              <a:off x="906" y="2360"/>
              <a:ext cx="356" cy="2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2223" y="1831"/>
              <a:ext cx="356" cy="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2470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15388" name="Oval 52"/>
            <p:cNvSpPr>
              <a:spLocks noChangeArrowheads="1"/>
            </p:cNvSpPr>
            <p:nvPr/>
          </p:nvSpPr>
          <p:spPr bwMode="auto">
            <a:xfrm>
              <a:off x="1639" y="2411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7</a:t>
              </a:r>
              <a:endParaRPr lang="en-US" altLang="zh-CN" sz="2000"/>
            </a:p>
          </p:txBody>
        </p:sp>
        <p:sp>
          <p:nvSpPr>
            <p:cNvPr id="15389" name="Oval 53"/>
            <p:cNvSpPr>
              <a:spLocks noChangeArrowheads="1"/>
            </p:cNvSpPr>
            <p:nvPr/>
          </p:nvSpPr>
          <p:spPr bwMode="auto">
            <a:xfrm>
              <a:off x="1203" y="1836"/>
              <a:ext cx="354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15390" name="Line 54"/>
            <p:cNvSpPr>
              <a:spLocks noChangeShapeType="1"/>
            </p:cNvSpPr>
            <p:nvPr/>
          </p:nvSpPr>
          <p:spPr bwMode="auto">
            <a:xfrm flipH="1">
              <a:off x="1440" y="1445"/>
              <a:ext cx="432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1" name="Line 55"/>
            <p:cNvSpPr>
              <a:spLocks noChangeShapeType="1"/>
            </p:cNvSpPr>
            <p:nvPr/>
          </p:nvSpPr>
          <p:spPr bwMode="auto">
            <a:xfrm>
              <a:off x="2106" y="1542"/>
              <a:ext cx="23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2" name="Line 56"/>
            <p:cNvSpPr>
              <a:spLocks noChangeShapeType="1"/>
            </p:cNvSpPr>
            <p:nvPr/>
          </p:nvSpPr>
          <p:spPr bwMode="auto">
            <a:xfrm>
              <a:off x="1380" y="2127"/>
              <a:ext cx="37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3" name="Oval 57"/>
            <p:cNvSpPr>
              <a:spLocks noChangeArrowheads="1"/>
            </p:cNvSpPr>
            <p:nvPr/>
          </p:nvSpPr>
          <p:spPr bwMode="auto">
            <a:xfrm>
              <a:off x="1872" y="1253"/>
              <a:ext cx="358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15394" name="Line 58"/>
            <p:cNvSpPr>
              <a:spLocks noChangeShapeType="1"/>
            </p:cNvSpPr>
            <p:nvPr/>
          </p:nvSpPr>
          <p:spPr bwMode="auto">
            <a:xfrm flipH="1">
              <a:off x="1143" y="2127"/>
              <a:ext cx="177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5" name="Oval 59"/>
            <p:cNvSpPr>
              <a:spLocks noChangeArrowheads="1"/>
            </p:cNvSpPr>
            <p:nvPr/>
          </p:nvSpPr>
          <p:spPr bwMode="auto">
            <a:xfrm>
              <a:off x="2064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15396" name="Oval 60"/>
            <p:cNvSpPr>
              <a:spLocks noChangeArrowheads="1"/>
            </p:cNvSpPr>
            <p:nvPr/>
          </p:nvSpPr>
          <p:spPr bwMode="auto">
            <a:xfrm>
              <a:off x="703" y="2989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15397" name="Line 61"/>
            <p:cNvSpPr>
              <a:spLocks noChangeShapeType="1"/>
            </p:cNvSpPr>
            <p:nvPr/>
          </p:nvSpPr>
          <p:spPr bwMode="auto">
            <a:xfrm flipH="1">
              <a:off x="906" y="2640"/>
              <a:ext cx="17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8" name="Line 62"/>
            <p:cNvSpPr>
              <a:spLocks noChangeShapeType="1"/>
            </p:cNvSpPr>
            <p:nvPr/>
          </p:nvSpPr>
          <p:spPr bwMode="auto">
            <a:xfrm>
              <a:off x="2509" y="2096"/>
              <a:ext cx="163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63"/>
            <p:cNvSpPr>
              <a:spLocks noChangeShapeType="1"/>
            </p:cNvSpPr>
            <p:nvPr/>
          </p:nvSpPr>
          <p:spPr bwMode="auto">
            <a:xfrm flipH="1">
              <a:off x="2227" y="2135"/>
              <a:ext cx="12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Oval 64"/>
            <p:cNvSpPr>
              <a:spLocks noChangeArrowheads="1"/>
            </p:cNvSpPr>
            <p:nvPr/>
          </p:nvSpPr>
          <p:spPr bwMode="auto">
            <a:xfrm>
              <a:off x="1148" y="2987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15401" name="Line 65"/>
            <p:cNvSpPr>
              <a:spLocks noChangeShapeType="1"/>
            </p:cNvSpPr>
            <p:nvPr/>
          </p:nvSpPr>
          <p:spPr bwMode="auto">
            <a:xfrm>
              <a:off x="1109" y="2640"/>
              <a:ext cx="201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Oval 66"/>
            <p:cNvSpPr>
              <a:spLocks noChangeArrowheads="1"/>
            </p:cNvSpPr>
            <p:nvPr/>
          </p:nvSpPr>
          <p:spPr bwMode="auto">
            <a:xfrm>
              <a:off x="1522" y="2989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5403" name="Line 67"/>
            <p:cNvSpPr>
              <a:spLocks noChangeShapeType="1"/>
            </p:cNvSpPr>
            <p:nvPr/>
          </p:nvSpPr>
          <p:spPr bwMode="auto">
            <a:xfrm flipH="1">
              <a:off x="1639" y="2700"/>
              <a:ext cx="117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5" name="Group 70"/>
          <p:cNvGrpSpPr>
            <a:grpSpLocks/>
          </p:cNvGrpSpPr>
          <p:nvPr/>
        </p:nvGrpSpPr>
        <p:grpSpPr bwMode="auto">
          <a:xfrm>
            <a:off x="4932363" y="1557338"/>
            <a:ext cx="3370262" cy="3217862"/>
            <a:chOff x="703" y="1253"/>
            <a:chExt cx="2123" cy="2027"/>
          </a:xfrm>
        </p:grpSpPr>
        <p:sp>
          <p:nvSpPr>
            <p:cNvPr id="15366" name="Oval 71"/>
            <p:cNvSpPr>
              <a:spLocks noChangeArrowheads="1"/>
            </p:cNvSpPr>
            <p:nvPr/>
          </p:nvSpPr>
          <p:spPr bwMode="auto">
            <a:xfrm>
              <a:off x="906" y="2360"/>
              <a:ext cx="356" cy="2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15367" name="Oval 72"/>
            <p:cNvSpPr>
              <a:spLocks noChangeArrowheads="1"/>
            </p:cNvSpPr>
            <p:nvPr/>
          </p:nvSpPr>
          <p:spPr bwMode="auto">
            <a:xfrm>
              <a:off x="2223" y="1831"/>
              <a:ext cx="356" cy="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15368" name="Oval 73"/>
            <p:cNvSpPr>
              <a:spLocks noChangeArrowheads="1"/>
            </p:cNvSpPr>
            <p:nvPr/>
          </p:nvSpPr>
          <p:spPr bwMode="auto">
            <a:xfrm>
              <a:off x="2470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15369" name="Oval 74"/>
            <p:cNvSpPr>
              <a:spLocks noChangeArrowheads="1"/>
            </p:cNvSpPr>
            <p:nvPr/>
          </p:nvSpPr>
          <p:spPr bwMode="auto">
            <a:xfrm>
              <a:off x="1639" y="2411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5370" name="Oval 75"/>
            <p:cNvSpPr>
              <a:spLocks noChangeArrowheads="1"/>
            </p:cNvSpPr>
            <p:nvPr/>
          </p:nvSpPr>
          <p:spPr bwMode="auto">
            <a:xfrm>
              <a:off x="1203" y="1836"/>
              <a:ext cx="354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15371" name="Line 76"/>
            <p:cNvSpPr>
              <a:spLocks noChangeShapeType="1"/>
            </p:cNvSpPr>
            <p:nvPr/>
          </p:nvSpPr>
          <p:spPr bwMode="auto">
            <a:xfrm flipH="1">
              <a:off x="1440" y="1445"/>
              <a:ext cx="432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2" name="Line 77"/>
            <p:cNvSpPr>
              <a:spLocks noChangeShapeType="1"/>
            </p:cNvSpPr>
            <p:nvPr/>
          </p:nvSpPr>
          <p:spPr bwMode="auto">
            <a:xfrm>
              <a:off x="2106" y="1542"/>
              <a:ext cx="23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3" name="Line 78"/>
            <p:cNvSpPr>
              <a:spLocks noChangeShapeType="1"/>
            </p:cNvSpPr>
            <p:nvPr/>
          </p:nvSpPr>
          <p:spPr bwMode="auto">
            <a:xfrm>
              <a:off x="1380" y="2127"/>
              <a:ext cx="37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4" name="Oval 79"/>
            <p:cNvSpPr>
              <a:spLocks noChangeArrowheads="1"/>
            </p:cNvSpPr>
            <p:nvPr/>
          </p:nvSpPr>
          <p:spPr bwMode="auto">
            <a:xfrm>
              <a:off x="1872" y="1253"/>
              <a:ext cx="358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15375" name="Line 80"/>
            <p:cNvSpPr>
              <a:spLocks noChangeShapeType="1"/>
            </p:cNvSpPr>
            <p:nvPr/>
          </p:nvSpPr>
          <p:spPr bwMode="auto">
            <a:xfrm flipH="1">
              <a:off x="1143" y="2127"/>
              <a:ext cx="177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6" name="Oval 81"/>
            <p:cNvSpPr>
              <a:spLocks noChangeArrowheads="1"/>
            </p:cNvSpPr>
            <p:nvPr/>
          </p:nvSpPr>
          <p:spPr bwMode="auto">
            <a:xfrm>
              <a:off x="2064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15377" name="Oval 82"/>
            <p:cNvSpPr>
              <a:spLocks noChangeArrowheads="1"/>
            </p:cNvSpPr>
            <p:nvPr/>
          </p:nvSpPr>
          <p:spPr bwMode="auto">
            <a:xfrm>
              <a:off x="703" y="2989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15378" name="Line 83"/>
            <p:cNvSpPr>
              <a:spLocks noChangeShapeType="1"/>
            </p:cNvSpPr>
            <p:nvPr/>
          </p:nvSpPr>
          <p:spPr bwMode="auto">
            <a:xfrm flipH="1">
              <a:off x="906" y="2640"/>
              <a:ext cx="17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9" name="Line 84"/>
            <p:cNvSpPr>
              <a:spLocks noChangeShapeType="1"/>
            </p:cNvSpPr>
            <p:nvPr/>
          </p:nvSpPr>
          <p:spPr bwMode="auto">
            <a:xfrm>
              <a:off x="2509" y="2096"/>
              <a:ext cx="163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85"/>
            <p:cNvSpPr>
              <a:spLocks noChangeShapeType="1"/>
            </p:cNvSpPr>
            <p:nvPr/>
          </p:nvSpPr>
          <p:spPr bwMode="auto">
            <a:xfrm flipH="1">
              <a:off x="2227" y="2135"/>
              <a:ext cx="12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Oval 86"/>
            <p:cNvSpPr>
              <a:spLocks noChangeArrowheads="1"/>
            </p:cNvSpPr>
            <p:nvPr/>
          </p:nvSpPr>
          <p:spPr bwMode="auto">
            <a:xfrm>
              <a:off x="1148" y="2987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15382" name="Line 87"/>
            <p:cNvSpPr>
              <a:spLocks noChangeShapeType="1"/>
            </p:cNvSpPr>
            <p:nvPr/>
          </p:nvSpPr>
          <p:spPr bwMode="auto">
            <a:xfrm>
              <a:off x="1109" y="2640"/>
              <a:ext cx="201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Oval 88"/>
            <p:cNvSpPr>
              <a:spLocks noChangeArrowheads="1"/>
            </p:cNvSpPr>
            <p:nvPr/>
          </p:nvSpPr>
          <p:spPr bwMode="auto">
            <a:xfrm>
              <a:off x="1522" y="2989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15384" name="Line 89"/>
            <p:cNvSpPr>
              <a:spLocks noChangeShapeType="1"/>
            </p:cNvSpPr>
            <p:nvPr/>
          </p:nvSpPr>
          <p:spPr bwMode="auto">
            <a:xfrm flipH="1">
              <a:off x="1639" y="2700"/>
              <a:ext cx="117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24706-BC1B-4F32-A9F3-B3F8092D2384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755650" y="1125538"/>
            <a:ext cx="3370263" cy="3217862"/>
            <a:chOff x="703" y="1253"/>
            <a:chExt cx="2123" cy="2027"/>
          </a:xfrm>
        </p:grpSpPr>
        <p:sp>
          <p:nvSpPr>
            <p:cNvPr id="16408" name="Oval 5"/>
            <p:cNvSpPr>
              <a:spLocks noChangeArrowheads="1"/>
            </p:cNvSpPr>
            <p:nvPr/>
          </p:nvSpPr>
          <p:spPr bwMode="auto">
            <a:xfrm>
              <a:off x="906" y="2360"/>
              <a:ext cx="356" cy="2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16409" name="Oval 6"/>
            <p:cNvSpPr>
              <a:spLocks noChangeArrowheads="1"/>
            </p:cNvSpPr>
            <p:nvPr/>
          </p:nvSpPr>
          <p:spPr bwMode="auto">
            <a:xfrm>
              <a:off x="2223" y="1831"/>
              <a:ext cx="356" cy="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16410" name="Oval 7"/>
            <p:cNvSpPr>
              <a:spLocks noChangeArrowheads="1"/>
            </p:cNvSpPr>
            <p:nvPr/>
          </p:nvSpPr>
          <p:spPr bwMode="auto">
            <a:xfrm>
              <a:off x="2470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16411" name="Oval 8"/>
            <p:cNvSpPr>
              <a:spLocks noChangeArrowheads="1"/>
            </p:cNvSpPr>
            <p:nvPr/>
          </p:nvSpPr>
          <p:spPr bwMode="auto">
            <a:xfrm>
              <a:off x="1639" y="2411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  <a:endParaRPr lang="en-US" altLang="zh-CN" sz="2000"/>
            </a:p>
          </p:txBody>
        </p:sp>
        <p:sp>
          <p:nvSpPr>
            <p:cNvPr id="16412" name="Oval 9"/>
            <p:cNvSpPr>
              <a:spLocks noChangeArrowheads="1"/>
            </p:cNvSpPr>
            <p:nvPr/>
          </p:nvSpPr>
          <p:spPr bwMode="auto">
            <a:xfrm>
              <a:off x="1203" y="1836"/>
              <a:ext cx="354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413" name="Line 10"/>
            <p:cNvSpPr>
              <a:spLocks noChangeShapeType="1"/>
            </p:cNvSpPr>
            <p:nvPr/>
          </p:nvSpPr>
          <p:spPr bwMode="auto">
            <a:xfrm flipH="1">
              <a:off x="1440" y="1445"/>
              <a:ext cx="432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4" name="Line 11"/>
            <p:cNvSpPr>
              <a:spLocks noChangeShapeType="1"/>
            </p:cNvSpPr>
            <p:nvPr/>
          </p:nvSpPr>
          <p:spPr bwMode="auto">
            <a:xfrm>
              <a:off x="2106" y="1542"/>
              <a:ext cx="23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5" name="Line 12"/>
            <p:cNvSpPr>
              <a:spLocks noChangeShapeType="1"/>
            </p:cNvSpPr>
            <p:nvPr/>
          </p:nvSpPr>
          <p:spPr bwMode="auto">
            <a:xfrm>
              <a:off x="1380" y="2127"/>
              <a:ext cx="37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6" name="Oval 13"/>
            <p:cNvSpPr>
              <a:spLocks noChangeArrowheads="1"/>
            </p:cNvSpPr>
            <p:nvPr/>
          </p:nvSpPr>
          <p:spPr bwMode="auto">
            <a:xfrm>
              <a:off x="1872" y="1253"/>
              <a:ext cx="358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16417" name="Line 14"/>
            <p:cNvSpPr>
              <a:spLocks noChangeShapeType="1"/>
            </p:cNvSpPr>
            <p:nvPr/>
          </p:nvSpPr>
          <p:spPr bwMode="auto">
            <a:xfrm flipH="1">
              <a:off x="1143" y="2127"/>
              <a:ext cx="177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8" name="Oval 15"/>
            <p:cNvSpPr>
              <a:spLocks noChangeArrowheads="1"/>
            </p:cNvSpPr>
            <p:nvPr/>
          </p:nvSpPr>
          <p:spPr bwMode="auto">
            <a:xfrm>
              <a:off x="2064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16419" name="Oval 16"/>
            <p:cNvSpPr>
              <a:spLocks noChangeArrowheads="1"/>
            </p:cNvSpPr>
            <p:nvPr/>
          </p:nvSpPr>
          <p:spPr bwMode="auto">
            <a:xfrm>
              <a:off x="703" y="2989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16420" name="Line 17"/>
            <p:cNvSpPr>
              <a:spLocks noChangeShapeType="1"/>
            </p:cNvSpPr>
            <p:nvPr/>
          </p:nvSpPr>
          <p:spPr bwMode="auto">
            <a:xfrm flipH="1">
              <a:off x="906" y="2640"/>
              <a:ext cx="17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1" name="Line 18"/>
            <p:cNvSpPr>
              <a:spLocks noChangeShapeType="1"/>
            </p:cNvSpPr>
            <p:nvPr/>
          </p:nvSpPr>
          <p:spPr bwMode="auto">
            <a:xfrm>
              <a:off x="2509" y="2096"/>
              <a:ext cx="163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9"/>
            <p:cNvSpPr>
              <a:spLocks noChangeShapeType="1"/>
            </p:cNvSpPr>
            <p:nvPr/>
          </p:nvSpPr>
          <p:spPr bwMode="auto">
            <a:xfrm flipH="1">
              <a:off x="2227" y="2135"/>
              <a:ext cx="12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Oval 20"/>
            <p:cNvSpPr>
              <a:spLocks noChangeArrowheads="1"/>
            </p:cNvSpPr>
            <p:nvPr/>
          </p:nvSpPr>
          <p:spPr bwMode="auto">
            <a:xfrm>
              <a:off x="1148" y="2987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16424" name="Line 21"/>
            <p:cNvSpPr>
              <a:spLocks noChangeShapeType="1"/>
            </p:cNvSpPr>
            <p:nvPr/>
          </p:nvSpPr>
          <p:spPr bwMode="auto">
            <a:xfrm>
              <a:off x="1109" y="2640"/>
              <a:ext cx="201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Oval 22"/>
            <p:cNvSpPr>
              <a:spLocks noChangeArrowheads="1"/>
            </p:cNvSpPr>
            <p:nvPr/>
          </p:nvSpPr>
          <p:spPr bwMode="auto">
            <a:xfrm>
              <a:off x="1522" y="2989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16426" name="Line 23"/>
            <p:cNvSpPr>
              <a:spLocks noChangeShapeType="1"/>
            </p:cNvSpPr>
            <p:nvPr/>
          </p:nvSpPr>
          <p:spPr bwMode="auto">
            <a:xfrm flipH="1">
              <a:off x="1639" y="2700"/>
              <a:ext cx="117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8" name="Group 24"/>
          <p:cNvGrpSpPr>
            <a:grpSpLocks/>
          </p:cNvGrpSpPr>
          <p:nvPr/>
        </p:nvGrpSpPr>
        <p:grpSpPr bwMode="auto">
          <a:xfrm>
            <a:off x="4932363" y="1125538"/>
            <a:ext cx="3370262" cy="3217862"/>
            <a:chOff x="703" y="1253"/>
            <a:chExt cx="2123" cy="2027"/>
          </a:xfrm>
        </p:grpSpPr>
        <p:sp>
          <p:nvSpPr>
            <p:cNvPr id="16389" name="Oval 25"/>
            <p:cNvSpPr>
              <a:spLocks noChangeArrowheads="1"/>
            </p:cNvSpPr>
            <p:nvPr/>
          </p:nvSpPr>
          <p:spPr bwMode="auto">
            <a:xfrm>
              <a:off x="906" y="2360"/>
              <a:ext cx="356" cy="2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16390" name="Oval 26"/>
            <p:cNvSpPr>
              <a:spLocks noChangeArrowheads="1"/>
            </p:cNvSpPr>
            <p:nvPr/>
          </p:nvSpPr>
          <p:spPr bwMode="auto">
            <a:xfrm>
              <a:off x="2223" y="1831"/>
              <a:ext cx="356" cy="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16391" name="Oval 27"/>
            <p:cNvSpPr>
              <a:spLocks noChangeArrowheads="1"/>
            </p:cNvSpPr>
            <p:nvPr/>
          </p:nvSpPr>
          <p:spPr bwMode="auto">
            <a:xfrm>
              <a:off x="2470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16392" name="Oval 28"/>
            <p:cNvSpPr>
              <a:spLocks noChangeArrowheads="1"/>
            </p:cNvSpPr>
            <p:nvPr/>
          </p:nvSpPr>
          <p:spPr bwMode="auto">
            <a:xfrm>
              <a:off x="1639" y="2411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  <a:endParaRPr lang="en-US" altLang="zh-CN" sz="2000"/>
            </a:p>
          </p:txBody>
        </p:sp>
        <p:sp>
          <p:nvSpPr>
            <p:cNvPr id="16393" name="Oval 29"/>
            <p:cNvSpPr>
              <a:spLocks noChangeArrowheads="1"/>
            </p:cNvSpPr>
            <p:nvPr/>
          </p:nvSpPr>
          <p:spPr bwMode="auto">
            <a:xfrm>
              <a:off x="1203" y="1836"/>
              <a:ext cx="354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sz="2000"/>
            </a:p>
          </p:txBody>
        </p:sp>
        <p:sp>
          <p:nvSpPr>
            <p:cNvPr id="16394" name="Line 30"/>
            <p:cNvSpPr>
              <a:spLocks noChangeShapeType="1"/>
            </p:cNvSpPr>
            <p:nvPr/>
          </p:nvSpPr>
          <p:spPr bwMode="auto">
            <a:xfrm flipH="1">
              <a:off x="1440" y="1445"/>
              <a:ext cx="432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5" name="Line 31"/>
            <p:cNvSpPr>
              <a:spLocks noChangeShapeType="1"/>
            </p:cNvSpPr>
            <p:nvPr/>
          </p:nvSpPr>
          <p:spPr bwMode="auto">
            <a:xfrm>
              <a:off x="2106" y="1542"/>
              <a:ext cx="23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6" name="Line 32"/>
            <p:cNvSpPr>
              <a:spLocks noChangeShapeType="1"/>
            </p:cNvSpPr>
            <p:nvPr/>
          </p:nvSpPr>
          <p:spPr bwMode="auto">
            <a:xfrm>
              <a:off x="1380" y="2127"/>
              <a:ext cx="37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7" name="Oval 33"/>
            <p:cNvSpPr>
              <a:spLocks noChangeArrowheads="1"/>
            </p:cNvSpPr>
            <p:nvPr/>
          </p:nvSpPr>
          <p:spPr bwMode="auto">
            <a:xfrm>
              <a:off x="1872" y="1253"/>
              <a:ext cx="358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</a:rPr>
                <a:t>1</a:t>
              </a:r>
            </a:p>
          </p:txBody>
        </p:sp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 flipH="1">
              <a:off x="1143" y="2127"/>
              <a:ext cx="177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9" name="Oval 35"/>
            <p:cNvSpPr>
              <a:spLocks noChangeArrowheads="1"/>
            </p:cNvSpPr>
            <p:nvPr/>
          </p:nvSpPr>
          <p:spPr bwMode="auto">
            <a:xfrm>
              <a:off x="2064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16400" name="Oval 36"/>
            <p:cNvSpPr>
              <a:spLocks noChangeArrowheads="1"/>
            </p:cNvSpPr>
            <p:nvPr/>
          </p:nvSpPr>
          <p:spPr bwMode="auto">
            <a:xfrm>
              <a:off x="703" y="2989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16401" name="Line 37"/>
            <p:cNvSpPr>
              <a:spLocks noChangeShapeType="1"/>
            </p:cNvSpPr>
            <p:nvPr/>
          </p:nvSpPr>
          <p:spPr bwMode="auto">
            <a:xfrm flipH="1">
              <a:off x="906" y="2640"/>
              <a:ext cx="17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02" name="Line 38"/>
            <p:cNvSpPr>
              <a:spLocks noChangeShapeType="1"/>
            </p:cNvSpPr>
            <p:nvPr/>
          </p:nvSpPr>
          <p:spPr bwMode="auto">
            <a:xfrm>
              <a:off x="2509" y="2096"/>
              <a:ext cx="163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39"/>
            <p:cNvSpPr>
              <a:spLocks noChangeShapeType="1"/>
            </p:cNvSpPr>
            <p:nvPr/>
          </p:nvSpPr>
          <p:spPr bwMode="auto">
            <a:xfrm flipH="1">
              <a:off x="2227" y="2135"/>
              <a:ext cx="12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Oval 40"/>
            <p:cNvSpPr>
              <a:spLocks noChangeArrowheads="1"/>
            </p:cNvSpPr>
            <p:nvPr/>
          </p:nvSpPr>
          <p:spPr bwMode="auto">
            <a:xfrm>
              <a:off x="1148" y="2987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16405" name="Line 41"/>
            <p:cNvSpPr>
              <a:spLocks noChangeShapeType="1"/>
            </p:cNvSpPr>
            <p:nvPr/>
          </p:nvSpPr>
          <p:spPr bwMode="auto">
            <a:xfrm>
              <a:off x="1109" y="2640"/>
              <a:ext cx="201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42"/>
            <p:cNvSpPr>
              <a:spLocks noChangeArrowheads="1"/>
            </p:cNvSpPr>
            <p:nvPr/>
          </p:nvSpPr>
          <p:spPr bwMode="auto">
            <a:xfrm>
              <a:off x="1522" y="2989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16407" name="Line 43"/>
            <p:cNvSpPr>
              <a:spLocks noChangeShapeType="1"/>
            </p:cNvSpPr>
            <p:nvPr/>
          </p:nvSpPr>
          <p:spPr bwMode="auto">
            <a:xfrm flipH="1">
              <a:off x="1639" y="2700"/>
              <a:ext cx="117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3674D-1C95-494F-A5B2-78E052C3C64E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fr-FR" altLang="zh-CN" sz="4800" b="1" smtClean="0"/>
              <a:t>enQueue</a:t>
            </a:r>
            <a:r>
              <a:rPr lang="zh-CN" altLang="en-US" b="1" smtClean="0"/>
              <a:t>过程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604250" cy="43307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template &lt;class Type&gt;</a:t>
            </a:r>
            <a:endParaRPr lang="fr-FR" altLang="zh-CN" sz="2800" b="1" smtClean="0"/>
          </a:p>
          <a:p>
            <a:pPr marL="609600" indent="-609600" eaLnBrk="1" hangingPunct="1">
              <a:buFontTx/>
              <a:buNone/>
            </a:pPr>
            <a:r>
              <a:rPr lang="fr-FR" altLang="zh-CN" sz="2800" b="1" smtClean="0"/>
              <a:t>void priorityQueue&lt;Type&gt;::enQueue( const Type &amp; x )</a:t>
            </a:r>
            <a:endParaRPr lang="en-US" altLang="zh-CN" sz="2800" b="1" smtClean="0"/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{  if( currentSize == maxSize - 1 )  doubleSpace();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// </a:t>
            </a:r>
            <a:r>
              <a:rPr lang="zh-CN" altLang="en-US" sz="2800" b="1" smtClean="0"/>
              <a:t>向上过滤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int hole = ++currentSize;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for( ; hole &gt; 1 &amp;&amp; x &lt; array[ hole / 2 ]; hole /= 2 )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      array[ hole ] = array[ hole / 2 ];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array[ hole ] = x;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}</a:t>
            </a:r>
            <a:r>
              <a:rPr lang="en-US" altLang="zh-CN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F8CF4-4CFB-4478-B051-B69089CBE65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单服务台的排队系统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07375" cy="475138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在单服务台系统中，先到达的顾客先获得服务，也肯定先离开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事件处理的次序是：顾客</a:t>
            </a:r>
            <a:r>
              <a:rPr lang="en-US" altLang="zh-CN" b="1" smtClean="0">
                <a:ea typeface="楷体_GB2312" pitchFamily="49" charset="-122"/>
              </a:rPr>
              <a:t>1</a:t>
            </a:r>
            <a:r>
              <a:rPr lang="zh-CN" altLang="en-US" b="1" smtClean="0">
                <a:ea typeface="楷体_GB2312" pitchFamily="49" charset="-122"/>
              </a:rPr>
              <a:t>到达、顾客</a:t>
            </a:r>
            <a:r>
              <a:rPr lang="en-US" altLang="zh-CN" b="1" smtClean="0">
                <a:ea typeface="楷体_GB2312" pitchFamily="49" charset="-122"/>
              </a:rPr>
              <a:t>1</a:t>
            </a:r>
            <a:r>
              <a:rPr lang="zh-CN" altLang="en-US" b="1" smtClean="0">
                <a:ea typeface="楷体_GB2312" pitchFamily="49" charset="-122"/>
              </a:rPr>
              <a:t>离开、顾客</a:t>
            </a:r>
            <a:r>
              <a:rPr lang="en-US" altLang="zh-CN" b="1" smtClean="0">
                <a:ea typeface="楷体_GB2312" pitchFamily="49" charset="-122"/>
              </a:rPr>
              <a:t>2</a:t>
            </a:r>
            <a:r>
              <a:rPr lang="zh-CN" altLang="en-US" b="1" smtClean="0">
                <a:ea typeface="楷体_GB2312" pitchFamily="49" charset="-122"/>
              </a:rPr>
              <a:t>到达、顾客</a:t>
            </a:r>
            <a:r>
              <a:rPr lang="en-US" altLang="zh-CN" b="1" smtClean="0">
                <a:ea typeface="楷体_GB2312" pitchFamily="49" charset="-122"/>
              </a:rPr>
              <a:t>2</a:t>
            </a:r>
            <a:r>
              <a:rPr lang="zh-CN" altLang="en-US" b="1" smtClean="0">
                <a:ea typeface="楷体_GB2312" pitchFamily="49" charset="-122"/>
              </a:rPr>
              <a:t>离开、</a:t>
            </a:r>
            <a:r>
              <a:rPr lang="en-US" altLang="zh-CN" b="1" smtClean="0">
                <a:ea typeface="楷体_GB2312" pitchFamily="49" charset="-122"/>
              </a:rPr>
              <a:t>……</a:t>
            </a:r>
            <a:r>
              <a:rPr lang="zh-CN" altLang="en-US" b="1" smtClean="0">
                <a:ea typeface="楷体_GB2312" pitchFamily="49" charset="-122"/>
              </a:rPr>
              <a:t>、顾客</a:t>
            </a:r>
            <a:r>
              <a:rPr lang="en-US" altLang="zh-CN" b="1" smtClean="0">
                <a:ea typeface="楷体_GB2312" pitchFamily="49" charset="-122"/>
              </a:rPr>
              <a:t>n</a:t>
            </a:r>
            <a:r>
              <a:rPr lang="zh-CN" altLang="en-US" b="1" smtClean="0">
                <a:ea typeface="楷体_GB2312" pitchFamily="49" charset="-122"/>
              </a:rPr>
              <a:t>到达、顾客</a:t>
            </a:r>
            <a:r>
              <a:rPr lang="en-US" altLang="zh-CN" b="1" smtClean="0">
                <a:ea typeface="楷体_GB2312" pitchFamily="49" charset="-122"/>
              </a:rPr>
              <a:t>n</a:t>
            </a:r>
            <a:r>
              <a:rPr lang="zh-CN" altLang="en-US" b="1" smtClean="0">
                <a:ea typeface="楷体_GB2312" pitchFamily="49" charset="-122"/>
              </a:rPr>
              <a:t>离开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只需要一个普通队列保存顾客到达信息</a:t>
            </a:r>
          </a:p>
        </p:txBody>
      </p:sp>
    </p:spTree>
    <p:extLst>
      <p:ext uri="{BB962C8B-B14F-4D97-AF65-F5344CB8AC3E}">
        <p14:creationId xmlns:p14="http://schemas.microsoft.com/office/powerpoint/2010/main" val="20312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5EFAF-89E9-4341-BFA5-97CEBDEDBA52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zh-CN" sz="4800" b="1" smtClean="0"/>
              <a:t>enQueue</a:t>
            </a:r>
            <a:r>
              <a:rPr lang="zh-CN" altLang="en-US" b="1" smtClean="0"/>
              <a:t>的时间效率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最坏情况是对数的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平均情况，过滤会提前结束。有资料表明，平均是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2.6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次比较，因此元素平均上移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1.6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2486F-F36F-47D8-87E8-3AA5B3AEB74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DeQueue </a:t>
            </a:r>
            <a:r>
              <a:rPr lang="zh-CN" altLang="en-US" b="1" smtClean="0"/>
              <a:t>操作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07375" cy="49911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当最小元素被删除时，在根上出现了一个空结点。堆的大小比以前小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，堆的结构性告诉我们，最后一个结点应该删掉。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如果最后一项应该放在此空结点中，就把它放进去。然而，这是不可能的。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我们必须玩与插入操作相同的游戏：把某些项放入空结点，然后移动空结点。仅有的区别在于：对</a:t>
            </a:r>
            <a:r>
              <a:rPr lang="en-US" altLang="zh-CN" sz="2400" b="1" smtClean="0"/>
              <a:t>DeQueue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操作，空结点是往下移动。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过程：找到空结点的一个较小的子结点，如果该儿子的值小于我们要放入的项，则把该儿子放入空结点，把空结点往下推一层，重复这个动作，直到该项能被放入正确的位置，这个过程称为向下过滤（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 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42C6-322D-4650-9919-623C7B1FAE0D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539750" y="260350"/>
            <a:ext cx="3370263" cy="2736850"/>
            <a:chOff x="703" y="1253"/>
            <a:chExt cx="2123" cy="2027"/>
          </a:xfrm>
        </p:grpSpPr>
        <p:sp>
          <p:nvSpPr>
            <p:cNvPr id="20538" name="Oval 5"/>
            <p:cNvSpPr>
              <a:spLocks noChangeArrowheads="1"/>
            </p:cNvSpPr>
            <p:nvPr/>
          </p:nvSpPr>
          <p:spPr bwMode="auto">
            <a:xfrm>
              <a:off x="906" y="2360"/>
              <a:ext cx="356" cy="2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20539" name="Oval 6"/>
            <p:cNvSpPr>
              <a:spLocks noChangeArrowheads="1"/>
            </p:cNvSpPr>
            <p:nvPr/>
          </p:nvSpPr>
          <p:spPr bwMode="auto">
            <a:xfrm>
              <a:off x="2223" y="1831"/>
              <a:ext cx="356" cy="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20540" name="Oval 7"/>
            <p:cNvSpPr>
              <a:spLocks noChangeArrowheads="1"/>
            </p:cNvSpPr>
            <p:nvPr/>
          </p:nvSpPr>
          <p:spPr bwMode="auto">
            <a:xfrm>
              <a:off x="2470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20541" name="Oval 8"/>
            <p:cNvSpPr>
              <a:spLocks noChangeArrowheads="1"/>
            </p:cNvSpPr>
            <p:nvPr/>
          </p:nvSpPr>
          <p:spPr bwMode="auto">
            <a:xfrm>
              <a:off x="1639" y="2411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  <a:endParaRPr lang="en-US" altLang="zh-CN" sz="2000"/>
            </a:p>
          </p:txBody>
        </p:sp>
        <p:sp>
          <p:nvSpPr>
            <p:cNvPr id="20542" name="Oval 9"/>
            <p:cNvSpPr>
              <a:spLocks noChangeArrowheads="1"/>
            </p:cNvSpPr>
            <p:nvPr/>
          </p:nvSpPr>
          <p:spPr bwMode="auto">
            <a:xfrm>
              <a:off x="1203" y="1836"/>
              <a:ext cx="354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sz="2000"/>
            </a:p>
          </p:txBody>
        </p:sp>
        <p:sp>
          <p:nvSpPr>
            <p:cNvPr id="20543" name="Line 10"/>
            <p:cNvSpPr>
              <a:spLocks noChangeShapeType="1"/>
            </p:cNvSpPr>
            <p:nvPr/>
          </p:nvSpPr>
          <p:spPr bwMode="auto">
            <a:xfrm flipH="1">
              <a:off x="1440" y="1445"/>
              <a:ext cx="432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4" name="Line 11"/>
            <p:cNvSpPr>
              <a:spLocks noChangeShapeType="1"/>
            </p:cNvSpPr>
            <p:nvPr/>
          </p:nvSpPr>
          <p:spPr bwMode="auto">
            <a:xfrm>
              <a:off x="2106" y="1542"/>
              <a:ext cx="23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5" name="Line 12"/>
            <p:cNvSpPr>
              <a:spLocks noChangeShapeType="1"/>
            </p:cNvSpPr>
            <p:nvPr/>
          </p:nvSpPr>
          <p:spPr bwMode="auto">
            <a:xfrm>
              <a:off x="1380" y="2127"/>
              <a:ext cx="37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6" name="Oval 13"/>
            <p:cNvSpPr>
              <a:spLocks noChangeArrowheads="1"/>
            </p:cNvSpPr>
            <p:nvPr/>
          </p:nvSpPr>
          <p:spPr bwMode="auto">
            <a:xfrm>
              <a:off x="1872" y="1253"/>
              <a:ext cx="358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</a:rPr>
                <a:t>1</a:t>
              </a:r>
            </a:p>
          </p:txBody>
        </p:sp>
        <p:sp>
          <p:nvSpPr>
            <p:cNvPr id="20547" name="Line 14"/>
            <p:cNvSpPr>
              <a:spLocks noChangeShapeType="1"/>
            </p:cNvSpPr>
            <p:nvPr/>
          </p:nvSpPr>
          <p:spPr bwMode="auto">
            <a:xfrm flipH="1">
              <a:off x="1143" y="2127"/>
              <a:ext cx="177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8" name="Oval 15"/>
            <p:cNvSpPr>
              <a:spLocks noChangeArrowheads="1"/>
            </p:cNvSpPr>
            <p:nvPr/>
          </p:nvSpPr>
          <p:spPr bwMode="auto">
            <a:xfrm>
              <a:off x="2064" y="2367"/>
              <a:ext cx="356" cy="2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20549" name="Oval 16"/>
            <p:cNvSpPr>
              <a:spLocks noChangeArrowheads="1"/>
            </p:cNvSpPr>
            <p:nvPr/>
          </p:nvSpPr>
          <p:spPr bwMode="auto">
            <a:xfrm>
              <a:off x="703" y="2989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20550" name="Line 17"/>
            <p:cNvSpPr>
              <a:spLocks noChangeShapeType="1"/>
            </p:cNvSpPr>
            <p:nvPr/>
          </p:nvSpPr>
          <p:spPr bwMode="auto">
            <a:xfrm flipH="1">
              <a:off x="906" y="2640"/>
              <a:ext cx="17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51" name="Line 18"/>
            <p:cNvSpPr>
              <a:spLocks noChangeShapeType="1"/>
            </p:cNvSpPr>
            <p:nvPr/>
          </p:nvSpPr>
          <p:spPr bwMode="auto">
            <a:xfrm>
              <a:off x="2509" y="2096"/>
              <a:ext cx="163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Line 19"/>
            <p:cNvSpPr>
              <a:spLocks noChangeShapeType="1"/>
            </p:cNvSpPr>
            <p:nvPr/>
          </p:nvSpPr>
          <p:spPr bwMode="auto">
            <a:xfrm flipH="1">
              <a:off x="2227" y="2135"/>
              <a:ext cx="12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Oval 20"/>
            <p:cNvSpPr>
              <a:spLocks noChangeArrowheads="1"/>
            </p:cNvSpPr>
            <p:nvPr/>
          </p:nvSpPr>
          <p:spPr bwMode="auto">
            <a:xfrm>
              <a:off x="1148" y="2987"/>
              <a:ext cx="357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20554" name="Line 21"/>
            <p:cNvSpPr>
              <a:spLocks noChangeShapeType="1"/>
            </p:cNvSpPr>
            <p:nvPr/>
          </p:nvSpPr>
          <p:spPr bwMode="auto">
            <a:xfrm>
              <a:off x="1109" y="2640"/>
              <a:ext cx="201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Oval 22"/>
            <p:cNvSpPr>
              <a:spLocks noChangeArrowheads="1"/>
            </p:cNvSpPr>
            <p:nvPr/>
          </p:nvSpPr>
          <p:spPr bwMode="auto">
            <a:xfrm>
              <a:off x="1522" y="2989"/>
              <a:ext cx="355" cy="2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20556" name="Line 23"/>
            <p:cNvSpPr>
              <a:spLocks noChangeShapeType="1"/>
            </p:cNvSpPr>
            <p:nvPr/>
          </p:nvSpPr>
          <p:spPr bwMode="auto">
            <a:xfrm flipH="1">
              <a:off x="1639" y="2700"/>
              <a:ext cx="117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4" name="Group 44"/>
          <p:cNvGrpSpPr>
            <a:grpSpLocks/>
          </p:cNvGrpSpPr>
          <p:nvPr/>
        </p:nvGrpSpPr>
        <p:grpSpPr bwMode="auto">
          <a:xfrm>
            <a:off x="4787900" y="188913"/>
            <a:ext cx="3370263" cy="2808287"/>
            <a:chOff x="3016" y="119"/>
            <a:chExt cx="2123" cy="1769"/>
          </a:xfrm>
        </p:grpSpPr>
        <p:sp>
          <p:nvSpPr>
            <p:cNvPr id="20521" name="Oval 25"/>
            <p:cNvSpPr>
              <a:spLocks noChangeArrowheads="1"/>
            </p:cNvSpPr>
            <p:nvPr/>
          </p:nvSpPr>
          <p:spPr bwMode="auto">
            <a:xfrm>
              <a:off x="3219" y="1085"/>
              <a:ext cx="356" cy="2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20522" name="Oval 26"/>
            <p:cNvSpPr>
              <a:spLocks noChangeArrowheads="1"/>
            </p:cNvSpPr>
            <p:nvPr/>
          </p:nvSpPr>
          <p:spPr bwMode="auto">
            <a:xfrm>
              <a:off x="4536" y="623"/>
              <a:ext cx="356" cy="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20523" name="Oval 27"/>
            <p:cNvSpPr>
              <a:spLocks noChangeArrowheads="1"/>
            </p:cNvSpPr>
            <p:nvPr/>
          </p:nvSpPr>
          <p:spPr bwMode="auto">
            <a:xfrm>
              <a:off x="4783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20524" name="Oval 28"/>
            <p:cNvSpPr>
              <a:spLocks noChangeArrowheads="1"/>
            </p:cNvSpPr>
            <p:nvPr/>
          </p:nvSpPr>
          <p:spPr bwMode="auto">
            <a:xfrm>
              <a:off x="3952" y="1130"/>
              <a:ext cx="355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  <a:endParaRPr lang="en-US" altLang="zh-CN" sz="2000"/>
            </a:p>
          </p:txBody>
        </p:sp>
        <p:sp>
          <p:nvSpPr>
            <p:cNvPr id="20525" name="Oval 29"/>
            <p:cNvSpPr>
              <a:spLocks noChangeArrowheads="1"/>
            </p:cNvSpPr>
            <p:nvPr/>
          </p:nvSpPr>
          <p:spPr bwMode="auto">
            <a:xfrm>
              <a:off x="3516" y="628"/>
              <a:ext cx="354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sz="2000"/>
            </a:p>
          </p:txBody>
        </p:sp>
        <p:sp>
          <p:nvSpPr>
            <p:cNvPr id="20526" name="Line 30"/>
            <p:cNvSpPr>
              <a:spLocks noChangeShapeType="1"/>
            </p:cNvSpPr>
            <p:nvPr/>
          </p:nvSpPr>
          <p:spPr bwMode="auto">
            <a:xfrm flipH="1">
              <a:off x="3753" y="287"/>
              <a:ext cx="432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27" name="Line 31"/>
            <p:cNvSpPr>
              <a:spLocks noChangeShapeType="1"/>
            </p:cNvSpPr>
            <p:nvPr/>
          </p:nvSpPr>
          <p:spPr bwMode="auto">
            <a:xfrm>
              <a:off x="4419" y="371"/>
              <a:ext cx="234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28" name="Line 32"/>
            <p:cNvSpPr>
              <a:spLocks noChangeShapeType="1"/>
            </p:cNvSpPr>
            <p:nvPr/>
          </p:nvSpPr>
          <p:spPr bwMode="auto">
            <a:xfrm>
              <a:off x="3693" y="882"/>
              <a:ext cx="376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29" name="Oval 33"/>
            <p:cNvSpPr>
              <a:spLocks noChangeArrowheads="1"/>
            </p:cNvSpPr>
            <p:nvPr/>
          </p:nvSpPr>
          <p:spPr bwMode="auto">
            <a:xfrm>
              <a:off x="4185" y="119"/>
              <a:ext cx="358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endParaRPr lang="zh-CN" altLang="zh-CN" sz="2000" b="1">
                <a:latin typeface="Arial" charset="0"/>
              </a:endParaRPr>
            </a:p>
          </p:txBody>
        </p:sp>
        <p:sp>
          <p:nvSpPr>
            <p:cNvPr id="20530" name="Line 34"/>
            <p:cNvSpPr>
              <a:spLocks noChangeShapeType="1"/>
            </p:cNvSpPr>
            <p:nvPr/>
          </p:nvSpPr>
          <p:spPr bwMode="auto">
            <a:xfrm flipH="1">
              <a:off x="3456" y="882"/>
              <a:ext cx="177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1" name="Oval 35"/>
            <p:cNvSpPr>
              <a:spLocks noChangeArrowheads="1"/>
            </p:cNvSpPr>
            <p:nvPr/>
          </p:nvSpPr>
          <p:spPr bwMode="auto">
            <a:xfrm>
              <a:off x="4377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20532" name="Oval 36"/>
            <p:cNvSpPr>
              <a:spLocks noChangeArrowheads="1"/>
            </p:cNvSpPr>
            <p:nvPr/>
          </p:nvSpPr>
          <p:spPr bwMode="auto">
            <a:xfrm>
              <a:off x="3016" y="1634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20533" name="Line 37"/>
            <p:cNvSpPr>
              <a:spLocks noChangeShapeType="1"/>
            </p:cNvSpPr>
            <p:nvPr/>
          </p:nvSpPr>
          <p:spPr bwMode="auto">
            <a:xfrm flipH="1">
              <a:off x="3219" y="1329"/>
              <a:ext cx="179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4" name="Line 38"/>
            <p:cNvSpPr>
              <a:spLocks noChangeShapeType="1"/>
            </p:cNvSpPr>
            <p:nvPr/>
          </p:nvSpPr>
          <p:spPr bwMode="auto">
            <a:xfrm>
              <a:off x="4822" y="855"/>
              <a:ext cx="163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39"/>
            <p:cNvSpPr>
              <a:spLocks noChangeShapeType="1"/>
            </p:cNvSpPr>
            <p:nvPr/>
          </p:nvSpPr>
          <p:spPr bwMode="auto">
            <a:xfrm flipH="1">
              <a:off x="4540" y="889"/>
              <a:ext cx="121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Oval 40"/>
            <p:cNvSpPr>
              <a:spLocks noChangeArrowheads="1"/>
            </p:cNvSpPr>
            <p:nvPr/>
          </p:nvSpPr>
          <p:spPr bwMode="auto">
            <a:xfrm>
              <a:off x="3461" y="1632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20537" name="Line 41"/>
            <p:cNvSpPr>
              <a:spLocks noChangeShapeType="1"/>
            </p:cNvSpPr>
            <p:nvPr/>
          </p:nvSpPr>
          <p:spPr bwMode="auto">
            <a:xfrm>
              <a:off x="3422" y="1329"/>
              <a:ext cx="201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5" name="Group 45"/>
          <p:cNvGrpSpPr>
            <a:grpSpLocks/>
          </p:cNvGrpSpPr>
          <p:nvPr/>
        </p:nvGrpSpPr>
        <p:grpSpPr bwMode="auto">
          <a:xfrm>
            <a:off x="755650" y="3573463"/>
            <a:ext cx="3370263" cy="2808287"/>
            <a:chOff x="3016" y="119"/>
            <a:chExt cx="2123" cy="1769"/>
          </a:xfrm>
        </p:grpSpPr>
        <p:sp>
          <p:nvSpPr>
            <p:cNvPr id="20504" name="Oval 46"/>
            <p:cNvSpPr>
              <a:spLocks noChangeArrowheads="1"/>
            </p:cNvSpPr>
            <p:nvPr/>
          </p:nvSpPr>
          <p:spPr bwMode="auto">
            <a:xfrm>
              <a:off x="3219" y="1085"/>
              <a:ext cx="356" cy="2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20505" name="Oval 47"/>
            <p:cNvSpPr>
              <a:spLocks noChangeArrowheads="1"/>
            </p:cNvSpPr>
            <p:nvPr/>
          </p:nvSpPr>
          <p:spPr bwMode="auto">
            <a:xfrm>
              <a:off x="4536" y="623"/>
              <a:ext cx="356" cy="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20506" name="Oval 48"/>
            <p:cNvSpPr>
              <a:spLocks noChangeArrowheads="1"/>
            </p:cNvSpPr>
            <p:nvPr/>
          </p:nvSpPr>
          <p:spPr bwMode="auto">
            <a:xfrm>
              <a:off x="4783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20507" name="Oval 49"/>
            <p:cNvSpPr>
              <a:spLocks noChangeArrowheads="1"/>
            </p:cNvSpPr>
            <p:nvPr/>
          </p:nvSpPr>
          <p:spPr bwMode="auto">
            <a:xfrm>
              <a:off x="3952" y="1130"/>
              <a:ext cx="355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  <a:endParaRPr lang="en-US" altLang="zh-CN" sz="2000"/>
            </a:p>
          </p:txBody>
        </p:sp>
        <p:sp>
          <p:nvSpPr>
            <p:cNvPr id="20508" name="Oval 50"/>
            <p:cNvSpPr>
              <a:spLocks noChangeArrowheads="1"/>
            </p:cNvSpPr>
            <p:nvPr/>
          </p:nvSpPr>
          <p:spPr bwMode="auto">
            <a:xfrm>
              <a:off x="3516" y="628"/>
              <a:ext cx="354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20509" name="Line 51"/>
            <p:cNvSpPr>
              <a:spLocks noChangeShapeType="1"/>
            </p:cNvSpPr>
            <p:nvPr/>
          </p:nvSpPr>
          <p:spPr bwMode="auto">
            <a:xfrm flipH="1">
              <a:off x="3753" y="287"/>
              <a:ext cx="432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0" name="Line 52"/>
            <p:cNvSpPr>
              <a:spLocks noChangeShapeType="1"/>
            </p:cNvSpPr>
            <p:nvPr/>
          </p:nvSpPr>
          <p:spPr bwMode="auto">
            <a:xfrm>
              <a:off x="4419" y="371"/>
              <a:ext cx="234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1" name="Line 53"/>
            <p:cNvSpPr>
              <a:spLocks noChangeShapeType="1"/>
            </p:cNvSpPr>
            <p:nvPr/>
          </p:nvSpPr>
          <p:spPr bwMode="auto">
            <a:xfrm>
              <a:off x="3693" y="882"/>
              <a:ext cx="376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2" name="Oval 54"/>
            <p:cNvSpPr>
              <a:spLocks noChangeArrowheads="1"/>
            </p:cNvSpPr>
            <p:nvPr/>
          </p:nvSpPr>
          <p:spPr bwMode="auto">
            <a:xfrm>
              <a:off x="4185" y="119"/>
              <a:ext cx="358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0513" name="Line 55"/>
            <p:cNvSpPr>
              <a:spLocks noChangeShapeType="1"/>
            </p:cNvSpPr>
            <p:nvPr/>
          </p:nvSpPr>
          <p:spPr bwMode="auto">
            <a:xfrm flipH="1">
              <a:off x="3456" y="882"/>
              <a:ext cx="177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4" name="Oval 56"/>
            <p:cNvSpPr>
              <a:spLocks noChangeArrowheads="1"/>
            </p:cNvSpPr>
            <p:nvPr/>
          </p:nvSpPr>
          <p:spPr bwMode="auto">
            <a:xfrm>
              <a:off x="4377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20515" name="Oval 57"/>
            <p:cNvSpPr>
              <a:spLocks noChangeArrowheads="1"/>
            </p:cNvSpPr>
            <p:nvPr/>
          </p:nvSpPr>
          <p:spPr bwMode="auto">
            <a:xfrm>
              <a:off x="3016" y="1634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20516" name="Line 58"/>
            <p:cNvSpPr>
              <a:spLocks noChangeShapeType="1"/>
            </p:cNvSpPr>
            <p:nvPr/>
          </p:nvSpPr>
          <p:spPr bwMode="auto">
            <a:xfrm flipH="1">
              <a:off x="3219" y="1329"/>
              <a:ext cx="179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7" name="Line 59"/>
            <p:cNvSpPr>
              <a:spLocks noChangeShapeType="1"/>
            </p:cNvSpPr>
            <p:nvPr/>
          </p:nvSpPr>
          <p:spPr bwMode="auto">
            <a:xfrm>
              <a:off x="4822" y="855"/>
              <a:ext cx="163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60"/>
            <p:cNvSpPr>
              <a:spLocks noChangeShapeType="1"/>
            </p:cNvSpPr>
            <p:nvPr/>
          </p:nvSpPr>
          <p:spPr bwMode="auto">
            <a:xfrm flipH="1">
              <a:off x="4540" y="889"/>
              <a:ext cx="121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Oval 61"/>
            <p:cNvSpPr>
              <a:spLocks noChangeArrowheads="1"/>
            </p:cNvSpPr>
            <p:nvPr/>
          </p:nvSpPr>
          <p:spPr bwMode="auto">
            <a:xfrm>
              <a:off x="3461" y="1632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20520" name="Line 62"/>
            <p:cNvSpPr>
              <a:spLocks noChangeShapeType="1"/>
            </p:cNvSpPr>
            <p:nvPr/>
          </p:nvSpPr>
          <p:spPr bwMode="auto">
            <a:xfrm>
              <a:off x="3422" y="1329"/>
              <a:ext cx="201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6" name="Group 63"/>
          <p:cNvGrpSpPr>
            <a:grpSpLocks/>
          </p:cNvGrpSpPr>
          <p:nvPr/>
        </p:nvGrpSpPr>
        <p:grpSpPr bwMode="auto">
          <a:xfrm>
            <a:off x="4572000" y="3573463"/>
            <a:ext cx="3370263" cy="2808287"/>
            <a:chOff x="3016" y="119"/>
            <a:chExt cx="2123" cy="1769"/>
          </a:xfrm>
        </p:grpSpPr>
        <p:sp>
          <p:nvSpPr>
            <p:cNvPr id="20487" name="Oval 64"/>
            <p:cNvSpPr>
              <a:spLocks noChangeArrowheads="1"/>
            </p:cNvSpPr>
            <p:nvPr/>
          </p:nvSpPr>
          <p:spPr bwMode="auto">
            <a:xfrm>
              <a:off x="3219" y="1085"/>
              <a:ext cx="356" cy="2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2000"/>
            </a:p>
          </p:txBody>
        </p:sp>
        <p:sp>
          <p:nvSpPr>
            <p:cNvPr id="20488" name="Oval 65"/>
            <p:cNvSpPr>
              <a:spLocks noChangeArrowheads="1"/>
            </p:cNvSpPr>
            <p:nvPr/>
          </p:nvSpPr>
          <p:spPr bwMode="auto">
            <a:xfrm>
              <a:off x="4536" y="623"/>
              <a:ext cx="356" cy="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2000"/>
            </a:p>
          </p:txBody>
        </p:sp>
        <p:sp>
          <p:nvSpPr>
            <p:cNvPr id="20489" name="Oval 66"/>
            <p:cNvSpPr>
              <a:spLocks noChangeArrowheads="1"/>
            </p:cNvSpPr>
            <p:nvPr/>
          </p:nvSpPr>
          <p:spPr bwMode="auto">
            <a:xfrm>
              <a:off x="4783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23</a:t>
              </a:r>
              <a:endParaRPr lang="en-US" altLang="zh-CN" sz="2000"/>
            </a:p>
          </p:txBody>
        </p:sp>
        <p:sp>
          <p:nvSpPr>
            <p:cNvPr id="20490" name="Oval 67"/>
            <p:cNvSpPr>
              <a:spLocks noChangeArrowheads="1"/>
            </p:cNvSpPr>
            <p:nvPr/>
          </p:nvSpPr>
          <p:spPr bwMode="auto">
            <a:xfrm>
              <a:off x="3952" y="1130"/>
              <a:ext cx="355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</a:rPr>
                <a:t>7</a:t>
              </a:r>
            </a:p>
          </p:txBody>
        </p:sp>
        <p:sp>
          <p:nvSpPr>
            <p:cNvPr id="20491" name="Oval 68"/>
            <p:cNvSpPr>
              <a:spLocks noChangeArrowheads="1"/>
            </p:cNvSpPr>
            <p:nvPr/>
          </p:nvSpPr>
          <p:spPr bwMode="auto">
            <a:xfrm>
              <a:off x="3516" y="628"/>
              <a:ext cx="354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 u="sng"/>
                <a:t>3</a:t>
              </a:r>
            </a:p>
          </p:txBody>
        </p:sp>
        <p:sp>
          <p:nvSpPr>
            <p:cNvPr id="20492" name="Line 69"/>
            <p:cNvSpPr>
              <a:spLocks noChangeShapeType="1"/>
            </p:cNvSpPr>
            <p:nvPr/>
          </p:nvSpPr>
          <p:spPr bwMode="auto">
            <a:xfrm flipH="1">
              <a:off x="3753" y="287"/>
              <a:ext cx="432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3" name="Line 70"/>
            <p:cNvSpPr>
              <a:spLocks noChangeShapeType="1"/>
            </p:cNvSpPr>
            <p:nvPr/>
          </p:nvSpPr>
          <p:spPr bwMode="auto">
            <a:xfrm>
              <a:off x="4419" y="371"/>
              <a:ext cx="234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4" name="Line 71"/>
            <p:cNvSpPr>
              <a:spLocks noChangeShapeType="1"/>
            </p:cNvSpPr>
            <p:nvPr/>
          </p:nvSpPr>
          <p:spPr bwMode="auto">
            <a:xfrm>
              <a:off x="3693" y="882"/>
              <a:ext cx="376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5" name="Oval 72"/>
            <p:cNvSpPr>
              <a:spLocks noChangeArrowheads="1"/>
            </p:cNvSpPr>
            <p:nvPr/>
          </p:nvSpPr>
          <p:spPr bwMode="auto">
            <a:xfrm>
              <a:off x="4185" y="119"/>
              <a:ext cx="358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0496" name="Line 73"/>
            <p:cNvSpPr>
              <a:spLocks noChangeShapeType="1"/>
            </p:cNvSpPr>
            <p:nvPr/>
          </p:nvSpPr>
          <p:spPr bwMode="auto">
            <a:xfrm flipH="1">
              <a:off x="3456" y="882"/>
              <a:ext cx="177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7" name="Oval 74"/>
            <p:cNvSpPr>
              <a:spLocks noChangeArrowheads="1"/>
            </p:cNvSpPr>
            <p:nvPr/>
          </p:nvSpPr>
          <p:spPr bwMode="auto">
            <a:xfrm>
              <a:off x="4377" y="1091"/>
              <a:ext cx="356" cy="2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/>
            </a:p>
          </p:txBody>
        </p:sp>
        <p:sp>
          <p:nvSpPr>
            <p:cNvPr id="20498" name="Oval 75"/>
            <p:cNvSpPr>
              <a:spLocks noChangeArrowheads="1"/>
            </p:cNvSpPr>
            <p:nvPr/>
          </p:nvSpPr>
          <p:spPr bwMode="auto">
            <a:xfrm>
              <a:off x="3016" y="1634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29</a:t>
              </a:r>
              <a:endParaRPr lang="en-US" altLang="zh-CN" sz="2000"/>
            </a:p>
          </p:txBody>
        </p:sp>
        <p:sp>
          <p:nvSpPr>
            <p:cNvPr id="20499" name="Line 76"/>
            <p:cNvSpPr>
              <a:spLocks noChangeShapeType="1"/>
            </p:cNvSpPr>
            <p:nvPr/>
          </p:nvSpPr>
          <p:spPr bwMode="auto">
            <a:xfrm flipH="1">
              <a:off x="3219" y="1329"/>
              <a:ext cx="179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0" name="Line 77"/>
            <p:cNvSpPr>
              <a:spLocks noChangeShapeType="1"/>
            </p:cNvSpPr>
            <p:nvPr/>
          </p:nvSpPr>
          <p:spPr bwMode="auto">
            <a:xfrm>
              <a:off x="4822" y="855"/>
              <a:ext cx="163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78"/>
            <p:cNvSpPr>
              <a:spLocks noChangeShapeType="1"/>
            </p:cNvSpPr>
            <p:nvPr/>
          </p:nvSpPr>
          <p:spPr bwMode="auto">
            <a:xfrm flipH="1">
              <a:off x="4540" y="889"/>
              <a:ext cx="121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Oval 79"/>
            <p:cNvSpPr>
              <a:spLocks noChangeArrowheads="1"/>
            </p:cNvSpPr>
            <p:nvPr/>
          </p:nvSpPr>
          <p:spPr bwMode="auto">
            <a:xfrm>
              <a:off x="3461" y="1632"/>
              <a:ext cx="357" cy="2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/>
            </a:p>
          </p:txBody>
        </p:sp>
        <p:sp>
          <p:nvSpPr>
            <p:cNvPr id="20503" name="Line 80"/>
            <p:cNvSpPr>
              <a:spLocks noChangeShapeType="1"/>
            </p:cNvSpPr>
            <p:nvPr/>
          </p:nvSpPr>
          <p:spPr bwMode="auto">
            <a:xfrm>
              <a:off x="3422" y="1329"/>
              <a:ext cx="201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E06C2-A0B1-4D75-AAFF-D1A88F958C7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 b="1" smtClean="0"/>
              <a:t>deQueue()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08963" cy="46085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</a:t>
            </a:r>
            <a:r>
              <a:rPr lang="en-US" altLang="zh-CN" b="1" smtClean="0"/>
              <a:t>template &lt;class Type&gt;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Type priorityQueue&lt;Type&gt;::deQueue()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{ Type minItem;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minItem = array[ 1 ];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array[ 1 ] = array[ currentSize-- ];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percolateDown( 1 );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return minItem;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}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8DA13-770E-425C-BD31-49011E96433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向下过滤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964612" cy="58054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template &lt;class Type&gt;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void priorityQueue&lt;Type&gt;::percolateDown( int hole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  int child;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Type tmp = array[ hole ];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for( ; hole * 2 &lt;= currentSize; hole = child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{  child = hole * 2;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if( child != currentSize &amp;&amp; array[ child + 1 ] &lt; array[ child ]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child++;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if( array[ child ] &lt; tmp )   array[ hole ] = array[ child ];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else    break;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array[ hole ] = tmp;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AF89B-6554-4503-AE87-219EC23FD306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deQueue</a:t>
            </a:r>
            <a:r>
              <a:rPr lang="zh-CN" altLang="en-US" b="1" smtClean="0"/>
              <a:t>操作的性能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因为树有对数的深度，在最坏情况下，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deQueue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是一个对数时间的操作。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根据堆的有序性，堆中最后一个结点的值一般都是比较大的。因此，向下过滤很少有提前一或二层结束的，所以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deQueue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操作平均也是对数时间。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CF449-C4A7-4025-8219-6E73F2E5FB5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建堆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820150" cy="515778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可以看成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次连续插入，其时间应该是在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O(NlogN)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时间内完成。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事实上，在构造过程中，我们并不关心每个元素加入后堆的状态，我们关心的是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个元素全部加入后的最后状态，最后的状态是要保证堆的有序性。至于中间过程中的有序性是否成立并不重要。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有了这个前提后，我们能将构造堆的时间复杂度降到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D550-C98D-4C93-AE52-1FF43D673D0B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9350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建堆过程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24863" cy="5111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利用堆的递归定义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如果函数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buildHeap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可以将一棵完全二叉树调整为一个堆 ，那么，只要对左子堆和右子堆递归调用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buildHeap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。至此，我们能保证除了根结点外，其余的地方都建立起了堆的有序性。然后对根结点调用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，以创建堆的有序性。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事实上并不一定需要递归。如果我们以逆向层次的次序对结点调用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，那么在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）被处理时，所有结点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的子孙都已经调用过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注意，不需要对叶结点执行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。因此，我们是从编号最大的非叶结点开始。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5B9C3-E13D-438B-848E-6A3923F36EE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95288" y="476250"/>
            <a:ext cx="8147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例如，给出的数据初值为</a:t>
            </a:r>
            <a:r>
              <a:rPr lang="en-US" altLang="zh-CN" b="1"/>
              <a:t>40</a:t>
            </a:r>
            <a:r>
              <a:rPr lang="zh-CN" altLang="en-US" b="1"/>
              <a:t>，</a:t>
            </a:r>
            <a:r>
              <a:rPr lang="en-US" altLang="zh-CN" b="1"/>
              <a:t>20</a:t>
            </a:r>
            <a:r>
              <a:rPr lang="zh-CN" altLang="en-US" b="1"/>
              <a:t>，</a:t>
            </a:r>
            <a:r>
              <a:rPr lang="en-US" altLang="zh-CN" b="1"/>
              <a:t>60</a:t>
            </a:r>
            <a:r>
              <a:rPr lang="zh-CN" altLang="en-US" b="1"/>
              <a:t>，</a:t>
            </a:r>
            <a:r>
              <a:rPr lang="en-US" altLang="zh-CN" b="1"/>
              <a:t>15</a:t>
            </a:r>
            <a:r>
              <a:rPr lang="zh-CN" altLang="en-US" b="1"/>
              <a:t>，</a:t>
            </a:r>
            <a:r>
              <a:rPr lang="en-US" altLang="zh-CN" b="1"/>
              <a:t>30</a:t>
            </a:r>
            <a:r>
              <a:rPr lang="zh-CN" altLang="en-US" b="1"/>
              <a:t>，</a:t>
            </a:r>
            <a:r>
              <a:rPr lang="en-US" altLang="zh-CN" b="1"/>
              <a:t>25</a:t>
            </a:r>
            <a:r>
              <a:rPr lang="zh-CN" altLang="en-US" b="1"/>
              <a:t>，</a:t>
            </a:r>
            <a:r>
              <a:rPr lang="en-US" altLang="zh-CN" b="1"/>
              <a:t>10</a:t>
            </a:r>
            <a:r>
              <a:rPr lang="zh-CN" altLang="en-US" b="1"/>
              <a:t>，</a:t>
            </a:r>
            <a:r>
              <a:rPr lang="en-US" altLang="zh-CN" b="1"/>
              <a:t>35</a:t>
            </a:r>
            <a:r>
              <a:rPr lang="zh-CN" altLang="en-US" b="1"/>
              <a:t>，</a:t>
            </a:r>
            <a:r>
              <a:rPr lang="en-US" altLang="zh-CN" b="1"/>
              <a:t>45</a:t>
            </a:r>
            <a:r>
              <a:rPr lang="zh-CN" altLang="en-US" b="1"/>
              <a:t>，</a:t>
            </a:r>
            <a:r>
              <a:rPr lang="en-US" altLang="zh-CN" b="1"/>
              <a:t>50</a:t>
            </a:r>
            <a:r>
              <a:rPr lang="zh-CN" altLang="en-US" b="1"/>
              <a:t>，</a:t>
            </a:r>
            <a:r>
              <a:rPr lang="en-US" altLang="zh-CN" b="1"/>
              <a:t>55</a:t>
            </a:r>
            <a:r>
              <a:rPr lang="zh-CN" altLang="en-US" b="1"/>
              <a:t>，构造一个最小化堆 </a:t>
            </a:r>
          </a:p>
        </p:txBody>
      </p:sp>
      <p:grpSp>
        <p:nvGrpSpPr>
          <p:cNvPr id="26628" name="Group 31"/>
          <p:cNvGrpSpPr>
            <a:grpSpLocks/>
          </p:cNvGrpSpPr>
          <p:nvPr/>
        </p:nvGrpSpPr>
        <p:grpSpPr bwMode="auto">
          <a:xfrm>
            <a:off x="3563938" y="2852738"/>
            <a:ext cx="4535487" cy="3303587"/>
            <a:chOff x="295" y="1570"/>
            <a:chExt cx="2993" cy="2081"/>
          </a:xfrm>
        </p:grpSpPr>
        <p:sp>
          <p:nvSpPr>
            <p:cNvPr id="26630" name="Oval 7"/>
            <p:cNvSpPr>
              <a:spLocks noChangeArrowheads="1"/>
            </p:cNvSpPr>
            <p:nvPr/>
          </p:nvSpPr>
          <p:spPr bwMode="auto">
            <a:xfrm>
              <a:off x="1792" y="1570"/>
              <a:ext cx="457" cy="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just"/>
              <a:r>
                <a:rPr lang="en-US" altLang="zh-CN" sz="2000" b="1">
                  <a:ea typeface="宋体" pitchFamily="2" charset="-122"/>
                </a:rPr>
                <a:t>40</a:t>
              </a:r>
              <a:endParaRPr lang="en-US" altLang="zh-CN" sz="2000" b="1"/>
            </a:p>
          </p:txBody>
        </p:sp>
        <p:sp>
          <p:nvSpPr>
            <p:cNvPr id="26631" name="Oval 8"/>
            <p:cNvSpPr>
              <a:spLocks noChangeArrowheads="1"/>
            </p:cNvSpPr>
            <p:nvPr/>
          </p:nvSpPr>
          <p:spPr bwMode="auto">
            <a:xfrm>
              <a:off x="295" y="3353"/>
              <a:ext cx="457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35</a:t>
              </a:r>
              <a:endParaRPr lang="en-US" altLang="zh-CN" sz="2000" b="1"/>
            </a:p>
          </p:txBody>
        </p:sp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>
              <a:off x="3288" y="224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Oval 11"/>
            <p:cNvSpPr>
              <a:spLocks noChangeArrowheads="1"/>
            </p:cNvSpPr>
            <p:nvPr/>
          </p:nvSpPr>
          <p:spPr bwMode="auto">
            <a:xfrm>
              <a:off x="555" y="2708"/>
              <a:ext cx="455" cy="2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15</a:t>
              </a:r>
              <a:endParaRPr lang="en-US" altLang="zh-CN" sz="2000" b="1"/>
            </a:p>
          </p:txBody>
        </p:sp>
        <p:sp>
          <p:nvSpPr>
            <p:cNvPr id="26634" name="Oval 12"/>
            <p:cNvSpPr>
              <a:spLocks noChangeArrowheads="1"/>
            </p:cNvSpPr>
            <p:nvPr/>
          </p:nvSpPr>
          <p:spPr bwMode="auto">
            <a:xfrm>
              <a:off x="2240" y="2164"/>
              <a:ext cx="456" cy="2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60</a:t>
              </a:r>
              <a:endParaRPr lang="en-US" altLang="zh-CN" sz="2000" b="1"/>
            </a:p>
          </p:txBody>
        </p:sp>
        <p:sp>
          <p:nvSpPr>
            <p:cNvPr id="26635" name="Oval 13"/>
            <p:cNvSpPr>
              <a:spLocks noChangeArrowheads="1"/>
            </p:cNvSpPr>
            <p:nvPr/>
          </p:nvSpPr>
          <p:spPr bwMode="auto">
            <a:xfrm>
              <a:off x="2556" y="2713"/>
              <a:ext cx="456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 b="1"/>
            </a:p>
          </p:txBody>
        </p:sp>
        <p:sp>
          <p:nvSpPr>
            <p:cNvPr id="26636" name="Oval 14"/>
            <p:cNvSpPr>
              <a:spLocks noChangeArrowheads="1"/>
            </p:cNvSpPr>
            <p:nvPr/>
          </p:nvSpPr>
          <p:spPr bwMode="auto">
            <a:xfrm>
              <a:off x="1492" y="275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30</a:t>
              </a:r>
              <a:endParaRPr lang="en-US" altLang="zh-CN" sz="2000" b="1"/>
            </a:p>
          </p:txBody>
        </p:sp>
        <p:sp>
          <p:nvSpPr>
            <p:cNvPr id="26637" name="Oval 15"/>
            <p:cNvSpPr>
              <a:spLocks noChangeArrowheads="1"/>
            </p:cNvSpPr>
            <p:nvPr/>
          </p:nvSpPr>
          <p:spPr bwMode="auto">
            <a:xfrm>
              <a:off x="935" y="216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20</a:t>
              </a:r>
              <a:endParaRPr lang="en-US" altLang="zh-CN" sz="2000" b="1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 flipH="1">
              <a:off x="1239" y="1769"/>
              <a:ext cx="55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2091" y="1868"/>
              <a:ext cx="29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1162" y="2467"/>
              <a:ext cx="48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858" y="2467"/>
              <a:ext cx="229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2" name="Oval 20"/>
            <p:cNvSpPr>
              <a:spLocks noChangeArrowheads="1"/>
            </p:cNvSpPr>
            <p:nvPr/>
          </p:nvSpPr>
          <p:spPr bwMode="auto">
            <a:xfrm>
              <a:off x="2037" y="271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25</a:t>
              </a:r>
              <a:endParaRPr lang="en-US" altLang="zh-CN" sz="2000" b="1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 flipH="1">
              <a:off x="555" y="2994"/>
              <a:ext cx="22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2608" y="2436"/>
              <a:ext cx="208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3"/>
            <p:cNvSpPr>
              <a:spLocks noChangeShapeType="1"/>
            </p:cNvSpPr>
            <p:nvPr/>
          </p:nvSpPr>
          <p:spPr bwMode="auto">
            <a:xfrm flipH="1">
              <a:off x="2245" y="2476"/>
              <a:ext cx="155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Oval 24"/>
            <p:cNvSpPr>
              <a:spLocks noChangeArrowheads="1"/>
            </p:cNvSpPr>
            <p:nvPr/>
          </p:nvSpPr>
          <p:spPr bwMode="auto">
            <a:xfrm>
              <a:off x="867" y="3351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45</a:t>
              </a:r>
              <a:endParaRPr lang="en-US" altLang="zh-CN" sz="2000" b="1"/>
            </a:p>
          </p:txBody>
        </p:sp>
        <p:sp>
          <p:nvSpPr>
            <p:cNvPr id="26647" name="Line 25"/>
            <p:cNvSpPr>
              <a:spLocks noChangeShapeType="1"/>
            </p:cNvSpPr>
            <p:nvPr/>
          </p:nvSpPr>
          <p:spPr bwMode="auto">
            <a:xfrm>
              <a:off x="815" y="2994"/>
              <a:ext cx="259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Oval 26"/>
            <p:cNvSpPr>
              <a:spLocks noChangeArrowheads="1"/>
            </p:cNvSpPr>
            <p:nvPr/>
          </p:nvSpPr>
          <p:spPr bwMode="auto">
            <a:xfrm>
              <a:off x="1343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50</a:t>
              </a:r>
              <a:endParaRPr lang="en-US" altLang="zh-CN" sz="2000" b="1"/>
            </a:p>
          </p:txBody>
        </p:sp>
        <p:sp>
          <p:nvSpPr>
            <p:cNvPr id="26649" name="Line 27"/>
            <p:cNvSpPr>
              <a:spLocks noChangeShapeType="1"/>
            </p:cNvSpPr>
            <p:nvPr/>
          </p:nvSpPr>
          <p:spPr bwMode="auto">
            <a:xfrm flipH="1">
              <a:off x="1492" y="3055"/>
              <a:ext cx="15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Oval 28"/>
            <p:cNvSpPr>
              <a:spLocks noChangeArrowheads="1"/>
            </p:cNvSpPr>
            <p:nvPr/>
          </p:nvSpPr>
          <p:spPr bwMode="auto">
            <a:xfrm>
              <a:off x="1941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55</a:t>
              </a:r>
              <a:endParaRPr lang="en-US" altLang="zh-CN" sz="2000" b="1"/>
            </a:p>
          </p:txBody>
        </p:sp>
        <p:sp>
          <p:nvSpPr>
            <p:cNvPr id="26651" name="Line 29"/>
            <p:cNvSpPr>
              <a:spLocks noChangeShapeType="1"/>
            </p:cNvSpPr>
            <p:nvPr/>
          </p:nvSpPr>
          <p:spPr bwMode="auto">
            <a:xfrm>
              <a:off x="1792" y="3055"/>
              <a:ext cx="299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9" name="Text Box 32"/>
          <p:cNvSpPr txBox="1">
            <a:spLocks noChangeArrowheads="1"/>
          </p:cNvSpPr>
          <p:nvPr/>
        </p:nvSpPr>
        <p:spPr bwMode="auto">
          <a:xfrm>
            <a:off x="468313" y="2276475"/>
            <a:ext cx="31686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首先，将他看成是一棵完全二叉树，然后把他调整成一个堆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0499D-F474-4507-AC68-4242234BCF9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0" y="333375"/>
            <a:ext cx="3887788" cy="2951163"/>
            <a:chOff x="295" y="1570"/>
            <a:chExt cx="2993" cy="2081"/>
          </a:xfrm>
        </p:grpSpPr>
        <p:sp>
          <p:nvSpPr>
            <p:cNvPr id="27724" name="Oval 5"/>
            <p:cNvSpPr>
              <a:spLocks noChangeArrowheads="1"/>
            </p:cNvSpPr>
            <p:nvPr/>
          </p:nvSpPr>
          <p:spPr bwMode="auto">
            <a:xfrm>
              <a:off x="1792" y="1570"/>
              <a:ext cx="457" cy="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just"/>
              <a:r>
                <a:rPr lang="en-US" altLang="zh-CN" sz="2000" b="1">
                  <a:ea typeface="宋体" pitchFamily="2" charset="-122"/>
                </a:rPr>
                <a:t>40</a:t>
              </a:r>
              <a:endParaRPr lang="en-US" altLang="zh-CN" sz="2000" b="1"/>
            </a:p>
          </p:txBody>
        </p:sp>
        <p:sp>
          <p:nvSpPr>
            <p:cNvPr id="27725" name="Oval 6"/>
            <p:cNvSpPr>
              <a:spLocks noChangeArrowheads="1"/>
            </p:cNvSpPr>
            <p:nvPr/>
          </p:nvSpPr>
          <p:spPr bwMode="auto">
            <a:xfrm>
              <a:off x="295" y="3353"/>
              <a:ext cx="457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35</a:t>
              </a:r>
              <a:endParaRPr lang="en-US" altLang="zh-CN" sz="2000" b="1"/>
            </a:p>
          </p:txBody>
        </p:sp>
        <p:sp>
          <p:nvSpPr>
            <p:cNvPr id="27726" name="Line 7"/>
            <p:cNvSpPr>
              <a:spLocks noChangeShapeType="1"/>
            </p:cNvSpPr>
            <p:nvPr/>
          </p:nvSpPr>
          <p:spPr bwMode="auto">
            <a:xfrm>
              <a:off x="3288" y="224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Oval 8"/>
            <p:cNvSpPr>
              <a:spLocks noChangeArrowheads="1"/>
            </p:cNvSpPr>
            <p:nvPr/>
          </p:nvSpPr>
          <p:spPr bwMode="auto">
            <a:xfrm>
              <a:off x="555" y="2708"/>
              <a:ext cx="455" cy="2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15</a:t>
              </a:r>
              <a:endParaRPr lang="en-US" altLang="zh-CN" sz="2000" b="1"/>
            </a:p>
          </p:txBody>
        </p:sp>
        <p:sp>
          <p:nvSpPr>
            <p:cNvPr id="27728" name="Oval 9"/>
            <p:cNvSpPr>
              <a:spLocks noChangeArrowheads="1"/>
            </p:cNvSpPr>
            <p:nvPr/>
          </p:nvSpPr>
          <p:spPr bwMode="auto">
            <a:xfrm>
              <a:off x="2240" y="2164"/>
              <a:ext cx="456" cy="2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60</a:t>
              </a:r>
              <a:endParaRPr lang="en-US" altLang="zh-CN" sz="2000" b="1"/>
            </a:p>
          </p:txBody>
        </p:sp>
        <p:sp>
          <p:nvSpPr>
            <p:cNvPr id="27729" name="Oval 10"/>
            <p:cNvSpPr>
              <a:spLocks noChangeArrowheads="1"/>
            </p:cNvSpPr>
            <p:nvPr/>
          </p:nvSpPr>
          <p:spPr bwMode="auto">
            <a:xfrm>
              <a:off x="2556" y="2713"/>
              <a:ext cx="456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10</a:t>
              </a:r>
              <a:endParaRPr lang="en-US" altLang="zh-CN" sz="2000" b="1"/>
            </a:p>
          </p:txBody>
        </p:sp>
        <p:sp>
          <p:nvSpPr>
            <p:cNvPr id="27730" name="Oval 11"/>
            <p:cNvSpPr>
              <a:spLocks noChangeArrowheads="1"/>
            </p:cNvSpPr>
            <p:nvPr/>
          </p:nvSpPr>
          <p:spPr bwMode="auto">
            <a:xfrm>
              <a:off x="1492" y="275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30</a:t>
              </a:r>
              <a:endParaRPr lang="en-US" altLang="zh-CN" sz="2000" b="1"/>
            </a:p>
          </p:txBody>
        </p:sp>
        <p:sp>
          <p:nvSpPr>
            <p:cNvPr id="27731" name="Oval 12"/>
            <p:cNvSpPr>
              <a:spLocks noChangeArrowheads="1"/>
            </p:cNvSpPr>
            <p:nvPr/>
          </p:nvSpPr>
          <p:spPr bwMode="auto">
            <a:xfrm>
              <a:off x="935" y="216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20</a:t>
              </a:r>
              <a:endParaRPr lang="en-US" altLang="zh-CN" sz="2000" b="1"/>
            </a:p>
          </p:txBody>
        </p:sp>
        <p:sp>
          <p:nvSpPr>
            <p:cNvPr id="27732" name="Line 13"/>
            <p:cNvSpPr>
              <a:spLocks noChangeShapeType="1"/>
            </p:cNvSpPr>
            <p:nvPr/>
          </p:nvSpPr>
          <p:spPr bwMode="auto">
            <a:xfrm flipH="1">
              <a:off x="1239" y="1769"/>
              <a:ext cx="55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33" name="Line 14"/>
            <p:cNvSpPr>
              <a:spLocks noChangeShapeType="1"/>
            </p:cNvSpPr>
            <p:nvPr/>
          </p:nvSpPr>
          <p:spPr bwMode="auto">
            <a:xfrm>
              <a:off x="2091" y="1868"/>
              <a:ext cx="29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34" name="Line 15"/>
            <p:cNvSpPr>
              <a:spLocks noChangeShapeType="1"/>
            </p:cNvSpPr>
            <p:nvPr/>
          </p:nvSpPr>
          <p:spPr bwMode="auto">
            <a:xfrm>
              <a:off x="1162" y="2467"/>
              <a:ext cx="48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35" name="Line 16"/>
            <p:cNvSpPr>
              <a:spLocks noChangeShapeType="1"/>
            </p:cNvSpPr>
            <p:nvPr/>
          </p:nvSpPr>
          <p:spPr bwMode="auto">
            <a:xfrm flipH="1">
              <a:off x="858" y="2467"/>
              <a:ext cx="229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36" name="Oval 17"/>
            <p:cNvSpPr>
              <a:spLocks noChangeArrowheads="1"/>
            </p:cNvSpPr>
            <p:nvPr/>
          </p:nvSpPr>
          <p:spPr bwMode="auto">
            <a:xfrm>
              <a:off x="2037" y="271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25</a:t>
              </a:r>
              <a:endParaRPr lang="en-US" altLang="zh-CN" sz="2000" b="1"/>
            </a:p>
          </p:txBody>
        </p:sp>
        <p:sp>
          <p:nvSpPr>
            <p:cNvPr id="27737" name="Line 18"/>
            <p:cNvSpPr>
              <a:spLocks noChangeShapeType="1"/>
            </p:cNvSpPr>
            <p:nvPr/>
          </p:nvSpPr>
          <p:spPr bwMode="auto">
            <a:xfrm flipH="1">
              <a:off x="555" y="2994"/>
              <a:ext cx="22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38" name="Line 19"/>
            <p:cNvSpPr>
              <a:spLocks noChangeShapeType="1"/>
            </p:cNvSpPr>
            <p:nvPr/>
          </p:nvSpPr>
          <p:spPr bwMode="auto">
            <a:xfrm>
              <a:off x="2608" y="2436"/>
              <a:ext cx="208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9" name="Line 20"/>
            <p:cNvSpPr>
              <a:spLocks noChangeShapeType="1"/>
            </p:cNvSpPr>
            <p:nvPr/>
          </p:nvSpPr>
          <p:spPr bwMode="auto">
            <a:xfrm flipH="1">
              <a:off x="2245" y="2476"/>
              <a:ext cx="155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Oval 21"/>
            <p:cNvSpPr>
              <a:spLocks noChangeArrowheads="1"/>
            </p:cNvSpPr>
            <p:nvPr/>
          </p:nvSpPr>
          <p:spPr bwMode="auto">
            <a:xfrm>
              <a:off x="867" y="3351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45</a:t>
              </a:r>
              <a:endParaRPr lang="en-US" altLang="zh-CN" sz="2000" b="1"/>
            </a:p>
          </p:txBody>
        </p:sp>
        <p:sp>
          <p:nvSpPr>
            <p:cNvPr id="27741" name="Line 22"/>
            <p:cNvSpPr>
              <a:spLocks noChangeShapeType="1"/>
            </p:cNvSpPr>
            <p:nvPr/>
          </p:nvSpPr>
          <p:spPr bwMode="auto">
            <a:xfrm>
              <a:off x="815" y="2994"/>
              <a:ext cx="259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Oval 23"/>
            <p:cNvSpPr>
              <a:spLocks noChangeArrowheads="1"/>
            </p:cNvSpPr>
            <p:nvPr/>
          </p:nvSpPr>
          <p:spPr bwMode="auto">
            <a:xfrm>
              <a:off x="1343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50</a:t>
              </a:r>
              <a:endParaRPr lang="en-US" altLang="zh-CN" sz="2000" b="1"/>
            </a:p>
          </p:txBody>
        </p:sp>
        <p:sp>
          <p:nvSpPr>
            <p:cNvPr id="27743" name="Line 24"/>
            <p:cNvSpPr>
              <a:spLocks noChangeShapeType="1"/>
            </p:cNvSpPr>
            <p:nvPr/>
          </p:nvSpPr>
          <p:spPr bwMode="auto">
            <a:xfrm flipH="1">
              <a:off x="1492" y="3055"/>
              <a:ext cx="15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Oval 25"/>
            <p:cNvSpPr>
              <a:spLocks noChangeArrowheads="1"/>
            </p:cNvSpPr>
            <p:nvPr/>
          </p:nvSpPr>
          <p:spPr bwMode="auto">
            <a:xfrm>
              <a:off x="1941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55</a:t>
              </a:r>
              <a:endParaRPr lang="en-US" altLang="zh-CN" sz="2000" b="1"/>
            </a:p>
          </p:txBody>
        </p:sp>
        <p:sp>
          <p:nvSpPr>
            <p:cNvPr id="27745" name="Line 26"/>
            <p:cNvSpPr>
              <a:spLocks noChangeShapeType="1"/>
            </p:cNvSpPr>
            <p:nvPr/>
          </p:nvSpPr>
          <p:spPr bwMode="auto">
            <a:xfrm>
              <a:off x="1792" y="3055"/>
              <a:ext cx="299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Text Box 27"/>
          <p:cNvSpPr txBox="1">
            <a:spLocks noChangeArrowheads="1"/>
          </p:cNvSpPr>
          <p:nvPr/>
        </p:nvSpPr>
        <p:spPr bwMode="auto">
          <a:xfrm>
            <a:off x="3708400" y="404813"/>
            <a:ext cx="17272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/>
              <a:t>30</a:t>
            </a:r>
            <a:r>
              <a:rPr lang="zh-CN" altLang="en-US" b="1"/>
              <a:t>和</a:t>
            </a:r>
            <a:r>
              <a:rPr lang="en-US" altLang="zh-CN" b="1"/>
              <a:t>15</a:t>
            </a:r>
            <a:r>
              <a:rPr lang="zh-CN" altLang="en-US" b="1"/>
              <a:t>没有违反堆的有序性，接着调整</a:t>
            </a:r>
            <a:r>
              <a:rPr lang="en-US" altLang="zh-CN" b="1"/>
              <a:t>60</a:t>
            </a:r>
          </a:p>
        </p:txBody>
      </p:sp>
      <p:grpSp>
        <p:nvGrpSpPr>
          <p:cNvPr id="27653" name="Group 28"/>
          <p:cNvGrpSpPr>
            <a:grpSpLocks/>
          </p:cNvGrpSpPr>
          <p:nvPr/>
        </p:nvGrpSpPr>
        <p:grpSpPr bwMode="auto">
          <a:xfrm>
            <a:off x="5364163" y="476250"/>
            <a:ext cx="3779837" cy="2881313"/>
            <a:chOff x="295" y="1570"/>
            <a:chExt cx="2993" cy="2081"/>
          </a:xfrm>
        </p:grpSpPr>
        <p:sp>
          <p:nvSpPr>
            <p:cNvPr id="27702" name="Oval 29"/>
            <p:cNvSpPr>
              <a:spLocks noChangeArrowheads="1"/>
            </p:cNvSpPr>
            <p:nvPr/>
          </p:nvSpPr>
          <p:spPr bwMode="auto">
            <a:xfrm>
              <a:off x="1792" y="1570"/>
              <a:ext cx="457" cy="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just"/>
              <a:r>
                <a:rPr lang="en-US" altLang="zh-CN" sz="2000" b="1">
                  <a:ea typeface="宋体" pitchFamily="2" charset="-122"/>
                </a:rPr>
                <a:t>40</a:t>
              </a:r>
              <a:endParaRPr lang="en-US" altLang="zh-CN" sz="2000" b="1"/>
            </a:p>
          </p:txBody>
        </p:sp>
        <p:sp>
          <p:nvSpPr>
            <p:cNvPr id="27703" name="Oval 30"/>
            <p:cNvSpPr>
              <a:spLocks noChangeArrowheads="1"/>
            </p:cNvSpPr>
            <p:nvPr/>
          </p:nvSpPr>
          <p:spPr bwMode="auto">
            <a:xfrm>
              <a:off x="295" y="3353"/>
              <a:ext cx="457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35</a:t>
              </a:r>
              <a:endParaRPr lang="en-US" altLang="zh-CN" sz="2000" b="1"/>
            </a:p>
          </p:txBody>
        </p:sp>
        <p:sp>
          <p:nvSpPr>
            <p:cNvPr id="27704" name="Line 31"/>
            <p:cNvSpPr>
              <a:spLocks noChangeShapeType="1"/>
            </p:cNvSpPr>
            <p:nvPr/>
          </p:nvSpPr>
          <p:spPr bwMode="auto">
            <a:xfrm>
              <a:off x="3288" y="224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Oval 32"/>
            <p:cNvSpPr>
              <a:spLocks noChangeArrowheads="1"/>
            </p:cNvSpPr>
            <p:nvPr/>
          </p:nvSpPr>
          <p:spPr bwMode="auto">
            <a:xfrm>
              <a:off x="555" y="2708"/>
              <a:ext cx="455" cy="2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15</a:t>
              </a:r>
              <a:endParaRPr lang="en-US" altLang="zh-CN" sz="2000" b="1"/>
            </a:p>
          </p:txBody>
        </p:sp>
        <p:sp>
          <p:nvSpPr>
            <p:cNvPr id="27706" name="Oval 33"/>
            <p:cNvSpPr>
              <a:spLocks noChangeArrowheads="1"/>
            </p:cNvSpPr>
            <p:nvPr/>
          </p:nvSpPr>
          <p:spPr bwMode="auto">
            <a:xfrm>
              <a:off x="2240" y="2164"/>
              <a:ext cx="456" cy="2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10</a:t>
              </a:r>
              <a:endParaRPr lang="en-US" altLang="zh-CN" sz="2000" b="1"/>
            </a:p>
          </p:txBody>
        </p:sp>
        <p:sp>
          <p:nvSpPr>
            <p:cNvPr id="27707" name="Oval 34"/>
            <p:cNvSpPr>
              <a:spLocks noChangeArrowheads="1"/>
            </p:cNvSpPr>
            <p:nvPr/>
          </p:nvSpPr>
          <p:spPr bwMode="auto">
            <a:xfrm>
              <a:off x="2556" y="2713"/>
              <a:ext cx="456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 b="1"/>
            </a:p>
          </p:txBody>
        </p:sp>
        <p:sp>
          <p:nvSpPr>
            <p:cNvPr id="27708" name="Oval 35"/>
            <p:cNvSpPr>
              <a:spLocks noChangeArrowheads="1"/>
            </p:cNvSpPr>
            <p:nvPr/>
          </p:nvSpPr>
          <p:spPr bwMode="auto">
            <a:xfrm>
              <a:off x="1492" y="275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30</a:t>
              </a:r>
              <a:endParaRPr lang="en-US" altLang="zh-CN" sz="2000" b="1"/>
            </a:p>
          </p:txBody>
        </p:sp>
        <p:sp>
          <p:nvSpPr>
            <p:cNvPr id="27709" name="Oval 36"/>
            <p:cNvSpPr>
              <a:spLocks noChangeArrowheads="1"/>
            </p:cNvSpPr>
            <p:nvPr/>
          </p:nvSpPr>
          <p:spPr bwMode="auto">
            <a:xfrm>
              <a:off x="935" y="216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20</a:t>
              </a:r>
              <a:endParaRPr lang="en-US" altLang="zh-CN" sz="2000" b="1"/>
            </a:p>
          </p:txBody>
        </p:sp>
        <p:sp>
          <p:nvSpPr>
            <p:cNvPr id="27710" name="Line 37"/>
            <p:cNvSpPr>
              <a:spLocks noChangeShapeType="1"/>
            </p:cNvSpPr>
            <p:nvPr/>
          </p:nvSpPr>
          <p:spPr bwMode="auto">
            <a:xfrm flipH="1">
              <a:off x="1239" y="1769"/>
              <a:ext cx="55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11" name="Line 38"/>
            <p:cNvSpPr>
              <a:spLocks noChangeShapeType="1"/>
            </p:cNvSpPr>
            <p:nvPr/>
          </p:nvSpPr>
          <p:spPr bwMode="auto">
            <a:xfrm>
              <a:off x="2091" y="1868"/>
              <a:ext cx="29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12" name="Line 39"/>
            <p:cNvSpPr>
              <a:spLocks noChangeShapeType="1"/>
            </p:cNvSpPr>
            <p:nvPr/>
          </p:nvSpPr>
          <p:spPr bwMode="auto">
            <a:xfrm>
              <a:off x="1162" y="2467"/>
              <a:ext cx="48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13" name="Line 40"/>
            <p:cNvSpPr>
              <a:spLocks noChangeShapeType="1"/>
            </p:cNvSpPr>
            <p:nvPr/>
          </p:nvSpPr>
          <p:spPr bwMode="auto">
            <a:xfrm flipH="1">
              <a:off x="858" y="2467"/>
              <a:ext cx="229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14" name="Oval 41"/>
            <p:cNvSpPr>
              <a:spLocks noChangeArrowheads="1"/>
            </p:cNvSpPr>
            <p:nvPr/>
          </p:nvSpPr>
          <p:spPr bwMode="auto">
            <a:xfrm>
              <a:off x="2037" y="271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25</a:t>
              </a:r>
              <a:endParaRPr lang="en-US" altLang="zh-CN" sz="2000" b="1"/>
            </a:p>
          </p:txBody>
        </p:sp>
        <p:sp>
          <p:nvSpPr>
            <p:cNvPr id="27715" name="Line 42"/>
            <p:cNvSpPr>
              <a:spLocks noChangeShapeType="1"/>
            </p:cNvSpPr>
            <p:nvPr/>
          </p:nvSpPr>
          <p:spPr bwMode="auto">
            <a:xfrm flipH="1">
              <a:off x="555" y="2994"/>
              <a:ext cx="22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16" name="Line 43"/>
            <p:cNvSpPr>
              <a:spLocks noChangeShapeType="1"/>
            </p:cNvSpPr>
            <p:nvPr/>
          </p:nvSpPr>
          <p:spPr bwMode="auto">
            <a:xfrm>
              <a:off x="2608" y="2436"/>
              <a:ext cx="208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44"/>
            <p:cNvSpPr>
              <a:spLocks noChangeShapeType="1"/>
            </p:cNvSpPr>
            <p:nvPr/>
          </p:nvSpPr>
          <p:spPr bwMode="auto">
            <a:xfrm flipH="1">
              <a:off x="2245" y="2476"/>
              <a:ext cx="155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Oval 45"/>
            <p:cNvSpPr>
              <a:spLocks noChangeArrowheads="1"/>
            </p:cNvSpPr>
            <p:nvPr/>
          </p:nvSpPr>
          <p:spPr bwMode="auto">
            <a:xfrm>
              <a:off x="867" y="3351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45</a:t>
              </a:r>
              <a:endParaRPr lang="en-US" altLang="zh-CN" sz="2000" b="1"/>
            </a:p>
          </p:txBody>
        </p:sp>
        <p:sp>
          <p:nvSpPr>
            <p:cNvPr id="27719" name="Line 46"/>
            <p:cNvSpPr>
              <a:spLocks noChangeShapeType="1"/>
            </p:cNvSpPr>
            <p:nvPr/>
          </p:nvSpPr>
          <p:spPr bwMode="auto">
            <a:xfrm>
              <a:off x="815" y="2994"/>
              <a:ext cx="259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Oval 47"/>
            <p:cNvSpPr>
              <a:spLocks noChangeArrowheads="1"/>
            </p:cNvSpPr>
            <p:nvPr/>
          </p:nvSpPr>
          <p:spPr bwMode="auto">
            <a:xfrm>
              <a:off x="1343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50</a:t>
              </a:r>
              <a:endParaRPr lang="en-US" altLang="zh-CN" sz="2000" b="1"/>
            </a:p>
          </p:txBody>
        </p:sp>
        <p:sp>
          <p:nvSpPr>
            <p:cNvPr id="27721" name="Line 48"/>
            <p:cNvSpPr>
              <a:spLocks noChangeShapeType="1"/>
            </p:cNvSpPr>
            <p:nvPr/>
          </p:nvSpPr>
          <p:spPr bwMode="auto">
            <a:xfrm flipH="1">
              <a:off x="1492" y="3055"/>
              <a:ext cx="15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Oval 49"/>
            <p:cNvSpPr>
              <a:spLocks noChangeArrowheads="1"/>
            </p:cNvSpPr>
            <p:nvPr/>
          </p:nvSpPr>
          <p:spPr bwMode="auto">
            <a:xfrm>
              <a:off x="1941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55</a:t>
              </a:r>
              <a:endParaRPr lang="en-US" altLang="zh-CN" sz="2000" b="1"/>
            </a:p>
          </p:txBody>
        </p:sp>
        <p:sp>
          <p:nvSpPr>
            <p:cNvPr id="27723" name="Line 50"/>
            <p:cNvSpPr>
              <a:spLocks noChangeShapeType="1"/>
            </p:cNvSpPr>
            <p:nvPr/>
          </p:nvSpPr>
          <p:spPr bwMode="auto">
            <a:xfrm>
              <a:off x="1792" y="3055"/>
              <a:ext cx="299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4" name="Text Box 51"/>
          <p:cNvSpPr txBox="1">
            <a:spLocks noChangeArrowheads="1"/>
          </p:cNvSpPr>
          <p:nvPr/>
        </p:nvSpPr>
        <p:spPr bwMode="auto">
          <a:xfrm>
            <a:off x="250825" y="4221163"/>
            <a:ext cx="1152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调整</a:t>
            </a:r>
            <a:r>
              <a:rPr lang="en-US" altLang="zh-CN" b="1"/>
              <a:t>20 </a:t>
            </a:r>
          </a:p>
        </p:txBody>
      </p:sp>
      <p:grpSp>
        <p:nvGrpSpPr>
          <p:cNvPr id="27655" name="Group 52"/>
          <p:cNvGrpSpPr>
            <a:grpSpLocks/>
          </p:cNvGrpSpPr>
          <p:nvPr/>
        </p:nvGrpSpPr>
        <p:grpSpPr bwMode="auto">
          <a:xfrm>
            <a:off x="539750" y="3716338"/>
            <a:ext cx="3779838" cy="2881312"/>
            <a:chOff x="295" y="1570"/>
            <a:chExt cx="2993" cy="2081"/>
          </a:xfrm>
        </p:grpSpPr>
        <p:sp>
          <p:nvSpPr>
            <p:cNvPr id="27680" name="Oval 53"/>
            <p:cNvSpPr>
              <a:spLocks noChangeArrowheads="1"/>
            </p:cNvSpPr>
            <p:nvPr/>
          </p:nvSpPr>
          <p:spPr bwMode="auto">
            <a:xfrm>
              <a:off x="1792" y="1570"/>
              <a:ext cx="457" cy="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just"/>
              <a:r>
                <a:rPr lang="en-US" altLang="zh-CN" sz="2000" b="1">
                  <a:ea typeface="宋体" pitchFamily="2" charset="-122"/>
                </a:rPr>
                <a:t>40</a:t>
              </a:r>
              <a:endParaRPr lang="en-US" altLang="zh-CN" sz="2000" b="1"/>
            </a:p>
          </p:txBody>
        </p:sp>
        <p:sp>
          <p:nvSpPr>
            <p:cNvPr id="27681" name="Oval 54"/>
            <p:cNvSpPr>
              <a:spLocks noChangeArrowheads="1"/>
            </p:cNvSpPr>
            <p:nvPr/>
          </p:nvSpPr>
          <p:spPr bwMode="auto">
            <a:xfrm>
              <a:off x="295" y="3353"/>
              <a:ext cx="457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35</a:t>
              </a:r>
              <a:endParaRPr lang="en-US" altLang="zh-CN" sz="2000" b="1"/>
            </a:p>
          </p:txBody>
        </p:sp>
        <p:sp>
          <p:nvSpPr>
            <p:cNvPr id="27682" name="Line 55"/>
            <p:cNvSpPr>
              <a:spLocks noChangeShapeType="1"/>
            </p:cNvSpPr>
            <p:nvPr/>
          </p:nvSpPr>
          <p:spPr bwMode="auto">
            <a:xfrm>
              <a:off x="3288" y="224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Oval 56"/>
            <p:cNvSpPr>
              <a:spLocks noChangeArrowheads="1"/>
            </p:cNvSpPr>
            <p:nvPr/>
          </p:nvSpPr>
          <p:spPr bwMode="auto">
            <a:xfrm>
              <a:off x="555" y="2708"/>
              <a:ext cx="455" cy="2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20</a:t>
              </a:r>
              <a:endParaRPr lang="en-US" altLang="zh-CN" sz="2000" b="1"/>
            </a:p>
          </p:txBody>
        </p:sp>
        <p:sp>
          <p:nvSpPr>
            <p:cNvPr id="27684" name="Oval 57"/>
            <p:cNvSpPr>
              <a:spLocks noChangeArrowheads="1"/>
            </p:cNvSpPr>
            <p:nvPr/>
          </p:nvSpPr>
          <p:spPr bwMode="auto">
            <a:xfrm>
              <a:off x="2240" y="2164"/>
              <a:ext cx="456" cy="2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10</a:t>
              </a:r>
              <a:endParaRPr lang="en-US" altLang="zh-CN" sz="2000" b="1"/>
            </a:p>
          </p:txBody>
        </p:sp>
        <p:sp>
          <p:nvSpPr>
            <p:cNvPr id="27685" name="Oval 58"/>
            <p:cNvSpPr>
              <a:spLocks noChangeArrowheads="1"/>
            </p:cNvSpPr>
            <p:nvPr/>
          </p:nvSpPr>
          <p:spPr bwMode="auto">
            <a:xfrm>
              <a:off x="2556" y="2713"/>
              <a:ext cx="456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 b="1"/>
            </a:p>
          </p:txBody>
        </p:sp>
        <p:sp>
          <p:nvSpPr>
            <p:cNvPr id="27686" name="Oval 59"/>
            <p:cNvSpPr>
              <a:spLocks noChangeArrowheads="1"/>
            </p:cNvSpPr>
            <p:nvPr/>
          </p:nvSpPr>
          <p:spPr bwMode="auto">
            <a:xfrm>
              <a:off x="1492" y="275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30</a:t>
              </a:r>
              <a:endParaRPr lang="en-US" altLang="zh-CN" sz="2000" b="1"/>
            </a:p>
          </p:txBody>
        </p:sp>
        <p:sp>
          <p:nvSpPr>
            <p:cNvPr id="27687" name="Oval 60"/>
            <p:cNvSpPr>
              <a:spLocks noChangeArrowheads="1"/>
            </p:cNvSpPr>
            <p:nvPr/>
          </p:nvSpPr>
          <p:spPr bwMode="auto">
            <a:xfrm>
              <a:off x="935" y="216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15</a:t>
              </a:r>
              <a:endParaRPr lang="en-US" altLang="zh-CN" sz="2000" b="1"/>
            </a:p>
          </p:txBody>
        </p:sp>
        <p:sp>
          <p:nvSpPr>
            <p:cNvPr id="27688" name="Line 61"/>
            <p:cNvSpPr>
              <a:spLocks noChangeShapeType="1"/>
            </p:cNvSpPr>
            <p:nvPr/>
          </p:nvSpPr>
          <p:spPr bwMode="auto">
            <a:xfrm flipH="1">
              <a:off x="1239" y="1769"/>
              <a:ext cx="55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89" name="Line 62"/>
            <p:cNvSpPr>
              <a:spLocks noChangeShapeType="1"/>
            </p:cNvSpPr>
            <p:nvPr/>
          </p:nvSpPr>
          <p:spPr bwMode="auto">
            <a:xfrm>
              <a:off x="2091" y="1868"/>
              <a:ext cx="29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90" name="Line 63"/>
            <p:cNvSpPr>
              <a:spLocks noChangeShapeType="1"/>
            </p:cNvSpPr>
            <p:nvPr/>
          </p:nvSpPr>
          <p:spPr bwMode="auto">
            <a:xfrm>
              <a:off x="1162" y="2467"/>
              <a:ext cx="48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91" name="Line 64"/>
            <p:cNvSpPr>
              <a:spLocks noChangeShapeType="1"/>
            </p:cNvSpPr>
            <p:nvPr/>
          </p:nvSpPr>
          <p:spPr bwMode="auto">
            <a:xfrm flipH="1">
              <a:off x="858" y="2467"/>
              <a:ext cx="229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92" name="Oval 65"/>
            <p:cNvSpPr>
              <a:spLocks noChangeArrowheads="1"/>
            </p:cNvSpPr>
            <p:nvPr/>
          </p:nvSpPr>
          <p:spPr bwMode="auto">
            <a:xfrm>
              <a:off x="2037" y="271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25</a:t>
              </a:r>
              <a:endParaRPr lang="en-US" altLang="zh-CN" sz="2000" b="1"/>
            </a:p>
          </p:txBody>
        </p:sp>
        <p:sp>
          <p:nvSpPr>
            <p:cNvPr id="27693" name="Line 66"/>
            <p:cNvSpPr>
              <a:spLocks noChangeShapeType="1"/>
            </p:cNvSpPr>
            <p:nvPr/>
          </p:nvSpPr>
          <p:spPr bwMode="auto">
            <a:xfrm flipH="1">
              <a:off x="555" y="2994"/>
              <a:ext cx="22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94" name="Line 67"/>
            <p:cNvSpPr>
              <a:spLocks noChangeShapeType="1"/>
            </p:cNvSpPr>
            <p:nvPr/>
          </p:nvSpPr>
          <p:spPr bwMode="auto">
            <a:xfrm>
              <a:off x="2608" y="2436"/>
              <a:ext cx="208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68"/>
            <p:cNvSpPr>
              <a:spLocks noChangeShapeType="1"/>
            </p:cNvSpPr>
            <p:nvPr/>
          </p:nvSpPr>
          <p:spPr bwMode="auto">
            <a:xfrm flipH="1">
              <a:off x="2245" y="2476"/>
              <a:ext cx="155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Oval 69"/>
            <p:cNvSpPr>
              <a:spLocks noChangeArrowheads="1"/>
            </p:cNvSpPr>
            <p:nvPr/>
          </p:nvSpPr>
          <p:spPr bwMode="auto">
            <a:xfrm>
              <a:off x="867" y="3351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45</a:t>
              </a:r>
              <a:endParaRPr lang="en-US" altLang="zh-CN" sz="2000" b="1"/>
            </a:p>
          </p:txBody>
        </p:sp>
        <p:sp>
          <p:nvSpPr>
            <p:cNvPr id="27697" name="Line 70"/>
            <p:cNvSpPr>
              <a:spLocks noChangeShapeType="1"/>
            </p:cNvSpPr>
            <p:nvPr/>
          </p:nvSpPr>
          <p:spPr bwMode="auto">
            <a:xfrm>
              <a:off x="815" y="2994"/>
              <a:ext cx="259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Oval 71"/>
            <p:cNvSpPr>
              <a:spLocks noChangeArrowheads="1"/>
            </p:cNvSpPr>
            <p:nvPr/>
          </p:nvSpPr>
          <p:spPr bwMode="auto">
            <a:xfrm>
              <a:off x="1343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50</a:t>
              </a:r>
              <a:endParaRPr lang="en-US" altLang="zh-CN" sz="2000" b="1"/>
            </a:p>
          </p:txBody>
        </p:sp>
        <p:sp>
          <p:nvSpPr>
            <p:cNvPr id="27699" name="Line 72"/>
            <p:cNvSpPr>
              <a:spLocks noChangeShapeType="1"/>
            </p:cNvSpPr>
            <p:nvPr/>
          </p:nvSpPr>
          <p:spPr bwMode="auto">
            <a:xfrm flipH="1">
              <a:off x="1492" y="3055"/>
              <a:ext cx="15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Oval 73"/>
            <p:cNvSpPr>
              <a:spLocks noChangeArrowheads="1"/>
            </p:cNvSpPr>
            <p:nvPr/>
          </p:nvSpPr>
          <p:spPr bwMode="auto">
            <a:xfrm>
              <a:off x="1941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55</a:t>
              </a:r>
              <a:endParaRPr lang="en-US" altLang="zh-CN" sz="2000" b="1"/>
            </a:p>
          </p:txBody>
        </p:sp>
        <p:sp>
          <p:nvSpPr>
            <p:cNvPr id="27701" name="Line 74"/>
            <p:cNvSpPr>
              <a:spLocks noChangeShapeType="1"/>
            </p:cNvSpPr>
            <p:nvPr/>
          </p:nvSpPr>
          <p:spPr bwMode="auto">
            <a:xfrm>
              <a:off x="1792" y="3055"/>
              <a:ext cx="299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6" name="Text Box 75"/>
          <p:cNvSpPr txBox="1">
            <a:spLocks noChangeArrowheads="1"/>
          </p:cNvSpPr>
          <p:nvPr/>
        </p:nvSpPr>
        <p:spPr bwMode="auto">
          <a:xfrm>
            <a:off x="3924300" y="4076700"/>
            <a:ext cx="1152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调整</a:t>
            </a:r>
            <a:r>
              <a:rPr lang="en-US" altLang="zh-CN" b="1"/>
              <a:t>40 </a:t>
            </a:r>
          </a:p>
        </p:txBody>
      </p:sp>
      <p:grpSp>
        <p:nvGrpSpPr>
          <p:cNvPr id="27657" name="Group 76"/>
          <p:cNvGrpSpPr>
            <a:grpSpLocks/>
          </p:cNvGrpSpPr>
          <p:nvPr/>
        </p:nvGrpSpPr>
        <p:grpSpPr bwMode="auto">
          <a:xfrm>
            <a:off x="4932363" y="3716338"/>
            <a:ext cx="3779837" cy="2881312"/>
            <a:chOff x="295" y="1570"/>
            <a:chExt cx="2993" cy="2081"/>
          </a:xfrm>
        </p:grpSpPr>
        <p:sp>
          <p:nvSpPr>
            <p:cNvPr id="27658" name="Oval 77"/>
            <p:cNvSpPr>
              <a:spLocks noChangeArrowheads="1"/>
            </p:cNvSpPr>
            <p:nvPr/>
          </p:nvSpPr>
          <p:spPr bwMode="auto">
            <a:xfrm>
              <a:off x="1792" y="1570"/>
              <a:ext cx="457" cy="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just"/>
              <a:r>
                <a:rPr lang="en-US" altLang="zh-CN" sz="2000" b="1">
                  <a:ea typeface="宋体" pitchFamily="2" charset="-122"/>
                </a:rPr>
                <a:t>10</a:t>
              </a:r>
              <a:endParaRPr lang="en-US" altLang="zh-CN" sz="2000" b="1"/>
            </a:p>
          </p:txBody>
        </p:sp>
        <p:sp>
          <p:nvSpPr>
            <p:cNvPr id="27659" name="Oval 78"/>
            <p:cNvSpPr>
              <a:spLocks noChangeArrowheads="1"/>
            </p:cNvSpPr>
            <p:nvPr/>
          </p:nvSpPr>
          <p:spPr bwMode="auto">
            <a:xfrm>
              <a:off x="295" y="3353"/>
              <a:ext cx="457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35</a:t>
              </a:r>
              <a:endParaRPr lang="en-US" altLang="zh-CN" sz="2000" b="1"/>
            </a:p>
          </p:txBody>
        </p:sp>
        <p:sp>
          <p:nvSpPr>
            <p:cNvPr id="27660" name="Line 79"/>
            <p:cNvSpPr>
              <a:spLocks noChangeShapeType="1"/>
            </p:cNvSpPr>
            <p:nvPr/>
          </p:nvSpPr>
          <p:spPr bwMode="auto">
            <a:xfrm>
              <a:off x="3288" y="224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Oval 80"/>
            <p:cNvSpPr>
              <a:spLocks noChangeArrowheads="1"/>
            </p:cNvSpPr>
            <p:nvPr/>
          </p:nvSpPr>
          <p:spPr bwMode="auto">
            <a:xfrm>
              <a:off x="555" y="2708"/>
              <a:ext cx="455" cy="2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20</a:t>
              </a:r>
              <a:endParaRPr lang="en-US" altLang="zh-CN" sz="2000" b="1"/>
            </a:p>
          </p:txBody>
        </p:sp>
        <p:sp>
          <p:nvSpPr>
            <p:cNvPr id="27662" name="Oval 81"/>
            <p:cNvSpPr>
              <a:spLocks noChangeArrowheads="1"/>
            </p:cNvSpPr>
            <p:nvPr/>
          </p:nvSpPr>
          <p:spPr bwMode="auto">
            <a:xfrm>
              <a:off x="2240" y="2164"/>
              <a:ext cx="456" cy="29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25</a:t>
              </a:r>
              <a:endParaRPr lang="en-US" altLang="zh-CN" sz="2000" b="1"/>
            </a:p>
          </p:txBody>
        </p:sp>
        <p:sp>
          <p:nvSpPr>
            <p:cNvPr id="27663" name="Oval 82"/>
            <p:cNvSpPr>
              <a:spLocks noChangeArrowheads="1"/>
            </p:cNvSpPr>
            <p:nvPr/>
          </p:nvSpPr>
          <p:spPr bwMode="auto">
            <a:xfrm>
              <a:off x="2556" y="2713"/>
              <a:ext cx="456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60</a:t>
              </a:r>
              <a:endParaRPr lang="en-US" altLang="zh-CN" sz="2000" b="1"/>
            </a:p>
          </p:txBody>
        </p:sp>
        <p:sp>
          <p:nvSpPr>
            <p:cNvPr id="27664" name="Oval 83"/>
            <p:cNvSpPr>
              <a:spLocks noChangeArrowheads="1"/>
            </p:cNvSpPr>
            <p:nvPr/>
          </p:nvSpPr>
          <p:spPr bwMode="auto">
            <a:xfrm>
              <a:off x="1492" y="275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30</a:t>
              </a:r>
              <a:endParaRPr lang="en-US" altLang="zh-CN" sz="2000" b="1"/>
            </a:p>
          </p:txBody>
        </p:sp>
        <p:sp>
          <p:nvSpPr>
            <p:cNvPr id="27665" name="Oval 84"/>
            <p:cNvSpPr>
              <a:spLocks noChangeArrowheads="1"/>
            </p:cNvSpPr>
            <p:nvPr/>
          </p:nvSpPr>
          <p:spPr bwMode="auto">
            <a:xfrm>
              <a:off x="935" y="2169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15</a:t>
              </a:r>
              <a:endParaRPr lang="en-US" altLang="zh-CN" sz="2000" b="1"/>
            </a:p>
          </p:txBody>
        </p:sp>
        <p:sp>
          <p:nvSpPr>
            <p:cNvPr id="27666" name="Line 85"/>
            <p:cNvSpPr>
              <a:spLocks noChangeShapeType="1"/>
            </p:cNvSpPr>
            <p:nvPr/>
          </p:nvSpPr>
          <p:spPr bwMode="auto">
            <a:xfrm flipH="1">
              <a:off x="1239" y="1769"/>
              <a:ext cx="55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7" name="Line 86"/>
            <p:cNvSpPr>
              <a:spLocks noChangeShapeType="1"/>
            </p:cNvSpPr>
            <p:nvPr/>
          </p:nvSpPr>
          <p:spPr bwMode="auto">
            <a:xfrm>
              <a:off x="2091" y="1868"/>
              <a:ext cx="29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8" name="Line 87"/>
            <p:cNvSpPr>
              <a:spLocks noChangeShapeType="1"/>
            </p:cNvSpPr>
            <p:nvPr/>
          </p:nvSpPr>
          <p:spPr bwMode="auto">
            <a:xfrm>
              <a:off x="1162" y="2467"/>
              <a:ext cx="48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9" name="Line 88"/>
            <p:cNvSpPr>
              <a:spLocks noChangeShapeType="1"/>
            </p:cNvSpPr>
            <p:nvPr/>
          </p:nvSpPr>
          <p:spPr bwMode="auto">
            <a:xfrm flipH="1">
              <a:off x="858" y="2467"/>
              <a:ext cx="229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0" name="Oval 89"/>
            <p:cNvSpPr>
              <a:spLocks noChangeArrowheads="1"/>
            </p:cNvSpPr>
            <p:nvPr/>
          </p:nvSpPr>
          <p:spPr bwMode="auto">
            <a:xfrm>
              <a:off x="2037" y="271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40</a:t>
              </a:r>
              <a:endParaRPr lang="en-US" altLang="zh-CN" sz="2000" b="1"/>
            </a:p>
          </p:txBody>
        </p:sp>
        <p:sp>
          <p:nvSpPr>
            <p:cNvPr id="27671" name="Line 90"/>
            <p:cNvSpPr>
              <a:spLocks noChangeShapeType="1"/>
            </p:cNvSpPr>
            <p:nvPr/>
          </p:nvSpPr>
          <p:spPr bwMode="auto">
            <a:xfrm flipH="1">
              <a:off x="555" y="2994"/>
              <a:ext cx="22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2" name="Line 91"/>
            <p:cNvSpPr>
              <a:spLocks noChangeShapeType="1"/>
            </p:cNvSpPr>
            <p:nvPr/>
          </p:nvSpPr>
          <p:spPr bwMode="auto">
            <a:xfrm>
              <a:off x="2608" y="2436"/>
              <a:ext cx="208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92"/>
            <p:cNvSpPr>
              <a:spLocks noChangeShapeType="1"/>
            </p:cNvSpPr>
            <p:nvPr/>
          </p:nvSpPr>
          <p:spPr bwMode="auto">
            <a:xfrm flipH="1">
              <a:off x="2245" y="2476"/>
              <a:ext cx="155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Oval 93"/>
            <p:cNvSpPr>
              <a:spLocks noChangeArrowheads="1"/>
            </p:cNvSpPr>
            <p:nvPr/>
          </p:nvSpPr>
          <p:spPr bwMode="auto">
            <a:xfrm>
              <a:off x="867" y="3351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 u="sng">
                  <a:latin typeface="Arial" charset="0"/>
                  <a:ea typeface="宋体" pitchFamily="2" charset="-122"/>
                </a:rPr>
                <a:t>45</a:t>
              </a:r>
              <a:endParaRPr lang="en-US" altLang="zh-CN" sz="2000" b="1"/>
            </a:p>
          </p:txBody>
        </p:sp>
        <p:sp>
          <p:nvSpPr>
            <p:cNvPr id="27675" name="Line 94"/>
            <p:cNvSpPr>
              <a:spLocks noChangeShapeType="1"/>
            </p:cNvSpPr>
            <p:nvPr/>
          </p:nvSpPr>
          <p:spPr bwMode="auto">
            <a:xfrm>
              <a:off x="815" y="2994"/>
              <a:ext cx="259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Oval 95"/>
            <p:cNvSpPr>
              <a:spLocks noChangeArrowheads="1"/>
            </p:cNvSpPr>
            <p:nvPr/>
          </p:nvSpPr>
          <p:spPr bwMode="auto">
            <a:xfrm>
              <a:off x="1343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50</a:t>
              </a:r>
              <a:endParaRPr lang="en-US" altLang="zh-CN" sz="2000" b="1"/>
            </a:p>
          </p:txBody>
        </p:sp>
        <p:sp>
          <p:nvSpPr>
            <p:cNvPr id="27677" name="Line 96"/>
            <p:cNvSpPr>
              <a:spLocks noChangeShapeType="1"/>
            </p:cNvSpPr>
            <p:nvPr/>
          </p:nvSpPr>
          <p:spPr bwMode="auto">
            <a:xfrm flipH="1">
              <a:off x="1492" y="3055"/>
              <a:ext cx="15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Oval 97"/>
            <p:cNvSpPr>
              <a:spLocks noChangeArrowheads="1"/>
            </p:cNvSpPr>
            <p:nvPr/>
          </p:nvSpPr>
          <p:spPr bwMode="auto">
            <a:xfrm>
              <a:off x="1941" y="3353"/>
              <a:ext cx="455" cy="2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9810" tIns="24905" rIns="49810" bIns="24905" anchor="ctr"/>
            <a:lstStyle/>
            <a:p>
              <a:pPr algn="ctr"/>
              <a:r>
                <a:rPr lang="en-US" altLang="zh-CN" sz="2000" b="1">
                  <a:latin typeface="Arial" charset="0"/>
                  <a:ea typeface="宋体" pitchFamily="2" charset="-122"/>
                </a:rPr>
                <a:t>55</a:t>
              </a:r>
              <a:endParaRPr lang="en-US" altLang="zh-CN" sz="2000" b="1"/>
            </a:p>
          </p:txBody>
        </p:sp>
        <p:sp>
          <p:nvSpPr>
            <p:cNvPr id="27679" name="Line 98"/>
            <p:cNvSpPr>
              <a:spLocks noChangeShapeType="1"/>
            </p:cNvSpPr>
            <p:nvPr/>
          </p:nvSpPr>
          <p:spPr bwMode="auto">
            <a:xfrm>
              <a:off x="1792" y="3055"/>
              <a:ext cx="299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9F3E3-AD59-4231-9D37-E85089B8607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多服务台的排队系统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6300" cy="50403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在多服务台系统中，先到达的顾客先获得服务，但后获得服务的顾客可能先离开；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事件处理的次序可能是：顾客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zh-CN" altLang="en-US" sz="2800" b="1" smtClean="0">
                <a:ea typeface="楷体_GB2312" pitchFamily="49" charset="-122"/>
              </a:rPr>
              <a:t>到达、顾客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zh-CN" altLang="en-US" sz="2800" b="1" smtClean="0">
                <a:ea typeface="楷体_GB2312" pitchFamily="49" charset="-122"/>
              </a:rPr>
              <a:t>到达、顾客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zh-CN" altLang="en-US" sz="2800" b="1" smtClean="0">
                <a:ea typeface="楷体_GB2312" pitchFamily="49" charset="-122"/>
              </a:rPr>
              <a:t>离开、顾客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zh-CN" altLang="en-US" sz="2800" b="1" smtClean="0">
                <a:ea typeface="楷体_GB2312" pitchFamily="49" charset="-122"/>
              </a:rPr>
              <a:t>到达、顾客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zh-CN" altLang="en-US" sz="2800" b="1" smtClean="0">
                <a:ea typeface="楷体_GB2312" pitchFamily="49" charset="-122"/>
              </a:rPr>
              <a:t>离开、顾客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zh-CN" altLang="en-US" sz="2800" b="1" smtClean="0">
                <a:ea typeface="楷体_GB2312" pitchFamily="49" charset="-122"/>
              </a:rPr>
              <a:t>离开</a:t>
            </a:r>
            <a:r>
              <a:rPr lang="en-US" altLang="zh-CN" sz="2800" b="1" smtClean="0">
                <a:ea typeface="楷体_GB2312" pitchFamily="49" charset="-122"/>
              </a:rPr>
              <a:t>……</a:t>
            </a:r>
            <a:r>
              <a:rPr lang="zh-CN" altLang="en-US" sz="2800" b="1" smtClean="0">
                <a:ea typeface="楷体_GB2312" pitchFamily="49" charset="-122"/>
              </a:rPr>
              <a:t>、顾客</a:t>
            </a:r>
            <a:r>
              <a:rPr lang="en-US" altLang="zh-CN" sz="2800" b="1" smtClean="0">
                <a:ea typeface="楷体_GB2312" pitchFamily="49" charset="-122"/>
              </a:rPr>
              <a:t>n</a:t>
            </a:r>
            <a:r>
              <a:rPr lang="zh-CN" altLang="en-US" sz="2800" b="1" smtClean="0">
                <a:ea typeface="楷体_GB2312" pitchFamily="49" charset="-122"/>
              </a:rPr>
              <a:t>到达、顾客</a:t>
            </a:r>
            <a:r>
              <a:rPr lang="en-US" altLang="zh-CN" sz="2800" b="1" smtClean="0">
                <a:ea typeface="楷体_GB2312" pitchFamily="49" charset="-122"/>
              </a:rPr>
              <a:t>n</a:t>
            </a:r>
            <a:r>
              <a:rPr lang="zh-CN" altLang="en-US" sz="2800" b="1" smtClean="0">
                <a:ea typeface="楷体_GB2312" pitchFamily="49" charset="-122"/>
              </a:rPr>
              <a:t>离开、</a:t>
            </a:r>
            <a:r>
              <a:rPr lang="en-US" altLang="zh-CN" sz="2800" b="1" smtClean="0">
                <a:ea typeface="楷体_GB2312" pitchFamily="49" charset="-122"/>
              </a:rPr>
              <a:t>……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发生时间早的事件先处理，发生时间晚的事件后处理。因而需要一个优先级队列存放事件。事件的优先级就是发生的时间</a:t>
            </a:r>
          </a:p>
        </p:txBody>
      </p:sp>
    </p:spTree>
    <p:extLst>
      <p:ext uri="{BB962C8B-B14F-4D97-AF65-F5344CB8AC3E}">
        <p14:creationId xmlns:p14="http://schemas.microsoft.com/office/powerpoint/2010/main" val="2318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FAC22-8F0D-448A-A0F8-86F34F84C03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建堆总结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52292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自下往上调整每一个子堆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在调整每个堆时，假设除根以外，所有节点满足堆的定义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a typeface="楷体_GB2312" pitchFamily="49" charset="-122"/>
              </a:rPr>
              <a:t>根结点的调整是一个自上往下的过程：根和他的儿子比较，是否按足堆的定义。如不满足，找一个大的儿子与他交换。但此时该儿子的子堆的有序性可能遭到破坏。再调整他的儿子、孙子</a:t>
            </a:r>
            <a:r>
              <a:rPr lang="en-US" altLang="zh-CN" sz="2800" b="1" smtClean="0">
                <a:ea typeface="楷体_GB2312" pitchFamily="49" charset="-122"/>
              </a:rPr>
              <a:t>…</a:t>
            </a:r>
            <a:r>
              <a:rPr lang="zh-CN" altLang="en-US" sz="2800" b="1" smtClean="0">
                <a:ea typeface="楷体_GB2312" pitchFamily="49" charset="-122"/>
              </a:rPr>
              <a:t>直到调整到叶结点为止。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498CF-2587-4081-8C2C-264A2A0ED1D8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建堆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05038"/>
            <a:ext cx="8351837" cy="3970337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 </a:t>
            </a:r>
            <a:r>
              <a:rPr lang="en-US" altLang="zh-CN" b="1" smtClean="0"/>
              <a:t>template &lt;class Type&gt;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void priorityQueue&lt;Type&gt;::buildHeap( )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{  for( int i = currentSize / 2; i &gt; 0; i-- )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  percolateDown( i );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}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DB47B-F438-44F1-84D5-320A3EE0076D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带有初始数据的构造函数的实现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75297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template &lt;class Type&gt;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priorityQueue&lt;Type&gt;::priorityQueue( const Type *items, int size 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: maxSize(size + 10 ),  currentSize(size)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{  array = new Type[maxSize];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for( int i = 0; i &lt; size; i++ ) 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        array[ i + 1 ] = items[ i ];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buildHeap();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1F210-C86B-42D5-BADE-0B2570550A96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479425"/>
            <a:ext cx="6905625" cy="6746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 smtClean="0">
                <a:latin typeface="宋体" pitchFamily="2" charset="-122"/>
              </a:rPr>
              <a:t>建堆的时间代价分析</a:t>
            </a:r>
            <a:r>
              <a:rPr lang="zh-CN" altLang="en-US" b="1" smtClean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062913" cy="511333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建堆的时间是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的节点（叶节点为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），在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percolateDown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中交换的最大次数是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建堆的时间是所有节点的高度和。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sz="2800" b="1" smtClean="0">
                <a:latin typeface="楷体_GB2312" pitchFamily="49" charset="-122"/>
                <a:ea typeface="楷体_GB2312" pitchFamily="49" charset="-122"/>
              </a:rPr>
              <a:t>直观上看，因为一半的结点是叶子，它们的高度为</a:t>
            </a:r>
            <a:r>
              <a:rPr kumimoji="0" lang="en-US" altLang="zh-CN" sz="2800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800" b="1" smtClean="0">
                <a:latin typeface="楷体_GB2312" pitchFamily="49" charset="-122"/>
                <a:ea typeface="楷体_GB2312" pitchFamily="49" charset="-122"/>
              </a:rPr>
              <a:t>，而另外四分之一的结点高度为</a:t>
            </a:r>
            <a:r>
              <a:rPr kumimoji="0"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800" b="1" smtClean="0">
                <a:latin typeface="楷体_GB2312" pitchFamily="49" charset="-122"/>
                <a:ea typeface="楷体_GB2312" pitchFamily="49" charset="-122"/>
              </a:rPr>
              <a:t>，因此可以期望得到一个比</a:t>
            </a:r>
            <a:r>
              <a:rPr kumimoji="0" lang="en-US" altLang="zh-CN" sz="2800" b="1" smtClean="0">
                <a:latin typeface="楷体_GB2312" pitchFamily="49" charset="-122"/>
                <a:ea typeface="楷体_GB2312" pitchFamily="49" charset="-122"/>
              </a:rPr>
              <a:t>O(NlogN)</a:t>
            </a:r>
            <a:r>
              <a:rPr kumimoji="0" lang="zh-CN" altLang="en-US" sz="2800" b="1" smtClean="0">
                <a:latin typeface="楷体_GB2312" pitchFamily="49" charset="-122"/>
                <a:ea typeface="楷体_GB2312" pitchFamily="49" charset="-122"/>
              </a:rPr>
              <a:t>小的数。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894CF-A69B-450C-B177-8CCB1A4DEEF1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76250"/>
            <a:ext cx="8135938" cy="2952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定理：对于一棵高度为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，包含了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 = 2</a:t>
            </a:r>
            <a:r>
              <a:rPr lang="en-US" altLang="zh-CN" sz="2800" b="1" baseline="30000" smtClean="0">
                <a:latin typeface="楷体_GB2312" pitchFamily="49" charset="-122"/>
                <a:ea typeface="楷体_GB2312" pitchFamily="49" charset="-122"/>
              </a:rPr>
              <a:t>H+1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- 1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个结点的满二叉树，结点的高度和为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en-US" altLang="zh-CN" sz="2800" b="1" smtClean="0">
                <a:ea typeface="楷体_GB2312" pitchFamily="49" charset="-122"/>
              </a:rPr>
              <a:t>–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H </a:t>
            </a:r>
            <a:r>
              <a:rPr lang="en-US" altLang="zh-CN" sz="2800" b="1" smtClean="0">
                <a:ea typeface="楷体_GB2312" pitchFamily="49" charset="-122"/>
              </a:rPr>
              <a:t>–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1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证明：高度为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的结点有一个，高度为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h-1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的结点有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个，高度为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h-2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的结点有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个，高度为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h-i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的节点有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个。因此，所有节点的高度和为：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3068638"/>
          <a:ext cx="8064500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3848040" imgH="1676160" progId="Equation.3">
                  <p:embed/>
                </p:oleObj>
              </mc:Choice>
              <mc:Fallback>
                <p:oleObj name="公式" r:id="rId3" imgW="384804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8064500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880AE-920A-4161-B49C-C8C3C041DB0A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339" y="2924944"/>
            <a:ext cx="6981825" cy="79972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排队系统的模拟程序伪代码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D2EBB-2370-46C0-B4DA-5670EA013662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模拟类的定义 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7324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class simulator{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int noOfServer;  //</a:t>
            </a:r>
            <a:r>
              <a:rPr lang="zh-CN" altLang="en-US" sz="2400" b="1" smtClean="0"/>
              <a:t>服务台个数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int arrivalLow;   //</a:t>
            </a:r>
            <a:r>
              <a:rPr lang="zh-CN" altLang="en-US" sz="2400" b="1" smtClean="0"/>
              <a:t>到达间隔时间的下界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int arrivalHigh;  //</a:t>
            </a:r>
            <a:r>
              <a:rPr lang="zh-CN" altLang="en-US" sz="2400" b="1" smtClean="0"/>
              <a:t>到达间隔时间的上界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int serviceTimeLow;  //</a:t>
            </a:r>
            <a:r>
              <a:rPr lang="zh-CN" altLang="en-US" sz="2400" b="1" smtClean="0"/>
              <a:t>服务间隔时间的下界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int serviceTimeHigh;  //</a:t>
            </a:r>
            <a:r>
              <a:rPr lang="zh-CN" altLang="en-US" sz="2400" b="1" smtClean="0"/>
              <a:t>服务间隔时间的上界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int customNum;       //</a:t>
            </a:r>
            <a:r>
              <a:rPr lang="zh-CN" altLang="en-US" sz="2400" b="1" smtClean="0"/>
              <a:t>模拟的顾客数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struct eventT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{ int  time;  //</a:t>
            </a:r>
            <a:r>
              <a:rPr lang="zh-CN" altLang="en-US" sz="2400" b="1" smtClean="0"/>
              <a:t>事件发生时间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   </a:t>
            </a:r>
            <a:r>
              <a:rPr lang="en-US" altLang="zh-CN" sz="2400" b="1" smtClean="0"/>
              <a:t>int type;  //</a:t>
            </a:r>
            <a:r>
              <a:rPr lang="zh-CN" altLang="en-US" sz="2400" b="1" smtClean="0"/>
              <a:t>事件类型。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为到达，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为离开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	   </a:t>
            </a:r>
            <a:r>
              <a:rPr lang="en-US" altLang="zh-CN" sz="2400" b="1" smtClean="0"/>
              <a:t>bool operator&lt;(const eventT &amp;e) const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  {return time &lt; e.time;}	 }  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public: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simulator();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int avgWaitTime();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DFBDE-19F6-4A58-88ED-8F84C5817337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构造函数的实现 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51133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simulator::simulator()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     cout &lt;&lt; "</a:t>
            </a:r>
            <a:r>
              <a:rPr lang="zh-CN" altLang="en-US" sz="2400" b="1" smtClean="0"/>
              <a:t>请输入柜台数：</a:t>
            </a:r>
            <a:r>
              <a:rPr lang="en-US" altLang="zh-CN" sz="2400" b="1" smtClean="0"/>
              <a:t>";	cin &gt;&gt; noOfServer;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cout &lt;&lt; “</a:t>
            </a:r>
            <a:r>
              <a:rPr lang="zh-CN" altLang="en-US" sz="2400" b="1" smtClean="0"/>
              <a:t>请输入到达时间间隔的上下界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（最小间隔时间  最大间隔时间）：</a:t>
            </a:r>
            <a:r>
              <a:rPr lang="en-US" altLang="zh-CN" sz="2400" b="1" smtClean="0"/>
              <a:t>";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cin &gt;&gt; arrivalLow &gt;&gt; arrivalHigh;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cout &lt;&lt; “</a:t>
            </a:r>
            <a:r>
              <a:rPr lang="zh-CN" altLang="en-US" sz="2400" b="1" smtClean="0"/>
              <a:t>请输入服务时间的上下界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（服务时间下界  服务时间上界）：</a:t>
            </a:r>
            <a:r>
              <a:rPr lang="en-US" altLang="zh-CN" sz="2400" b="1" smtClean="0"/>
              <a:t>";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	cin &gt;&gt; serviceTimeLow &gt;&gt; serviceTimeHigh;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	cout &lt;&lt; "</a:t>
            </a:r>
            <a:r>
              <a:rPr lang="zh-CN" altLang="en-US" sz="2400" b="1" smtClean="0"/>
              <a:t>请输入模拟的顾客数：</a:t>
            </a:r>
            <a:r>
              <a:rPr lang="en-US" altLang="zh-CN" sz="2400" b="1" smtClean="0"/>
              <a:t>";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cin &gt;&gt; customNum;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srand(time(NULL));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E06CD-42FF-407D-854A-5F536218AAC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avgWaitTime()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989888" cy="489743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int simulator::avgWaitTime()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{ int serverBusy = 0;  // </a:t>
            </a:r>
            <a:r>
              <a:rPr lang="zh-CN" altLang="en-US" sz="2800" b="1" smtClean="0"/>
              <a:t>正在工作的服务台数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int currentTime ;    // </a:t>
            </a:r>
            <a:r>
              <a:rPr lang="zh-CN" altLang="en-US" sz="2800" b="1" smtClean="0"/>
              <a:t>记录模拟过程中的时间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int totalWaitTime = 0;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              //</a:t>
            </a:r>
            <a:r>
              <a:rPr lang="zh-CN" altLang="en-US" sz="2800" b="1" smtClean="0"/>
              <a:t>模拟过程中所有顾客的等待时间的总和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linkQueue&lt;eventT&gt; waitQueue;   //</a:t>
            </a:r>
            <a:r>
              <a:rPr lang="zh-CN" altLang="en-US" sz="2800" b="1" smtClean="0"/>
              <a:t>顾客等待队列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priorityQueue&lt;eventT&gt; eventQueue;   //</a:t>
            </a:r>
            <a:r>
              <a:rPr lang="zh-CN" altLang="en-US" sz="2800" b="1" smtClean="0"/>
              <a:t>事件队列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eventT currentEvent;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40E54-8077-430A-BADF-AFB6D0B7284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07375" cy="5976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//</a:t>
            </a:r>
            <a:r>
              <a:rPr lang="zh-CN" altLang="en-US" b="1" smtClean="0"/>
              <a:t>生成初始的事件队列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int i;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currentEvent.time = 0;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currentEvent.type = 0;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for (i=0; i&lt;customNum; ++i)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{ currentEvent.time += arrivalLow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+ (arrivalHigh -arrivalLow +1) *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rand() / (RAND_MAX + 1);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eventQueue.enQueue(currentEvent);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8CE78-D824-48F7-9E52-6C16998D267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模拟过程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34350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模拟开始时，产生所有的到达事件，存入优先级队列。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模拟器开始处理事件：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从队列中取出一个事件。这是第一个顾客的到达事件。生成所需的服务时间。当前时间加上这个服务时间就是这个顾客的离开时间。生成一个在这个时候离开的事件，插入到事件队列。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同样模拟器从队列中取出的事件也可能是离开事件，这时只要将这个离开事件从队列中删去，为他服务的服务台变成了空闲状态，可以继续为别的顾客服务。 </a:t>
            </a:r>
          </a:p>
        </p:txBody>
      </p:sp>
    </p:spTree>
    <p:extLst>
      <p:ext uri="{BB962C8B-B14F-4D97-AF65-F5344CB8AC3E}">
        <p14:creationId xmlns:p14="http://schemas.microsoft.com/office/powerpoint/2010/main" val="3940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A4D2A-970C-4528-8A51-36927EC8A63F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7772400" cy="6335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//</a:t>
            </a:r>
            <a:r>
              <a:rPr lang="zh-CN" altLang="en-US" sz="2800" b="1" smtClean="0"/>
              <a:t>模拟过程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while (!eventQueue.isEmpty())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{currentEvent = eventQueue.deQueue();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currentTime = currentEvent.time;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switch(currentEvent.type)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   {case  0:  //</a:t>
            </a:r>
            <a:r>
              <a:rPr lang="zh-CN" altLang="en-US" sz="2800" b="1" smtClean="0"/>
              <a:t>处理到达事件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                       </a:t>
            </a:r>
            <a:r>
              <a:rPr lang="en-US" altLang="zh-CN" sz="2800" b="1" smtClean="0"/>
              <a:t>break;       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    case  1:   //</a:t>
            </a:r>
            <a:r>
              <a:rPr lang="zh-CN" altLang="en-US" sz="2800" b="1" smtClean="0"/>
              <a:t>处理离开事件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	 </a:t>
            </a:r>
            <a:r>
              <a:rPr lang="en-US" altLang="zh-CN" sz="2800" b="1" smtClean="0"/>
              <a:t>}  //switch</a:t>
            </a:r>
            <a:r>
              <a:rPr lang="zh-CN" altLang="en-US" sz="2800" b="1" smtClean="0"/>
              <a:t>结束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 </a:t>
            </a:r>
            <a:r>
              <a:rPr lang="en-US" altLang="zh-CN" sz="2800" b="1" smtClean="0"/>
              <a:t>}  //while</a:t>
            </a:r>
            <a:r>
              <a:rPr lang="zh-CN" altLang="en-US" sz="2800" b="1" smtClean="0"/>
              <a:t>结束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 </a:t>
            </a:r>
            <a:r>
              <a:rPr lang="en-US" altLang="zh-CN" sz="2800" b="1" smtClean="0"/>
              <a:t>return totalWaitTime / customNum;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} </a:t>
            </a:r>
          </a:p>
          <a:p>
            <a:pPr eaLnBrk="1" hangingPunct="1">
              <a:buFontTx/>
              <a:buNone/>
            </a:pPr>
            <a:endParaRPr lang="en-US" altLang="zh-CN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C3BF-1A84-4119-9A9E-D466094BD9FD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处理到达事件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if  (serverBusy != noOfServer) 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{ ++serverBusy;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currentEvent.time += serviceTimeLow +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      (serviceTimeHigh - serviceTimeLow +1)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      * rand() / (RAND_MAX + 1);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currentEvent.type = 1;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eventQueue.enQueue(currentEvent);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else waitQueue.enQueue(currentEvent);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6CCA-A409-45F2-BA93-D49BBD9D4BEE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处理离开事件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if (!waitQueue.isEmpty())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  { currentEvent = waitQueue.deQueue();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totalWaitTime += currentTime - currentEvent.time;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currentEvent.time = currentTime + serviceTimeLow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       + (serviceTimeHigh - serviceTimeLow +1) *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         rand() / (RAND_MAX + 1);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currentEvent.type = 1;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  eventQueue.enQueue(currentEvent);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  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else --serverBusy;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D6B3-172A-4403-961E-DBB89CED9AF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simulator</a:t>
            </a:r>
            <a:r>
              <a:rPr lang="zh-CN" altLang="en-US" b="1" smtClean="0"/>
              <a:t>类的使用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int main()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{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  simulator sim;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  cout &lt;&lt; "</a:t>
            </a:r>
            <a:r>
              <a:rPr lang="zh-CN" altLang="en-US" b="1" smtClean="0"/>
              <a:t>平均等待时间：</a:t>
            </a:r>
            <a:r>
              <a:rPr lang="en-US" altLang="zh-CN" b="1" smtClean="0"/>
              <a:t>"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          &lt;&lt; sim.avgWaitTime() &lt;&lt; endl;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  return 0;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050-478A-4C3C-B8CC-2F7230D55F4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某次执行结果 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请输入柜台数：</a:t>
            </a:r>
            <a:r>
              <a:rPr lang="en-US" altLang="zh-CN" b="1" smtClean="0"/>
              <a:t>4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请输入到达时间间隔的上下界（最小间隔时间  最大间隔时间）：</a:t>
            </a:r>
            <a:r>
              <a:rPr lang="en-US" altLang="zh-CN" b="1" smtClean="0"/>
              <a:t>0 2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请输入服务时间的上下界（服务时间下界  服务时间上界）：</a:t>
            </a:r>
            <a:r>
              <a:rPr lang="en-US" altLang="zh-CN" b="1" smtClean="0"/>
              <a:t>2 7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请输入模拟的顾客数：</a:t>
            </a:r>
            <a:r>
              <a:rPr lang="en-US" altLang="zh-CN" b="1" smtClean="0"/>
              <a:t>1000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平均等待时间：</a:t>
            </a:r>
            <a:r>
              <a:rPr lang="en-US" altLang="zh-CN" b="1" smtClean="0"/>
              <a:t>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73AA5-739A-4B8B-ACAA-15A81A89A67A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总结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80400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优先级队列是程序设计中常用的一个工具。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本章介绍了一种优先级队列的优秀的实现方法 </a:t>
            </a:r>
            <a:r>
              <a:rPr lang="en-US" altLang="zh-CN" b="1" smtClean="0">
                <a:ea typeface="楷体_GB2312" pitchFamily="49" charset="-122"/>
              </a:rPr>
              <a:t>——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二叉堆。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还介绍了一些能够实现优先级队列归并的堆的概念，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最后。介绍了优先级队列的一个重要应用，即多服务台的排队系统的模拟。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D293C-042C-4973-BCD1-2E9BDC150483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作业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P251   2</a:t>
            </a:r>
            <a:r>
              <a:rPr lang="zh-CN" altLang="en-US" b="1" smtClean="0"/>
              <a:t>， </a:t>
            </a:r>
            <a:r>
              <a:rPr lang="en-US" altLang="zh-CN" b="1" smtClean="0"/>
              <a:t>3</a:t>
            </a:r>
            <a:r>
              <a:rPr lang="zh-CN" altLang="en-US" b="1" smtClean="0"/>
              <a:t>， </a:t>
            </a:r>
            <a:r>
              <a:rPr lang="en-US" altLang="zh-CN" b="1" smtClean="0"/>
              <a:t>19</a:t>
            </a:r>
            <a:r>
              <a:rPr lang="zh-CN" altLang="en-US" b="1" smtClean="0"/>
              <a:t>， </a:t>
            </a:r>
            <a:r>
              <a:rPr lang="en-US" altLang="zh-CN" b="1" smtClean="0"/>
              <a:t>32</a:t>
            </a:r>
            <a:r>
              <a:rPr lang="zh-CN" altLang="en-US" b="1" smtClean="0"/>
              <a:t>， </a:t>
            </a:r>
            <a:r>
              <a:rPr lang="en-US" altLang="zh-CN" b="1" smtClean="0"/>
              <a:t>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C71E-C0B2-4D0A-8D43-60A025AC865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7529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CustomNum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个顾客的到达事件，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按时间的大小存入事件队列；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置等待队列为空；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置所有柜台为空闲；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设置等待时间为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403350" y="620713"/>
            <a:ext cx="6348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tx2"/>
                </a:solidFill>
              </a:rPr>
              <a:t>多服务台的排队系统过程</a:t>
            </a:r>
          </a:p>
        </p:txBody>
      </p:sp>
    </p:spTree>
    <p:extLst>
      <p:ext uri="{BB962C8B-B14F-4D97-AF65-F5344CB8AC3E}">
        <p14:creationId xmlns:p14="http://schemas.microsoft.com/office/powerpoint/2010/main" val="23087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5AAC9-50E1-4385-B10C-7F723B252822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353425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While </a:t>
            </a:r>
            <a:r>
              <a:rPr lang="zh-CN" altLang="en-US" sz="2000" b="1" smtClean="0"/>
              <a:t>（事件队列非空） </a:t>
            </a: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</a:t>
            </a:r>
            <a:r>
              <a:rPr lang="zh-CN" altLang="en-US" sz="2000" b="1" smtClean="0"/>
              <a:t>队头元素出队；    设置当前时间为该事件发生的时间；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</a:t>
            </a:r>
            <a:r>
              <a:rPr lang="en-US" altLang="zh-CN" sz="2000" b="1" smtClean="0"/>
              <a:t>switch(</a:t>
            </a:r>
            <a:r>
              <a:rPr lang="zh-CN" altLang="en-US" sz="2000" b="1" smtClean="0"/>
              <a:t>事件类型）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</a:t>
            </a:r>
            <a:r>
              <a:rPr lang="en-US" altLang="zh-CN" sz="2000" b="1" smtClean="0"/>
              <a:t>{ case  </a:t>
            </a:r>
            <a:r>
              <a:rPr lang="zh-CN" altLang="en-US" sz="2000" b="1" smtClean="0"/>
              <a:t>到达：</a:t>
            </a:r>
            <a:r>
              <a:rPr lang="en-US" altLang="zh-CN" sz="2000" b="1" smtClean="0"/>
              <a:t>if  (</a:t>
            </a:r>
            <a:r>
              <a:rPr lang="zh-CN" altLang="en-US" sz="2000" b="1" smtClean="0"/>
              <a:t>柜台有空</a:t>
            </a:r>
            <a:r>
              <a:rPr lang="en-US" altLang="zh-CN" sz="2000" b="1" smtClean="0"/>
              <a:t>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                      { </a:t>
            </a:r>
            <a:r>
              <a:rPr lang="zh-CN" altLang="en-US" sz="2000" b="1" smtClean="0"/>
              <a:t>柜台数减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；  生成所需的服务时间 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 修改事件类型为“离开”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 设置事件发生时间为当前时间加上服务时间；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 重新存入事件队列；</a:t>
            </a: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                     else  </a:t>
            </a:r>
            <a:r>
              <a:rPr lang="zh-CN" altLang="en-US" sz="2000" b="1" smtClean="0"/>
              <a:t>将该事件存入等待队列；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</a:t>
            </a:r>
            <a:r>
              <a:rPr lang="en-US" altLang="zh-CN" sz="2000" b="1" smtClean="0"/>
              <a:t>case  </a:t>
            </a:r>
            <a:r>
              <a:rPr lang="zh-CN" altLang="en-US" sz="2000" b="1" smtClean="0"/>
              <a:t>离开：</a:t>
            </a:r>
            <a:r>
              <a:rPr lang="en-US" altLang="zh-CN" sz="2000" b="1" smtClean="0"/>
              <a:t>if </a:t>
            </a:r>
            <a:r>
              <a:rPr lang="zh-CN" altLang="en-US" sz="2000" b="1" smtClean="0"/>
              <a:t>（等待队列非空）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</a:t>
            </a:r>
            <a:r>
              <a:rPr lang="en-US" altLang="zh-CN" sz="2000" b="1" smtClean="0"/>
              <a:t>{ </a:t>
            </a:r>
            <a:r>
              <a:rPr lang="zh-CN" altLang="en-US" sz="2000" b="1" smtClean="0"/>
              <a:t>队头元素出队； 统计该顾客的等待时间；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生成所需的服务时间 ；修改事件类型为“离开”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设置事件发生时间为当前时间加上服务时间；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存入事件队列；     </a:t>
            </a: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                    else </a:t>
            </a:r>
            <a:r>
              <a:rPr lang="zh-CN" altLang="en-US" sz="2000" b="1" smtClean="0"/>
              <a:t>空闲柜台数加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</a:t>
            </a: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计算平均等待时间； 返回；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276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5AAC9-50E1-4385-B10C-7F723B25282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353425" cy="9358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400" dirty="0" smtClean="0"/>
              <a:t>优先队列</a:t>
            </a:r>
            <a:endParaRPr lang="en-US" altLang="zh-CN" sz="4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按照元素优先级进行出队的队列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739" y="2776385"/>
            <a:ext cx="8353425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/>
              <a:t>本问题中的优先级</a:t>
            </a:r>
            <a:r>
              <a:rPr lang="zh-CN" altLang="en-US" kern="0" dirty="0" smtClean="0"/>
              <a:t>为事件发生</a:t>
            </a:r>
            <a:r>
              <a:rPr lang="zh-CN" altLang="en-US" kern="0" dirty="0" smtClean="0"/>
              <a:t>时间，发生的越早</a:t>
            </a:r>
            <a:r>
              <a:rPr lang="zh-CN" altLang="en-US" kern="0" dirty="0" smtClean="0"/>
              <a:t>的</a:t>
            </a:r>
            <a:r>
              <a:rPr lang="zh-CN" altLang="en-US" kern="0" dirty="0"/>
              <a:t>事件</a:t>
            </a:r>
            <a:r>
              <a:rPr lang="zh-CN" altLang="en-US" kern="0" dirty="0" smtClean="0"/>
              <a:t>越先</a:t>
            </a:r>
            <a:r>
              <a:rPr lang="zh-CN" altLang="en-US" kern="0" dirty="0" smtClean="0"/>
              <a:t>执行，即出队。</a:t>
            </a:r>
            <a:endParaRPr lang="en-US" altLang="zh-CN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3888102"/>
            <a:ext cx="8353425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/>
              <a:t>如何实现优先队列</a:t>
            </a:r>
            <a:r>
              <a:rPr lang="en-US" altLang="zh-CN" kern="0" dirty="0" smtClean="0"/>
              <a:t>----</a:t>
            </a:r>
            <a:r>
              <a:rPr lang="zh-CN" altLang="en-US" kern="0" dirty="0" smtClean="0"/>
              <a:t>二叉堆。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8201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89E5D-BE5E-4082-BB8F-17E5C3F9624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6905625" cy="67468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/>
              <a:t>二叉堆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44463" y="1020763"/>
            <a:ext cx="8964612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堆是一棵完全二叉树，且满足下述关系之一</a:t>
            </a:r>
            <a:r>
              <a:rPr lang="zh-CN" altLang="en-US" b="1">
                <a:latin typeface="楷体_GB2312" pitchFamily="49" charset="-122"/>
                <a:cs typeface="Times New Roman" pitchFamily="18" charset="0"/>
              </a:rPr>
              <a:t>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     </a:t>
            </a:r>
            <a:r>
              <a:rPr lang="en-US" altLang="zh-CN" b="1">
                <a:latin typeface="楷体_GB2312" pitchFamily="49" charset="-122"/>
              </a:rPr>
              <a:t>k</a:t>
            </a:r>
            <a:r>
              <a:rPr lang="en-US" altLang="zh-CN" b="1" baseline="-30000">
                <a:latin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</a:rPr>
              <a:t> ≤  k</a:t>
            </a:r>
            <a:r>
              <a:rPr lang="en-US" altLang="zh-CN" b="1" baseline="-30000">
                <a:latin typeface="楷体_GB2312" pitchFamily="49" charset="-122"/>
              </a:rPr>
              <a:t>2i  </a:t>
            </a:r>
            <a:r>
              <a:rPr lang="zh-CN" altLang="en-US" b="1">
                <a:latin typeface="楷体_GB2312" pitchFamily="49" charset="-122"/>
              </a:rPr>
              <a:t>且 </a:t>
            </a:r>
            <a:r>
              <a:rPr lang="en-US" altLang="zh-CN" b="1">
                <a:latin typeface="楷体_GB2312" pitchFamily="49" charset="-122"/>
              </a:rPr>
              <a:t>k</a:t>
            </a:r>
            <a:r>
              <a:rPr lang="en-US" altLang="zh-CN" b="1" baseline="-30000">
                <a:latin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</a:rPr>
              <a:t> ≤  k</a:t>
            </a:r>
            <a:r>
              <a:rPr lang="en-US" altLang="zh-CN" b="1" baseline="-30000">
                <a:latin typeface="楷体_GB2312" pitchFamily="49" charset="-122"/>
              </a:rPr>
              <a:t>2i+1 </a:t>
            </a:r>
            <a:r>
              <a:rPr lang="en-US" altLang="zh-CN" b="1">
                <a:latin typeface="楷体_GB2312" pitchFamily="49" charset="-122"/>
              </a:rPr>
              <a:t>(i=1,2,</a:t>
            </a:r>
            <a:r>
              <a:rPr lang="en-US" altLang="zh-CN" b="1">
                <a:latin typeface="Arial" charset="0"/>
              </a:rPr>
              <a:t>…</a:t>
            </a:r>
            <a:r>
              <a:rPr lang="en-US" altLang="zh-CN" b="1">
                <a:latin typeface="楷体_GB2312" pitchFamily="49" charset="-122"/>
              </a:rPr>
              <a:t> , 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</a:t>
            </a:r>
            <a:r>
              <a:rPr lang="en-US" altLang="zh-CN" b="1">
                <a:latin typeface="楷体_GB2312" pitchFamily="49" charset="-122"/>
              </a:rPr>
              <a:t>n/2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 </a:t>
            </a:r>
            <a:r>
              <a:rPr lang="en-US" altLang="zh-CN" b="1">
                <a:latin typeface="楷体_GB2312" pitchFamily="49" charset="-122"/>
              </a:rPr>
              <a:t>)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或者：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  	</a:t>
            </a:r>
            <a:r>
              <a:rPr lang="en-US" altLang="zh-CN" b="1">
                <a:latin typeface="楷体_GB2312" pitchFamily="49" charset="-122"/>
              </a:rPr>
              <a:t>k</a:t>
            </a:r>
            <a:r>
              <a:rPr lang="en-US" altLang="zh-CN" b="1" baseline="-30000">
                <a:latin typeface="楷体_GB2312" pitchFamily="49" charset="-122"/>
              </a:rPr>
              <a:t> i</a:t>
            </a:r>
            <a:r>
              <a:rPr lang="en-US" altLang="zh-CN" b="1">
                <a:latin typeface="楷体_GB2312" pitchFamily="49" charset="-122"/>
              </a:rPr>
              <a:t> ≥ k</a:t>
            </a:r>
            <a:r>
              <a:rPr lang="en-US" altLang="zh-CN" b="1" baseline="-30000">
                <a:latin typeface="楷体_GB2312" pitchFamily="49" charset="-122"/>
              </a:rPr>
              <a:t>2i  </a:t>
            </a:r>
            <a:r>
              <a:rPr lang="zh-CN" altLang="en-US" b="1">
                <a:latin typeface="楷体_GB2312" pitchFamily="49" charset="-122"/>
              </a:rPr>
              <a:t>且 </a:t>
            </a:r>
            <a:r>
              <a:rPr lang="en-US" altLang="zh-CN" b="1">
                <a:latin typeface="楷体_GB2312" pitchFamily="49" charset="-122"/>
              </a:rPr>
              <a:t>k</a:t>
            </a:r>
            <a:r>
              <a:rPr lang="en-US" altLang="zh-CN" b="1" baseline="-30000">
                <a:latin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</a:rPr>
              <a:t> ≥  k</a:t>
            </a:r>
            <a:r>
              <a:rPr lang="en-US" altLang="zh-CN" b="1" baseline="-30000">
                <a:latin typeface="楷体_GB2312" pitchFamily="49" charset="-122"/>
              </a:rPr>
              <a:t>2i+1 </a:t>
            </a:r>
            <a:r>
              <a:rPr lang="en-US" altLang="zh-CN" b="1">
                <a:latin typeface="楷体_GB2312" pitchFamily="49" charset="-122"/>
              </a:rPr>
              <a:t>(i=1,2,</a:t>
            </a:r>
            <a:r>
              <a:rPr lang="en-US" altLang="zh-CN" b="1">
                <a:latin typeface="Arial" charset="0"/>
              </a:rPr>
              <a:t>…</a:t>
            </a:r>
            <a:r>
              <a:rPr lang="en-US" altLang="zh-CN" b="1">
                <a:latin typeface="楷体_GB2312" pitchFamily="49" charset="-122"/>
              </a:rPr>
              <a:t> , 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</a:t>
            </a:r>
            <a:r>
              <a:rPr lang="en-US" altLang="zh-CN" b="1">
                <a:latin typeface="楷体_GB2312" pitchFamily="49" charset="-122"/>
              </a:rPr>
              <a:t>n/2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 </a:t>
            </a:r>
            <a:r>
              <a:rPr lang="en-US" altLang="zh-CN" b="1">
                <a:latin typeface="楷体_GB2312" pitchFamily="49" charset="-122"/>
              </a:rPr>
              <a:t>)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其中，下标是树按层次遍历的次序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满足前一条件的称为最小化堆。例如</a:t>
            </a:r>
            <a:r>
              <a:rPr lang="en-US" altLang="zh-CN" b="1">
                <a:latin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</a:rPr>
              <a:t>序列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    </a:t>
            </a:r>
            <a:r>
              <a:rPr lang="en-US" altLang="zh-CN" b="1">
                <a:latin typeface="楷体_GB2312" pitchFamily="49" charset="-122"/>
              </a:rPr>
              <a:t>{ 2,3,4,5,7,10,23,29,60 } </a:t>
            </a:r>
            <a:r>
              <a:rPr lang="zh-CN" altLang="en-US" b="1">
                <a:latin typeface="楷体_GB2312" pitchFamily="49" charset="-122"/>
              </a:rPr>
              <a:t>是最小化堆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满足后一条件的称为最大化堆。例如</a:t>
            </a:r>
            <a:r>
              <a:rPr lang="en-US" altLang="zh-CN" b="1">
                <a:latin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</a:rPr>
              <a:t>序列 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</a:rPr>
              <a:t>    </a:t>
            </a:r>
            <a:r>
              <a:rPr lang="en-US" altLang="zh-CN" b="1">
                <a:latin typeface="楷体_GB2312" pitchFamily="49" charset="-122"/>
              </a:rPr>
              <a:t>{ 12,7,8,4,6,5,3,1} </a:t>
            </a:r>
            <a:r>
              <a:rPr lang="zh-CN" altLang="en-US" b="1">
                <a:latin typeface="楷体_GB2312" pitchFamily="49" charset="-122"/>
              </a:rPr>
              <a:t>是最大化堆	</a:t>
            </a:r>
            <a:r>
              <a:rPr lang="zh-CN" altLang="en-US" b="1" baseline="-25000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D954A-96F4-4C35-B1FE-22B9FBA05D78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20896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b="1">
                <a:latin typeface="Arial" charset="0"/>
              </a:rPr>
              <a:t>则这棵二叉树满足：对任一棵子树，根结点的值大于儿子结点的值（最大化堆），或者根结点的值小于儿子结点的值（最小化堆）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611188" y="2276475"/>
            <a:ext cx="3225800" cy="3784600"/>
            <a:chOff x="204" y="1344"/>
            <a:chExt cx="2032" cy="2384"/>
          </a:xfrm>
        </p:grpSpPr>
        <p:sp>
          <p:nvSpPr>
            <p:cNvPr id="7193" name="Oval 4"/>
            <p:cNvSpPr>
              <a:spLocks noChangeArrowheads="1"/>
            </p:cNvSpPr>
            <p:nvPr/>
          </p:nvSpPr>
          <p:spPr bwMode="auto">
            <a:xfrm>
              <a:off x="431" y="2647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94" name="Oval 5"/>
            <p:cNvSpPr>
              <a:spLocks noChangeArrowheads="1"/>
            </p:cNvSpPr>
            <p:nvPr/>
          </p:nvSpPr>
          <p:spPr bwMode="auto">
            <a:xfrm>
              <a:off x="1561" y="2030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8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95" name="Oval 6"/>
            <p:cNvSpPr>
              <a:spLocks noChangeArrowheads="1"/>
            </p:cNvSpPr>
            <p:nvPr/>
          </p:nvSpPr>
          <p:spPr bwMode="auto">
            <a:xfrm>
              <a:off x="1837" y="265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196" name="Oval 7"/>
            <p:cNvSpPr>
              <a:spLocks noChangeArrowheads="1"/>
            </p:cNvSpPr>
            <p:nvPr/>
          </p:nvSpPr>
          <p:spPr bwMode="auto">
            <a:xfrm>
              <a:off x="930" y="2659"/>
              <a:ext cx="398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6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97" name="Oval 8"/>
            <p:cNvSpPr>
              <a:spLocks noChangeArrowheads="1"/>
            </p:cNvSpPr>
            <p:nvPr/>
          </p:nvSpPr>
          <p:spPr bwMode="auto">
            <a:xfrm>
              <a:off x="763" y="2030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7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98" name="Line 9"/>
            <p:cNvSpPr>
              <a:spLocks noChangeShapeType="1"/>
            </p:cNvSpPr>
            <p:nvPr/>
          </p:nvSpPr>
          <p:spPr bwMode="auto">
            <a:xfrm flipH="1">
              <a:off x="1029" y="1618"/>
              <a:ext cx="266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10"/>
            <p:cNvSpPr>
              <a:spLocks noChangeShapeType="1"/>
            </p:cNvSpPr>
            <p:nvPr/>
          </p:nvSpPr>
          <p:spPr bwMode="auto">
            <a:xfrm>
              <a:off x="1494" y="1618"/>
              <a:ext cx="20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11"/>
            <p:cNvSpPr>
              <a:spLocks noChangeShapeType="1"/>
            </p:cNvSpPr>
            <p:nvPr/>
          </p:nvSpPr>
          <p:spPr bwMode="auto">
            <a:xfrm>
              <a:off x="963" y="2373"/>
              <a:ext cx="199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Oval 12"/>
            <p:cNvSpPr>
              <a:spLocks noChangeArrowheads="1"/>
            </p:cNvSpPr>
            <p:nvPr/>
          </p:nvSpPr>
          <p:spPr bwMode="auto">
            <a:xfrm>
              <a:off x="1162" y="1344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12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02" name="Line 13"/>
            <p:cNvSpPr>
              <a:spLocks noChangeShapeType="1"/>
            </p:cNvSpPr>
            <p:nvPr/>
          </p:nvSpPr>
          <p:spPr bwMode="auto">
            <a:xfrm flipH="1">
              <a:off x="697" y="2373"/>
              <a:ext cx="199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Oval 14"/>
            <p:cNvSpPr>
              <a:spLocks noChangeArrowheads="1"/>
            </p:cNvSpPr>
            <p:nvPr/>
          </p:nvSpPr>
          <p:spPr bwMode="auto">
            <a:xfrm>
              <a:off x="1383" y="265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7204" name="Oval 15"/>
            <p:cNvSpPr>
              <a:spLocks noChangeArrowheads="1"/>
            </p:cNvSpPr>
            <p:nvPr/>
          </p:nvSpPr>
          <p:spPr bwMode="auto">
            <a:xfrm>
              <a:off x="204" y="3385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205" name="Line 16"/>
            <p:cNvSpPr>
              <a:spLocks noChangeShapeType="1"/>
            </p:cNvSpPr>
            <p:nvPr/>
          </p:nvSpPr>
          <p:spPr bwMode="auto">
            <a:xfrm flipH="1">
              <a:off x="431" y="2976"/>
              <a:ext cx="20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7"/>
            <p:cNvSpPr>
              <a:spLocks noChangeShapeType="1"/>
            </p:cNvSpPr>
            <p:nvPr/>
          </p:nvSpPr>
          <p:spPr bwMode="auto">
            <a:xfrm>
              <a:off x="1882" y="2341"/>
              <a:ext cx="18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18"/>
            <p:cNvSpPr>
              <a:spLocks noChangeShapeType="1"/>
            </p:cNvSpPr>
            <p:nvPr/>
          </p:nvSpPr>
          <p:spPr bwMode="auto">
            <a:xfrm flipH="1">
              <a:off x="1565" y="2387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3" name="Group 19"/>
          <p:cNvGrpSpPr>
            <a:grpSpLocks/>
          </p:cNvGrpSpPr>
          <p:nvPr/>
        </p:nvGrpSpPr>
        <p:grpSpPr bwMode="auto">
          <a:xfrm>
            <a:off x="5219700" y="2060575"/>
            <a:ext cx="3225800" cy="3784600"/>
            <a:chOff x="3288" y="1298"/>
            <a:chExt cx="2032" cy="2384"/>
          </a:xfrm>
        </p:grpSpPr>
        <p:sp>
          <p:nvSpPr>
            <p:cNvPr id="7176" name="Oval 20"/>
            <p:cNvSpPr>
              <a:spLocks noChangeArrowheads="1"/>
            </p:cNvSpPr>
            <p:nvPr/>
          </p:nvSpPr>
          <p:spPr bwMode="auto">
            <a:xfrm>
              <a:off x="3515" y="2601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5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77" name="Oval 21"/>
            <p:cNvSpPr>
              <a:spLocks noChangeArrowheads="1"/>
            </p:cNvSpPr>
            <p:nvPr/>
          </p:nvSpPr>
          <p:spPr bwMode="auto">
            <a:xfrm>
              <a:off x="4645" y="1984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4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78" name="Oval 22"/>
            <p:cNvSpPr>
              <a:spLocks noChangeArrowheads="1"/>
            </p:cNvSpPr>
            <p:nvPr/>
          </p:nvSpPr>
          <p:spPr bwMode="auto">
            <a:xfrm>
              <a:off x="4921" y="2613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7179" name="Oval 23"/>
            <p:cNvSpPr>
              <a:spLocks noChangeArrowheads="1"/>
            </p:cNvSpPr>
            <p:nvPr/>
          </p:nvSpPr>
          <p:spPr bwMode="auto">
            <a:xfrm>
              <a:off x="4014" y="2613"/>
              <a:ext cx="398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7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80" name="Oval 24"/>
            <p:cNvSpPr>
              <a:spLocks noChangeArrowheads="1"/>
            </p:cNvSpPr>
            <p:nvPr/>
          </p:nvSpPr>
          <p:spPr bwMode="auto">
            <a:xfrm>
              <a:off x="3847" y="1984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181" name="Line 25"/>
            <p:cNvSpPr>
              <a:spLocks noChangeShapeType="1"/>
            </p:cNvSpPr>
            <p:nvPr/>
          </p:nvSpPr>
          <p:spPr bwMode="auto">
            <a:xfrm flipH="1">
              <a:off x="4113" y="1572"/>
              <a:ext cx="266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26"/>
            <p:cNvSpPr>
              <a:spLocks noChangeShapeType="1"/>
            </p:cNvSpPr>
            <p:nvPr/>
          </p:nvSpPr>
          <p:spPr bwMode="auto">
            <a:xfrm>
              <a:off x="4578" y="1572"/>
              <a:ext cx="20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7"/>
            <p:cNvSpPr>
              <a:spLocks noChangeShapeType="1"/>
            </p:cNvSpPr>
            <p:nvPr/>
          </p:nvSpPr>
          <p:spPr bwMode="auto">
            <a:xfrm>
              <a:off x="4047" y="2327"/>
              <a:ext cx="199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Oval 28"/>
            <p:cNvSpPr>
              <a:spLocks noChangeArrowheads="1"/>
            </p:cNvSpPr>
            <p:nvPr/>
          </p:nvSpPr>
          <p:spPr bwMode="auto">
            <a:xfrm>
              <a:off x="4246" y="1298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" charset="0"/>
                  <a:ea typeface="宋体" pitchFamily="2" charset="-122"/>
                </a:rPr>
                <a:t>2</a:t>
              </a:r>
              <a:endParaRPr lang="en-US" altLang="zh-CN" sz="1600" b="1" u="sng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85" name="Line 29"/>
            <p:cNvSpPr>
              <a:spLocks noChangeShapeType="1"/>
            </p:cNvSpPr>
            <p:nvPr/>
          </p:nvSpPr>
          <p:spPr bwMode="auto">
            <a:xfrm flipH="1">
              <a:off x="3781" y="2327"/>
              <a:ext cx="199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Oval 30"/>
            <p:cNvSpPr>
              <a:spLocks noChangeArrowheads="1"/>
            </p:cNvSpPr>
            <p:nvPr/>
          </p:nvSpPr>
          <p:spPr bwMode="auto">
            <a:xfrm>
              <a:off x="4467" y="2613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187" name="Oval 31"/>
            <p:cNvSpPr>
              <a:spLocks noChangeArrowheads="1"/>
            </p:cNvSpPr>
            <p:nvPr/>
          </p:nvSpPr>
          <p:spPr bwMode="auto">
            <a:xfrm>
              <a:off x="3288" y="333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7188" name="Line 32"/>
            <p:cNvSpPr>
              <a:spLocks noChangeShapeType="1"/>
            </p:cNvSpPr>
            <p:nvPr/>
          </p:nvSpPr>
          <p:spPr bwMode="auto">
            <a:xfrm flipH="1">
              <a:off x="3515" y="2930"/>
              <a:ext cx="20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33"/>
            <p:cNvSpPr>
              <a:spLocks noChangeShapeType="1"/>
            </p:cNvSpPr>
            <p:nvPr/>
          </p:nvSpPr>
          <p:spPr bwMode="auto">
            <a:xfrm>
              <a:off x="4966" y="2295"/>
              <a:ext cx="18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4649" y="2341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Oval 35"/>
            <p:cNvSpPr>
              <a:spLocks noChangeArrowheads="1"/>
            </p:cNvSpPr>
            <p:nvPr/>
          </p:nvSpPr>
          <p:spPr bwMode="auto">
            <a:xfrm>
              <a:off x="3787" y="3339"/>
              <a:ext cx="399" cy="34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u="sng">
                  <a:latin typeface="Arial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>
              <a:off x="3742" y="2931"/>
              <a:ext cx="227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4" name="Text Box 37"/>
          <p:cNvSpPr txBox="1">
            <a:spLocks noChangeArrowheads="1"/>
          </p:cNvSpPr>
          <p:nvPr/>
        </p:nvSpPr>
        <p:spPr bwMode="auto">
          <a:xfrm>
            <a:off x="1619250" y="6021388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最大化堆</a:t>
            </a:r>
          </a:p>
        </p:txBody>
      </p:sp>
      <p:sp>
        <p:nvSpPr>
          <p:cNvPr id="7175" name="Text Box 38"/>
          <p:cNvSpPr txBox="1">
            <a:spLocks noChangeArrowheads="1"/>
          </p:cNvSpPr>
          <p:nvPr/>
        </p:nvSpPr>
        <p:spPr bwMode="auto">
          <a:xfrm>
            <a:off x="6011863" y="602138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最小化堆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18350</TotalTime>
  <Words>2756</Words>
  <Application>Microsoft Office PowerPoint</Application>
  <PresentationFormat>全屏显示(4:3)</PresentationFormat>
  <Paragraphs>511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Arial</vt:lpstr>
      <vt:lpstr>Symbol</vt:lpstr>
      <vt:lpstr>Times New Roman</vt:lpstr>
      <vt:lpstr>楷体_GB2312</vt:lpstr>
      <vt:lpstr>Ribbons</vt:lpstr>
      <vt:lpstr>公式</vt:lpstr>
      <vt:lpstr>优先级队列与二叉堆 </vt:lpstr>
      <vt:lpstr>单服务台的排队系统</vt:lpstr>
      <vt:lpstr>多服务台的排队系统</vt:lpstr>
      <vt:lpstr>模拟过程</vt:lpstr>
      <vt:lpstr>PowerPoint 演示文稿</vt:lpstr>
      <vt:lpstr>PowerPoint 演示文稿</vt:lpstr>
      <vt:lpstr>PowerPoint 演示文稿</vt:lpstr>
      <vt:lpstr>二叉堆</vt:lpstr>
      <vt:lpstr>PowerPoint 演示文稿</vt:lpstr>
      <vt:lpstr>二叉堆的特性</vt:lpstr>
      <vt:lpstr>二叉堆的存储</vt:lpstr>
      <vt:lpstr>基于二叉堆的优先级队列 </vt:lpstr>
      <vt:lpstr>优先级队列类</vt:lpstr>
      <vt:lpstr>优先级队列类的定义</vt:lpstr>
      <vt:lpstr>PowerPoint 演示文稿</vt:lpstr>
      <vt:lpstr>enQueue（x）</vt:lpstr>
      <vt:lpstr>PowerPoint 演示文稿</vt:lpstr>
      <vt:lpstr>PowerPoint 演示文稿</vt:lpstr>
      <vt:lpstr>enQueue过程</vt:lpstr>
      <vt:lpstr>enQueue的时间效率</vt:lpstr>
      <vt:lpstr>DeQueue 操作</vt:lpstr>
      <vt:lpstr>PowerPoint 演示文稿</vt:lpstr>
      <vt:lpstr>deQueue()</vt:lpstr>
      <vt:lpstr>向下过滤</vt:lpstr>
      <vt:lpstr>deQueue操作的性能</vt:lpstr>
      <vt:lpstr>建堆</vt:lpstr>
      <vt:lpstr>建堆过程</vt:lpstr>
      <vt:lpstr>PowerPoint 演示文稿</vt:lpstr>
      <vt:lpstr>PowerPoint 演示文稿</vt:lpstr>
      <vt:lpstr>建堆总结</vt:lpstr>
      <vt:lpstr>建堆</vt:lpstr>
      <vt:lpstr>带有初始数据的构造函数的实现 </vt:lpstr>
      <vt:lpstr>建堆的时间代价分析 </vt:lpstr>
      <vt:lpstr>PowerPoint 演示文稿</vt:lpstr>
      <vt:lpstr>PowerPoint 演示文稿</vt:lpstr>
      <vt:lpstr>模拟类的定义 </vt:lpstr>
      <vt:lpstr>构造函数的实现 </vt:lpstr>
      <vt:lpstr>avgWaitTime()</vt:lpstr>
      <vt:lpstr>PowerPoint 演示文稿</vt:lpstr>
      <vt:lpstr>PowerPoint 演示文稿</vt:lpstr>
      <vt:lpstr>处理到达事件</vt:lpstr>
      <vt:lpstr>处理离开事件</vt:lpstr>
      <vt:lpstr>simulator类的使用 </vt:lpstr>
      <vt:lpstr>某次执行结果 </vt:lpstr>
      <vt:lpstr>总结 </vt:lpstr>
      <vt:lpstr>作业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user</dc:creator>
  <cp:lastModifiedBy>sync</cp:lastModifiedBy>
  <cp:revision>332</cp:revision>
  <dcterms:created xsi:type="dcterms:W3CDTF">2006-12-13T11:38:56Z</dcterms:created>
  <dcterms:modified xsi:type="dcterms:W3CDTF">2014-11-03T09:00:43Z</dcterms:modified>
</cp:coreProperties>
</file>