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sldIdLst>
    <p:sldId id="256" r:id="rId2"/>
    <p:sldId id="257" r:id="rId3"/>
    <p:sldId id="262" r:id="rId4"/>
    <p:sldId id="263" r:id="rId5"/>
    <p:sldId id="264" r:id="rId6"/>
    <p:sldId id="266" r:id="rId7"/>
    <p:sldId id="265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35" autoAdjust="0"/>
    <p:restoredTop sz="86427" autoAdjust="0"/>
  </p:normalViewPr>
  <p:slideViewPr>
    <p:cSldViewPr>
      <p:cViewPr varScale="1">
        <p:scale>
          <a:sx n="64" d="100"/>
          <a:sy n="64" d="100"/>
        </p:scale>
        <p:origin x="2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slide" Target="../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112C67-521F-48D5-84AF-56243923758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990D010-B165-41AA-ADA0-3847DD77C974}">
      <dgm:prSet phldrT="[文本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>
              <a:hlinkClick xmlns:r="http://schemas.openxmlformats.org/officeDocument/2006/relationships" r:id="rId1" action="ppaction://hlinksldjump"/>
            </a:rPr>
            <a:t>联机装箱问题</a:t>
          </a:r>
          <a:endParaRPr lang="zh-CN" altLang="en-US" dirty="0"/>
        </a:p>
      </dgm:t>
    </dgm:pt>
    <dgm:pt modelId="{66BD418D-799C-43C8-B81A-BFD0B3A9E855}" type="parTrans" cxnId="{18E90550-EBA0-4C7F-913E-235F69757241}">
      <dgm:prSet/>
      <dgm:spPr/>
      <dgm:t>
        <a:bodyPr/>
        <a:lstStyle/>
        <a:p>
          <a:endParaRPr lang="zh-CN" altLang="en-US"/>
        </a:p>
      </dgm:t>
    </dgm:pt>
    <dgm:pt modelId="{0264F8AA-8E3F-4FD9-9A50-266F3B643609}" type="sibTrans" cxnId="{18E90550-EBA0-4C7F-913E-235F69757241}">
      <dgm:prSet/>
      <dgm:spPr/>
      <dgm:t>
        <a:bodyPr/>
        <a:lstStyle/>
        <a:p>
          <a:endParaRPr lang="zh-CN" altLang="en-US"/>
        </a:p>
      </dgm:t>
    </dgm:pt>
    <dgm:pt modelId="{7BAC65D0-B86C-4B2F-A728-E56526AFCBFB}">
      <dgm:prSet phldrT="[文本]" custT="1"/>
      <dgm:spPr/>
      <dgm:t>
        <a:bodyPr/>
        <a:lstStyle/>
        <a:p>
          <a:r>
            <a:rPr lang="zh-CN" altLang="en-US" sz="2400" b="1" dirty="0" smtClean="0"/>
            <a:t>必须将一个物体装箱后才能够装下一个物体</a:t>
          </a:r>
          <a:endParaRPr lang="zh-CN" altLang="en-US" sz="2400" b="1" dirty="0"/>
        </a:p>
      </dgm:t>
    </dgm:pt>
    <dgm:pt modelId="{4D00D2C1-3096-4E51-96A0-7F3AE80EE610}" type="parTrans" cxnId="{1CCB913C-E219-4BBE-A6C9-9CBCF21FDAF1}">
      <dgm:prSet/>
      <dgm:spPr/>
      <dgm:t>
        <a:bodyPr/>
        <a:lstStyle/>
        <a:p>
          <a:endParaRPr lang="zh-CN" altLang="en-US"/>
        </a:p>
      </dgm:t>
    </dgm:pt>
    <dgm:pt modelId="{3168FE2E-AB3B-48AF-96A4-216AE87C9FFE}" type="sibTrans" cxnId="{1CCB913C-E219-4BBE-A6C9-9CBCF21FDAF1}">
      <dgm:prSet/>
      <dgm:spPr/>
      <dgm:t>
        <a:bodyPr/>
        <a:lstStyle/>
        <a:p>
          <a:endParaRPr lang="zh-CN" altLang="en-US"/>
        </a:p>
      </dgm:t>
    </dgm:pt>
    <dgm:pt modelId="{8DE15401-2FC2-40DE-B247-1FC67A4C322F}">
      <dgm:prSet phldrT="[文本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>
              <a:hlinkClick xmlns:r="http://schemas.openxmlformats.org/officeDocument/2006/relationships" r:id="rId2" action="ppaction://hlinksldjump"/>
            </a:rPr>
            <a:t>脱机装箱问题</a:t>
          </a:r>
          <a:endParaRPr lang="zh-CN" altLang="en-US" dirty="0"/>
        </a:p>
      </dgm:t>
    </dgm:pt>
    <dgm:pt modelId="{55883FB6-5643-4EC4-919B-1568DA56227C}" type="parTrans" cxnId="{27B2D904-DAE9-4C50-907F-91C36A851656}">
      <dgm:prSet/>
      <dgm:spPr/>
      <dgm:t>
        <a:bodyPr/>
        <a:lstStyle/>
        <a:p>
          <a:endParaRPr lang="zh-CN" altLang="en-US"/>
        </a:p>
      </dgm:t>
    </dgm:pt>
    <dgm:pt modelId="{F46B415E-018B-4167-B89F-EB2C3D95DF7B}" type="sibTrans" cxnId="{27B2D904-DAE9-4C50-907F-91C36A851656}">
      <dgm:prSet/>
      <dgm:spPr/>
      <dgm:t>
        <a:bodyPr/>
        <a:lstStyle/>
        <a:p>
          <a:endParaRPr lang="zh-CN" altLang="en-US"/>
        </a:p>
      </dgm:t>
    </dgm:pt>
    <dgm:pt modelId="{CF1ACECD-3646-40D0-B7D1-B485AB32669A}">
      <dgm:prSet phldrT="[文本]" custT="1"/>
      <dgm:spPr/>
      <dgm:t>
        <a:bodyPr/>
        <a:lstStyle/>
        <a:p>
          <a:r>
            <a:rPr lang="zh-CN" altLang="en-US" sz="2400" b="1" dirty="0" smtClean="0"/>
            <a:t>所有数据都读入才处理</a:t>
          </a:r>
          <a:endParaRPr lang="zh-CN" altLang="en-US" sz="2400" b="1" dirty="0"/>
        </a:p>
      </dgm:t>
    </dgm:pt>
    <dgm:pt modelId="{172ABDA8-FDCF-48E6-AAED-82F88BC29E44}" type="parTrans" cxnId="{7FA1C88C-A652-4C30-9973-9ADF598AA33E}">
      <dgm:prSet/>
      <dgm:spPr/>
      <dgm:t>
        <a:bodyPr/>
        <a:lstStyle/>
        <a:p>
          <a:endParaRPr lang="zh-CN" altLang="en-US"/>
        </a:p>
      </dgm:t>
    </dgm:pt>
    <dgm:pt modelId="{68E3BC24-0B68-4B7F-AF7E-F2458E8E25EE}" type="sibTrans" cxnId="{7FA1C88C-A652-4C30-9973-9ADF598AA33E}">
      <dgm:prSet/>
      <dgm:spPr/>
      <dgm:t>
        <a:bodyPr/>
        <a:lstStyle/>
        <a:p>
          <a:endParaRPr lang="zh-CN" altLang="en-US"/>
        </a:p>
      </dgm:t>
    </dgm:pt>
    <dgm:pt modelId="{42C6928B-BF31-40F3-9F05-D38548021666}" type="pres">
      <dgm:prSet presAssocID="{C6112C67-521F-48D5-84AF-56243923758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52EF60-84EE-403D-AE2B-283705CED790}" type="pres">
      <dgm:prSet presAssocID="{F990D010-B165-41AA-ADA0-3847DD77C97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55F8D5-81D8-41F3-9E73-F5106D5B583D}" type="pres">
      <dgm:prSet presAssocID="{F990D010-B165-41AA-ADA0-3847DD77C974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BEB083-7F58-4963-8556-68DA50E1DE1A}" type="pres">
      <dgm:prSet presAssocID="{8DE15401-2FC2-40DE-B247-1FC67A4C322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11FE40-5858-4CB2-8DE8-34514300442A}" type="pres">
      <dgm:prSet presAssocID="{8DE15401-2FC2-40DE-B247-1FC67A4C322F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9C630EF-5BC0-4CD6-BFBC-2565D27A7F9A}" type="presOf" srcId="{CF1ACECD-3646-40D0-B7D1-B485AB32669A}" destId="{9211FE40-5858-4CB2-8DE8-34514300442A}" srcOrd="0" destOrd="0" presId="urn:microsoft.com/office/officeart/2005/8/layout/vList2"/>
    <dgm:cxn modelId="{27B2D904-DAE9-4C50-907F-91C36A851656}" srcId="{C6112C67-521F-48D5-84AF-562439237584}" destId="{8DE15401-2FC2-40DE-B247-1FC67A4C322F}" srcOrd="1" destOrd="0" parTransId="{55883FB6-5643-4EC4-919B-1568DA56227C}" sibTransId="{F46B415E-018B-4167-B89F-EB2C3D95DF7B}"/>
    <dgm:cxn modelId="{851D8DA5-5D6B-400A-87C9-6F03C4292D88}" type="presOf" srcId="{8DE15401-2FC2-40DE-B247-1FC67A4C322F}" destId="{40BEB083-7F58-4963-8556-68DA50E1DE1A}" srcOrd="0" destOrd="0" presId="urn:microsoft.com/office/officeart/2005/8/layout/vList2"/>
    <dgm:cxn modelId="{18E90550-EBA0-4C7F-913E-235F69757241}" srcId="{C6112C67-521F-48D5-84AF-562439237584}" destId="{F990D010-B165-41AA-ADA0-3847DD77C974}" srcOrd="0" destOrd="0" parTransId="{66BD418D-799C-43C8-B81A-BFD0B3A9E855}" sibTransId="{0264F8AA-8E3F-4FD9-9A50-266F3B643609}"/>
    <dgm:cxn modelId="{57DFC097-7BBE-4AD7-9211-7E9F91C1D094}" type="presOf" srcId="{C6112C67-521F-48D5-84AF-562439237584}" destId="{42C6928B-BF31-40F3-9F05-D38548021666}" srcOrd="0" destOrd="0" presId="urn:microsoft.com/office/officeart/2005/8/layout/vList2"/>
    <dgm:cxn modelId="{1CCB913C-E219-4BBE-A6C9-9CBCF21FDAF1}" srcId="{F990D010-B165-41AA-ADA0-3847DD77C974}" destId="{7BAC65D0-B86C-4B2F-A728-E56526AFCBFB}" srcOrd="0" destOrd="0" parTransId="{4D00D2C1-3096-4E51-96A0-7F3AE80EE610}" sibTransId="{3168FE2E-AB3B-48AF-96A4-216AE87C9FFE}"/>
    <dgm:cxn modelId="{7FA1C88C-A652-4C30-9973-9ADF598AA33E}" srcId="{8DE15401-2FC2-40DE-B247-1FC67A4C322F}" destId="{CF1ACECD-3646-40D0-B7D1-B485AB32669A}" srcOrd="0" destOrd="0" parTransId="{172ABDA8-FDCF-48E6-AAED-82F88BC29E44}" sibTransId="{68E3BC24-0B68-4B7F-AF7E-F2458E8E25EE}"/>
    <dgm:cxn modelId="{9E33F8A2-CCF8-4D37-9C94-A18150E457B3}" type="presOf" srcId="{F990D010-B165-41AA-ADA0-3847DD77C974}" destId="{7252EF60-84EE-403D-AE2B-283705CED790}" srcOrd="0" destOrd="0" presId="urn:microsoft.com/office/officeart/2005/8/layout/vList2"/>
    <dgm:cxn modelId="{79368241-1AC9-4676-82E4-1DA59479C6FB}" type="presOf" srcId="{7BAC65D0-B86C-4B2F-A728-E56526AFCBFB}" destId="{5B55F8D5-81D8-41F3-9E73-F5106D5B583D}" srcOrd="0" destOrd="0" presId="urn:microsoft.com/office/officeart/2005/8/layout/vList2"/>
    <dgm:cxn modelId="{731C8CF2-C9B9-46B6-8FF0-E9709CC7D264}" type="presParOf" srcId="{42C6928B-BF31-40F3-9F05-D38548021666}" destId="{7252EF60-84EE-403D-AE2B-283705CED790}" srcOrd="0" destOrd="0" presId="urn:microsoft.com/office/officeart/2005/8/layout/vList2"/>
    <dgm:cxn modelId="{BB9439F3-98AE-4483-884E-A0BBCE3FB0F7}" type="presParOf" srcId="{42C6928B-BF31-40F3-9F05-D38548021666}" destId="{5B55F8D5-81D8-41F3-9E73-F5106D5B583D}" srcOrd="1" destOrd="0" presId="urn:microsoft.com/office/officeart/2005/8/layout/vList2"/>
    <dgm:cxn modelId="{AC8AA02D-9718-4893-B68E-B0B5C405AE53}" type="presParOf" srcId="{42C6928B-BF31-40F3-9F05-D38548021666}" destId="{40BEB083-7F58-4963-8556-68DA50E1DE1A}" srcOrd="2" destOrd="0" presId="urn:microsoft.com/office/officeart/2005/8/layout/vList2"/>
    <dgm:cxn modelId="{038F7384-AD48-4776-9E63-90AE50ADC5E8}" type="presParOf" srcId="{42C6928B-BF31-40F3-9F05-D38548021666}" destId="{9211FE40-5858-4CB2-8DE8-34514300442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FC01FA-FBF8-40B2-A5CC-C38A4FFC97E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62621F8-9109-419C-917D-33DBC6372EAC}">
      <dgm:prSet phldrT="[文本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下限适合算法</a:t>
          </a:r>
          <a:r>
            <a:rPr lang="en-US" altLang="zh-CN" dirty="0" smtClean="0"/>
            <a:t>(next fit)</a:t>
          </a:r>
          <a:endParaRPr lang="zh-CN" altLang="en-US" dirty="0"/>
        </a:p>
      </dgm:t>
    </dgm:pt>
    <dgm:pt modelId="{1374A6C1-2806-499D-B2A2-7EA25D969716}" type="parTrans" cxnId="{5FD48DF1-A6B8-43DA-81C0-DDDF3101605D}">
      <dgm:prSet/>
      <dgm:spPr/>
      <dgm:t>
        <a:bodyPr/>
        <a:lstStyle/>
        <a:p>
          <a:endParaRPr lang="zh-CN" altLang="en-US"/>
        </a:p>
      </dgm:t>
    </dgm:pt>
    <dgm:pt modelId="{5402BDB0-25B1-4E68-A8F2-9004561DDAB2}" type="sibTrans" cxnId="{5FD48DF1-A6B8-43DA-81C0-DDDF3101605D}">
      <dgm:prSet/>
      <dgm:spPr/>
      <dgm:t>
        <a:bodyPr/>
        <a:lstStyle/>
        <a:p>
          <a:endParaRPr lang="zh-CN" altLang="en-US"/>
        </a:p>
      </dgm:t>
    </dgm:pt>
    <dgm:pt modelId="{57B599EF-4976-4652-BB1F-480F7FCAF4C1}">
      <dgm:prSet phldrT="[文本]"/>
      <dgm:spPr/>
      <dgm:t>
        <a:bodyPr/>
        <a:lstStyle/>
        <a:p>
          <a:r>
            <a:rPr lang="zh-CN" altLang="en-US" dirty="0" smtClean="0"/>
            <a:t>检查当前物体能否放入刚刚装入问题的同一个箱子，如果能够则装入，否则就开辟一个新箱子</a:t>
          </a:r>
          <a:endParaRPr lang="zh-CN" altLang="en-US" dirty="0"/>
        </a:p>
      </dgm:t>
    </dgm:pt>
    <dgm:pt modelId="{4C8E2CCB-6970-4637-BB50-7B99FBAB3239}" type="parTrans" cxnId="{5E21BCB3-6701-4A23-99AE-BF50EE732631}">
      <dgm:prSet/>
      <dgm:spPr/>
      <dgm:t>
        <a:bodyPr/>
        <a:lstStyle/>
        <a:p>
          <a:endParaRPr lang="zh-CN" altLang="en-US"/>
        </a:p>
      </dgm:t>
    </dgm:pt>
    <dgm:pt modelId="{C74B1E7B-9D04-48F9-A242-FF2801AD95DF}" type="sibTrans" cxnId="{5E21BCB3-6701-4A23-99AE-BF50EE732631}">
      <dgm:prSet/>
      <dgm:spPr/>
      <dgm:t>
        <a:bodyPr/>
        <a:lstStyle/>
        <a:p>
          <a:endParaRPr lang="zh-CN" altLang="en-US"/>
        </a:p>
      </dgm:t>
    </dgm:pt>
    <dgm:pt modelId="{EEB71884-AB71-4CCF-BB52-22C2B7E90FD4}">
      <dgm:prSet phldrT="[文本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首次适合算法</a:t>
          </a:r>
          <a:r>
            <a:rPr lang="en-US" altLang="zh-CN" dirty="0" smtClean="0"/>
            <a:t>(first fit)</a:t>
          </a:r>
          <a:endParaRPr lang="zh-CN" altLang="en-US" dirty="0"/>
        </a:p>
      </dgm:t>
    </dgm:pt>
    <dgm:pt modelId="{AD156D71-80EA-4998-9712-AF69B6BC8F2A}" type="parTrans" cxnId="{F6E05137-2203-4D82-8278-54CE28143F51}">
      <dgm:prSet/>
      <dgm:spPr/>
      <dgm:t>
        <a:bodyPr/>
        <a:lstStyle/>
        <a:p>
          <a:endParaRPr lang="zh-CN" altLang="en-US"/>
        </a:p>
      </dgm:t>
    </dgm:pt>
    <dgm:pt modelId="{E8D2D7FC-EEA1-4AB5-8918-6DAD9AD5532F}" type="sibTrans" cxnId="{F6E05137-2203-4D82-8278-54CE28143F51}">
      <dgm:prSet/>
      <dgm:spPr/>
      <dgm:t>
        <a:bodyPr/>
        <a:lstStyle/>
        <a:p>
          <a:endParaRPr lang="zh-CN" altLang="en-US"/>
        </a:p>
      </dgm:t>
    </dgm:pt>
    <dgm:pt modelId="{298668ED-A7EB-4DBF-9722-D2DBFF17A909}">
      <dgm:prSet phldrT="[文本]" phldr="1"/>
      <dgm:spPr/>
      <dgm:t>
        <a:bodyPr/>
        <a:lstStyle/>
        <a:p>
          <a:endParaRPr lang="zh-CN" altLang="en-US" dirty="0"/>
        </a:p>
      </dgm:t>
    </dgm:pt>
    <dgm:pt modelId="{9927A484-F2B0-4A97-A490-57D5C30EBDB6}" type="parTrans" cxnId="{39FE37FD-85D3-45CB-B53C-D61AAD5C1376}">
      <dgm:prSet/>
      <dgm:spPr/>
      <dgm:t>
        <a:bodyPr/>
        <a:lstStyle/>
        <a:p>
          <a:endParaRPr lang="zh-CN" altLang="en-US"/>
        </a:p>
      </dgm:t>
    </dgm:pt>
    <dgm:pt modelId="{9A2689D8-422B-424A-9EEE-7E46BA52C516}" type="sibTrans" cxnId="{39FE37FD-85D3-45CB-B53C-D61AAD5C1376}">
      <dgm:prSet/>
      <dgm:spPr/>
      <dgm:t>
        <a:bodyPr/>
        <a:lstStyle/>
        <a:p>
          <a:endParaRPr lang="zh-CN" altLang="en-US"/>
        </a:p>
      </dgm:t>
    </dgm:pt>
    <dgm:pt modelId="{35EC21E0-EB3B-4944-996E-11D1C4C1F5A2}">
      <dgm:prSet phldrT="[文本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最佳适合算法</a:t>
          </a:r>
          <a:r>
            <a:rPr lang="en-US" altLang="zh-CN" dirty="0" smtClean="0"/>
            <a:t>(best fit)</a:t>
          </a:r>
          <a:endParaRPr lang="zh-CN" altLang="en-US" dirty="0"/>
        </a:p>
      </dgm:t>
    </dgm:pt>
    <dgm:pt modelId="{8F9AB30F-6A3F-4C93-9536-BC40E006C3FA}" type="parTrans" cxnId="{0339C363-C16E-4B57-928B-93E816BE0A5E}">
      <dgm:prSet/>
      <dgm:spPr/>
      <dgm:t>
        <a:bodyPr/>
        <a:lstStyle/>
        <a:p>
          <a:endParaRPr lang="zh-CN" altLang="en-US"/>
        </a:p>
      </dgm:t>
    </dgm:pt>
    <dgm:pt modelId="{128CE1E2-06F8-4ABA-AD46-FE8CF422FA13}" type="sibTrans" cxnId="{0339C363-C16E-4B57-928B-93E816BE0A5E}">
      <dgm:prSet/>
      <dgm:spPr/>
      <dgm:t>
        <a:bodyPr/>
        <a:lstStyle/>
        <a:p>
          <a:endParaRPr lang="zh-CN" altLang="en-US"/>
        </a:p>
      </dgm:t>
    </dgm:pt>
    <dgm:pt modelId="{E2C203CE-131A-4FF0-8F1B-CD04F6802D6F}">
      <dgm:prSet phldrT="[文本]"/>
      <dgm:spPr/>
      <dgm:t>
        <a:bodyPr/>
        <a:lstStyle/>
        <a:p>
          <a:r>
            <a:rPr lang="zh-CN" altLang="en-US" dirty="0" smtClean="0"/>
            <a:t>依次扫描箱子，把物体放入第一个能够装载物体的箱子中</a:t>
          </a:r>
          <a:endParaRPr lang="zh-CN" altLang="en-US" dirty="0"/>
        </a:p>
      </dgm:t>
    </dgm:pt>
    <dgm:pt modelId="{6CAA2109-BC55-421A-B422-6E344522E115}" type="parTrans" cxnId="{3D8740FF-7298-4D55-A0BE-5CC08F2631C6}">
      <dgm:prSet/>
      <dgm:spPr/>
      <dgm:t>
        <a:bodyPr/>
        <a:lstStyle/>
        <a:p>
          <a:endParaRPr lang="zh-CN" altLang="en-US"/>
        </a:p>
      </dgm:t>
    </dgm:pt>
    <dgm:pt modelId="{3F07C5EA-8114-44E7-A1E1-4A4200515965}" type="sibTrans" cxnId="{3D8740FF-7298-4D55-A0BE-5CC08F2631C6}">
      <dgm:prSet/>
      <dgm:spPr/>
      <dgm:t>
        <a:bodyPr/>
        <a:lstStyle/>
        <a:p>
          <a:endParaRPr lang="zh-CN" altLang="en-US"/>
        </a:p>
      </dgm:t>
    </dgm:pt>
    <dgm:pt modelId="{49F62AA2-7BC8-4ECC-B041-09836352DE49}">
      <dgm:prSet phldrT="[文本]"/>
      <dgm:spPr/>
      <dgm:t>
        <a:bodyPr/>
        <a:lstStyle/>
        <a:p>
          <a:r>
            <a:rPr lang="en-US" altLang="zh-CN" dirty="0" smtClean="0"/>
            <a:t>T(</a:t>
          </a:r>
          <a:r>
            <a:rPr lang="en-US" altLang="zh-CN" dirty="0" err="1" smtClean="0"/>
            <a:t>n,m</a:t>
          </a:r>
          <a:r>
            <a:rPr lang="en-US" altLang="zh-CN" dirty="0" smtClean="0"/>
            <a:t>)=</a:t>
          </a:r>
          <a:r>
            <a:rPr lang="en-US" altLang="zh-CN" dirty="0" err="1" smtClean="0"/>
            <a:t>n,O</a:t>
          </a:r>
          <a:r>
            <a:rPr lang="en-US" altLang="zh-CN" dirty="0" smtClean="0"/>
            <a:t>(</a:t>
          </a:r>
          <a:r>
            <a:rPr lang="en-US" altLang="zh-CN" dirty="0" err="1" smtClean="0"/>
            <a:t>n,m</a:t>
          </a:r>
          <a:r>
            <a:rPr lang="en-US" altLang="zh-CN" dirty="0" smtClean="0"/>
            <a:t>)=max(</a:t>
          </a:r>
          <a:r>
            <a:rPr lang="en-US" altLang="zh-CN" dirty="0" err="1" smtClean="0"/>
            <a:t>n,m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70E82914-7305-42C3-B6D4-F788057F5BB0}" type="parTrans" cxnId="{3432AB46-FDF3-4F7D-8FC5-56402505905E}">
      <dgm:prSet/>
      <dgm:spPr/>
      <dgm:t>
        <a:bodyPr/>
        <a:lstStyle/>
        <a:p>
          <a:endParaRPr lang="zh-CN" altLang="en-US"/>
        </a:p>
      </dgm:t>
    </dgm:pt>
    <dgm:pt modelId="{F30973EB-259F-4D6B-9D4E-8C22E6A28285}" type="sibTrans" cxnId="{3432AB46-FDF3-4F7D-8FC5-56402505905E}">
      <dgm:prSet/>
      <dgm:spPr/>
      <dgm:t>
        <a:bodyPr/>
        <a:lstStyle/>
        <a:p>
          <a:endParaRPr lang="zh-CN" altLang="en-US"/>
        </a:p>
      </dgm:t>
    </dgm:pt>
    <dgm:pt modelId="{CFD710AF-D55F-4189-B143-9FE466873E23}" type="pres">
      <dgm:prSet presAssocID="{C5FC01FA-FBF8-40B2-A5CC-C38A4FFC97E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07DD0FC-46B2-4FDC-87BD-71FFE02B5C17}" type="pres">
      <dgm:prSet presAssocID="{762621F8-9109-419C-917D-33DBC6372EA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A33FD3-6CED-429E-AFAA-65B78958C99B}" type="pres">
      <dgm:prSet presAssocID="{762621F8-9109-419C-917D-33DBC6372EAC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E4FE47-3441-441A-9C0E-67CAB652EB8E}" type="pres">
      <dgm:prSet presAssocID="{EEB71884-AB71-4CCF-BB52-22C2B7E90FD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77F10B-D66E-4933-A42F-4C3E47A466C4}" type="pres">
      <dgm:prSet presAssocID="{EEB71884-AB71-4CCF-BB52-22C2B7E90FD4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F44DC6-0551-403E-A466-17928657BCFD}" type="pres">
      <dgm:prSet presAssocID="{35EC21E0-EB3B-4944-996E-11D1C4C1F5A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01BFE6-078C-49AC-8543-D5749B17F19F}" type="pres">
      <dgm:prSet presAssocID="{35EC21E0-EB3B-4944-996E-11D1C4C1F5A2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E21BCB3-6701-4A23-99AE-BF50EE732631}" srcId="{762621F8-9109-419C-917D-33DBC6372EAC}" destId="{57B599EF-4976-4652-BB1F-480F7FCAF4C1}" srcOrd="0" destOrd="0" parTransId="{4C8E2CCB-6970-4637-BB50-7B99FBAB3239}" sibTransId="{C74B1E7B-9D04-48F9-A242-FF2801AD95DF}"/>
    <dgm:cxn modelId="{24E41E26-5392-48C2-AAD3-831A056F8159}" type="presOf" srcId="{762621F8-9109-419C-917D-33DBC6372EAC}" destId="{E07DD0FC-46B2-4FDC-87BD-71FFE02B5C17}" srcOrd="0" destOrd="0" presId="urn:microsoft.com/office/officeart/2005/8/layout/vList2"/>
    <dgm:cxn modelId="{5FD48DF1-A6B8-43DA-81C0-DDDF3101605D}" srcId="{C5FC01FA-FBF8-40B2-A5CC-C38A4FFC97E6}" destId="{762621F8-9109-419C-917D-33DBC6372EAC}" srcOrd="0" destOrd="0" parTransId="{1374A6C1-2806-499D-B2A2-7EA25D969716}" sibTransId="{5402BDB0-25B1-4E68-A8F2-9004561DDAB2}"/>
    <dgm:cxn modelId="{EF77A488-F568-4C0C-8EA3-3C3549D32D0C}" type="presOf" srcId="{298668ED-A7EB-4DBF-9722-D2DBFF17A909}" destId="{F401BFE6-078C-49AC-8543-D5749B17F19F}" srcOrd="0" destOrd="0" presId="urn:microsoft.com/office/officeart/2005/8/layout/vList2"/>
    <dgm:cxn modelId="{3D8740FF-7298-4D55-A0BE-5CC08F2631C6}" srcId="{EEB71884-AB71-4CCF-BB52-22C2B7E90FD4}" destId="{E2C203CE-131A-4FF0-8F1B-CD04F6802D6F}" srcOrd="0" destOrd="0" parTransId="{6CAA2109-BC55-421A-B422-6E344522E115}" sibTransId="{3F07C5EA-8114-44E7-A1E1-4A4200515965}"/>
    <dgm:cxn modelId="{82713BC6-754E-4526-8F35-5A157DFDA6BB}" type="presOf" srcId="{35EC21E0-EB3B-4944-996E-11D1C4C1F5A2}" destId="{26F44DC6-0551-403E-A466-17928657BCFD}" srcOrd="0" destOrd="0" presId="urn:microsoft.com/office/officeart/2005/8/layout/vList2"/>
    <dgm:cxn modelId="{BBC33109-3347-4C25-8631-40306339D5DE}" type="presOf" srcId="{49F62AA2-7BC8-4ECC-B041-09836352DE49}" destId="{2EA33FD3-6CED-429E-AFAA-65B78958C99B}" srcOrd="0" destOrd="1" presId="urn:microsoft.com/office/officeart/2005/8/layout/vList2"/>
    <dgm:cxn modelId="{39FE37FD-85D3-45CB-B53C-D61AAD5C1376}" srcId="{35EC21E0-EB3B-4944-996E-11D1C4C1F5A2}" destId="{298668ED-A7EB-4DBF-9722-D2DBFF17A909}" srcOrd="0" destOrd="0" parTransId="{9927A484-F2B0-4A97-A490-57D5C30EBDB6}" sibTransId="{9A2689D8-422B-424A-9EEE-7E46BA52C516}"/>
    <dgm:cxn modelId="{EBC8243B-B873-475D-AFE0-BDED8B5B637C}" type="presOf" srcId="{C5FC01FA-FBF8-40B2-A5CC-C38A4FFC97E6}" destId="{CFD710AF-D55F-4189-B143-9FE466873E23}" srcOrd="0" destOrd="0" presId="urn:microsoft.com/office/officeart/2005/8/layout/vList2"/>
    <dgm:cxn modelId="{F6E05137-2203-4D82-8278-54CE28143F51}" srcId="{C5FC01FA-FBF8-40B2-A5CC-C38A4FFC97E6}" destId="{EEB71884-AB71-4CCF-BB52-22C2B7E90FD4}" srcOrd="1" destOrd="0" parTransId="{AD156D71-80EA-4998-9712-AF69B6BC8F2A}" sibTransId="{E8D2D7FC-EEA1-4AB5-8918-6DAD9AD5532F}"/>
    <dgm:cxn modelId="{3432AB46-FDF3-4F7D-8FC5-56402505905E}" srcId="{762621F8-9109-419C-917D-33DBC6372EAC}" destId="{49F62AA2-7BC8-4ECC-B041-09836352DE49}" srcOrd="1" destOrd="0" parTransId="{70E82914-7305-42C3-B6D4-F788057F5BB0}" sibTransId="{F30973EB-259F-4D6B-9D4E-8C22E6A28285}"/>
    <dgm:cxn modelId="{17A9EA60-6130-4B14-89AF-0A0CFA3F6E5F}" type="presOf" srcId="{57B599EF-4976-4652-BB1F-480F7FCAF4C1}" destId="{2EA33FD3-6CED-429E-AFAA-65B78958C99B}" srcOrd="0" destOrd="0" presId="urn:microsoft.com/office/officeart/2005/8/layout/vList2"/>
    <dgm:cxn modelId="{F4AE5A61-AB8D-4D35-80E9-78E5957E5D9E}" type="presOf" srcId="{E2C203CE-131A-4FF0-8F1B-CD04F6802D6F}" destId="{5F77F10B-D66E-4933-A42F-4C3E47A466C4}" srcOrd="0" destOrd="0" presId="urn:microsoft.com/office/officeart/2005/8/layout/vList2"/>
    <dgm:cxn modelId="{C41ABC76-A5CF-410D-BCCF-A582A07CF9C5}" type="presOf" srcId="{EEB71884-AB71-4CCF-BB52-22C2B7E90FD4}" destId="{65E4FE47-3441-441A-9C0E-67CAB652EB8E}" srcOrd="0" destOrd="0" presId="urn:microsoft.com/office/officeart/2005/8/layout/vList2"/>
    <dgm:cxn modelId="{0339C363-C16E-4B57-928B-93E816BE0A5E}" srcId="{C5FC01FA-FBF8-40B2-A5CC-C38A4FFC97E6}" destId="{35EC21E0-EB3B-4944-996E-11D1C4C1F5A2}" srcOrd="2" destOrd="0" parTransId="{8F9AB30F-6A3F-4C93-9536-BC40E006C3FA}" sibTransId="{128CE1E2-06F8-4ABA-AD46-FE8CF422FA13}"/>
    <dgm:cxn modelId="{B0AD9E20-7A79-4F40-8787-0B3E8F875A81}" type="presParOf" srcId="{CFD710AF-D55F-4189-B143-9FE466873E23}" destId="{E07DD0FC-46B2-4FDC-87BD-71FFE02B5C17}" srcOrd="0" destOrd="0" presId="urn:microsoft.com/office/officeart/2005/8/layout/vList2"/>
    <dgm:cxn modelId="{9DBD14FA-F624-4D39-B813-DB0F970878FC}" type="presParOf" srcId="{CFD710AF-D55F-4189-B143-9FE466873E23}" destId="{2EA33FD3-6CED-429E-AFAA-65B78958C99B}" srcOrd="1" destOrd="0" presId="urn:microsoft.com/office/officeart/2005/8/layout/vList2"/>
    <dgm:cxn modelId="{C5F81629-ED6F-409D-9EE7-F406CBB579DB}" type="presParOf" srcId="{CFD710AF-D55F-4189-B143-9FE466873E23}" destId="{65E4FE47-3441-441A-9C0E-67CAB652EB8E}" srcOrd="2" destOrd="0" presId="urn:microsoft.com/office/officeart/2005/8/layout/vList2"/>
    <dgm:cxn modelId="{35CAF543-7CEF-40EF-B20E-DD6A332732F6}" type="presParOf" srcId="{CFD710AF-D55F-4189-B143-9FE466873E23}" destId="{5F77F10B-D66E-4933-A42F-4C3E47A466C4}" srcOrd="3" destOrd="0" presId="urn:microsoft.com/office/officeart/2005/8/layout/vList2"/>
    <dgm:cxn modelId="{C640223A-60DB-4A5F-981B-8E94FC5C6A4B}" type="presParOf" srcId="{CFD710AF-D55F-4189-B143-9FE466873E23}" destId="{26F44DC6-0551-403E-A466-17928657BCFD}" srcOrd="4" destOrd="0" presId="urn:microsoft.com/office/officeart/2005/8/layout/vList2"/>
    <dgm:cxn modelId="{B3051771-3BAB-4E0B-ABDD-28617C6A6CB8}" type="presParOf" srcId="{CFD710AF-D55F-4189-B143-9FE466873E23}" destId="{F401BFE6-078C-49AC-8543-D5749B17F19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52EF60-84EE-403D-AE2B-283705CED790}">
      <dsp:nvSpPr>
        <dsp:cNvPr id="0" name=""/>
        <dsp:cNvSpPr/>
      </dsp:nvSpPr>
      <dsp:spPr>
        <a:xfrm>
          <a:off x="0" y="10371"/>
          <a:ext cx="8229600" cy="1358369"/>
        </a:xfrm>
        <a:prstGeom prst="roundRect">
          <a:avLst/>
        </a:prstGeom>
        <a:gradFill rotWithShape="1">
          <a:gsLst>
            <a:gs pos="0">
              <a:schemeClr val="accent6">
                <a:shade val="38000"/>
                <a:satMod val="150000"/>
              </a:schemeClr>
            </a:gs>
            <a:gs pos="50000">
              <a:schemeClr val="accent6">
                <a:shade val="100000"/>
                <a:satMod val="100000"/>
              </a:schemeClr>
            </a:gs>
            <a:gs pos="100000">
              <a:schemeClr val="accent6">
                <a:shade val="38000"/>
                <a:satMod val="150000"/>
              </a:schemeClr>
            </a:gs>
          </a:gsLst>
          <a:lin ang="0" scaled="1"/>
        </a:gradFill>
        <a:ln w="12700" cap="flat" cmpd="sng" algn="ctr">
          <a:solidFill>
            <a:schemeClr val="accent6"/>
          </a:solidFill>
          <a:prstDash val="solid"/>
        </a:ln>
        <a:effectLst>
          <a:outerShdw blurRad="190500" dist="78600" dir="2700000" rotWithShape="0">
            <a:srgbClr val="000000">
              <a:alpha val="355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>
              <a:hlinkClick xmlns:r="http://schemas.openxmlformats.org/officeDocument/2006/relationships" r:id="" action="ppaction://hlinksldjump"/>
            </a:rPr>
            <a:t>联机装箱问题</a:t>
          </a:r>
          <a:endParaRPr lang="zh-CN" altLang="en-US" sz="5400" kern="1200" dirty="0"/>
        </a:p>
      </dsp:txBody>
      <dsp:txXfrm>
        <a:off x="66310" y="76681"/>
        <a:ext cx="8096980" cy="1225749"/>
      </dsp:txXfrm>
    </dsp:sp>
    <dsp:sp modelId="{5B55F8D5-81D8-41F3-9E73-F5106D5B583D}">
      <dsp:nvSpPr>
        <dsp:cNvPr id="0" name=""/>
        <dsp:cNvSpPr/>
      </dsp:nvSpPr>
      <dsp:spPr>
        <a:xfrm>
          <a:off x="0" y="1368741"/>
          <a:ext cx="8229600" cy="894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b="1" kern="1200" dirty="0" smtClean="0"/>
            <a:t>必须将一个物体装箱后才能够装下一个物体</a:t>
          </a:r>
          <a:endParaRPr lang="zh-CN" altLang="en-US" sz="2400" b="1" kern="1200" dirty="0"/>
        </a:p>
      </dsp:txBody>
      <dsp:txXfrm>
        <a:off x="0" y="1368741"/>
        <a:ext cx="8229600" cy="894240"/>
      </dsp:txXfrm>
    </dsp:sp>
    <dsp:sp modelId="{40BEB083-7F58-4963-8556-68DA50E1DE1A}">
      <dsp:nvSpPr>
        <dsp:cNvPr id="0" name=""/>
        <dsp:cNvSpPr/>
      </dsp:nvSpPr>
      <dsp:spPr>
        <a:xfrm>
          <a:off x="0" y="2262981"/>
          <a:ext cx="8229600" cy="1358369"/>
        </a:xfrm>
        <a:prstGeom prst="roundRect">
          <a:avLst/>
        </a:prstGeom>
        <a:gradFill rotWithShape="1">
          <a:gsLst>
            <a:gs pos="0">
              <a:schemeClr val="accent6">
                <a:shade val="38000"/>
                <a:satMod val="150000"/>
              </a:schemeClr>
            </a:gs>
            <a:gs pos="50000">
              <a:schemeClr val="accent6">
                <a:shade val="100000"/>
                <a:satMod val="100000"/>
              </a:schemeClr>
            </a:gs>
            <a:gs pos="100000">
              <a:schemeClr val="accent6">
                <a:shade val="38000"/>
                <a:satMod val="150000"/>
              </a:schemeClr>
            </a:gs>
          </a:gsLst>
          <a:lin ang="0" scaled="1"/>
        </a:gradFill>
        <a:ln w="12700" cap="flat" cmpd="sng" algn="ctr">
          <a:solidFill>
            <a:schemeClr val="accent6"/>
          </a:solidFill>
          <a:prstDash val="solid"/>
        </a:ln>
        <a:effectLst>
          <a:outerShdw blurRad="190500" dist="78600" dir="2700000" rotWithShape="0">
            <a:srgbClr val="000000">
              <a:alpha val="355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>
              <a:hlinkClick xmlns:r="http://schemas.openxmlformats.org/officeDocument/2006/relationships" r:id="" action="ppaction://hlinksldjump"/>
            </a:rPr>
            <a:t>脱机装箱问题</a:t>
          </a:r>
          <a:endParaRPr lang="zh-CN" altLang="en-US" sz="5400" kern="1200" dirty="0"/>
        </a:p>
      </dsp:txBody>
      <dsp:txXfrm>
        <a:off x="66310" y="2329291"/>
        <a:ext cx="8096980" cy="1225749"/>
      </dsp:txXfrm>
    </dsp:sp>
    <dsp:sp modelId="{9211FE40-5858-4CB2-8DE8-34514300442A}">
      <dsp:nvSpPr>
        <dsp:cNvPr id="0" name=""/>
        <dsp:cNvSpPr/>
      </dsp:nvSpPr>
      <dsp:spPr>
        <a:xfrm>
          <a:off x="0" y="3621351"/>
          <a:ext cx="8229600" cy="894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b="1" kern="1200" dirty="0" smtClean="0"/>
            <a:t>所有数据都读入才处理</a:t>
          </a:r>
          <a:endParaRPr lang="zh-CN" altLang="en-US" sz="2400" b="1" kern="1200" dirty="0"/>
        </a:p>
      </dsp:txBody>
      <dsp:txXfrm>
        <a:off x="0" y="3621351"/>
        <a:ext cx="8229600" cy="894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DD0FC-46B2-4FDC-87BD-71FFE02B5C17}">
      <dsp:nvSpPr>
        <dsp:cNvPr id="0" name=""/>
        <dsp:cNvSpPr/>
      </dsp:nvSpPr>
      <dsp:spPr>
        <a:xfrm>
          <a:off x="0" y="44256"/>
          <a:ext cx="8229600" cy="754649"/>
        </a:xfrm>
        <a:prstGeom prst="roundRect">
          <a:avLst/>
        </a:prstGeom>
        <a:gradFill rotWithShape="1">
          <a:gsLst>
            <a:gs pos="0">
              <a:schemeClr val="accent4">
                <a:shade val="38000"/>
                <a:satMod val="150000"/>
              </a:schemeClr>
            </a:gs>
            <a:gs pos="50000">
              <a:schemeClr val="accent4">
                <a:shade val="100000"/>
                <a:satMod val="100000"/>
              </a:schemeClr>
            </a:gs>
            <a:gs pos="100000">
              <a:schemeClr val="accent4">
                <a:shade val="38000"/>
                <a:satMod val="150000"/>
              </a:schemeClr>
            </a:gs>
          </a:gsLst>
          <a:lin ang="0" scaled="1"/>
        </a:gradFill>
        <a:ln w="12700" cap="flat" cmpd="sng" algn="ctr">
          <a:solidFill>
            <a:schemeClr val="accent4"/>
          </a:solidFill>
          <a:prstDash val="solid"/>
        </a:ln>
        <a:effectLst>
          <a:outerShdw blurRad="190500" dist="78600" dir="2700000" rotWithShape="0">
            <a:srgbClr val="000000">
              <a:alpha val="355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下限适合算法</a:t>
          </a:r>
          <a:r>
            <a:rPr lang="en-US" altLang="zh-CN" sz="3000" kern="1200" dirty="0" smtClean="0"/>
            <a:t>(next fit)</a:t>
          </a:r>
          <a:endParaRPr lang="zh-CN" altLang="en-US" sz="3000" kern="1200" dirty="0"/>
        </a:p>
      </dsp:txBody>
      <dsp:txXfrm>
        <a:off x="36839" y="81095"/>
        <a:ext cx="8155922" cy="680971"/>
      </dsp:txXfrm>
    </dsp:sp>
    <dsp:sp modelId="{2EA33FD3-6CED-429E-AFAA-65B78958C99B}">
      <dsp:nvSpPr>
        <dsp:cNvPr id="0" name=""/>
        <dsp:cNvSpPr/>
      </dsp:nvSpPr>
      <dsp:spPr>
        <a:xfrm>
          <a:off x="0" y="798906"/>
          <a:ext cx="8229600" cy="1179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300" kern="1200" dirty="0" smtClean="0"/>
            <a:t>检查当前物体能否放入刚刚装入问题的同一个箱子，如果能够则装入，否则就开辟一个新箱子</a:t>
          </a:r>
          <a:endParaRPr lang="zh-CN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300" kern="1200" dirty="0" smtClean="0"/>
            <a:t>T(</a:t>
          </a:r>
          <a:r>
            <a:rPr lang="en-US" altLang="zh-CN" sz="2300" kern="1200" dirty="0" err="1" smtClean="0"/>
            <a:t>n,m</a:t>
          </a:r>
          <a:r>
            <a:rPr lang="en-US" altLang="zh-CN" sz="2300" kern="1200" dirty="0" smtClean="0"/>
            <a:t>)=</a:t>
          </a:r>
          <a:r>
            <a:rPr lang="en-US" altLang="zh-CN" sz="2300" kern="1200" dirty="0" err="1" smtClean="0"/>
            <a:t>n,O</a:t>
          </a:r>
          <a:r>
            <a:rPr lang="en-US" altLang="zh-CN" sz="2300" kern="1200" dirty="0" smtClean="0"/>
            <a:t>(</a:t>
          </a:r>
          <a:r>
            <a:rPr lang="en-US" altLang="zh-CN" sz="2300" kern="1200" dirty="0" err="1" smtClean="0"/>
            <a:t>n,m</a:t>
          </a:r>
          <a:r>
            <a:rPr lang="en-US" altLang="zh-CN" sz="2300" kern="1200" dirty="0" smtClean="0"/>
            <a:t>)=max(</a:t>
          </a:r>
          <a:r>
            <a:rPr lang="en-US" altLang="zh-CN" sz="2300" kern="1200" dirty="0" err="1" smtClean="0"/>
            <a:t>n,m</a:t>
          </a:r>
          <a:r>
            <a:rPr lang="en-US" altLang="zh-CN" sz="2300" kern="1200" dirty="0" smtClean="0"/>
            <a:t>)</a:t>
          </a:r>
          <a:endParaRPr lang="zh-CN" altLang="en-US" sz="2300" kern="1200" dirty="0"/>
        </a:p>
      </dsp:txBody>
      <dsp:txXfrm>
        <a:off x="0" y="798906"/>
        <a:ext cx="8229600" cy="1179900"/>
      </dsp:txXfrm>
    </dsp:sp>
    <dsp:sp modelId="{65E4FE47-3441-441A-9C0E-67CAB652EB8E}">
      <dsp:nvSpPr>
        <dsp:cNvPr id="0" name=""/>
        <dsp:cNvSpPr/>
      </dsp:nvSpPr>
      <dsp:spPr>
        <a:xfrm>
          <a:off x="0" y="1978806"/>
          <a:ext cx="8229600" cy="754649"/>
        </a:xfrm>
        <a:prstGeom prst="roundRect">
          <a:avLst/>
        </a:prstGeom>
        <a:gradFill rotWithShape="1">
          <a:gsLst>
            <a:gs pos="0">
              <a:schemeClr val="accent4">
                <a:shade val="38000"/>
                <a:satMod val="150000"/>
              </a:schemeClr>
            </a:gs>
            <a:gs pos="50000">
              <a:schemeClr val="accent4">
                <a:shade val="100000"/>
                <a:satMod val="100000"/>
              </a:schemeClr>
            </a:gs>
            <a:gs pos="100000">
              <a:schemeClr val="accent4">
                <a:shade val="38000"/>
                <a:satMod val="150000"/>
              </a:schemeClr>
            </a:gs>
          </a:gsLst>
          <a:lin ang="0" scaled="1"/>
        </a:gradFill>
        <a:ln w="12700" cap="flat" cmpd="sng" algn="ctr">
          <a:solidFill>
            <a:schemeClr val="accent4"/>
          </a:solidFill>
          <a:prstDash val="solid"/>
        </a:ln>
        <a:effectLst>
          <a:outerShdw blurRad="190500" dist="78600" dir="2700000" rotWithShape="0">
            <a:srgbClr val="000000">
              <a:alpha val="355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首次适合算法</a:t>
          </a:r>
          <a:r>
            <a:rPr lang="en-US" altLang="zh-CN" sz="3000" kern="1200" dirty="0" smtClean="0"/>
            <a:t>(first fit)</a:t>
          </a:r>
          <a:endParaRPr lang="zh-CN" altLang="en-US" sz="3000" kern="1200" dirty="0"/>
        </a:p>
      </dsp:txBody>
      <dsp:txXfrm>
        <a:off x="36839" y="2015645"/>
        <a:ext cx="8155922" cy="680971"/>
      </dsp:txXfrm>
    </dsp:sp>
    <dsp:sp modelId="{5F77F10B-D66E-4933-A42F-4C3E47A466C4}">
      <dsp:nvSpPr>
        <dsp:cNvPr id="0" name=""/>
        <dsp:cNvSpPr/>
      </dsp:nvSpPr>
      <dsp:spPr>
        <a:xfrm>
          <a:off x="0" y="2733456"/>
          <a:ext cx="8229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300" kern="1200" dirty="0" smtClean="0"/>
            <a:t>依次扫描箱子，把物体放入第一个能够装载物体的箱子中</a:t>
          </a:r>
          <a:endParaRPr lang="zh-CN" altLang="en-US" sz="2300" kern="1200" dirty="0"/>
        </a:p>
      </dsp:txBody>
      <dsp:txXfrm>
        <a:off x="0" y="2733456"/>
        <a:ext cx="8229600" cy="496800"/>
      </dsp:txXfrm>
    </dsp:sp>
    <dsp:sp modelId="{26F44DC6-0551-403E-A466-17928657BCFD}">
      <dsp:nvSpPr>
        <dsp:cNvPr id="0" name=""/>
        <dsp:cNvSpPr/>
      </dsp:nvSpPr>
      <dsp:spPr>
        <a:xfrm>
          <a:off x="0" y="3230256"/>
          <a:ext cx="8229600" cy="754649"/>
        </a:xfrm>
        <a:prstGeom prst="roundRect">
          <a:avLst/>
        </a:prstGeom>
        <a:gradFill rotWithShape="1">
          <a:gsLst>
            <a:gs pos="0">
              <a:schemeClr val="accent4">
                <a:shade val="38000"/>
                <a:satMod val="150000"/>
              </a:schemeClr>
            </a:gs>
            <a:gs pos="50000">
              <a:schemeClr val="accent4">
                <a:shade val="100000"/>
                <a:satMod val="100000"/>
              </a:schemeClr>
            </a:gs>
            <a:gs pos="100000">
              <a:schemeClr val="accent4">
                <a:shade val="38000"/>
                <a:satMod val="150000"/>
              </a:schemeClr>
            </a:gs>
          </a:gsLst>
          <a:lin ang="0" scaled="1"/>
        </a:gradFill>
        <a:ln w="12700" cap="flat" cmpd="sng" algn="ctr">
          <a:solidFill>
            <a:schemeClr val="accent4"/>
          </a:solidFill>
          <a:prstDash val="solid"/>
        </a:ln>
        <a:effectLst>
          <a:outerShdw blurRad="190500" dist="78600" dir="2700000" rotWithShape="0">
            <a:srgbClr val="000000">
              <a:alpha val="355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最佳适合算法</a:t>
          </a:r>
          <a:r>
            <a:rPr lang="en-US" altLang="zh-CN" sz="3000" kern="1200" dirty="0" smtClean="0"/>
            <a:t>(best fit)</a:t>
          </a:r>
          <a:endParaRPr lang="zh-CN" altLang="en-US" sz="3000" kern="1200" dirty="0"/>
        </a:p>
      </dsp:txBody>
      <dsp:txXfrm>
        <a:off x="36839" y="3267095"/>
        <a:ext cx="8155922" cy="680971"/>
      </dsp:txXfrm>
    </dsp:sp>
    <dsp:sp modelId="{F401BFE6-078C-49AC-8543-D5749B17F19F}">
      <dsp:nvSpPr>
        <dsp:cNvPr id="0" name=""/>
        <dsp:cNvSpPr/>
      </dsp:nvSpPr>
      <dsp:spPr>
        <a:xfrm>
          <a:off x="0" y="3984906"/>
          <a:ext cx="8229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2300" kern="1200" dirty="0"/>
        </a:p>
      </dsp:txBody>
      <dsp:txXfrm>
        <a:off x="0" y="3984906"/>
        <a:ext cx="8229600" cy="49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E7561-3B42-450C-B4C9-83D58BA806CD}" type="datetimeFigureOut">
              <a:rPr lang="zh-CN" altLang="en-US" smtClean="0"/>
              <a:t>2014/10/14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D66BB-0A96-46B3-ACF7-FE1D5EF21C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32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假设物体大小</a:t>
            </a:r>
            <a:r>
              <a:rPr lang="en-US" altLang="zh-CN" dirty="0" smtClean="0"/>
              <a:t>0.2,0.5,0.4,0.7,0.1,0.3,0.8,</a:t>
            </a:r>
            <a:r>
              <a:rPr lang="zh-CN" altLang="en-US" dirty="0" smtClean="0"/>
              <a:t>箱子体积都是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T1(n)=7,S1(n)=5  T1(n)=O(n) S1(n)=O(2n)=O(n)</a:t>
            </a:r>
          </a:p>
          <a:p>
            <a:r>
              <a:rPr lang="en-US" altLang="zh-CN" dirty="0" smtClean="0"/>
              <a:t>T2(n)=14,S2(n)=4 T2(n)=O(n^2) S2(n)=O(n)</a:t>
            </a:r>
          </a:p>
          <a:p>
            <a:r>
              <a:rPr lang="en-US" altLang="zh-CN" dirty="0" smtClean="0"/>
              <a:t>T3(n)=15 S3(n)=4 T3(n)=O(n^2) S3(n)=O(n)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D66BB-0A96-46B3-ACF7-FE1D5EF21C5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734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D66BB-0A96-46B3-ACF7-FE1D5EF21C5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059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b="1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fld id="{62EC22C4-B448-404C-AB23-58C4DD3CDB9A}" type="datetimeFigureOut">
              <a:rPr lang="zh-CN" altLang="en-US" smtClean="0"/>
              <a:t>2014/10/14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22C4-B448-404C-AB23-58C4DD3CDB9A}" type="datetimeFigureOut">
              <a:rPr lang="zh-CN" altLang="en-US" smtClean="0"/>
              <a:t>2014/10/14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07E133-EA32-46DC-883D-18ADE5D7F4C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22C4-B448-404C-AB23-58C4DD3CDB9A}" type="datetimeFigureOut">
              <a:rPr lang="zh-CN" altLang="en-US" smtClean="0"/>
              <a:t>2014/10/14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07E133-EA32-46DC-883D-18ADE5D7F4C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57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57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E06B6-9122-4886-B2AA-9338B1B13227}" type="datetime1">
              <a:rPr lang="zh-CN" altLang="en-US"/>
              <a:pPr>
                <a:defRPr/>
              </a:pPr>
              <a:t>2014/10/14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3047" y="532491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D1F00-1CA0-4A41-AF4F-284D6E9DE7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779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22C4-B448-404C-AB23-58C4DD3CDB9A}" type="datetimeFigureOut">
              <a:rPr lang="zh-CN" altLang="en-US" smtClean="0"/>
              <a:t>2014/10/14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07E133-EA32-46DC-883D-18ADE5D7F4C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22C4-B448-404C-AB23-58C4DD3CDB9A}" type="datetimeFigureOut">
              <a:rPr lang="zh-CN" altLang="en-US" smtClean="0"/>
              <a:t>2014/10/14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07E133-EA32-46DC-883D-18ADE5D7F4C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22C4-B448-404C-AB23-58C4DD3CDB9A}" type="datetimeFigureOut">
              <a:rPr lang="zh-CN" altLang="en-US" smtClean="0"/>
              <a:t>2014/10/14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07E133-EA32-46DC-883D-18ADE5D7F4C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22C4-B448-404C-AB23-58C4DD3CDB9A}" type="datetimeFigureOut">
              <a:rPr lang="zh-CN" altLang="en-US" smtClean="0"/>
              <a:t>2014/10/14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07E133-EA32-46DC-883D-18ADE5D7F4C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22C4-B448-404C-AB23-58C4DD3CDB9A}" type="datetimeFigureOut">
              <a:rPr lang="zh-CN" altLang="en-US" smtClean="0"/>
              <a:t>2014/10/14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07E133-EA32-46DC-883D-18ADE5D7F4C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22C4-B448-404C-AB23-58C4DD3CDB9A}" type="datetimeFigureOut">
              <a:rPr lang="zh-CN" altLang="en-US" smtClean="0"/>
              <a:t>2014/10/14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07E133-EA32-46DC-883D-18ADE5D7F4C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22C4-B448-404C-AB23-58C4DD3CDB9A}" type="datetimeFigureOut">
              <a:rPr lang="zh-CN" altLang="en-US" smtClean="0"/>
              <a:t>2014/10/14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07E133-EA32-46DC-883D-18ADE5D7F4C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62EC22C4-B448-404C-AB23-58C4DD3CDB9A}" type="datetimeFigureOut">
              <a:rPr lang="zh-CN" altLang="en-US" smtClean="0"/>
              <a:t>2014/10/14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8C07E133-EA32-46DC-883D-18ADE5D7F4C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 b="1">
                <a:solidFill>
                  <a:schemeClr val="tx1"/>
                </a:solidFill>
              </a:defRPr>
            </a:lvl1pPr>
          </a:lstStyle>
          <a:p>
            <a:fld id="{62EC22C4-B448-404C-AB23-58C4DD3CDB9A}" type="datetimeFigureOut">
              <a:rPr lang="zh-CN" altLang="en-US" smtClean="0"/>
              <a:t>2014/10/14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="1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1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第三</a:t>
            </a:r>
            <a:r>
              <a:rPr lang="zh-CN" altLang="en-US" dirty="0" smtClean="0"/>
              <a:t>个项目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旅游背包问题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854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旅游背包问题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第</a:t>
            </a:r>
            <a:r>
              <a:rPr lang="en-US" altLang="zh-CN" dirty="0" smtClean="0"/>
              <a:t>i</a:t>
            </a:r>
            <a:r>
              <a:rPr lang="zh-CN" altLang="en-US" dirty="0" smtClean="0"/>
              <a:t>个物体大小为</a:t>
            </a:r>
            <a:r>
              <a:rPr lang="en-US" altLang="zh-CN" dirty="0" smtClean="0"/>
              <a:t> S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, </a:t>
            </a:r>
            <a:r>
              <a:rPr lang="zh-CN" altLang="en-US" dirty="0" smtClean="0"/>
              <a:t>箱子尺寸为</a:t>
            </a:r>
            <a:r>
              <a:rPr lang="en-US" altLang="zh-CN" dirty="0" smtClean="0"/>
              <a:t>c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maxS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&lt;c). </a:t>
            </a:r>
            <a:r>
              <a:rPr lang="zh-CN" altLang="en-US" dirty="0" smtClean="0"/>
              <a:t>现在有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个物体和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个箱子。请问，我们最少需要多少个箱子来储存这些物体？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447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79249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020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4118"/>
            <a:ext cx="5064953" cy="1695631"/>
          </a:xfrm>
        </p:spPr>
        <p:txBody>
          <a:bodyPr/>
          <a:lstStyle/>
          <a:p>
            <a:r>
              <a:rPr lang="zh-CN" altLang="en-US" b="1" dirty="0" smtClean="0"/>
              <a:t>联机算法</a:t>
            </a:r>
            <a:endParaRPr lang="zh-CN" altLang="en-US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81262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134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75856" y="2310753"/>
            <a:ext cx="2592288" cy="1695631"/>
          </a:xfrm>
        </p:spPr>
        <p:txBody>
          <a:bodyPr/>
          <a:lstStyle/>
          <a:p>
            <a:r>
              <a:rPr lang="zh-CN" altLang="en-US" dirty="0" smtClean="0"/>
              <a:t>脱机算法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46458" y="260648"/>
            <a:ext cx="8238428" cy="6158571"/>
            <a:chOff x="448372" y="447681"/>
            <a:chExt cx="8238428" cy="6158571"/>
          </a:xfrm>
        </p:grpSpPr>
        <p:sp>
          <p:nvSpPr>
            <p:cNvPr id="5" name="任意多边形 4"/>
            <p:cNvSpPr/>
            <p:nvPr/>
          </p:nvSpPr>
          <p:spPr>
            <a:xfrm>
              <a:off x="448372" y="447681"/>
              <a:ext cx="8229600" cy="1270591"/>
            </a:xfrm>
            <a:custGeom>
              <a:avLst/>
              <a:gdLst>
                <a:gd name="connsiteX0" fmla="*/ 0 w 8229600"/>
                <a:gd name="connsiteY0" fmla="*/ 272518 h 1635075"/>
                <a:gd name="connsiteX1" fmla="*/ 272518 w 8229600"/>
                <a:gd name="connsiteY1" fmla="*/ 0 h 1635075"/>
                <a:gd name="connsiteX2" fmla="*/ 7957082 w 8229600"/>
                <a:gd name="connsiteY2" fmla="*/ 0 h 1635075"/>
                <a:gd name="connsiteX3" fmla="*/ 8229600 w 8229600"/>
                <a:gd name="connsiteY3" fmla="*/ 272518 h 1635075"/>
                <a:gd name="connsiteX4" fmla="*/ 8229600 w 8229600"/>
                <a:gd name="connsiteY4" fmla="*/ 1362557 h 1635075"/>
                <a:gd name="connsiteX5" fmla="*/ 7957082 w 8229600"/>
                <a:gd name="connsiteY5" fmla="*/ 1635075 h 1635075"/>
                <a:gd name="connsiteX6" fmla="*/ 272518 w 8229600"/>
                <a:gd name="connsiteY6" fmla="*/ 1635075 h 1635075"/>
                <a:gd name="connsiteX7" fmla="*/ 0 w 8229600"/>
                <a:gd name="connsiteY7" fmla="*/ 1362557 h 1635075"/>
                <a:gd name="connsiteX8" fmla="*/ 0 w 8229600"/>
                <a:gd name="connsiteY8" fmla="*/ 272518 h 163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29600" h="1635075">
                  <a:moveTo>
                    <a:pt x="0" y="272518"/>
                  </a:moveTo>
                  <a:cubicBezTo>
                    <a:pt x="0" y="122010"/>
                    <a:pt x="122010" y="0"/>
                    <a:pt x="272518" y="0"/>
                  </a:cubicBezTo>
                  <a:lnTo>
                    <a:pt x="7957082" y="0"/>
                  </a:lnTo>
                  <a:cubicBezTo>
                    <a:pt x="8107590" y="0"/>
                    <a:pt x="8229600" y="122010"/>
                    <a:pt x="8229600" y="272518"/>
                  </a:cubicBezTo>
                  <a:lnTo>
                    <a:pt x="8229600" y="1362557"/>
                  </a:lnTo>
                  <a:cubicBezTo>
                    <a:pt x="8229600" y="1513065"/>
                    <a:pt x="8107590" y="1635075"/>
                    <a:pt x="7957082" y="1635075"/>
                  </a:cubicBezTo>
                  <a:lnTo>
                    <a:pt x="272518" y="1635075"/>
                  </a:lnTo>
                  <a:cubicBezTo>
                    <a:pt x="122010" y="1635075"/>
                    <a:pt x="0" y="1513065"/>
                    <a:pt x="0" y="1362557"/>
                  </a:cubicBezTo>
                  <a:lnTo>
                    <a:pt x="0" y="272518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327468" tIns="327468" rIns="327468" bIns="327468" numCol="1" spcCol="1270" anchor="ctr" anchorCtr="0">
              <a:noAutofit/>
            </a:bodyPr>
            <a:lstStyle/>
            <a:p>
              <a:pPr lvl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6500" kern="1200" dirty="0" smtClean="0"/>
                <a:t>首次拟合递减算法</a:t>
              </a:r>
              <a:endParaRPr lang="zh-CN" altLang="en-US" sz="6500" kern="1200" dirty="0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457200" y="2081001"/>
              <a:ext cx="8229600" cy="1076400"/>
            </a:xfrm>
            <a:custGeom>
              <a:avLst/>
              <a:gdLst>
                <a:gd name="connsiteX0" fmla="*/ 0 w 8229600"/>
                <a:gd name="connsiteY0" fmla="*/ 0 h 1076400"/>
                <a:gd name="connsiteX1" fmla="*/ 8229600 w 8229600"/>
                <a:gd name="connsiteY1" fmla="*/ 0 h 1076400"/>
                <a:gd name="connsiteX2" fmla="*/ 8229600 w 8229600"/>
                <a:gd name="connsiteY2" fmla="*/ 1076400 h 1076400"/>
                <a:gd name="connsiteX3" fmla="*/ 0 w 8229600"/>
                <a:gd name="connsiteY3" fmla="*/ 1076400 h 1076400"/>
                <a:gd name="connsiteX4" fmla="*/ 0 w 8229600"/>
                <a:gd name="connsiteY4" fmla="*/ 0 h 10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9600" h="1076400">
                  <a:moveTo>
                    <a:pt x="0" y="0"/>
                  </a:moveTo>
                  <a:lnTo>
                    <a:pt x="8229600" y="0"/>
                  </a:lnTo>
                  <a:lnTo>
                    <a:pt x="8229600" y="1076400"/>
                  </a:lnTo>
                  <a:lnTo>
                    <a:pt x="0" y="10764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1290" tIns="82550" rIns="462280" bIns="82550" numCol="1" spcCol="1270" anchor="t" anchorCtr="0">
              <a:noAutofit/>
            </a:bodyPr>
            <a:lstStyle/>
            <a:p>
              <a:pPr marL="285750" lvl="1" indent="-285750" algn="l" defTabSz="22669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endParaRPr lang="zh-CN" altLang="en-US" sz="5100" kern="1200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448372" y="5414478"/>
              <a:ext cx="8229600" cy="1191774"/>
            </a:xfrm>
            <a:custGeom>
              <a:avLst/>
              <a:gdLst>
                <a:gd name="connsiteX0" fmla="*/ 0 w 8229600"/>
                <a:gd name="connsiteY0" fmla="*/ 272518 h 1635075"/>
                <a:gd name="connsiteX1" fmla="*/ 272518 w 8229600"/>
                <a:gd name="connsiteY1" fmla="*/ 0 h 1635075"/>
                <a:gd name="connsiteX2" fmla="*/ 7957082 w 8229600"/>
                <a:gd name="connsiteY2" fmla="*/ 0 h 1635075"/>
                <a:gd name="connsiteX3" fmla="*/ 8229600 w 8229600"/>
                <a:gd name="connsiteY3" fmla="*/ 272518 h 1635075"/>
                <a:gd name="connsiteX4" fmla="*/ 8229600 w 8229600"/>
                <a:gd name="connsiteY4" fmla="*/ 1362557 h 1635075"/>
                <a:gd name="connsiteX5" fmla="*/ 7957082 w 8229600"/>
                <a:gd name="connsiteY5" fmla="*/ 1635075 h 1635075"/>
                <a:gd name="connsiteX6" fmla="*/ 272518 w 8229600"/>
                <a:gd name="connsiteY6" fmla="*/ 1635075 h 1635075"/>
                <a:gd name="connsiteX7" fmla="*/ 0 w 8229600"/>
                <a:gd name="connsiteY7" fmla="*/ 1362557 h 1635075"/>
                <a:gd name="connsiteX8" fmla="*/ 0 w 8229600"/>
                <a:gd name="connsiteY8" fmla="*/ 272518 h 163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29600" h="1635075">
                  <a:moveTo>
                    <a:pt x="0" y="272518"/>
                  </a:moveTo>
                  <a:cubicBezTo>
                    <a:pt x="0" y="122010"/>
                    <a:pt x="122010" y="0"/>
                    <a:pt x="272518" y="0"/>
                  </a:cubicBezTo>
                  <a:lnTo>
                    <a:pt x="7957082" y="0"/>
                  </a:lnTo>
                  <a:cubicBezTo>
                    <a:pt x="8107590" y="0"/>
                    <a:pt x="8229600" y="122010"/>
                    <a:pt x="8229600" y="272518"/>
                  </a:cubicBezTo>
                  <a:lnTo>
                    <a:pt x="8229600" y="1362557"/>
                  </a:lnTo>
                  <a:cubicBezTo>
                    <a:pt x="8229600" y="1513065"/>
                    <a:pt x="8107590" y="1635075"/>
                    <a:pt x="7957082" y="1635075"/>
                  </a:cubicBezTo>
                  <a:lnTo>
                    <a:pt x="272518" y="1635075"/>
                  </a:lnTo>
                  <a:cubicBezTo>
                    <a:pt x="122010" y="1635075"/>
                    <a:pt x="0" y="1513065"/>
                    <a:pt x="0" y="1362557"/>
                  </a:cubicBezTo>
                  <a:lnTo>
                    <a:pt x="0" y="272518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327468" tIns="327468" rIns="327468" bIns="327468" numCol="1" spcCol="1270" anchor="ctr" anchorCtr="0">
              <a:noAutofit/>
            </a:bodyPr>
            <a:lstStyle/>
            <a:p>
              <a:pPr lvl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6500" kern="1200" dirty="0" smtClean="0"/>
                <a:t>最佳拟合递减算法</a:t>
              </a:r>
              <a:endParaRPr lang="zh-CN" altLang="en-US" sz="6500" kern="1200" dirty="0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457200" y="4792476"/>
              <a:ext cx="8229600" cy="1076400"/>
            </a:xfrm>
            <a:custGeom>
              <a:avLst/>
              <a:gdLst>
                <a:gd name="connsiteX0" fmla="*/ 0 w 8229600"/>
                <a:gd name="connsiteY0" fmla="*/ 0 h 1076400"/>
                <a:gd name="connsiteX1" fmla="*/ 8229600 w 8229600"/>
                <a:gd name="connsiteY1" fmla="*/ 0 h 1076400"/>
                <a:gd name="connsiteX2" fmla="*/ 8229600 w 8229600"/>
                <a:gd name="connsiteY2" fmla="*/ 1076400 h 1076400"/>
                <a:gd name="connsiteX3" fmla="*/ 0 w 8229600"/>
                <a:gd name="connsiteY3" fmla="*/ 1076400 h 1076400"/>
                <a:gd name="connsiteX4" fmla="*/ 0 w 8229600"/>
                <a:gd name="connsiteY4" fmla="*/ 0 h 10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9600" h="1076400">
                  <a:moveTo>
                    <a:pt x="0" y="0"/>
                  </a:moveTo>
                  <a:lnTo>
                    <a:pt x="8229600" y="0"/>
                  </a:lnTo>
                  <a:lnTo>
                    <a:pt x="8229600" y="1076400"/>
                  </a:lnTo>
                  <a:lnTo>
                    <a:pt x="0" y="10764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1290" tIns="82550" rIns="462280" bIns="82550" numCol="1" spcCol="1270" anchor="t" anchorCtr="0">
              <a:noAutofit/>
            </a:bodyPr>
            <a:lstStyle/>
            <a:p>
              <a:pPr marL="285750" lvl="1" indent="-285750" algn="l" defTabSz="22669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endParaRPr lang="zh-CN" altLang="en-US" sz="5100" kern="120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65219" y="2392706"/>
            <a:ext cx="2808312" cy="156966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联机算法的主要问题在于大体积问题可能后面出现！</a:t>
            </a:r>
            <a:endParaRPr lang="en-US" altLang="zh-CN" sz="2400" b="1" dirty="0" smtClean="0"/>
          </a:p>
          <a:p>
            <a:endParaRPr lang="en-US" altLang="zh-CN" sz="2400" b="1" dirty="0" smtClean="0"/>
          </a:p>
        </p:txBody>
      </p:sp>
      <p:sp>
        <p:nvSpPr>
          <p:cNvPr id="10" name="TextBox 5"/>
          <p:cNvSpPr txBox="1"/>
          <p:nvPr/>
        </p:nvSpPr>
        <p:spPr>
          <a:xfrm>
            <a:off x="5652120" y="2348880"/>
            <a:ext cx="2808312" cy="156966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首先</a:t>
            </a:r>
            <a:r>
              <a:rPr lang="zh-CN" altLang="en-US" sz="2400" b="1" dirty="0" smtClean="0"/>
              <a:t>根据物体大小递减排序，先处理体积大的问题再处理体积小的问题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2333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最佳（递减拟合）算法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68413"/>
            <a:ext cx="7427913" cy="48577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 smtClean="0"/>
              <a:t>假设已经放好了部分物体，现在有一个大小为</a:t>
            </a:r>
            <a:r>
              <a:rPr lang="en-US" altLang="zh-CN" sz="2800" b="1" dirty="0" smtClean="0"/>
              <a:t> 4</a:t>
            </a:r>
            <a:r>
              <a:rPr lang="zh-CN" altLang="en-US" sz="2800" b="1" dirty="0" smtClean="0"/>
              <a:t>的物体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而余下的可用箱子空间分布为：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800" b="1" dirty="0" smtClean="0"/>
              <a:t>6,12,1,3,5,6,20,8,1. </a:t>
            </a:r>
            <a:r>
              <a:rPr lang="zh-CN" altLang="en-US" sz="2800" b="1" dirty="0" smtClean="0"/>
              <a:t>怎样最快的找到最合适的箱子？</a:t>
            </a:r>
            <a:endParaRPr lang="en-US" altLang="zh-CN" sz="2800" b="1" dirty="0" smtClean="0"/>
          </a:p>
        </p:txBody>
      </p:sp>
      <p:graphicFrame>
        <p:nvGraphicFramePr>
          <p:cNvPr id="32051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6060203"/>
              </p:ext>
            </p:extLst>
          </p:nvPr>
        </p:nvGraphicFramePr>
        <p:xfrm>
          <a:off x="1979712" y="4576762"/>
          <a:ext cx="4681538" cy="191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3" imgW="3595730" imgH="1471646" progId="Visio.Drawing.11">
                  <p:embed/>
                </p:oleObj>
              </mc:Choice>
              <mc:Fallback>
                <p:oleObj name="Visio" r:id="rId3" imgW="3595730" imgH="147164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576762"/>
                        <a:ext cx="4681538" cy="191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8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-1476672" y="64928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643F5123-A5F8-4E15-831B-127307122F06}" type="slidenum">
              <a:rPr lang="en-US" altLang="zh-CN" smtClean="0"/>
              <a:pPr eaLnBrk="1" hangingPunct="1"/>
              <a:t>6</a:t>
            </a:fld>
            <a:endParaRPr lang="en-US" altLang="zh-CN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310600" y="3278019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b="1" dirty="0" smtClean="0"/>
              <a:t>扫描可用箱子序列  </a:t>
            </a:r>
            <a:r>
              <a:rPr lang="en-US" altLang="zh-CN" sz="3200" b="1" dirty="0" smtClean="0"/>
              <a:t>O(n)</a:t>
            </a:r>
            <a:endParaRPr lang="zh-CN" altLang="en-US" sz="32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323528" y="3862794"/>
            <a:ext cx="83529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b="1" dirty="0" smtClean="0"/>
              <a:t>能否将可用箱子序列 形成一定的结构，使得能快速扫描？</a:t>
            </a:r>
            <a:endParaRPr lang="zh-CN" altLang="en-US" sz="3200" b="1" dirty="0"/>
          </a:p>
        </p:txBody>
      </p:sp>
      <p:sp>
        <p:nvSpPr>
          <p:cNvPr id="3" name="圆角矩形 2"/>
          <p:cNvSpPr/>
          <p:nvPr/>
        </p:nvSpPr>
        <p:spPr>
          <a:xfrm>
            <a:off x="7020272" y="5229200"/>
            <a:ext cx="151216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二叉排序树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7173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4005064"/>
            <a:ext cx="7776000" cy="1143000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树数据结构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27584" y="1916832"/>
            <a:ext cx="7776000" cy="1143000"/>
          </a:xfrm>
          <a:prstGeom prst="rect">
            <a:avLst/>
          </a:prstGeom>
        </p:spPr>
        <p:txBody>
          <a:bodyPr vert="horz" rtlCol="0" anchor="ctr">
            <a:normAutofit fontScale="925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1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如何构建存储二叉排序树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如何对二叉排序树进行操作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4355976" y="3059832"/>
            <a:ext cx="576064" cy="10892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深色模板</Template>
  <TotalTime>395</TotalTime>
  <Words>321</Words>
  <Application>Microsoft Office PowerPoint</Application>
  <PresentationFormat>全屏显示(4:3)</PresentationFormat>
  <Paragraphs>36</Paragraphs>
  <Slides>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黑体</vt:lpstr>
      <vt:lpstr>华文新魏</vt:lpstr>
      <vt:lpstr>宋体</vt:lpstr>
      <vt:lpstr>幼圆</vt:lpstr>
      <vt:lpstr>Arial</vt:lpstr>
      <vt:lpstr>Calibri</vt:lpstr>
      <vt:lpstr>Footlight MT Light</vt:lpstr>
      <vt:lpstr>Goudy Old Style</vt:lpstr>
      <vt:lpstr>Wingdings 2</vt:lpstr>
      <vt:lpstr>凤舞九天</vt:lpstr>
      <vt:lpstr>Visio</vt:lpstr>
      <vt:lpstr>第三个项目</vt:lpstr>
      <vt:lpstr>旅游背包问题</vt:lpstr>
      <vt:lpstr>PowerPoint 演示文稿</vt:lpstr>
      <vt:lpstr>联机算法</vt:lpstr>
      <vt:lpstr>脱机算法</vt:lpstr>
      <vt:lpstr>最佳（递减拟合）算法</vt:lpstr>
      <vt:lpstr>树数据结构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第三个项目</dc:title>
  <dc:creator>微软用户</dc:creator>
  <cp:lastModifiedBy>sync</cp:lastModifiedBy>
  <cp:revision>17</cp:revision>
  <dcterms:created xsi:type="dcterms:W3CDTF">2012-07-13T02:51:04Z</dcterms:created>
  <dcterms:modified xsi:type="dcterms:W3CDTF">2014-10-14T07:24:38Z</dcterms:modified>
</cp:coreProperties>
</file>