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handoutMasterIdLst>
    <p:handoutMasterId r:id="rId56"/>
  </p:handoutMasterIdLst>
  <p:sldIdLst>
    <p:sldId id="553" r:id="rId2"/>
    <p:sldId id="412" r:id="rId3"/>
    <p:sldId id="413" r:id="rId4"/>
    <p:sldId id="540" r:id="rId5"/>
    <p:sldId id="648" r:id="rId6"/>
    <p:sldId id="649" r:id="rId7"/>
    <p:sldId id="543" r:id="rId8"/>
    <p:sldId id="574" r:id="rId9"/>
    <p:sldId id="418" r:id="rId10"/>
    <p:sldId id="671" r:id="rId11"/>
    <p:sldId id="672" r:id="rId12"/>
    <p:sldId id="578" r:id="rId13"/>
    <p:sldId id="579" r:id="rId14"/>
    <p:sldId id="596" r:id="rId15"/>
    <p:sldId id="580" r:id="rId16"/>
    <p:sldId id="581" r:id="rId17"/>
    <p:sldId id="595" r:id="rId18"/>
    <p:sldId id="598" r:id="rId19"/>
    <p:sldId id="582" r:id="rId20"/>
    <p:sldId id="674" r:id="rId21"/>
    <p:sldId id="650" r:id="rId22"/>
    <p:sldId id="654" r:id="rId23"/>
    <p:sldId id="655" r:id="rId24"/>
    <p:sldId id="656" r:id="rId25"/>
    <p:sldId id="657" r:id="rId26"/>
    <p:sldId id="658" r:id="rId27"/>
    <p:sldId id="659" r:id="rId28"/>
    <p:sldId id="673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41" r:id="rId41"/>
    <p:sldId id="583" r:id="rId42"/>
    <p:sldId id="584" r:id="rId43"/>
    <p:sldId id="585" r:id="rId44"/>
    <p:sldId id="599" r:id="rId45"/>
    <p:sldId id="586" r:id="rId46"/>
    <p:sldId id="587" r:id="rId47"/>
    <p:sldId id="588" r:id="rId48"/>
    <p:sldId id="589" r:id="rId49"/>
    <p:sldId id="632" r:id="rId50"/>
    <p:sldId id="600" r:id="rId51"/>
    <p:sldId id="592" r:id="rId52"/>
    <p:sldId id="593" r:id="rId53"/>
    <p:sldId id="594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FF33"/>
    <a:srgbClr val="FF0000"/>
    <a:srgbClr val="CC99FF"/>
    <a:srgbClr val="800000"/>
    <a:srgbClr val="9900FF"/>
    <a:srgbClr val="FF00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39" autoAdjust="0"/>
  </p:normalViewPr>
  <p:slideViewPr>
    <p:cSldViewPr>
      <p:cViewPr varScale="1">
        <p:scale>
          <a:sx n="64" d="100"/>
          <a:sy n="64" d="100"/>
        </p:scale>
        <p:origin x="9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25945;&#23398;&#25913;&#38761;\&#25968;&#25454;&#32467;&#26500;&#19982;&#31639;&#27861;2014\&#25968;&#25454;&#32467;&#26500;&#19982;&#31639;&#27861;&#21512;&#24182;&#35838;&#20214;\&#25968;&#25454;&#32467;&#26500;&#19982;&#31639;&#27861;&#21512;&#24182;%20_new\&#31532;&#22235;&#31456;-&#26641;\code\funcPointer.c" TargetMode="External"/><Relationship Id="rId1" Type="http://schemas.openxmlformats.org/officeDocument/2006/relationships/hyperlink" Target="funcPointer.c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25945;&#23398;&#25913;&#38761;\&#25968;&#25454;&#32467;&#26500;&#19982;&#31639;&#27861;2014\&#25968;&#25454;&#32467;&#26500;&#19982;&#31639;&#27861;&#21512;&#24182;&#35838;&#20214;\&#25968;&#25454;&#32467;&#26500;&#19982;&#31639;&#27861;&#21512;&#24182;%20_new\&#31532;&#22235;&#31456;-&#26641;\code\funcPointer.c" TargetMode="External"/><Relationship Id="rId1" Type="http://schemas.openxmlformats.org/officeDocument/2006/relationships/hyperlink" Target="funcPointer.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59084-7F66-4D58-B8D6-49D8483A055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C484E7-5D98-4244-A40A-6C66928460C5}">
      <dgm:prSet/>
      <dgm:spPr/>
      <dgm:t>
        <a:bodyPr/>
        <a:lstStyle/>
        <a:p>
          <a:pPr rtl="0"/>
          <a:r>
            <a:rPr kumimoji="1" lang="zh-CN" b="1" dirty="0" smtClean="0">
              <a:hlinkClick xmlns:r="http://schemas.openxmlformats.org/officeDocument/2006/relationships" r:id="rId1" action="ppaction://hlinkfile"/>
            </a:rPr>
            <a:t>函数指针使用</a:t>
          </a:r>
          <a:endParaRPr lang="zh-CN" dirty="0"/>
        </a:p>
      </dgm:t>
    </dgm:pt>
    <dgm:pt modelId="{658ED5FE-CDE4-4A4C-AD8D-4184205A65E6}" type="parTrans" cxnId="{45CE19DF-A26F-47A9-BF82-EFE61FCF19F1}">
      <dgm:prSet/>
      <dgm:spPr/>
      <dgm:t>
        <a:bodyPr/>
        <a:lstStyle/>
        <a:p>
          <a:endParaRPr lang="zh-CN" altLang="en-US"/>
        </a:p>
      </dgm:t>
    </dgm:pt>
    <dgm:pt modelId="{C57195E0-1037-4AB3-9E9A-3CC3C09A39CA}" type="sibTrans" cxnId="{45CE19DF-A26F-47A9-BF82-EFE61FCF19F1}">
      <dgm:prSet/>
      <dgm:spPr/>
      <dgm:t>
        <a:bodyPr/>
        <a:lstStyle/>
        <a:p>
          <a:endParaRPr lang="zh-CN" altLang="en-US"/>
        </a:p>
      </dgm:t>
    </dgm:pt>
    <dgm:pt modelId="{4B8DDB5E-0250-49BC-8804-14602A297A87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zh-CN" b="1" dirty="0" smtClean="0">
              <a:hlinkClick xmlns:r="http://schemas.openxmlformats.org/officeDocument/2006/relationships" r:id="rId2" action="ppaction://program"/>
            </a:rPr>
            <a:t>函数指针使用</a:t>
          </a:r>
          <a:endParaRPr lang="zh-CN" altLang="en-US" dirty="0"/>
        </a:p>
      </dgm:t>
    </dgm:pt>
    <dgm:pt modelId="{B8D29F85-83E1-4C5C-8FCD-945A8C3172F6}" type="parTrans" cxnId="{D3738A6A-A8AD-4B07-A176-AD31285E53A0}">
      <dgm:prSet/>
      <dgm:spPr/>
      <dgm:t>
        <a:bodyPr/>
        <a:lstStyle/>
        <a:p>
          <a:endParaRPr lang="zh-CN" altLang="en-US"/>
        </a:p>
      </dgm:t>
    </dgm:pt>
    <dgm:pt modelId="{9E6DA311-56F2-4618-95C9-D0B00A664D00}" type="sibTrans" cxnId="{D3738A6A-A8AD-4B07-A176-AD31285E53A0}">
      <dgm:prSet/>
      <dgm:spPr/>
      <dgm:t>
        <a:bodyPr/>
        <a:lstStyle/>
        <a:p>
          <a:endParaRPr lang="zh-CN" altLang="en-US"/>
        </a:p>
      </dgm:t>
    </dgm:pt>
    <dgm:pt modelId="{5BEC0B14-B7D8-4D2E-AB14-81199C4798C7}" type="pres">
      <dgm:prSet presAssocID="{0EC59084-7F66-4D58-B8D6-49D8483A05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EE150-834E-4C26-B561-475145F8CD6B}" type="pres">
      <dgm:prSet presAssocID="{7CC484E7-5D98-4244-A40A-6C66928460C5}" presName="composite" presStyleCnt="0"/>
      <dgm:spPr/>
    </dgm:pt>
    <dgm:pt modelId="{419BC09F-06BD-4AD1-926E-8DBE9EC40579}" type="pres">
      <dgm:prSet presAssocID="{7CC484E7-5D98-4244-A40A-6C66928460C5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A78FE4-B5E1-4A10-8F89-5BB87B68C3A5}" type="pres">
      <dgm:prSet presAssocID="{7CC484E7-5D98-4244-A40A-6C66928460C5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738A6A-A8AD-4B07-A176-AD31285E53A0}" srcId="{7CC484E7-5D98-4244-A40A-6C66928460C5}" destId="{4B8DDB5E-0250-49BC-8804-14602A297A87}" srcOrd="0" destOrd="0" parTransId="{B8D29F85-83E1-4C5C-8FCD-945A8C3172F6}" sibTransId="{9E6DA311-56F2-4618-95C9-D0B00A664D00}"/>
    <dgm:cxn modelId="{3CEE9373-8E02-4CAC-854E-5EDBCEAC3E23}" type="presOf" srcId="{0EC59084-7F66-4D58-B8D6-49D8483A0551}" destId="{5BEC0B14-B7D8-4D2E-AB14-81199C4798C7}" srcOrd="0" destOrd="0" presId="urn:microsoft.com/office/officeart/2005/8/layout/chevron2"/>
    <dgm:cxn modelId="{7AF62F2F-01E1-4DA6-A269-BABB19854664}" type="presOf" srcId="{4B8DDB5E-0250-49BC-8804-14602A297A87}" destId="{46A78FE4-B5E1-4A10-8F89-5BB87B68C3A5}" srcOrd="0" destOrd="0" presId="urn:microsoft.com/office/officeart/2005/8/layout/chevron2"/>
    <dgm:cxn modelId="{0ED73E7C-AA3A-4012-AC48-98993DF1532D}" type="presOf" srcId="{7CC484E7-5D98-4244-A40A-6C66928460C5}" destId="{419BC09F-06BD-4AD1-926E-8DBE9EC40579}" srcOrd="0" destOrd="0" presId="urn:microsoft.com/office/officeart/2005/8/layout/chevron2"/>
    <dgm:cxn modelId="{45CE19DF-A26F-47A9-BF82-EFE61FCF19F1}" srcId="{0EC59084-7F66-4D58-B8D6-49D8483A0551}" destId="{7CC484E7-5D98-4244-A40A-6C66928460C5}" srcOrd="0" destOrd="0" parTransId="{658ED5FE-CDE4-4A4C-AD8D-4184205A65E6}" sibTransId="{C57195E0-1037-4AB3-9E9A-3CC3C09A39CA}"/>
    <dgm:cxn modelId="{3925BE0A-398D-446F-B604-EEC554D76DD5}" type="presParOf" srcId="{5BEC0B14-B7D8-4D2E-AB14-81199C4798C7}" destId="{025EE150-834E-4C26-B561-475145F8CD6B}" srcOrd="0" destOrd="0" presId="urn:microsoft.com/office/officeart/2005/8/layout/chevron2"/>
    <dgm:cxn modelId="{13E63E6E-A9DB-473B-9C71-63ADEFE3D711}" type="presParOf" srcId="{025EE150-834E-4C26-B561-475145F8CD6B}" destId="{419BC09F-06BD-4AD1-926E-8DBE9EC40579}" srcOrd="0" destOrd="0" presId="urn:microsoft.com/office/officeart/2005/8/layout/chevron2"/>
    <dgm:cxn modelId="{F12960E8-E499-4743-84BF-D23CF47D93E3}" type="presParOf" srcId="{025EE150-834E-4C26-B561-475145F8CD6B}" destId="{46A78FE4-B5E1-4A10-8F89-5BB87B68C3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BC09F-06BD-4AD1-926E-8DBE9EC40579}">
      <dsp:nvSpPr>
        <dsp:cNvPr id="0" name=""/>
        <dsp:cNvSpPr/>
      </dsp:nvSpPr>
      <dsp:spPr>
        <a:xfrm rot="5400000">
          <a:off x="-138499" y="138499"/>
          <a:ext cx="923330" cy="646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800" b="1" kern="1200" dirty="0" smtClean="0">
              <a:hlinkClick xmlns:r="http://schemas.openxmlformats.org/officeDocument/2006/relationships" r:id="rId1" action="ppaction://hlinkfile"/>
            </a:rPr>
            <a:t>函数指针使用</a:t>
          </a:r>
          <a:endParaRPr lang="zh-CN" sz="800" kern="1200" dirty="0"/>
        </a:p>
      </dsp:txBody>
      <dsp:txXfrm rot="-5400000">
        <a:off x="1" y="323166"/>
        <a:ext cx="646331" cy="276999"/>
      </dsp:txXfrm>
    </dsp:sp>
    <dsp:sp modelId="{46A78FE4-B5E1-4A10-8F89-5BB87B68C3A5}">
      <dsp:nvSpPr>
        <dsp:cNvPr id="0" name=""/>
        <dsp:cNvSpPr/>
      </dsp:nvSpPr>
      <dsp:spPr>
        <a:xfrm rot="5400000">
          <a:off x="2202526" y="-1556195"/>
          <a:ext cx="600164" cy="3712556"/>
        </a:xfrm>
        <a:prstGeom prst="round2SameRect">
          <a:avLst/>
        </a:prstGeom>
        <a:gradFill rotWithShape="1">
          <a:gsLst>
            <a:gs pos="38000">
              <a:schemeClr val="accent6">
                <a:satMod val="120000"/>
              </a:schemeClr>
            </a:gs>
            <a:gs pos="100000">
              <a:schemeClr val="accent6">
                <a:shade val="60000"/>
                <a:satMod val="180000"/>
                <a:lumMod val="70000"/>
              </a:schemeClr>
            </a:gs>
          </a:gsLst>
          <a:lin ang="4680000" scaled="0"/>
        </a:gra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sz="3000" b="1" kern="1200" dirty="0" smtClean="0">
              <a:hlinkClick xmlns:r="http://schemas.openxmlformats.org/officeDocument/2006/relationships" r:id="rId2" action="ppaction://program"/>
            </a:rPr>
            <a:t>函数指针使用</a:t>
          </a:r>
          <a:endParaRPr lang="zh-CN" altLang="en-US" sz="3000" kern="1200" dirty="0"/>
        </a:p>
      </dsp:txBody>
      <dsp:txXfrm rot="-5400000">
        <a:off x="646330" y="29299"/>
        <a:ext cx="3683258" cy="541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639EE69-5309-4C6E-AFA9-2C04E8209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60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BD20671-0470-450C-B243-F2DFED938B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604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7006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3FF320-7875-4730-9DC5-FA605381F7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6"/>
          <p:cNvSpPr txBox="1">
            <a:spLocks noGrp="1"/>
          </p:cNvSpPr>
          <p:nvPr/>
        </p:nvSpPr>
        <p:spPr bwMode="auto">
          <a:xfrm>
            <a:off x="6659563" y="6597650"/>
            <a:ext cx="24114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algn="r" eaLnBrk="1" hangingPunct="1"/>
            <a:fld id="{7E3FF326-5DDF-4500-AFDE-2B32BB211BE2}" type="slidenum">
              <a:rPr kumimoji="0" lang="en-US" altLang="zh-CN" sz="1400">
                <a:latin typeface="Arial" charset="0"/>
              </a:rPr>
              <a:pPr algn="r" eaLnBrk="1" hangingPunct="1"/>
              <a:t>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1050" y="549275"/>
            <a:ext cx="8362950" cy="57594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ea typeface="宋体" charset="-122"/>
              </a:rPr>
              <a:t>二叉树的遍历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b="1" dirty="0" smtClean="0">
              <a:ea typeface="宋体" charset="-122"/>
            </a:endParaRPr>
          </a:p>
          <a:p>
            <a:pPr marL="365760" lvl="1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>
                <a:ea typeface="宋体" charset="-122"/>
              </a:rPr>
              <a:t>问题的提出</a:t>
            </a:r>
          </a:p>
          <a:p>
            <a:pPr marL="777240" lvl="2" indent="0" eaLnBrk="1" hangingPunct="1">
              <a:lnSpc>
                <a:spcPct val="90000"/>
              </a:lnSpc>
              <a:buNone/>
            </a:pPr>
            <a:r>
              <a:rPr lang="zh-CN" altLang="en-US" sz="2100" b="1" dirty="0" smtClean="0">
                <a:ea typeface="宋体" charset="-122"/>
              </a:rPr>
              <a:t>存储二叉树后</a:t>
            </a:r>
            <a:r>
              <a:rPr lang="en-US" altLang="zh-CN" sz="2100" b="1" dirty="0" smtClean="0">
                <a:ea typeface="宋体" charset="-122"/>
              </a:rPr>
              <a:t>,</a:t>
            </a:r>
            <a:r>
              <a:rPr lang="zh-CN" altLang="en-US" sz="2100" b="1" dirty="0" smtClean="0">
                <a:ea typeface="宋体" charset="-122"/>
              </a:rPr>
              <a:t>需要对二叉树进行各种操作</a:t>
            </a:r>
            <a:r>
              <a:rPr lang="en-US" altLang="zh-CN" sz="2100" b="1" dirty="0" smtClean="0">
                <a:ea typeface="宋体" charset="-122"/>
              </a:rPr>
              <a:t>,</a:t>
            </a:r>
            <a:r>
              <a:rPr lang="zh-CN" altLang="en-US" sz="2100" b="1" dirty="0" smtClean="0">
                <a:ea typeface="宋体" charset="-122"/>
              </a:rPr>
              <a:t>有哪些操作</a:t>
            </a:r>
            <a:r>
              <a:rPr lang="en-US" altLang="zh-CN" sz="2100" b="1" dirty="0" smtClean="0">
                <a:ea typeface="宋体" charset="-122"/>
              </a:rPr>
              <a:t>?</a:t>
            </a:r>
          </a:p>
          <a:p>
            <a:pPr marL="777240" lvl="2" indent="0" eaLnBrk="1" hangingPunct="1">
              <a:lnSpc>
                <a:spcPct val="90000"/>
              </a:lnSpc>
              <a:buNone/>
            </a:pPr>
            <a:r>
              <a:rPr lang="zh-CN" altLang="en-US" sz="2100" b="1" dirty="0" smtClean="0">
                <a:ea typeface="宋体" charset="-122"/>
              </a:rPr>
              <a:t>各种操作的基础是什么</a:t>
            </a:r>
            <a:r>
              <a:rPr lang="en-US" altLang="zh-CN" sz="2100" b="1" dirty="0" smtClean="0">
                <a:ea typeface="宋体" charset="-122"/>
              </a:rPr>
              <a:t>?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FFFF00"/>
                </a:solidFill>
                <a:ea typeface="宋体" charset="-122"/>
              </a:rPr>
              <a:t>顺着某一条搜索路径巡访二叉树中的结点，使得每个结点均被访问一次，而且仅被访问一次。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FFFF00"/>
                </a:solidFill>
                <a:ea typeface="宋体" charset="-122"/>
              </a:rPr>
              <a:t>“遍历”是任何类型均有的操作，对线性结构而言，只有一条搜索路径</a:t>
            </a:r>
            <a:r>
              <a:rPr lang="en-US" altLang="zh-CN" b="1" dirty="0" smtClean="0">
                <a:solidFill>
                  <a:srgbClr val="FFFF00"/>
                </a:solidFill>
                <a:ea typeface="宋体" charset="-122"/>
              </a:rPr>
              <a:t>(</a:t>
            </a:r>
            <a:r>
              <a:rPr lang="zh-CN" altLang="en-US" b="1" dirty="0" smtClean="0">
                <a:solidFill>
                  <a:srgbClr val="FFFF00"/>
                </a:solidFill>
                <a:ea typeface="宋体" charset="-122"/>
              </a:rPr>
              <a:t>因为每个结点均只有一个后继</a:t>
            </a:r>
            <a:r>
              <a:rPr lang="en-US" altLang="zh-CN" b="1" dirty="0" smtClean="0">
                <a:solidFill>
                  <a:srgbClr val="FFFF00"/>
                </a:solidFill>
                <a:ea typeface="宋体" charset="-122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ea typeface="宋体" charset="-122"/>
              </a:rPr>
              <a:t>，故不需要另加讨论。而二叉树是非线性结构，每个结点有两个后继，则存在如何遍历即按什么样的搜索路径遍历的问题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zh-CN" altLang="zh-CN" sz="1800"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5121798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lvl="1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FF33"/>
                </a:solidFill>
                <a:ea typeface="华文新魏" pitchFamily="2" charset="-122"/>
              </a:rPr>
              <a:t>常见的遍历方式有：</a:t>
            </a:r>
          </a:p>
          <a:p>
            <a:pPr marL="777240" lvl="2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FF33"/>
                </a:solidFill>
                <a:ea typeface="华文新魏" pitchFamily="2" charset="-122"/>
              </a:rPr>
              <a:t>递归遍历</a:t>
            </a:r>
          </a:p>
          <a:p>
            <a:pPr marL="777240" lvl="2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FF33"/>
                </a:solidFill>
                <a:ea typeface="华文新魏" pitchFamily="2" charset="-122"/>
              </a:rPr>
              <a:t>层次遍历</a:t>
            </a:r>
          </a:p>
          <a:p>
            <a:pPr marL="777240" lvl="2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FF33"/>
                </a:solidFill>
                <a:ea typeface="华文新魏" pitchFamily="2" charset="-122"/>
              </a:rPr>
              <a:t>非递归遍历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3" y="188913"/>
            <a:ext cx="8999537" cy="8331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effectLst/>
              </a:rPr>
              <a:t>例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：在已建立的二叉树中，利用中序遍历查找小于</a:t>
            </a:r>
            <a:r>
              <a:rPr lang="en-US" altLang="zh-CN" b="1" dirty="0">
                <a:effectLst/>
              </a:rPr>
              <a:t>a</a:t>
            </a:r>
            <a:r>
              <a:rPr lang="zh-CN" altLang="en-US" b="1" dirty="0">
                <a:effectLst/>
              </a:rPr>
              <a:t>值的结点个数（设树中结点的数据域存放的整型数）。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4925" y="908050"/>
            <a:ext cx="9109075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45">
            <a:spAutoFit/>
          </a:bodyPr>
          <a:lstStyle/>
          <a:p>
            <a:r>
              <a:rPr lang="en-US" altLang="zh-CN" sz="2400" b="1" dirty="0" err="1">
                <a:latin typeface="宋体" pitchFamily="2" charset="-122"/>
              </a:rPr>
              <a:t>int</a:t>
            </a:r>
            <a:r>
              <a:rPr lang="en-US" altLang="zh-CN" sz="2400" b="1" dirty="0">
                <a:latin typeface="宋体" pitchFamily="2" charset="-122"/>
              </a:rPr>
              <a:t> count=0;</a:t>
            </a:r>
          </a:p>
          <a:p>
            <a:endParaRPr lang="en-US" altLang="zh-CN" sz="2400" b="1" dirty="0" smtClean="0">
              <a:latin typeface="宋体" pitchFamily="2" charset="-122"/>
            </a:endParaRPr>
          </a:p>
          <a:p>
            <a:r>
              <a:rPr lang="en-US" altLang="zh-CN" sz="2400" b="1" dirty="0" smtClean="0">
                <a:latin typeface="宋体" pitchFamily="2" charset="-122"/>
              </a:rPr>
              <a:t>void </a:t>
            </a:r>
            <a:r>
              <a:rPr lang="en-US" altLang="zh-CN" sz="2400" b="1" dirty="0" err="1">
                <a:latin typeface="宋体" pitchFamily="2" charset="-122"/>
              </a:rPr>
              <a:t>Inorder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</a:rPr>
              <a:t>BinTee</a:t>
            </a:r>
            <a:r>
              <a:rPr lang="en-US" altLang="zh-CN" sz="2400" b="1" dirty="0">
                <a:latin typeface="宋体" pitchFamily="2" charset="-122"/>
              </a:rPr>
              <a:t> T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 err="1">
                <a:latin typeface="宋体" pitchFamily="2" charset="-122"/>
              </a:rPr>
              <a:t>int</a:t>
            </a:r>
            <a:r>
              <a:rPr lang="en-US" altLang="zh-CN" sz="2400" b="1" dirty="0">
                <a:latin typeface="宋体" pitchFamily="2" charset="-122"/>
              </a:rPr>
              <a:t> a){</a:t>
            </a:r>
          </a:p>
          <a:p>
            <a:r>
              <a:rPr lang="en-US" altLang="zh-CN" sz="2400" b="1" dirty="0" smtClean="0">
                <a:latin typeface="宋体" pitchFamily="2" charset="-122"/>
              </a:rPr>
              <a:t>if(T</a:t>
            </a:r>
            <a:r>
              <a:rPr lang="en-US" altLang="zh-CN" sz="2400" b="1" dirty="0">
                <a:latin typeface="宋体" pitchFamily="2" charset="-122"/>
              </a:rPr>
              <a:t>&lt;&gt;NULL) </a:t>
            </a:r>
          </a:p>
          <a:p>
            <a:r>
              <a:rPr lang="en-US" altLang="zh-CN" sz="2400" b="1" dirty="0">
                <a:latin typeface="宋体" pitchFamily="2" charset="-122"/>
              </a:rPr>
              <a:t>    {</a:t>
            </a:r>
          </a:p>
          <a:p>
            <a:r>
              <a:rPr lang="en-US" altLang="zh-CN" sz="2400" b="1" dirty="0">
                <a:latin typeface="宋体" pitchFamily="2" charset="-122"/>
              </a:rPr>
              <a:t>    </a:t>
            </a:r>
            <a:r>
              <a:rPr lang="en-US" altLang="zh-CN" sz="2400" b="1" dirty="0" err="1">
                <a:latin typeface="宋体" pitchFamily="2" charset="-122"/>
              </a:rPr>
              <a:t>Inorder</a:t>
            </a:r>
            <a:r>
              <a:rPr lang="en-US" altLang="zh-CN" sz="2400" b="1" dirty="0">
                <a:latin typeface="宋体" pitchFamily="2" charset="-122"/>
              </a:rPr>
              <a:t>(T-&gt;</a:t>
            </a:r>
            <a:r>
              <a:rPr lang="en-US" altLang="zh-CN" sz="2400" b="1" dirty="0" err="1">
                <a:latin typeface="宋体" pitchFamily="2" charset="-122"/>
              </a:rPr>
              <a:t>lchild</a:t>
            </a:r>
            <a:r>
              <a:rPr lang="en-US" altLang="zh-CN" sz="2400" b="1" dirty="0">
                <a:latin typeface="宋体" pitchFamily="2" charset="-122"/>
              </a:rPr>
              <a:t>);</a:t>
            </a:r>
          </a:p>
          <a:p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99FF33"/>
                </a:solidFill>
                <a:latin typeface="宋体" pitchFamily="2" charset="-122"/>
              </a:rPr>
              <a:t>if(T-&gt;data&lt;a) count=count+1;//</a:t>
            </a:r>
            <a:r>
              <a:rPr lang="zh-CN" altLang="en-US" sz="2400" b="1" dirty="0">
                <a:solidFill>
                  <a:srgbClr val="99FF33"/>
                </a:solidFill>
                <a:latin typeface="宋体" pitchFamily="2" charset="-122"/>
              </a:rPr>
              <a:t>也可以统计结点个数等工</a:t>
            </a:r>
            <a:r>
              <a:rPr lang="zh-CN" altLang="en-US" sz="2400" b="1" dirty="0">
                <a:solidFill>
                  <a:srgbClr val="99FF33"/>
                </a:solidFill>
              </a:rPr>
              <a:t>作</a:t>
            </a:r>
            <a:r>
              <a:rPr lang="zh-CN" altLang="en-US" sz="2400" b="1" dirty="0">
                <a:solidFill>
                  <a:srgbClr val="99FF33"/>
                </a:solidFill>
                <a:latin typeface="宋体" pitchFamily="2" charset="-122"/>
              </a:rPr>
              <a:t> </a:t>
            </a:r>
          </a:p>
          <a:p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 err="1">
                <a:latin typeface="宋体" pitchFamily="2" charset="-122"/>
              </a:rPr>
              <a:t>Inorder</a:t>
            </a:r>
            <a:r>
              <a:rPr lang="en-US" altLang="zh-CN" sz="2400" b="1" dirty="0">
                <a:latin typeface="宋体" pitchFamily="2" charset="-122"/>
              </a:rPr>
              <a:t>(T-&gt;</a:t>
            </a:r>
            <a:r>
              <a:rPr lang="en-US" altLang="zh-CN" sz="2400" b="1" dirty="0" err="1">
                <a:latin typeface="宋体" pitchFamily="2" charset="-122"/>
              </a:rPr>
              <a:t>rchild</a:t>
            </a:r>
            <a:r>
              <a:rPr lang="en-US" altLang="zh-CN" sz="2400" b="1" dirty="0">
                <a:latin typeface="宋体" pitchFamily="2" charset="-122"/>
              </a:rPr>
              <a:t>);</a:t>
            </a:r>
          </a:p>
          <a:p>
            <a:r>
              <a:rPr lang="en-US" altLang="zh-CN" sz="2400" b="1" dirty="0">
                <a:latin typeface="宋体" pitchFamily="2" charset="-122"/>
              </a:rPr>
              <a:t>   }</a:t>
            </a:r>
          </a:p>
          <a:p>
            <a:r>
              <a:rPr lang="en-US" altLang="zh-CN" sz="2400" b="1" dirty="0">
                <a:latin typeface="宋体" pitchFamily="2" charset="-122"/>
              </a:rPr>
              <a:t>  </a:t>
            </a:r>
            <a:r>
              <a:rPr lang="en-US" altLang="zh-CN" sz="2400" b="1" dirty="0" smtClean="0">
                <a:latin typeface="宋体" pitchFamily="2" charset="-122"/>
              </a:rPr>
              <a:t>return;</a:t>
            </a:r>
            <a:endParaRPr lang="en-US" altLang="zh-CN" sz="2400" b="1" dirty="0">
              <a:latin typeface="宋体" pitchFamily="2" charset="-122"/>
            </a:endParaRPr>
          </a:p>
          <a:p>
            <a:r>
              <a:rPr lang="en-US" altLang="zh-CN" sz="2400" b="1" dirty="0">
                <a:latin typeface="宋体" pitchFamily="2" charset="-122"/>
              </a:rPr>
              <a:t>  }</a:t>
            </a:r>
          </a:p>
          <a:p>
            <a:r>
              <a:rPr lang="zh-CN" altLang="en-US" sz="2400" b="1" dirty="0">
                <a:latin typeface="宋体" pitchFamily="2" charset="-122"/>
              </a:rPr>
              <a:t>例</a:t>
            </a:r>
            <a:r>
              <a:rPr lang="en-US" altLang="zh-CN" sz="2400" b="1" dirty="0">
                <a:latin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</a:rPr>
              <a:t>： 已知二叉树的存储结构为二叉链表结构，阅读下列算法</a:t>
            </a:r>
          </a:p>
          <a:p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 err="1"/>
              <a:t>typedef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 node             </a:t>
            </a:r>
          </a:p>
          <a:p>
            <a:r>
              <a:rPr lang="en-US" altLang="zh-CN" sz="2400" b="1" dirty="0"/>
              <a:t>   {  </a:t>
            </a:r>
            <a:r>
              <a:rPr lang="en-US" altLang="zh-CN" sz="2400" b="1" dirty="0" err="1"/>
              <a:t>dataType</a:t>
            </a:r>
            <a:r>
              <a:rPr lang="en-US" altLang="zh-CN" sz="2400" b="1" dirty="0"/>
              <a:t>  data</a:t>
            </a:r>
            <a:r>
              <a:rPr lang="zh-CN" altLang="en-US" sz="2400" b="1" dirty="0"/>
              <a:t>；          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抽象数据元素类型</a:t>
            </a:r>
          </a:p>
          <a:p>
            <a:r>
              <a:rPr lang="zh-CN" altLang="en-US" sz="2400" b="1" dirty="0"/>
              <a:t>      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 node *next</a:t>
            </a:r>
            <a:r>
              <a:rPr lang="zh-CN" altLang="en-US" sz="2400" b="1" dirty="0"/>
              <a:t>；</a:t>
            </a:r>
          </a:p>
          <a:p>
            <a:r>
              <a:rPr lang="zh-CN" altLang="en-US" sz="2400" b="1" dirty="0"/>
              <a:t>    </a:t>
            </a:r>
            <a:r>
              <a:rPr lang="en-US" altLang="zh-CN" sz="2400" b="1" dirty="0"/>
              <a:t>} </a:t>
            </a:r>
            <a:r>
              <a:rPr lang="en-US" altLang="zh-CN" sz="2400" b="1" dirty="0" err="1"/>
              <a:t>ListNode</a:t>
            </a:r>
            <a:r>
              <a:rPr lang="zh-CN" altLang="en-US" sz="2400" b="1" dirty="0"/>
              <a:t>；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103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8" y="46038"/>
            <a:ext cx="7197725" cy="66686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 </a:t>
            </a:r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ListNode</a:t>
            </a:r>
            <a:r>
              <a:rPr lang="en-US" altLang="zh-CN" b="1" dirty="0"/>
              <a:t> *</a:t>
            </a:r>
            <a:r>
              <a:rPr lang="en-US" altLang="zh-CN" b="1" dirty="0" err="1"/>
              <a:t>LinkList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err="1"/>
              <a:t>LinkList</a:t>
            </a:r>
            <a:r>
              <a:rPr lang="en-US" altLang="zh-CN" b="1" dirty="0"/>
              <a:t> </a:t>
            </a:r>
            <a:r>
              <a:rPr lang="en-US" altLang="zh-CN" b="1" dirty="0" err="1"/>
              <a:t>Listhead</a:t>
            </a:r>
            <a:r>
              <a:rPr lang="en-US" altLang="zh-CN" b="1" dirty="0"/>
              <a:t>=NULL;</a:t>
            </a:r>
          </a:p>
          <a:p>
            <a:pPr marL="0" indent="0">
              <a:buNone/>
            </a:pPr>
            <a:r>
              <a:rPr lang="en-US" altLang="zh-CN" b="1" dirty="0"/>
              <a:t> void </a:t>
            </a:r>
            <a:r>
              <a:rPr lang="en-US" altLang="zh-CN" b="1" dirty="0" err="1"/>
              <a:t>Inorder</a:t>
            </a:r>
            <a:r>
              <a:rPr lang="en-US" altLang="zh-CN" b="1" dirty="0"/>
              <a:t>(</a:t>
            </a:r>
            <a:r>
              <a:rPr lang="en-US" altLang="zh-CN" b="1" dirty="0" err="1"/>
              <a:t>BinTree</a:t>
            </a:r>
            <a:r>
              <a:rPr lang="en-US" altLang="zh-CN" b="1" dirty="0"/>
              <a:t> T)</a:t>
            </a:r>
          </a:p>
          <a:p>
            <a:pPr marL="0" indent="0">
              <a:buNone/>
            </a:pPr>
            <a:r>
              <a:rPr lang="en-US" altLang="zh-CN" b="1" dirty="0"/>
              <a:t>  { </a:t>
            </a:r>
            <a:r>
              <a:rPr lang="en-US" altLang="zh-CN" b="1" dirty="0" err="1"/>
              <a:t>LinkList</a:t>
            </a:r>
            <a:r>
              <a:rPr lang="en-US" altLang="zh-CN" b="1" dirty="0"/>
              <a:t> s;</a:t>
            </a:r>
          </a:p>
          <a:p>
            <a:pPr marL="0" indent="0">
              <a:buNone/>
            </a:pPr>
            <a:r>
              <a:rPr lang="en-US" altLang="zh-CN" b="1" dirty="0"/>
              <a:t>    if(T){</a:t>
            </a:r>
          </a:p>
          <a:p>
            <a:pPr marL="0" indent="0">
              <a:buNone/>
            </a:pPr>
            <a:r>
              <a:rPr lang="en-US" altLang="zh-CN" b="1" dirty="0"/>
              <a:t>     </a:t>
            </a:r>
            <a:r>
              <a:rPr lang="en-US" altLang="zh-CN" b="1" dirty="0" err="1"/>
              <a:t>Inorder</a:t>
            </a:r>
            <a:r>
              <a:rPr lang="en-US" altLang="zh-CN" b="1" dirty="0"/>
              <a:t>(T-&gt;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);</a:t>
            </a:r>
          </a:p>
          <a:p>
            <a:pPr marL="0" indent="0">
              <a:buNone/>
            </a:pPr>
            <a:r>
              <a:rPr lang="en-US" altLang="zh-CN" b="1" dirty="0"/>
              <a:t>     if(T-&gt;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==NULL &amp;&amp; T-&gt;</a:t>
            </a:r>
            <a:r>
              <a:rPr lang="en-US" altLang="zh-CN" b="1" dirty="0" err="1"/>
              <a:t>lchild</a:t>
            </a:r>
            <a:r>
              <a:rPr lang="en-US" altLang="zh-CN" b="1" dirty="0"/>
              <a:t>==NULL){</a:t>
            </a:r>
          </a:p>
          <a:p>
            <a:pPr marL="0" indent="0">
              <a:buNone/>
            </a:pPr>
            <a:r>
              <a:rPr lang="en-US" altLang="zh-CN" b="1" dirty="0"/>
              <a:t>       s=(</a:t>
            </a:r>
            <a:r>
              <a:rPr lang="en-US" altLang="zh-CN" b="1" dirty="0" err="1"/>
              <a:t>ListNode</a:t>
            </a:r>
            <a:r>
              <a:rPr lang="en-US" altLang="zh-CN" b="1" dirty="0"/>
              <a:t> *)</a:t>
            </a:r>
            <a:r>
              <a:rPr lang="en-US" altLang="zh-CN" b="1" dirty="0" err="1"/>
              <a:t>malloc</a:t>
            </a:r>
            <a:r>
              <a:rPr lang="en-US" altLang="zh-CN" b="1" dirty="0"/>
              <a:t>(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b="1" dirty="0" err="1"/>
              <a:t>ListNode</a:t>
            </a:r>
            <a:r>
              <a:rPr lang="en-US" altLang="zh-CN" b="1" dirty="0"/>
              <a:t>));</a:t>
            </a:r>
          </a:p>
          <a:p>
            <a:pPr marL="0" indent="0">
              <a:buNone/>
            </a:pPr>
            <a:r>
              <a:rPr lang="en-US" altLang="zh-CN" b="1" dirty="0"/>
              <a:t>       s-&gt;data=T-&gt;data; </a:t>
            </a:r>
          </a:p>
          <a:p>
            <a:pPr marL="0" indent="0">
              <a:buNone/>
            </a:pPr>
            <a:r>
              <a:rPr lang="en-US" altLang="zh-CN" b="1" dirty="0"/>
              <a:t>       s-&gt;next=</a:t>
            </a:r>
            <a:r>
              <a:rPr lang="en-US" altLang="zh-CN" b="1" dirty="0" err="1"/>
              <a:t>Listhead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       </a:t>
            </a:r>
            <a:r>
              <a:rPr lang="en-US" altLang="zh-CN" b="1" dirty="0" err="1"/>
              <a:t>Listhead</a:t>
            </a:r>
            <a:r>
              <a:rPr lang="en-US" altLang="zh-CN" b="1" dirty="0"/>
              <a:t>=s;</a:t>
            </a:r>
          </a:p>
          <a:p>
            <a:pPr marL="0" indent="0">
              <a:buNone/>
            </a:pPr>
            <a:r>
              <a:rPr lang="en-US" altLang="zh-CN" b="1" dirty="0"/>
              <a:t>        }</a:t>
            </a:r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Inorder</a:t>
            </a:r>
            <a:r>
              <a:rPr lang="en-US" altLang="zh-CN" b="1" dirty="0"/>
              <a:t>(T-&gt;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);</a:t>
            </a:r>
          </a:p>
          <a:p>
            <a:pPr marL="0" indent="0">
              <a:buNone/>
            </a:pPr>
            <a:r>
              <a:rPr lang="en-US" altLang="zh-CN" b="1" dirty="0"/>
              <a:t>     }</a:t>
            </a:r>
          </a:p>
          <a:p>
            <a:pPr marL="0" indent="0">
              <a:buNone/>
            </a:pPr>
            <a:r>
              <a:rPr lang="en-US" altLang="zh-CN" b="1" dirty="0"/>
              <a:t>  }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5508625" y="220662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H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5156200" y="498475"/>
            <a:ext cx="2889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5521325" y="4984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5673725" y="8636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C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292725" y="1174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A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054725" y="15652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latin typeface="宋体" pitchFamily="2" charset="-122"/>
              </a:rPr>
              <a:t>F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5978525" y="11842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859338" y="2278063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G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5075238" y="199072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5140325" y="1244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4759325" y="11842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911725" y="86360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B</a:t>
            </a: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4427538" y="16287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D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5216525" y="15652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latin typeface="宋体" pitchFamily="2" charset="-122"/>
              </a:rPr>
              <a:t>E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508625" y="1917700"/>
            <a:ext cx="142875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27763" y="117475"/>
            <a:ext cx="28953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pitchFamily="2" charset="-122"/>
              </a:rPr>
              <a:t>对于如图所示二叉树：</a:t>
            </a:r>
          </a:p>
          <a:p>
            <a:r>
              <a:rPr lang="zh-CN" altLang="en-US" sz="2000" b="1">
                <a:latin typeface="宋体" pitchFamily="2" charset="-122"/>
              </a:rPr>
              <a:t> （</a:t>
            </a:r>
            <a:r>
              <a:rPr lang="en-US" altLang="zh-CN" sz="2000" b="1">
                <a:latin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</a:rPr>
              <a:t>）画出执行算法后</a:t>
            </a:r>
          </a:p>
          <a:p>
            <a:r>
              <a:rPr lang="zh-CN" altLang="en-US" sz="2000" b="1">
                <a:latin typeface="宋体" pitchFamily="2" charset="-122"/>
              </a:rPr>
              <a:t>所建立的结构。</a:t>
            </a:r>
          </a:p>
          <a:p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2</a:t>
            </a:r>
            <a:r>
              <a:rPr lang="zh-CN" altLang="en-US" sz="2000" b="1">
                <a:latin typeface="宋体" pitchFamily="2" charset="-122"/>
              </a:rPr>
              <a:t>）说明算法的功能。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779838" y="3717925"/>
            <a:ext cx="21210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宋体" pitchFamily="2" charset="-122"/>
              </a:rPr>
              <a:t>解：（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）结构：</a:t>
            </a:r>
          </a:p>
          <a:p>
            <a:r>
              <a:rPr lang="en-US" altLang="zh-CN" sz="2000" b="1" dirty="0" err="1">
                <a:latin typeface="宋体" pitchFamily="2" charset="-122"/>
              </a:rPr>
              <a:t>Listhead</a:t>
            </a:r>
            <a:r>
              <a:rPr lang="en-US" altLang="zh-CN" sz="2000" b="1" dirty="0">
                <a:latin typeface="宋体" pitchFamily="2" charset="-122"/>
              </a:rPr>
              <a:t>-&gt;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148263" y="4078288"/>
            <a:ext cx="792162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itchFamily="2" charset="-122"/>
              </a:rPr>
              <a:t>F   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5508625" y="40782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6156325" y="4078288"/>
            <a:ext cx="865188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itchFamily="2" charset="-122"/>
              </a:rPr>
              <a:t>H   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8245475" y="4078288"/>
            <a:ext cx="790575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>
                <a:solidFill>
                  <a:schemeClr val="bg1"/>
                </a:solidFill>
                <a:latin typeface="宋体" pitchFamily="2" charset="-122"/>
              </a:rPr>
              <a:t>D  ∧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7164388" y="4078288"/>
            <a:ext cx="792162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itchFamily="2" charset="-122"/>
              </a:rPr>
              <a:t>G   </a:t>
            </a: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6588125" y="40782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5795963" y="422116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6877050" y="4221163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7740650" y="4221163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7596188" y="40782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8604250" y="40782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778250" y="4581525"/>
            <a:ext cx="54441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itchFamily="2" charset="-122"/>
              </a:rPr>
              <a:t>(2)</a:t>
            </a:r>
            <a:r>
              <a:rPr lang="zh-CN" altLang="en-US" sz="2400" b="1" dirty="0">
                <a:latin typeface="宋体" pitchFamily="2" charset="-122"/>
              </a:rPr>
              <a:t>将按中序遍历二叉树的叶子结点的</a:t>
            </a:r>
          </a:p>
          <a:p>
            <a:r>
              <a:rPr lang="zh-CN" altLang="en-US" sz="2400" b="1" dirty="0">
                <a:latin typeface="宋体" pitchFamily="2" charset="-122"/>
              </a:rPr>
              <a:t>数据，自右向左，建立一个逆单链表。</a:t>
            </a:r>
          </a:p>
          <a:p>
            <a:endParaRPr lang="zh-CN" altLang="en-US" sz="2400" b="1" dirty="0">
              <a:latin typeface="宋体" pitchFamily="2" charset="-122"/>
            </a:endParaRPr>
          </a:p>
          <a:p>
            <a:r>
              <a:rPr lang="zh-CN" altLang="en-US" sz="2400" b="1" dirty="0">
                <a:latin typeface="宋体" pitchFamily="2" charset="-122"/>
              </a:rPr>
              <a:t>注：</a:t>
            </a:r>
            <a:r>
              <a:rPr lang="zh-CN" altLang="en-US" sz="2400" b="1" dirty="0">
                <a:solidFill>
                  <a:srgbClr val="99FF33"/>
                </a:solidFill>
                <a:latin typeface="宋体" pitchFamily="2" charset="-122"/>
              </a:rPr>
              <a:t>此题将二叉树遍历与单链表建立</a:t>
            </a:r>
          </a:p>
          <a:p>
            <a:r>
              <a:rPr lang="zh-CN" altLang="en-US" sz="2400" b="1" dirty="0">
                <a:solidFill>
                  <a:srgbClr val="99FF33"/>
                </a:solidFill>
                <a:latin typeface="宋体" pitchFamily="2" charset="-122"/>
              </a:rPr>
              <a:t>    联系起来。</a:t>
            </a:r>
          </a:p>
        </p:txBody>
      </p:sp>
    </p:spTree>
    <p:extLst>
      <p:ext uri="{BB962C8B-B14F-4D97-AF65-F5344CB8AC3E}">
        <p14:creationId xmlns:p14="http://schemas.microsoft.com/office/powerpoint/2010/main" val="4222338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/>
      <p:bldP spid="36884" grpId="0" animBg="1"/>
      <p:bldP spid="36885" grpId="0" animBg="1"/>
      <p:bldP spid="36886" grpId="0" animBg="1"/>
      <p:bldP spid="36887" grpId="0" animBg="1"/>
      <p:bldP spid="36888" grpId="0" animBg="1"/>
      <p:bldP spid="36889" grpId="0" animBg="1"/>
      <p:bldP spid="36890" grpId="0" animBg="1"/>
      <p:bldP spid="36891" grpId="0" animBg="1"/>
      <p:bldP spid="36892" grpId="0" animBg="1"/>
      <p:bldP spid="36893" grpId="0" animBg="1"/>
      <p:bldP spid="368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-531440"/>
            <a:ext cx="5064953" cy="1695631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charset="-122"/>
              </a:rPr>
              <a:t>思考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340768"/>
            <a:ext cx="7560840" cy="507762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如何采用非递归方法实现遍历</a:t>
            </a:r>
            <a:r>
              <a:rPr lang="en-US" altLang="zh-CN" b="1" dirty="0" smtClean="0">
                <a:ea typeface="宋体" charset="-122"/>
              </a:rPr>
              <a:t>?</a:t>
            </a:r>
          </a:p>
          <a:p>
            <a:pPr marL="365760" lvl="1" indent="0" eaLnBrk="1" hangingPunct="1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a typeface="宋体" charset="-122"/>
              </a:rPr>
              <a:t>栈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请写出先序，中序，后序遍历的非递归算法</a:t>
            </a:r>
          </a:p>
          <a:p>
            <a:pPr marL="365760" lvl="1" indent="0" eaLnBrk="1" hangingPunct="1">
              <a:buNone/>
            </a:pPr>
            <a:endParaRPr lang="en-US" altLang="zh-CN" sz="2800" b="1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/>
          <p:cNvSpPr txBox="1">
            <a:spLocks noGrp="1"/>
          </p:cNvSpPr>
          <p:nvPr/>
        </p:nvSpPr>
        <p:spPr bwMode="auto">
          <a:xfrm>
            <a:off x="6659563" y="6597650"/>
            <a:ext cx="24114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algn="r" eaLnBrk="1" hangingPunct="1"/>
            <a:fld id="{75709843-AA79-484A-AA4F-27A0C6F03E2C}" type="slidenum">
              <a:rPr kumimoji="0" lang="en-US" altLang="zh-CN" sz="1400" b="1">
                <a:latin typeface="Arial" charset="0"/>
              </a:rPr>
              <a:pPr algn="r" eaLnBrk="1" hangingPunct="1"/>
              <a:t>13</a:t>
            </a:fld>
            <a:endParaRPr kumimoji="0" lang="en-US" altLang="zh-CN" sz="1400" b="1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60350"/>
            <a:ext cx="7786688" cy="1008063"/>
          </a:xfrm>
        </p:spPr>
        <p:txBody>
          <a:bodyPr>
            <a:normAutofit fontScale="85000" lnSpcReduction="20000"/>
          </a:bodyPr>
          <a:lstStyle/>
          <a:p>
            <a:pPr marL="365760" lvl="1" indent="0" eaLnBrk="1" hangingPunct="1">
              <a:buNone/>
            </a:pPr>
            <a:r>
              <a:rPr lang="zh-CN" altLang="en-US" sz="4000" b="1" dirty="0" smtClean="0">
                <a:solidFill>
                  <a:srgbClr val="FFFF00"/>
                </a:solidFill>
                <a:ea typeface="宋体" charset="-122"/>
              </a:rPr>
              <a:t>二叉树的非递归遍历</a:t>
            </a:r>
          </a:p>
          <a:p>
            <a:pPr marL="777240" lvl="2" indent="0" eaLnBrk="1" hangingPunct="1">
              <a:buNone/>
            </a:pPr>
            <a:r>
              <a:rPr lang="zh-CN" altLang="en-US" sz="2900" b="1" dirty="0" smtClean="0">
                <a:ea typeface="宋体" charset="-122"/>
              </a:rPr>
              <a:t>例子：中序遍历非递归算法</a:t>
            </a:r>
            <a:endParaRPr lang="zh-CN" altLang="en-US" sz="2900" b="1" dirty="0" smtClean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25664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zh-CN" altLang="zh-CN" sz="1800" b="1">
              <a:latin typeface="Arial" charset="0"/>
            </a:endParaRPr>
          </a:p>
        </p:txBody>
      </p:sp>
      <p:grpSp>
        <p:nvGrpSpPr>
          <p:cNvPr id="18437" name="Group 431"/>
          <p:cNvGrpSpPr>
            <a:grpSpLocks/>
          </p:cNvGrpSpPr>
          <p:nvPr/>
        </p:nvGrpSpPr>
        <p:grpSpPr bwMode="auto">
          <a:xfrm>
            <a:off x="2308225" y="1878013"/>
            <a:ext cx="1622425" cy="2654300"/>
            <a:chOff x="703" y="2015"/>
            <a:chExt cx="1022" cy="1672"/>
          </a:xfrm>
        </p:grpSpPr>
        <p:sp>
          <p:nvSpPr>
            <p:cNvPr id="18488" name="Oval 432"/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89" name="Oval 433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90" name="Oval 434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91" name="Oval 435"/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8492" name="Oval 436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493" name="Oval 437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8494" name="Oval 438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8495" name="Line 439"/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96" name="Line 440"/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97" name="Line 441"/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98" name="Line 442"/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99" name="Line 443"/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500" name="Line 444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</p:grpSp>
      <p:grpSp>
        <p:nvGrpSpPr>
          <p:cNvPr id="3" name="Group 445"/>
          <p:cNvGrpSpPr>
            <a:grpSpLocks/>
          </p:cNvGrpSpPr>
          <p:nvPr/>
        </p:nvGrpSpPr>
        <p:grpSpPr bwMode="auto">
          <a:xfrm>
            <a:off x="2705102" y="1266826"/>
            <a:ext cx="550863" cy="639763"/>
            <a:chOff x="742" y="341"/>
            <a:chExt cx="347" cy="403"/>
          </a:xfrm>
        </p:grpSpPr>
        <p:sp>
          <p:nvSpPr>
            <p:cNvPr id="18486" name="Line 446"/>
            <p:cNvSpPr>
              <a:spLocks noChangeShapeType="1"/>
            </p:cNvSpPr>
            <p:nvPr/>
          </p:nvSpPr>
          <p:spPr bwMode="auto">
            <a:xfrm>
              <a:off x="945" y="500"/>
              <a:ext cx="144" cy="2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87" name="Text Box 447"/>
            <p:cNvSpPr txBox="1">
              <a:spLocks noChangeArrowheads="1"/>
            </p:cNvSpPr>
            <p:nvPr/>
          </p:nvSpPr>
          <p:spPr bwMode="auto">
            <a:xfrm>
              <a:off x="742" y="341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8439" name="Rectangle 448"/>
          <p:cNvSpPr>
            <a:spLocks noChangeArrowheads="1"/>
          </p:cNvSpPr>
          <p:nvPr/>
        </p:nvSpPr>
        <p:spPr bwMode="auto">
          <a:xfrm>
            <a:off x="5429250" y="3654425"/>
            <a:ext cx="1357313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latin typeface="Times New Roman" pitchFamily="18" charset="0"/>
            </a:endParaRPr>
          </a:p>
        </p:txBody>
      </p:sp>
      <p:sp>
        <p:nvSpPr>
          <p:cNvPr id="18440" name="Rectangle 449"/>
          <p:cNvSpPr>
            <a:spLocks noChangeArrowheads="1"/>
          </p:cNvSpPr>
          <p:nvPr/>
        </p:nvSpPr>
        <p:spPr bwMode="auto">
          <a:xfrm>
            <a:off x="5429250" y="3279775"/>
            <a:ext cx="1357313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latin typeface="Times New Roman" pitchFamily="18" charset="0"/>
            </a:endParaRPr>
          </a:p>
        </p:txBody>
      </p:sp>
      <p:sp>
        <p:nvSpPr>
          <p:cNvPr id="18441" name="Rectangle 450"/>
          <p:cNvSpPr>
            <a:spLocks noChangeArrowheads="1"/>
          </p:cNvSpPr>
          <p:nvPr/>
        </p:nvSpPr>
        <p:spPr bwMode="auto">
          <a:xfrm>
            <a:off x="5429250" y="2906713"/>
            <a:ext cx="1357313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latin typeface="Times New Roman" pitchFamily="18" charset="0"/>
            </a:endParaRPr>
          </a:p>
        </p:txBody>
      </p:sp>
      <p:sp>
        <p:nvSpPr>
          <p:cNvPr id="18442" name="Rectangle 451"/>
          <p:cNvSpPr>
            <a:spLocks noChangeArrowheads="1"/>
          </p:cNvSpPr>
          <p:nvPr/>
        </p:nvSpPr>
        <p:spPr bwMode="auto">
          <a:xfrm>
            <a:off x="5429250" y="2535238"/>
            <a:ext cx="1357313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latin typeface="Times New Roman" pitchFamily="18" charset="0"/>
            </a:endParaRPr>
          </a:p>
        </p:txBody>
      </p:sp>
      <p:sp>
        <p:nvSpPr>
          <p:cNvPr id="18443" name="Rectangle 452"/>
          <p:cNvSpPr>
            <a:spLocks noChangeArrowheads="1"/>
          </p:cNvSpPr>
          <p:nvPr/>
        </p:nvSpPr>
        <p:spPr bwMode="auto">
          <a:xfrm>
            <a:off x="5429250" y="2163763"/>
            <a:ext cx="1357313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latin typeface="Times New Roman" pitchFamily="18" charset="0"/>
            </a:endParaRPr>
          </a:p>
        </p:txBody>
      </p:sp>
      <p:sp>
        <p:nvSpPr>
          <p:cNvPr id="18444" name="Line 453"/>
          <p:cNvSpPr>
            <a:spLocks noChangeShapeType="1"/>
          </p:cNvSpPr>
          <p:nvPr/>
        </p:nvSpPr>
        <p:spPr bwMode="auto">
          <a:xfrm>
            <a:off x="5427663" y="1857375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18445" name="Line 454"/>
          <p:cNvSpPr>
            <a:spLocks noChangeShapeType="1"/>
          </p:cNvSpPr>
          <p:nvPr/>
        </p:nvSpPr>
        <p:spPr bwMode="auto">
          <a:xfrm flipH="1">
            <a:off x="6788150" y="1857375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b="1"/>
          </a:p>
        </p:txBody>
      </p:sp>
      <p:grpSp>
        <p:nvGrpSpPr>
          <p:cNvPr id="4" name="Group 455"/>
          <p:cNvGrpSpPr>
            <a:grpSpLocks/>
          </p:cNvGrpSpPr>
          <p:nvPr/>
        </p:nvGrpSpPr>
        <p:grpSpPr bwMode="auto">
          <a:xfrm>
            <a:off x="2227264" y="1865313"/>
            <a:ext cx="550863" cy="639763"/>
            <a:chOff x="742" y="341"/>
            <a:chExt cx="347" cy="403"/>
          </a:xfrm>
        </p:grpSpPr>
        <p:sp>
          <p:nvSpPr>
            <p:cNvPr id="18484" name="Line 456"/>
            <p:cNvSpPr>
              <a:spLocks noChangeShapeType="1"/>
            </p:cNvSpPr>
            <p:nvPr/>
          </p:nvSpPr>
          <p:spPr bwMode="auto">
            <a:xfrm>
              <a:off x="945" y="500"/>
              <a:ext cx="144" cy="2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85" name="Text Box 457"/>
            <p:cNvSpPr txBox="1">
              <a:spLocks noChangeArrowheads="1"/>
            </p:cNvSpPr>
            <p:nvPr/>
          </p:nvSpPr>
          <p:spPr bwMode="auto">
            <a:xfrm>
              <a:off x="742" y="341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5" name="Group 458"/>
          <p:cNvGrpSpPr>
            <a:grpSpLocks/>
          </p:cNvGrpSpPr>
          <p:nvPr/>
        </p:nvGrpSpPr>
        <p:grpSpPr bwMode="auto">
          <a:xfrm>
            <a:off x="1762127" y="2478088"/>
            <a:ext cx="550863" cy="639763"/>
            <a:chOff x="742" y="341"/>
            <a:chExt cx="347" cy="403"/>
          </a:xfrm>
        </p:grpSpPr>
        <p:sp>
          <p:nvSpPr>
            <p:cNvPr id="18482" name="Line 459"/>
            <p:cNvSpPr>
              <a:spLocks noChangeShapeType="1"/>
            </p:cNvSpPr>
            <p:nvPr/>
          </p:nvSpPr>
          <p:spPr bwMode="auto">
            <a:xfrm>
              <a:off x="945" y="500"/>
              <a:ext cx="144" cy="2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83" name="Text Box 460"/>
            <p:cNvSpPr txBox="1">
              <a:spLocks noChangeArrowheads="1"/>
            </p:cNvSpPr>
            <p:nvPr/>
          </p:nvSpPr>
          <p:spPr bwMode="auto">
            <a:xfrm>
              <a:off x="742" y="341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" name="Group 461"/>
          <p:cNvGrpSpPr>
            <a:grpSpLocks/>
          </p:cNvGrpSpPr>
          <p:nvPr/>
        </p:nvGrpSpPr>
        <p:grpSpPr bwMode="auto">
          <a:xfrm>
            <a:off x="1166813" y="3284538"/>
            <a:ext cx="1187450" cy="639763"/>
            <a:chOff x="471" y="341"/>
            <a:chExt cx="748" cy="403"/>
          </a:xfrm>
        </p:grpSpPr>
        <p:sp>
          <p:nvSpPr>
            <p:cNvPr id="18480" name="Line 462"/>
            <p:cNvSpPr>
              <a:spLocks noChangeShapeType="1"/>
            </p:cNvSpPr>
            <p:nvPr/>
          </p:nvSpPr>
          <p:spPr bwMode="auto">
            <a:xfrm>
              <a:off x="945" y="500"/>
              <a:ext cx="144" cy="2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81" name="Text Box 463"/>
            <p:cNvSpPr txBox="1">
              <a:spLocks noChangeArrowheads="1"/>
            </p:cNvSpPr>
            <p:nvPr/>
          </p:nvSpPr>
          <p:spPr bwMode="auto">
            <a:xfrm>
              <a:off x="471" y="341"/>
              <a:ext cx="7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p=NULL</a:t>
              </a:r>
            </a:p>
          </p:txBody>
        </p:sp>
      </p:grpSp>
      <p:sp>
        <p:nvSpPr>
          <p:cNvPr id="73168" name="Rectangle 464"/>
          <p:cNvSpPr>
            <a:spLocks noChangeArrowheads="1"/>
          </p:cNvSpPr>
          <p:nvPr/>
        </p:nvSpPr>
        <p:spPr bwMode="auto">
          <a:xfrm>
            <a:off x="5413375" y="3279775"/>
            <a:ext cx="13573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P-&gt;B</a:t>
            </a:r>
          </a:p>
        </p:txBody>
      </p:sp>
      <p:sp>
        <p:nvSpPr>
          <p:cNvPr id="73169" name="Rectangle 465"/>
          <p:cNvSpPr>
            <a:spLocks noChangeArrowheads="1"/>
          </p:cNvSpPr>
          <p:nvPr/>
        </p:nvSpPr>
        <p:spPr bwMode="auto">
          <a:xfrm>
            <a:off x="5446713" y="3656013"/>
            <a:ext cx="13573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P-&gt;A</a:t>
            </a:r>
          </a:p>
        </p:txBody>
      </p:sp>
      <p:sp>
        <p:nvSpPr>
          <p:cNvPr id="73170" name="Rectangle 466"/>
          <p:cNvSpPr>
            <a:spLocks noChangeArrowheads="1"/>
          </p:cNvSpPr>
          <p:nvPr/>
        </p:nvSpPr>
        <p:spPr bwMode="auto">
          <a:xfrm>
            <a:off x="5421313" y="2881313"/>
            <a:ext cx="13573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P-&gt;C</a:t>
            </a:r>
          </a:p>
        </p:txBody>
      </p:sp>
      <p:sp>
        <p:nvSpPr>
          <p:cNvPr id="73171" name="Rectangle 467"/>
          <p:cNvSpPr>
            <a:spLocks noChangeArrowheads="1"/>
          </p:cNvSpPr>
          <p:nvPr/>
        </p:nvSpPr>
        <p:spPr bwMode="auto">
          <a:xfrm>
            <a:off x="762000" y="5784850"/>
            <a:ext cx="25638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zh-CN" altLang="en-US" sz="2800" b="1" dirty="0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访问序列：</a:t>
            </a:r>
          </a:p>
        </p:txBody>
      </p:sp>
      <p:sp>
        <p:nvSpPr>
          <p:cNvPr id="73172" name="Rectangle 468"/>
          <p:cNvSpPr>
            <a:spLocks noChangeArrowheads="1"/>
          </p:cNvSpPr>
          <p:nvPr/>
        </p:nvSpPr>
        <p:spPr bwMode="auto">
          <a:xfrm>
            <a:off x="2541588" y="5838825"/>
            <a:ext cx="10937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en-US" altLang="zh-CN" sz="2800" b="1" dirty="0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C</a:t>
            </a:r>
          </a:p>
        </p:txBody>
      </p:sp>
      <p:sp>
        <p:nvSpPr>
          <p:cNvPr id="73173" name="Rectangle 469"/>
          <p:cNvSpPr>
            <a:spLocks noChangeArrowheads="1"/>
          </p:cNvSpPr>
          <p:nvPr/>
        </p:nvSpPr>
        <p:spPr bwMode="auto">
          <a:xfrm>
            <a:off x="2989263" y="5811838"/>
            <a:ext cx="6064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en-US" altLang="zh-CN" sz="2800" b="1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B</a:t>
            </a:r>
          </a:p>
        </p:txBody>
      </p:sp>
      <p:grpSp>
        <p:nvGrpSpPr>
          <p:cNvPr id="7" name="Group 470"/>
          <p:cNvGrpSpPr>
            <a:grpSpLocks/>
          </p:cNvGrpSpPr>
          <p:nvPr/>
        </p:nvGrpSpPr>
        <p:grpSpPr bwMode="auto">
          <a:xfrm>
            <a:off x="3506791" y="2503489"/>
            <a:ext cx="563563" cy="592138"/>
            <a:chOff x="2173" y="1320"/>
            <a:chExt cx="355" cy="373"/>
          </a:xfrm>
        </p:grpSpPr>
        <p:sp>
          <p:nvSpPr>
            <p:cNvPr id="18478" name="Line 471"/>
            <p:cNvSpPr>
              <a:spLocks noChangeShapeType="1"/>
            </p:cNvSpPr>
            <p:nvPr/>
          </p:nvSpPr>
          <p:spPr bwMode="auto">
            <a:xfrm flipH="1">
              <a:off x="2173" y="1428"/>
              <a:ext cx="170" cy="26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79" name="Text Box 472"/>
            <p:cNvSpPr txBox="1">
              <a:spLocks noChangeArrowheads="1"/>
            </p:cNvSpPr>
            <p:nvPr/>
          </p:nvSpPr>
          <p:spPr bwMode="auto">
            <a:xfrm>
              <a:off x="2322" y="132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73177" name="Rectangle 473"/>
          <p:cNvSpPr>
            <a:spLocks noChangeArrowheads="1"/>
          </p:cNvSpPr>
          <p:nvPr/>
        </p:nvSpPr>
        <p:spPr bwMode="auto">
          <a:xfrm>
            <a:off x="5413375" y="3254375"/>
            <a:ext cx="13573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P-&gt;D</a:t>
            </a:r>
          </a:p>
        </p:txBody>
      </p:sp>
      <p:grpSp>
        <p:nvGrpSpPr>
          <p:cNvPr id="8" name="Group 474"/>
          <p:cNvGrpSpPr>
            <a:grpSpLocks/>
          </p:cNvGrpSpPr>
          <p:nvPr/>
        </p:nvGrpSpPr>
        <p:grpSpPr bwMode="auto">
          <a:xfrm>
            <a:off x="2303464" y="3830634"/>
            <a:ext cx="527051" cy="558799"/>
            <a:chOff x="1298" y="2798"/>
            <a:chExt cx="332" cy="352"/>
          </a:xfrm>
        </p:grpSpPr>
        <p:sp>
          <p:nvSpPr>
            <p:cNvPr id="18476" name="Line 475"/>
            <p:cNvSpPr>
              <a:spLocks noChangeShapeType="1"/>
            </p:cNvSpPr>
            <p:nvPr/>
          </p:nvSpPr>
          <p:spPr bwMode="auto">
            <a:xfrm flipV="1">
              <a:off x="1443" y="2798"/>
              <a:ext cx="187" cy="2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77" name="Text Box 476"/>
            <p:cNvSpPr txBox="1">
              <a:spLocks noChangeArrowheads="1"/>
            </p:cNvSpPr>
            <p:nvPr/>
          </p:nvSpPr>
          <p:spPr bwMode="auto">
            <a:xfrm>
              <a:off x="1298" y="289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73181" name="Rectangle 477"/>
          <p:cNvSpPr>
            <a:spLocks noChangeArrowheads="1"/>
          </p:cNvSpPr>
          <p:nvPr/>
        </p:nvSpPr>
        <p:spPr bwMode="auto">
          <a:xfrm>
            <a:off x="5413375" y="2908300"/>
            <a:ext cx="13573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P-&gt;E</a:t>
            </a:r>
          </a:p>
        </p:txBody>
      </p:sp>
      <p:sp>
        <p:nvSpPr>
          <p:cNvPr id="73182" name="Rectangle 478"/>
          <p:cNvSpPr>
            <a:spLocks noChangeArrowheads="1"/>
          </p:cNvSpPr>
          <p:nvPr/>
        </p:nvSpPr>
        <p:spPr bwMode="auto">
          <a:xfrm>
            <a:off x="3470275" y="5807075"/>
            <a:ext cx="6064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en-US" altLang="zh-CN" sz="2800" b="1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E</a:t>
            </a:r>
          </a:p>
        </p:txBody>
      </p:sp>
      <p:grpSp>
        <p:nvGrpSpPr>
          <p:cNvPr id="9" name="Group 479"/>
          <p:cNvGrpSpPr>
            <a:grpSpLocks/>
          </p:cNvGrpSpPr>
          <p:nvPr/>
        </p:nvGrpSpPr>
        <p:grpSpPr bwMode="auto">
          <a:xfrm>
            <a:off x="2705099" y="4519609"/>
            <a:ext cx="527049" cy="558799"/>
            <a:chOff x="1298" y="2798"/>
            <a:chExt cx="332" cy="352"/>
          </a:xfrm>
        </p:grpSpPr>
        <p:sp>
          <p:nvSpPr>
            <p:cNvPr id="18474" name="Line 480"/>
            <p:cNvSpPr>
              <a:spLocks noChangeShapeType="1"/>
            </p:cNvSpPr>
            <p:nvPr/>
          </p:nvSpPr>
          <p:spPr bwMode="auto">
            <a:xfrm flipV="1">
              <a:off x="1443" y="2798"/>
              <a:ext cx="187" cy="2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75" name="Text Box 481"/>
            <p:cNvSpPr txBox="1">
              <a:spLocks noChangeArrowheads="1"/>
            </p:cNvSpPr>
            <p:nvPr/>
          </p:nvSpPr>
          <p:spPr bwMode="auto">
            <a:xfrm>
              <a:off x="1298" y="289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73186" name="Rectangle 482"/>
          <p:cNvSpPr>
            <a:spLocks noChangeArrowheads="1"/>
          </p:cNvSpPr>
          <p:nvPr/>
        </p:nvSpPr>
        <p:spPr bwMode="auto">
          <a:xfrm>
            <a:off x="5437188" y="2884488"/>
            <a:ext cx="13573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P-&gt;G</a:t>
            </a:r>
          </a:p>
        </p:txBody>
      </p:sp>
      <p:sp>
        <p:nvSpPr>
          <p:cNvPr id="73187" name="Rectangle 483"/>
          <p:cNvSpPr>
            <a:spLocks noChangeArrowheads="1"/>
          </p:cNvSpPr>
          <p:nvPr/>
        </p:nvSpPr>
        <p:spPr bwMode="auto">
          <a:xfrm>
            <a:off x="3975100" y="5791200"/>
            <a:ext cx="6064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en-US" altLang="zh-CN" sz="2800" b="1" dirty="0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G</a:t>
            </a:r>
          </a:p>
        </p:txBody>
      </p:sp>
      <p:grpSp>
        <p:nvGrpSpPr>
          <p:cNvPr id="10" name="Group 484"/>
          <p:cNvGrpSpPr>
            <a:grpSpLocks/>
          </p:cNvGrpSpPr>
          <p:nvPr/>
        </p:nvGrpSpPr>
        <p:grpSpPr bwMode="auto">
          <a:xfrm>
            <a:off x="3908428" y="3100389"/>
            <a:ext cx="563563" cy="592138"/>
            <a:chOff x="2173" y="1320"/>
            <a:chExt cx="355" cy="373"/>
          </a:xfrm>
        </p:grpSpPr>
        <p:sp>
          <p:nvSpPr>
            <p:cNvPr id="18472" name="Line 485"/>
            <p:cNvSpPr>
              <a:spLocks noChangeShapeType="1"/>
            </p:cNvSpPr>
            <p:nvPr/>
          </p:nvSpPr>
          <p:spPr bwMode="auto">
            <a:xfrm flipH="1">
              <a:off x="2173" y="1428"/>
              <a:ext cx="170" cy="26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73" name="Text Box 486"/>
            <p:cNvSpPr txBox="1">
              <a:spLocks noChangeArrowheads="1"/>
            </p:cNvSpPr>
            <p:nvPr/>
          </p:nvSpPr>
          <p:spPr bwMode="auto">
            <a:xfrm>
              <a:off x="2322" y="132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73191" name="Rectangle 487"/>
          <p:cNvSpPr>
            <a:spLocks noChangeArrowheads="1"/>
          </p:cNvSpPr>
          <p:nvPr/>
        </p:nvSpPr>
        <p:spPr bwMode="auto">
          <a:xfrm>
            <a:off x="5438775" y="3290888"/>
            <a:ext cx="13573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P-&gt;F</a:t>
            </a:r>
          </a:p>
        </p:txBody>
      </p:sp>
      <p:sp>
        <p:nvSpPr>
          <p:cNvPr id="73192" name="Rectangle 488"/>
          <p:cNvSpPr>
            <a:spLocks noChangeArrowheads="1"/>
          </p:cNvSpPr>
          <p:nvPr/>
        </p:nvSpPr>
        <p:spPr bwMode="auto">
          <a:xfrm>
            <a:off x="4513263" y="5799138"/>
            <a:ext cx="6064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en-US" altLang="zh-CN" sz="2800" b="1" dirty="0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D</a:t>
            </a:r>
          </a:p>
        </p:txBody>
      </p:sp>
      <p:sp>
        <p:nvSpPr>
          <p:cNvPr id="73193" name="Rectangle 489"/>
          <p:cNvSpPr>
            <a:spLocks noChangeArrowheads="1"/>
          </p:cNvSpPr>
          <p:nvPr/>
        </p:nvSpPr>
        <p:spPr bwMode="auto">
          <a:xfrm>
            <a:off x="5110163" y="5808663"/>
            <a:ext cx="6064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en-US" altLang="zh-CN" sz="2800" b="1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F</a:t>
            </a:r>
          </a:p>
        </p:txBody>
      </p:sp>
      <p:sp>
        <p:nvSpPr>
          <p:cNvPr id="73194" name="Rectangle 490"/>
          <p:cNvSpPr>
            <a:spLocks noChangeArrowheads="1"/>
          </p:cNvSpPr>
          <p:nvPr/>
        </p:nvSpPr>
        <p:spPr bwMode="auto">
          <a:xfrm>
            <a:off x="5603875" y="5802313"/>
            <a:ext cx="6064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Aft>
                <a:spcPct val="20000"/>
              </a:spcAft>
            </a:pPr>
            <a:r>
              <a:rPr kumimoji="0" lang="en-US" altLang="zh-CN" sz="2800" b="1">
                <a:solidFill>
                  <a:srgbClr val="FFFF00"/>
                </a:solidFill>
                <a:latin typeface="Arial" charset="0"/>
                <a:ea typeface="隶书" pitchFamily="49" charset="-122"/>
              </a:rPr>
              <a:t>A</a:t>
            </a:r>
          </a:p>
        </p:txBody>
      </p:sp>
      <p:grpSp>
        <p:nvGrpSpPr>
          <p:cNvPr id="11" name="Group 491"/>
          <p:cNvGrpSpPr>
            <a:grpSpLocks/>
          </p:cNvGrpSpPr>
          <p:nvPr/>
        </p:nvGrpSpPr>
        <p:grpSpPr bwMode="auto">
          <a:xfrm>
            <a:off x="3744913" y="1660527"/>
            <a:ext cx="1187450" cy="592138"/>
            <a:chOff x="2051" y="1320"/>
            <a:chExt cx="748" cy="373"/>
          </a:xfrm>
        </p:grpSpPr>
        <p:sp>
          <p:nvSpPr>
            <p:cNvPr id="18470" name="Line 492"/>
            <p:cNvSpPr>
              <a:spLocks noChangeShapeType="1"/>
            </p:cNvSpPr>
            <p:nvPr/>
          </p:nvSpPr>
          <p:spPr bwMode="auto">
            <a:xfrm flipH="1">
              <a:off x="2173" y="1428"/>
              <a:ext cx="170" cy="26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8471" name="Text Box 493"/>
            <p:cNvSpPr txBox="1">
              <a:spLocks noChangeArrowheads="1"/>
            </p:cNvSpPr>
            <p:nvPr/>
          </p:nvSpPr>
          <p:spPr bwMode="auto">
            <a:xfrm>
              <a:off x="2051" y="1320"/>
              <a:ext cx="7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</a:rPr>
                <a:t>p=NULL</a:t>
              </a:r>
            </a:p>
          </p:txBody>
        </p:sp>
      </p:grpSp>
      <p:sp>
        <p:nvSpPr>
          <p:cNvPr id="445508" name="Text Box 68"/>
          <p:cNvSpPr txBox="1">
            <a:spLocks noChangeArrowheads="1"/>
          </p:cNvSpPr>
          <p:nvPr/>
        </p:nvSpPr>
        <p:spPr bwMode="auto">
          <a:xfrm>
            <a:off x="6372225" y="5013325"/>
            <a:ext cx="2447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请写出中序非递归遍历算法！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3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73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73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7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73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73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7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7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73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4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4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68" grpId="0"/>
      <p:bldP spid="73168" grpId="1"/>
      <p:bldP spid="73169" grpId="0"/>
      <p:bldP spid="73169" grpId="1"/>
      <p:bldP spid="73170" grpId="0"/>
      <p:bldP spid="73170" grpId="1"/>
      <p:bldP spid="73171" grpId="0"/>
      <p:bldP spid="73172" grpId="0"/>
      <p:bldP spid="73173" grpId="0"/>
      <p:bldP spid="73177" grpId="0"/>
      <p:bldP spid="73177" grpId="1"/>
      <p:bldP spid="73181" grpId="0"/>
      <p:bldP spid="73181" grpId="1"/>
      <p:bldP spid="73182" grpId="0"/>
      <p:bldP spid="73186" grpId="0"/>
      <p:bldP spid="73186" grpId="1"/>
      <p:bldP spid="73187" grpId="0"/>
      <p:bldP spid="73191" grpId="0"/>
      <p:bldP spid="73191" grpId="1"/>
      <p:bldP spid="73192" grpId="0"/>
      <p:bldP spid="73193" grpId="0"/>
      <p:bldP spid="73194" grpId="0"/>
      <p:bldP spid="4455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-891480"/>
            <a:ext cx="5976664" cy="1695631"/>
          </a:xfrm>
        </p:spPr>
        <p:txBody>
          <a:bodyPr/>
          <a:lstStyle/>
          <a:p>
            <a:pPr eaLnBrk="1" hangingPunct="1"/>
            <a:r>
              <a:rPr lang="zh-CN" altLang="en-US" sz="3400" b="1" dirty="0" smtClean="0">
                <a:solidFill>
                  <a:schemeClr val="tx1"/>
                </a:solidFill>
                <a:ea typeface="幼圆" pitchFamily="49" charset="-122"/>
              </a:rPr>
              <a:t>中序遍历二叉树的非递归算法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59689"/>
            <a:ext cx="7814235" cy="5077623"/>
          </a:xfrm>
        </p:spPr>
        <p:txBody>
          <a:bodyPr>
            <a:normAutofit/>
          </a:bodyPr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b="1" dirty="0" smtClean="0">
                <a:ea typeface="宋体" charset="-122"/>
              </a:rPr>
              <a:t>初始化栈，将根节点入栈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b="1" dirty="0" smtClean="0">
                <a:ea typeface="宋体" charset="-122"/>
              </a:rPr>
              <a:t>如果栈空则结束（空树或者所有节点处理完），否则进入下一步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b="1" dirty="0" smtClean="0">
                <a:ea typeface="宋体" charset="-122"/>
              </a:rPr>
              <a:t>P</a:t>
            </a:r>
            <a:r>
              <a:rPr lang="zh-CN" altLang="en-US" b="1" dirty="0" smtClean="0">
                <a:ea typeface="宋体" charset="-122"/>
              </a:rPr>
              <a:t>指向栈顶元素，如果</a:t>
            </a:r>
            <a:r>
              <a:rPr lang="en-US" altLang="zh-CN" b="1" dirty="0" smtClean="0">
                <a:ea typeface="宋体" charset="-122"/>
              </a:rPr>
              <a:t>p</a:t>
            </a:r>
            <a:r>
              <a:rPr lang="zh-CN" altLang="en-US" b="1" dirty="0" smtClean="0">
                <a:ea typeface="宋体" charset="-122"/>
              </a:rPr>
              <a:t>不空，则左孩子入栈，直到左孩子为空（已经没有左孩子了）；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b="1" dirty="0" smtClean="0">
                <a:ea typeface="宋体" charset="-122"/>
              </a:rPr>
              <a:t>如果栈不空则出栈（最左节点），输出该节点，再将其右孩子入栈，以该节点为本子树的根，转</a:t>
            </a:r>
            <a:r>
              <a:rPr lang="en-US" altLang="zh-CN" b="1" dirty="0" smtClean="0">
                <a:ea typeface="宋体" charset="-122"/>
              </a:rPr>
              <a:t>step</a:t>
            </a:r>
            <a:r>
              <a:rPr lang="zh-CN" altLang="en-US" b="1" dirty="0" smtClean="0">
                <a:ea typeface="宋体" charset="-122"/>
              </a:rPr>
              <a:t>２继续。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solidFill>
                  <a:schemeClr val="tx1"/>
                </a:solidFill>
                <a:ea typeface="幼圆" pitchFamily="49" charset="-122"/>
              </a:rPr>
              <a:t>中序遍历二叉树的非递归算法</a:t>
            </a:r>
            <a:r>
              <a:rPr lang="en-US" altLang="zh-CN" sz="3000" b="1" smtClean="0">
                <a:solidFill>
                  <a:schemeClr val="tx1"/>
                </a:solidFill>
                <a:ea typeface="幼圆" pitchFamily="49" charset="-122"/>
              </a:rPr>
              <a:t>1</a:t>
            </a:r>
            <a:endParaRPr lang="en-US" altLang="zh-CN" b="1" smtClean="0">
              <a:ea typeface="幼圆" pitchFamily="49" charset="-122"/>
            </a:endParaRP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0" y="1239838"/>
            <a:ext cx="9144001" cy="450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/>
              <a:t>Status  </a:t>
            </a:r>
            <a:r>
              <a:rPr lang="en-US" altLang="zh-CN" sz="2000" b="1" dirty="0" err="1"/>
              <a:t>InOrderTraverse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BiTree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T,Status</a:t>
            </a:r>
            <a:r>
              <a:rPr lang="en-US" altLang="zh-CN" sz="2000" b="1" dirty="0"/>
              <a:t>(*Visit)(</a:t>
            </a:r>
            <a:r>
              <a:rPr lang="en-US" altLang="zh-CN" sz="2000" b="1" dirty="0" err="1"/>
              <a:t>TElemType</a:t>
            </a:r>
            <a:r>
              <a:rPr lang="en-US" altLang="zh-CN" sz="2000" b="1" dirty="0"/>
              <a:t> e)){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中序遍历二叉树</a:t>
            </a:r>
            <a:r>
              <a:rPr lang="en-US" altLang="zh-CN" sz="2000" b="1" dirty="0">
                <a:solidFill>
                  <a:srgbClr val="FFFF00"/>
                </a:solidFill>
              </a:rPr>
              <a:t>T</a:t>
            </a:r>
            <a:r>
              <a:rPr lang="zh-CN" altLang="en-US" sz="2000" b="1" dirty="0">
                <a:solidFill>
                  <a:srgbClr val="FFFF00"/>
                </a:solidFill>
              </a:rPr>
              <a:t>的非递归算法</a:t>
            </a:r>
            <a:r>
              <a:rPr lang="en-US" altLang="zh-CN" sz="2000" b="1" dirty="0">
                <a:solidFill>
                  <a:srgbClr val="FFFF00"/>
                </a:solidFill>
              </a:rPr>
              <a:t>,</a:t>
            </a:r>
            <a:r>
              <a:rPr lang="zh-CN" altLang="en-US" sz="2000" b="1" dirty="0">
                <a:solidFill>
                  <a:srgbClr val="FFFF00"/>
                </a:solidFill>
              </a:rPr>
              <a:t>对每个数据元素调用函数</a:t>
            </a:r>
            <a:r>
              <a:rPr lang="en-US" altLang="zh-CN" sz="2000" b="1" dirty="0">
                <a:solidFill>
                  <a:srgbClr val="FFFF00"/>
                </a:solidFill>
              </a:rPr>
              <a:t>Visit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 err="1"/>
              <a:t>InitStack</a:t>
            </a:r>
            <a:r>
              <a:rPr lang="en-US" altLang="zh-CN" sz="2000" b="1" dirty="0"/>
              <a:t>(S);        Push(S,T);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根指针进栈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while(!</a:t>
            </a:r>
            <a:r>
              <a:rPr lang="en-US" altLang="zh-CN" sz="2000" b="1" dirty="0" err="1"/>
              <a:t>StackEmpty</a:t>
            </a:r>
            <a:r>
              <a:rPr lang="en-US" altLang="zh-CN" sz="2000" b="1" dirty="0"/>
              <a:t>(S)){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 dirty="0"/>
              <a:t>     while (</a:t>
            </a:r>
            <a:r>
              <a:rPr lang="en-US" altLang="zh-CN" sz="2000" b="1" dirty="0" err="1"/>
              <a:t>GetTop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S,p</a:t>
            </a:r>
            <a:r>
              <a:rPr lang="en-US" altLang="zh-CN" sz="2000" b="1" dirty="0"/>
              <a:t>)&amp;&amp;p-&gt;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) Push(</a:t>
            </a:r>
            <a:r>
              <a:rPr lang="en-US" altLang="zh-CN" sz="2000" b="1" dirty="0" err="1"/>
              <a:t>S,p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);</a:t>
            </a:r>
            <a:r>
              <a:rPr lang="en-US" altLang="zh-CN" sz="2000" b="1" dirty="0">
                <a:solidFill>
                  <a:srgbClr val="FFFF00"/>
                </a:solidFill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</a:rPr>
              <a:t>向左走到尽头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Pop(</a:t>
            </a:r>
            <a:r>
              <a:rPr lang="en-US" altLang="zh-CN" sz="2000" b="1" dirty="0" err="1"/>
              <a:t>S,p</a:t>
            </a:r>
            <a:r>
              <a:rPr lang="en-US" altLang="zh-CN" sz="2000" b="1" dirty="0"/>
              <a:t>); 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 dirty="0"/>
              <a:t>      if(!Visit(p-&gt;data)) return ERROR;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 dirty="0"/>
              <a:t>      Push(</a:t>
            </a:r>
            <a:r>
              <a:rPr lang="en-US" altLang="zh-CN" sz="2000" b="1" dirty="0" err="1"/>
              <a:t>S,p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/>
              <a:t>}//while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/>
              <a:t>  return   OK;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/>
              <a:t>}//</a:t>
            </a:r>
            <a:r>
              <a:rPr lang="en-US" altLang="zh-CN" sz="2000" b="1" dirty="0" err="1"/>
              <a:t>InOrderTraverse</a:t>
            </a:r>
            <a:endParaRPr lang="en-US" altLang="zh-CN" sz="2000" b="1" dirty="0"/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 dirty="0"/>
              <a:t> 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827088" y="5949950"/>
            <a:ext cx="8316912" cy="4572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问题：两层</a:t>
            </a:r>
            <a:r>
              <a:rPr lang="en-US" altLang="zh-CN" b="1" dirty="0"/>
              <a:t>while</a:t>
            </a:r>
            <a:r>
              <a:rPr lang="zh-CN" altLang="en-US" b="1" dirty="0"/>
              <a:t>循环，能否只使用一层</a:t>
            </a:r>
            <a:r>
              <a:rPr lang="en-US" altLang="zh-CN" b="1" dirty="0"/>
              <a:t>while</a:t>
            </a:r>
            <a:r>
              <a:rPr lang="zh-CN" altLang="en-US" b="1" dirty="0"/>
              <a:t>循环实现？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  <p:bldP spid="4464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8281987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Status  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InOrderTraverse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BiTree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T,Status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(*Visit)(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TElemType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e)){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中序遍历二叉树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的非递归算法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对每个数据元素调用函数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Visit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InitStack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(S);         p=T;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while( p || !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StackEmpty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(S)){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   if (p) {Push(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S,p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); p=p-&gt;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lchild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);}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根指针进栈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遍历左子树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else{       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//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根指针退栈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访问根结点</a:t>
            </a:r>
            <a:r>
              <a:rPr lang="en-US" altLang="zh-CN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b="1" dirty="0">
                <a:solidFill>
                  <a:srgbClr val="FFFF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遍历右子树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Pop(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S,p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);     if(!Visit(p-&gt;data)) return ERROR;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        p=p-&gt;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rchild</a:t>
            </a: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    }//else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}//while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  return   OK;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Arial Unicode MS" pitchFamily="34" charset="-122"/>
                <a:cs typeface="Arial Unicode MS" pitchFamily="34" charset="-122"/>
              </a:rPr>
              <a:t>}//</a:t>
            </a:r>
            <a:r>
              <a:rPr lang="en-US" altLang="zh-CN" sz="2000" b="1" dirty="0" err="1">
                <a:latin typeface="Arial" charset="0"/>
                <a:ea typeface="Arial Unicode MS" pitchFamily="34" charset="-122"/>
                <a:cs typeface="Arial Unicode MS" pitchFamily="34" charset="-122"/>
              </a:rPr>
              <a:t>InOrderTraverse</a:t>
            </a:r>
            <a:endParaRPr lang="en-US" altLang="zh-CN" sz="1800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solidFill>
                  <a:schemeClr val="tx1"/>
                </a:solidFill>
                <a:ea typeface="幼圆" pitchFamily="49" charset="-122"/>
              </a:rPr>
              <a:t>中序遍历二叉树的非递归算法</a:t>
            </a:r>
            <a:r>
              <a:rPr lang="en-US" altLang="zh-CN" sz="3000" b="1" smtClean="0">
                <a:solidFill>
                  <a:schemeClr val="tx1"/>
                </a:solidFill>
                <a:ea typeface="幼圆" pitchFamily="49" charset="-122"/>
              </a:rPr>
              <a:t>2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343816"/>
              </p:ext>
            </p:extLst>
          </p:nvPr>
        </p:nvGraphicFramePr>
        <p:xfrm>
          <a:off x="3563888" y="4869160"/>
          <a:ext cx="435888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50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28784"/>
              </p:ext>
            </p:extLst>
          </p:nvPr>
        </p:nvGraphicFramePr>
        <p:xfrm>
          <a:off x="1763688" y="0"/>
          <a:ext cx="1941562" cy="97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包" r:id="rId8" imgW="933651" imgH="462013" progId="Package">
                  <p:embed/>
                </p:oleObj>
              </mc:Choice>
              <mc:Fallback>
                <p:oleObj name="包" r:id="rId8" imgW="933651" imgH="462013" progId="Package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0"/>
                        <a:ext cx="1941562" cy="97036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charset="-122"/>
              </a:rPr>
              <a:t>思考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b="1" dirty="0" smtClean="0">
                <a:ea typeface="宋体" charset="-122"/>
              </a:rPr>
              <a:t>如何实现二叉树层次遍历</a:t>
            </a:r>
            <a:r>
              <a:rPr lang="en-US" altLang="zh-CN" b="1" dirty="0" smtClean="0">
                <a:ea typeface="宋体" charset="-122"/>
              </a:rPr>
              <a:t>?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zh-CN" altLang="en-US" b="1" dirty="0" smtClean="0">
                <a:ea typeface="宋体" charset="-122"/>
              </a:rPr>
              <a:t>队列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zh-CN" altLang="en-US" b="1" dirty="0" smtClean="0">
                <a:ea typeface="宋体" charset="-122"/>
              </a:rPr>
              <a:t>如何编写程序实现层序遍历？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zh-CN" b="1" dirty="0" smtClean="0">
              <a:ea typeface="宋体" charset="-122"/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037388" y="4841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430963" y="10175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7726363" y="10175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D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583363" y="15509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F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126163" y="15509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7497763" y="15509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H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8259763" y="15509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J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7189788" y="2139950"/>
            <a:ext cx="306387" cy="306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M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278563" y="21605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L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821363" y="2160588"/>
            <a:ext cx="306387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Times New Roman" pitchFamily="18" charset="0"/>
                <a:ea typeface="宋体" charset="-122"/>
              </a:rPr>
              <a:t>K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7332663" y="1852613"/>
            <a:ext cx="217487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6659563" y="765175"/>
            <a:ext cx="45720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7269163" y="765175"/>
            <a:ext cx="493712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6354763" y="127952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659563" y="1304925"/>
            <a:ext cx="76200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>
            <a:off x="6049963" y="1844675"/>
            <a:ext cx="15240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6354763" y="1844675"/>
            <a:ext cx="7620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7650163" y="1322388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7985125" y="1246188"/>
            <a:ext cx="360363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算法描述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 rot="900000">
            <a:off x="3474571" y="993565"/>
            <a:ext cx="4920305" cy="50776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b="1" dirty="0" smtClean="0">
                <a:ea typeface="宋体" charset="-122"/>
              </a:rPr>
              <a:t>初始化队列，根节点入队列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1" dirty="0" smtClean="0">
                <a:ea typeface="宋体" charset="-122"/>
              </a:rPr>
              <a:t>如果队列不空，则出队列并访问该节点；该节点左孩子入队列，右孩子入队列；如果队列为空，则层次遍历结束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684584" y="-747464"/>
            <a:ext cx="5064953" cy="1695631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层次遍历二叉树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82015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Status  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LayerTraverse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(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BiTree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 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T,Status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(*Visit)(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ElemType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 e))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{</a:t>
            </a:r>
            <a:r>
              <a:rPr kumimoji="1" lang="en-US" altLang="zh-CN" sz="2200" b="1" dirty="0" smtClean="0">
                <a:solidFill>
                  <a:srgbClr val="FF0000"/>
                </a:solidFill>
                <a:effectLst/>
                <a:ea typeface="幼圆" pitchFamily="49" charset="-122"/>
              </a:rPr>
              <a:t> </a:t>
            </a:r>
            <a:r>
              <a:rPr kumimoji="1" lang="en-US" altLang="zh-CN" sz="2200" b="1" dirty="0" smtClean="0">
                <a:solidFill>
                  <a:srgbClr val="FFFF00"/>
                </a:solidFill>
                <a:effectLst/>
                <a:ea typeface="幼圆" pitchFamily="49" charset="-122"/>
              </a:rPr>
              <a:t>//</a:t>
            </a:r>
            <a:r>
              <a:rPr kumimoji="1" lang="zh-CN" altLang="en-US" sz="2200" b="1" dirty="0" smtClean="0">
                <a:solidFill>
                  <a:srgbClr val="FFFF00"/>
                </a:solidFill>
                <a:effectLst/>
                <a:ea typeface="幼圆" pitchFamily="49" charset="-122"/>
              </a:rPr>
              <a:t>层次遍历二叉树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200" b="1" dirty="0" smtClean="0">
                <a:effectLst/>
                <a:ea typeface="幼圆" pitchFamily="49" charset="-122"/>
              </a:rPr>
              <a:t>  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InitQueue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(Q);   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if(T)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EnQueue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(Q,T);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while(!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QueueEmpty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(Q)){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   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DeQueue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 (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Q,p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);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   if(!Visit(p-&gt;data)) return ERROR;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   if(p-&gt;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lchild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)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EnQueue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 (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Q,p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-&gt;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lchild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   if(p-&gt;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rchild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)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EnQueue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 (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Q,p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-&gt;</a:t>
            </a:r>
            <a:r>
              <a:rPr kumimoji="1" lang="en-US" altLang="zh-CN" sz="2200" b="1" dirty="0" err="1" smtClean="0">
                <a:effectLst/>
                <a:ea typeface="幼圆" pitchFamily="49" charset="-122"/>
              </a:rPr>
              <a:t>rchild</a:t>
            </a:r>
            <a:r>
              <a:rPr kumimoji="1" lang="en-US" altLang="zh-CN" sz="2200" b="1" dirty="0" smtClean="0">
                <a:effectLst/>
                <a:ea typeface="幼圆" pitchFamily="49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 }//while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  return   OK;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200" b="1" dirty="0" smtClean="0">
                <a:effectLst/>
                <a:ea typeface="幼圆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latin typeface="黑体" pitchFamily="2" charset="-122"/>
                <a:ea typeface="黑体" pitchFamily="2" charset="-122"/>
              </a:rPr>
              <a:t>遍历二叉树</a:t>
            </a:r>
          </a:p>
        </p:txBody>
      </p:sp>
      <p:sp>
        <p:nvSpPr>
          <p:cNvPr id="2488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0" y="60960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381000" y="2438400"/>
            <a:ext cx="79248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190750" indent="-2190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遍历定义</a:t>
            </a:r>
            <a:r>
              <a:rPr lang="en-US" altLang="zh-CN" sz="2800" dirty="0">
                <a:latin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</a:rPr>
              <a:t>指按某条搜索路线遍访每个结点且不重复（又称周游）。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遍历用途</a:t>
            </a:r>
            <a:r>
              <a:rPr lang="en-US" altLang="zh-CN" sz="2800" b="1" dirty="0">
                <a:latin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</a:rPr>
              <a:t>是二叉树一切运算的基础和核心。</a:t>
            </a:r>
            <a:r>
              <a:rPr lang="zh-CN" altLang="en-US" sz="2800" dirty="0">
                <a:latin typeface="Times New Roman" pitchFamily="18" charset="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遍历方法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</a:rPr>
              <a:t>牢记一种约定，对每个结点的查看都是“先左后右” 。</a:t>
            </a:r>
            <a:endParaRPr lang="zh-CN" altLang="en-US" sz="2800" b="1" dirty="0"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8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8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236436" y="620688"/>
            <a:ext cx="68552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1</a:t>
            </a:r>
            <a:r>
              <a:rPr lang="zh-CN" altLang="en-US" sz="3600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、数学表达式的计算机表示和解释</a:t>
            </a:r>
            <a:endParaRPr lang="en-US" altLang="zh-CN" sz="3600" b="1" dirty="0"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436" y="3777913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中缀表达式</a:t>
            </a:r>
            <a:r>
              <a:rPr lang="zh-CN" altLang="en-US" b="1" dirty="0"/>
              <a:t>（或中缀记法）是一个通用的算术或逻辑公式表示方法， 操作符是以中缀形式处于操作数的中间（例：</a:t>
            </a:r>
            <a:r>
              <a:rPr lang="en-US" altLang="zh-CN" b="1" dirty="0"/>
              <a:t>3 + 4</a:t>
            </a:r>
            <a:r>
              <a:rPr lang="zh-CN" altLang="en-US" b="1" dirty="0"/>
              <a:t>），中缀表达式是人们常用的算术表示方法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228894" y="1869214"/>
            <a:ext cx="8395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前缀表达式</a:t>
            </a:r>
            <a:r>
              <a:rPr lang="zh-CN" altLang="en-US" b="1" dirty="0"/>
              <a:t>就是不含括号的算术表达式，而且它是将运算符写在前面，操作数写在后面的表达式，为纪念其发明者波兰数学家</a:t>
            </a:r>
            <a:r>
              <a:rPr lang="en-US" altLang="zh-CN" b="1" dirty="0"/>
              <a:t>Jan </a:t>
            </a:r>
            <a:r>
              <a:rPr lang="en-US" altLang="zh-CN" b="1" dirty="0" err="1"/>
              <a:t>Lukasiewicz</a:t>
            </a:r>
            <a:r>
              <a:rPr lang="zh-CN" altLang="en-US" b="1" dirty="0"/>
              <a:t>也称为“波兰式”。例如，</a:t>
            </a:r>
            <a:r>
              <a:rPr lang="en-US" altLang="zh-CN" b="1" dirty="0"/>
              <a:t>- 1 + 2 3</a:t>
            </a:r>
            <a:r>
              <a:rPr lang="zh-CN" altLang="en-US" b="1" dirty="0"/>
              <a:t>，它等价于</a:t>
            </a:r>
            <a:r>
              <a:rPr lang="en-US" altLang="zh-CN" b="1" dirty="0"/>
              <a:t>1-(2+3)</a:t>
            </a:r>
            <a:endParaRPr lang="zh-CN" altLang="en-US" b="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3568" y="0"/>
            <a:ext cx="68552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树的</a:t>
            </a:r>
            <a:r>
              <a:rPr lang="zh-CN" altLang="en-US" sz="3600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应用</a:t>
            </a:r>
            <a:r>
              <a:rPr lang="en-US" altLang="zh-CN" sz="3600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1</a:t>
            </a:r>
            <a:endParaRPr lang="en-US" altLang="zh-CN" sz="3600" b="1" dirty="0"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215" y="5085184"/>
            <a:ext cx="8229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后缀表达式</a:t>
            </a:r>
            <a:r>
              <a:rPr lang="zh-CN" altLang="en-US" b="1" dirty="0" smtClean="0"/>
              <a:t>不</a:t>
            </a:r>
            <a:r>
              <a:rPr lang="zh-CN" altLang="en-US" b="1" dirty="0"/>
              <a:t>包含括号，运算符放在两个运算对象的后面，所有的计算按运算符出现的顺序，严格从左向右进行（不再考虑运算符的优先规则，如：</a:t>
            </a:r>
            <a:r>
              <a:rPr lang="en-US" altLang="zh-CN" b="1" dirty="0"/>
              <a:t>(2 + 1) * 3 </a:t>
            </a:r>
            <a:r>
              <a:rPr lang="zh-CN" altLang="en-US" b="1" dirty="0"/>
              <a:t>， 即</a:t>
            </a:r>
            <a:r>
              <a:rPr lang="en-US" altLang="zh-CN" b="1" dirty="0"/>
              <a:t>2 1 + 3 *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7183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381000" y="76200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表达式</a:t>
            </a:r>
            <a:endParaRPr lang="en-US" altLang="zh-CN" b="1" dirty="0"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itchFamily="18" charset="0"/>
                <a:ea typeface="MS Hei" pitchFamily="49" charset="-122"/>
              </a:rPr>
              <a:t>〖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Example</a:t>
            </a:r>
            <a:r>
              <a:rPr lang="en-US" altLang="zh-CN" b="1" dirty="0" smtClean="0">
                <a:latin typeface="Times New Roman" pitchFamily="18" charset="0"/>
                <a:ea typeface="MS Hei" pitchFamily="49" charset="-122"/>
              </a:rPr>
              <a:t>〗</a:t>
            </a:r>
            <a:r>
              <a:rPr lang="zh-CN" altLang="en-US" b="1" dirty="0" smtClean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</a:rPr>
              <a:t>中缀表达式</a:t>
            </a:r>
            <a:r>
              <a:rPr lang="en-US" altLang="zh-CN" b="1" dirty="0" smtClean="0">
                <a:latin typeface="Times New Roman" pitchFamily="18" charset="0"/>
                <a:ea typeface="MS Hei" pitchFamily="49" charset="-122"/>
              </a:rPr>
              <a:t>:      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</a:rPr>
              <a:t>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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</a:rPr>
              <a:t>b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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c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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d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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e</a:t>
            </a:r>
          </a:p>
          <a:p>
            <a:pPr eaLnBrk="1" hangingPunct="1"/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                       </a:t>
            </a:r>
            <a:r>
              <a:rPr lang="zh-CN" altLang="en-US" b="1" i="1" dirty="0" smtClean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前缀表达式</a:t>
            </a:r>
            <a:r>
              <a:rPr lang="en-US" altLang="zh-CN" b="1" dirty="0" smtClean="0">
                <a:latin typeface="Times New Roman" pitchFamily="18" charset="0"/>
                <a:ea typeface="MS Hei" pitchFamily="49" charset="-122"/>
                <a:sym typeface="Symbol" pitchFamily="18" charset="2"/>
              </a:rPr>
              <a:t>: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 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 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b c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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d e</a:t>
            </a:r>
          </a:p>
          <a:p>
            <a:pPr eaLnBrk="1" hangingPunct="1"/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            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MS Hei" pitchFamily="49" charset="-122"/>
                <a:sym typeface="Symbol" pitchFamily="18" charset="2"/>
              </a:rPr>
              <a:t>后缀表达式</a:t>
            </a:r>
            <a:r>
              <a:rPr lang="en-US" altLang="zh-CN" b="1" dirty="0" smtClean="0">
                <a:latin typeface="Times New Roman" pitchFamily="18" charset="0"/>
                <a:ea typeface="MS Hei" pitchFamily="49" charset="-122"/>
                <a:sym typeface="Symbol" pitchFamily="18" charset="2"/>
              </a:rPr>
              <a:t>:  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a b c</a:t>
            </a:r>
            <a:r>
              <a:rPr lang="en-US" altLang="zh-CN" b="1" i="1" dirty="0">
                <a:latin typeface="Times New Roman" pitchFamily="18" charset="0"/>
                <a:ea typeface="MS Hei" pitchFamily="49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 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d e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  <a:sym typeface="Symbol" pitchFamily="18" charset="2"/>
              </a:rPr>
              <a:t> </a:t>
            </a:r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 rot="10800000">
            <a:off x="3657600" y="2133600"/>
            <a:ext cx="1217613" cy="365125"/>
          </a:xfrm>
          <a:prstGeom prst="wedgeRoundRectCallout">
            <a:avLst>
              <a:gd name="adj1" fmla="val -27252"/>
              <a:gd name="adj2" fmla="val 196127"/>
              <a:gd name="adj3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lIns="0" tIns="10800" rIns="0" bIns="10800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ea typeface="宋体" charset="-122"/>
              </a:rPr>
              <a:t>操作数</a:t>
            </a:r>
            <a:endParaRPr lang="en-US" altLang="zh-CN" sz="20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95942" name="AutoShape 6"/>
          <p:cNvSpPr>
            <a:spLocks noChangeArrowheads="1"/>
          </p:cNvSpPr>
          <p:nvPr/>
        </p:nvSpPr>
        <p:spPr bwMode="auto">
          <a:xfrm flipV="1">
            <a:off x="6444208" y="2101057"/>
            <a:ext cx="1217613" cy="365125"/>
          </a:xfrm>
          <a:prstGeom prst="wedgeRoundRectCallout">
            <a:avLst>
              <a:gd name="adj1" fmla="val -91463"/>
              <a:gd name="adj2" fmla="val 175648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10800" rIns="0" bIns="1080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操作符</a:t>
            </a:r>
            <a:endParaRPr lang="en-US" altLang="zh-CN" sz="2000" b="1" dirty="0">
              <a:solidFill>
                <a:srgbClr val="00206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 flipV="1">
            <a:off x="4843118" y="2798762"/>
            <a:ext cx="1981200" cy="990600"/>
          </a:xfrm>
          <a:prstGeom prst="wedgeRoundRectCallout">
            <a:avLst>
              <a:gd name="adj1" fmla="val -49294"/>
              <a:gd name="adj2" fmla="val 176633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36000" tIns="10800" rIns="36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operator with </a:t>
            </a:r>
          </a:p>
          <a:p>
            <a:pPr algn="ctr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the highest precedence</a:t>
            </a:r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 rot="10800000">
            <a:off x="457200" y="2057400"/>
            <a:ext cx="2971800" cy="450850"/>
          </a:xfrm>
          <a:prstGeom prst="wedgeRoundRectCallout">
            <a:avLst>
              <a:gd name="adj1" fmla="val -41028"/>
              <a:gd name="adj2" fmla="val 129574"/>
              <a:gd name="adj3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lIns="72000" tIns="10800" rIns="72000" bIns="10800" anchor="ctr"/>
          <a:lstStyle/>
          <a:p>
            <a:pPr algn="ctr"/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Reverse Polish notation</a:t>
            </a:r>
            <a:endParaRPr lang="en-US" altLang="zh-CN" sz="2000" b="1" dirty="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6634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6898441"/>
              </p:ext>
            </p:extLst>
          </p:nvPr>
        </p:nvGraphicFramePr>
        <p:xfrm>
          <a:off x="1279525" y="2798762"/>
          <a:ext cx="3221251" cy="300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Visio" r:id="rId5" imgW="2158630" imgH="2014638" progId="Visio.Drawing.11">
                  <p:embed/>
                </p:oleObj>
              </mc:Choice>
              <mc:Fallback>
                <p:oleObj name="Visio" r:id="rId5" imgW="2158630" imgH="2014638" progId="Visio.Drawing.11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798762"/>
                        <a:ext cx="3221251" cy="300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24318" y="332656"/>
            <a:ext cx="1852138" cy="51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中序遍历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24318" y="908720"/>
            <a:ext cx="1852138" cy="51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</a:t>
            </a:r>
            <a:r>
              <a:rPr lang="zh-CN" altLang="en-US" dirty="0" smtClean="0"/>
              <a:t>序遍历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24318" y="1484784"/>
            <a:ext cx="1852138" cy="51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后序遍历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295940" grpId="0" autoUpdateAnimBg="0"/>
      <p:bldP spid="295941" grpId="0" animBg="1" autoUpdateAnimBg="0"/>
      <p:bldP spid="295942" grpId="0" animBg="1" autoUpdateAnimBg="0"/>
      <p:bldP spid="295943" grpId="0" animBg="1" autoUpdateAnimBg="0"/>
      <p:bldP spid="295944" grpId="0" animBg="1" autoUpdateAnimBg="0"/>
      <p:bldP spid="2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-603448"/>
            <a:ext cx="5064953" cy="1695631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charset="-122"/>
              </a:rPr>
              <a:t>表达式树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7772400" cy="48688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算术表达式可以表示为一棵二叉树，如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(4-2)*(10+(4+6)/2)+2 ----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中缀表达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对这棵树中序遍历可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得到结果</a:t>
            </a:r>
          </a:p>
          <a:p>
            <a:pPr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设计一个类，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利用表达式树计算由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四则运算组成的表达式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102475" y="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295D0EC1-83FF-4332-8047-DEE45EFE6AA7}" type="slidenum">
              <a:rPr lang="en-US" altLang="zh-CN"/>
              <a:pPr eaLnBrk="1" hangingPunct="1"/>
              <a:t>22</a:t>
            </a:fld>
            <a:endParaRPr lang="en-US" altLang="zh-CN" dirty="0"/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5076825" y="2852738"/>
            <a:ext cx="3625850" cy="3733800"/>
            <a:chOff x="521" y="1797"/>
            <a:chExt cx="2284" cy="2352"/>
          </a:xfrm>
        </p:grpSpPr>
        <p:sp>
          <p:nvSpPr>
            <p:cNvPr id="27654" name="Oval 5"/>
            <p:cNvSpPr>
              <a:spLocks noChangeArrowheads="1"/>
            </p:cNvSpPr>
            <p:nvPr/>
          </p:nvSpPr>
          <p:spPr bwMode="auto">
            <a:xfrm>
              <a:off x="1751" y="179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+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55" name="Oval 6"/>
            <p:cNvSpPr>
              <a:spLocks noChangeArrowheads="1"/>
            </p:cNvSpPr>
            <p:nvPr/>
          </p:nvSpPr>
          <p:spPr bwMode="auto">
            <a:xfrm>
              <a:off x="1367" y="213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8000" tIns="0" rIns="18000" bIns="0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*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1847" y="256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+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57" name="Oval 8"/>
            <p:cNvSpPr>
              <a:spLocks noChangeArrowheads="1"/>
            </p:cNvSpPr>
            <p:nvPr/>
          </p:nvSpPr>
          <p:spPr bwMode="auto">
            <a:xfrm>
              <a:off x="2231" y="294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/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1079" y="304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2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1607" y="299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10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60" name="Oval 11"/>
            <p:cNvSpPr>
              <a:spLocks noChangeArrowheads="1"/>
            </p:cNvSpPr>
            <p:nvPr/>
          </p:nvSpPr>
          <p:spPr bwMode="auto">
            <a:xfrm>
              <a:off x="1943" y="342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+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61" name="Oval 12"/>
            <p:cNvSpPr>
              <a:spLocks noChangeArrowheads="1"/>
            </p:cNvSpPr>
            <p:nvPr/>
          </p:nvSpPr>
          <p:spPr bwMode="auto">
            <a:xfrm>
              <a:off x="2183" y="390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6</a:t>
              </a:r>
              <a:endParaRPr lang="en-US" altLang="zh-CN" sz="2000" u="sng">
                <a:latin typeface="Arial" charset="0"/>
                <a:ea typeface="宋体" charset="-122"/>
              </a:endParaRPr>
            </a:p>
          </p:txBody>
        </p:sp>
        <p:sp>
          <p:nvSpPr>
            <p:cNvPr id="27662" name="Oval 13"/>
            <p:cNvSpPr>
              <a:spLocks noChangeArrowheads="1"/>
            </p:cNvSpPr>
            <p:nvPr/>
          </p:nvSpPr>
          <p:spPr bwMode="auto">
            <a:xfrm>
              <a:off x="1799" y="390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4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63" name="Oval 14"/>
            <p:cNvSpPr>
              <a:spLocks noChangeArrowheads="1"/>
            </p:cNvSpPr>
            <p:nvPr/>
          </p:nvSpPr>
          <p:spPr bwMode="auto">
            <a:xfrm>
              <a:off x="839" y="261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-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 flipH="1">
              <a:off x="1607" y="1989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 flipH="1">
              <a:off x="1079" y="2325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1607" y="2325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>
              <a:off x="2087" y="2757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 flipH="1">
              <a:off x="1799" y="2805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>
              <a:off x="1031" y="2853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 flipH="1">
              <a:off x="2183" y="3189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H="1">
              <a:off x="1943" y="3669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2135" y="3669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Oval 24"/>
            <p:cNvSpPr>
              <a:spLocks noChangeArrowheads="1"/>
            </p:cNvSpPr>
            <p:nvPr/>
          </p:nvSpPr>
          <p:spPr bwMode="auto">
            <a:xfrm>
              <a:off x="521" y="306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4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 flipH="1">
              <a:off x="703" y="2840"/>
              <a:ext cx="18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5" name="Oval 26"/>
            <p:cNvSpPr>
              <a:spLocks noChangeArrowheads="1"/>
            </p:cNvSpPr>
            <p:nvPr/>
          </p:nvSpPr>
          <p:spPr bwMode="auto">
            <a:xfrm>
              <a:off x="2109" y="211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2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76" name="Line 27"/>
            <p:cNvSpPr>
              <a:spLocks noChangeShapeType="1"/>
            </p:cNvSpPr>
            <p:nvPr/>
          </p:nvSpPr>
          <p:spPr bwMode="auto">
            <a:xfrm>
              <a:off x="2018" y="1979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7" name="Oval 28"/>
            <p:cNvSpPr>
              <a:spLocks noChangeArrowheads="1"/>
            </p:cNvSpPr>
            <p:nvPr/>
          </p:nvSpPr>
          <p:spPr bwMode="auto">
            <a:xfrm>
              <a:off x="2517" y="338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charset="-122"/>
                </a:rPr>
                <a:t>2</a:t>
              </a:r>
              <a:endParaRPr lang="en-US" altLang="zh-CN" sz="2000" b="1" u="sng">
                <a:latin typeface="Arial" charset="0"/>
                <a:ea typeface="宋体" charset="-122"/>
              </a:endParaRPr>
            </a:p>
          </p:txBody>
        </p:sp>
        <p:sp>
          <p:nvSpPr>
            <p:cNvPr id="27678" name="Line 29"/>
            <p:cNvSpPr>
              <a:spLocks noChangeShapeType="1"/>
            </p:cNvSpPr>
            <p:nvPr/>
          </p:nvSpPr>
          <p:spPr bwMode="auto">
            <a:xfrm>
              <a:off x="2472" y="3158"/>
              <a:ext cx="136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树的构建过程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4537075" cy="5842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3*4+5*7*9+8   </a:t>
            </a:r>
            <a:r>
              <a:rPr lang="zh-CN" altLang="en-US" b="1" smtClean="0">
                <a:ea typeface="宋体" charset="-122"/>
              </a:rPr>
              <a:t>构建左节点</a:t>
            </a:r>
            <a:r>
              <a:rPr lang="en-US" altLang="zh-CN" b="1" smtClean="0">
                <a:ea typeface="宋体" charset="-122"/>
              </a:rPr>
              <a:t>3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EEE34AD9-D061-4E22-8033-F8156F49AA35}" type="slidenum">
              <a:rPr lang="en-US" altLang="zh-CN" b="1"/>
              <a:pPr eaLnBrk="1" hangingPunct="1"/>
              <a:t>23</a:t>
            </a:fld>
            <a:endParaRPr lang="en-US" altLang="zh-CN" b="1"/>
          </a:p>
        </p:txBody>
      </p:sp>
      <p:sp>
        <p:nvSpPr>
          <p:cNvPr id="1719300" name="Oval 4"/>
          <p:cNvSpPr>
            <a:spLocks noChangeArrowheads="1"/>
          </p:cNvSpPr>
          <p:nvPr/>
        </p:nvSpPr>
        <p:spPr bwMode="auto">
          <a:xfrm>
            <a:off x="5364163" y="1412875"/>
            <a:ext cx="360362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19301" name="Rectangle 5"/>
          <p:cNvSpPr>
            <a:spLocks noChangeArrowheads="1"/>
          </p:cNvSpPr>
          <p:nvPr/>
        </p:nvSpPr>
        <p:spPr bwMode="auto">
          <a:xfrm>
            <a:off x="179388" y="2276475"/>
            <a:ext cx="4537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*4+5*7*9+8   </a:t>
            </a:r>
            <a:r>
              <a:rPr lang="zh-CN" altLang="en-US" b="1">
                <a:ea typeface="宋体" charset="-122"/>
              </a:rPr>
              <a:t>构建根节点*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221288" y="2349500"/>
            <a:ext cx="863600" cy="647700"/>
            <a:chOff x="3289" y="1480"/>
            <a:chExt cx="544" cy="408"/>
          </a:xfrm>
        </p:grpSpPr>
        <p:sp>
          <p:nvSpPr>
            <p:cNvPr id="28707" name="Oval 6"/>
            <p:cNvSpPr>
              <a:spLocks noChangeArrowheads="1"/>
            </p:cNvSpPr>
            <p:nvPr/>
          </p:nvSpPr>
          <p:spPr bwMode="auto">
            <a:xfrm>
              <a:off x="3289" y="170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708" name="Oval 7"/>
            <p:cNvSpPr>
              <a:spLocks noChangeArrowheads="1"/>
            </p:cNvSpPr>
            <p:nvPr/>
          </p:nvSpPr>
          <p:spPr bwMode="auto">
            <a:xfrm>
              <a:off x="3606" y="148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8709" name="Line 8"/>
            <p:cNvSpPr>
              <a:spLocks noChangeShapeType="1"/>
            </p:cNvSpPr>
            <p:nvPr/>
          </p:nvSpPr>
          <p:spPr bwMode="auto">
            <a:xfrm flipH="1">
              <a:off x="3470" y="1571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719305" name="Rectangle 9"/>
          <p:cNvSpPr>
            <a:spLocks noChangeArrowheads="1"/>
          </p:cNvSpPr>
          <p:nvPr/>
        </p:nvSpPr>
        <p:spPr bwMode="auto">
          <a:xfrm>
            <a:off x="250825" y="3284538"/>
            <a:ext cx="4537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4+5*7*9+8   </a:t>
            </a:r>
            <a:r>
              <a:rPr lang="zh-CN" altLang="en-US" b="1">
                <a:ea typeface="宋体" charset="-122"/>
              </a:rPr>
              <a:t>构建右节点</a:t>
            </a:r>
            <a:r>
              <a:rPr lang="en-US" altLang="zh-CN" b="1">
                <a:ea typeface="宋体" charset="-122"/>
              </a:rPr>
              <a:t>4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580063" y="3284538"/>
            <a:ext cx="1296987" cy="647700"/>
            <a:chOff x="3516" y="1570"/>
            <a:chExt cx="817" cy="408"/>
          </a:xfrm>
        </p:grpSpPr>
        <p:sp>
          <p:nvSpPr>
            <p:cNvPr id="28702" name="Oval 10"/>
            <p:cNvSpPr>
              <a:spLocks noChangeArrowheads="1"/>
            </p:cNvSpPr>
            <p:nvPr/>
          </p:nvSpPr>
          <p:spPr bwMode="auto">
            <a:xfrm>
              <a:off x="351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703" name="Oval 11"/>
            <p:cNvSpPr>
              <a:spLocks noChangeArrowheads="1"/>
            </p:cNvSpPr>
            <p:nvPr/>
          </p:nvSpPr>
          <p:spPr bwMode="auto">
            <a:xfrm>
              <a:off x="3833" y="157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8704" name="Line 12"/>
            <p:cNvSpPr>
              <a:spLocks noChangeShapeType="1"/>
            </p:cNvSpPr>
            <p:nvPr/>
          </p:nvSpPr>
          <p:spPr bwMode="auto">
            <a:xfrm flipH="1">
              <a:off x="3697" y="1661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705" name="Oval 13"/>
            <p:cNvSpPr>
              <a:spLocks noChangeArrowheads="1"/>
            </p:cNvSpPr>
            <p:nvPr/>
          </p:nvSpPr>
          <p:spPr bwMode="auto">
            <a:xfrm>
              <a:off x="410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706" name="Line 14"/>
            <p:cNvSpPr>
              <a:spLocks noChangeShapeType="1"/>
            </p:cNvSpPr>
            <p:nvPr/>
          </p:nvSpPr>
          <p:spPr bwMode="auto">
            <a:xfrm>
              <a:off x="4060" y="170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719311" name="Rectangle 15"/>
          <p:cNvSpPr>
            <a:spLocks noChangeArrowheads="1"/>
          </p:cNvSpPr>
          <p:nvPr/>
        </p:nvSpPr>
        <p:spPr bwMode="auto">
          <a:xfrm>
            <a:off x="250825" y="4292600"/>
            <a:ext cx="698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+5*7*9+8   </a:t>
            </a:r>
            <a:r>
              <a:rPr lang="zh-CN" altLang="en-US" b="1">
                <a:ea typeface="宋体" charset="-122"/>
              </a:rPr>
              <a:t>构建根节点</a:t>
            </a:r>
            <a:r>
              <a:rPr lang="en-US" altLang="zh-CN" b="1">
                <a:ea typeface="宋体" charset="-122"/>
              </a:rPr>
              <a:t>+</a:t>
            </a:r>
            <a:r>
              <a:rPr lang="zh-CN" altLang="en-US" b="1">
                <a:ea typeface="宋体" charset="-122"/>
              </a:rPr>
              <a:t>，原树作为左子树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7092950" y="4437063"/>
            <a:ext cx="1368425" cy="1152525"/>
            <a:chOff x="4604" y="1933"/>
            <a:chExt cx="862" cy="726"/>
          </a:xfrm>
        </p:grpSpPr>
        <p:sp>
          <p:nvSpPr>
            <p:cNvPr id="28695" name="Oval 16"/>
            <p:cNvSpPr>
              <a:spLocks noChangeArrowheads="1"/>
            </p:cNvSpPr>
            <p:nvPr/>
          </p:nvSpPr>
          <p:spPr bwMode="auto">
            <a:xfrm>
              <a:off x="5239" y="193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8696" name="Oval 17"/>
            <p:cNvSpPr>
              <a:spLocks noChangeArrowheads="1"/>
            </p:cNvSpPr>
            <p:nvPr/>
          </p:nvSpPr>
          <p:spPr bwMode="auto">
            <a:xfrm>
              <a:off x="4604" y="247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697" name="Oval 18"/>
            <p:cNvSpPr>
              <a:spLocks noChangeArrowheads="1"/>
            </p:cNvSpPr>
            <p:nvPr/>
          </p:nvSpPr>
          <p:spPr bwMode="auto">
            <a:xfrm>
              <a:off x="4921" y="225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8698" name="Line 19"/>
            <p:cNvSpPr>
              <a:spLocks noChangeShapeType="1"/>
            </p:cNvSpPr>
            <p:nvPr/>
          </p:nvSpPr>
          <p:spPr bwMode="auto">
            <a:xfrm flipH="1">
              <a:off x="4785" y="2342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699" name="Oval 20"/>
            <p:cNvSpPr>
              <a:spLocks noChangeArrowheads="1"/>
            </p:cNvSpPr>
            <p:nvPr/>
          </p:nvSpPr>
          <p:spPr bwMode="auto">
            <a:xfrm>
              <a:off x="5194" y="247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700" name="Line 21"/>
            <p:cNvSpPr>
              <a:spLocks noChangeShapeType="1"/>
            </p:cNvSpPr>
            <p:nvPr/>
          </p:nvSpPr>
          <p:spPr bwMode="auto">
            <a:xfrm>
              <a:off x="5148" y="2387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701" name="Line 22"/>
            <p:cNvSpPr>
              <a:spLocks noChangeShapeType="1"/>
            </p:cNvSpPr>
            <p:nvPr/>
          </p:nvSpPr>
          <p:spPr bwMode="auto">
            <a:xfrm flipH="1">
              <a:off x="5058" y="206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719319" name="Rectangle 23"/>
          <p:cNvSpPr>
            <a:spLocks noChangeArrowheads="1"/>
          </p:cNvSpPr>
          <p:nvPr/>
        </p:nvSpPr>
        <p:spPr bwMode="auto">
          <a:xfrm>
            <a:off x="250825" y="5229225"/>
            <a:ext cx="4537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5*7*9+8   </a:t>
            </a:r>
            <a:r>
              <a:rPr lang="zh-CN" altLang="en-US" b="1">
                <a:ea typeface="宋体" charset="-122"/>
              </a:rPr>
              <a:t>构建右节点</a:t>
            </a:r>
            <a:r>
              <a:rPr lang="en-US" altLang="zh-CN" b="1">
                <a:ea typeface="宋体" charset="-122"/>
              </a:rPr>
              <a:t>5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779838" y="5445125"/>
            <a:ext cx="1800225" cy="1152525"/>
            <a:chOff x="3379" y="2431"/>
            <a:chExt cx="1134" cy="726"/>
          </a:xfrm>
        </p:grpSpPr>
        <p:sp>
          <p:nvSpPr>
            <p:cNvPr id="28686" name="Oval 24"/>
            <p:cNvSpPr>
              <a:spLocks noChangeArrowheads="1"/>
            </p:cNvSpPr>
            <p:nvPr/>
          </p:nvSpPr>
          <p:spPr bwMode="auto">
            <a:xfrm>
              <a:off x="4014" y="243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8687" name="Oval 25"/>
            <p:cNvSpPr>
              <a:spLocks noChangeArrowheads="1"/>
            </p:cNvSpPr>
            <p:nvPr/>
          </p:nvSpPr>
          <p:spPr bwMode="auto">
            <a:xfrm>
              <a:off x="3379" y="297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688" name="Oval 26"/>
            <p:cNvSpPr>
              <a:spLocks noChangeArrowheads="1"/>
            </p:cNvSpPr>
            <p:nvPr/>
          </p:nvSpPr>
          <p:spPr bwMode="auto">
            <a:xfrm>
              <a:off x="3696" y="274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8689" name="Line 27"/>
            <p:cNvSpPr>
              <a:spLocks noChangeShapeType="1"/>
            </p:cNvSpPr>
            <p:nvPr/>
          </p:nvSpPr>
          <p:spPr bwMode="auto">
            <a:xfrm flipH="1">
              <a:off x="3560" y="2840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690" name="Oval 28"/>
            <p:cNvSpPr>
              <a:spLocks noChangeArrowheads="1"/>
            </p:cNvSpPr>
            <p:nvPr/>
          </p:nvSpPr>
          <p:spPr bwMode="auto">
            <a:xfrm>
              <a:off x="3969" y="297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691" name="Line 29"/>
            <p:cNvSpPr>
              <a:spLocks noChangeShapeType="1"/>
            </p:cNvSpPr>
            <p:nvPr/>
          </p:nvSpPr>
          <p:spPr bwMode="auto">
            <a:xfrm>
              <a:off x="3923" y="2885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692" name="Line 30"/>
            <p:cNvSpPr>
              <a:spLocks noChangeShapeType="1"/>
            </p:cNvSpPr>
            <p:nvPr/>
          </p:nvSpPr>
          <p:spPr bwMode="auto">
            <a:xfrm flipH="1">
              <a:off x="3833" y="2567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693" name="Oval 38"/>
            <p:cNvSpPr>
              <a:spLocks noChangeArrowheads="1"/>
            </p:cNvSpPr>
            <p:nvPr/>
          </p:nvSpPr>
          <p:spPr bwMode="auto">
            <a:xfrm>
              <a:off x="4286" y="2704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694" name="Line 39"/>
            <p:cNvSpPr>
              <a:spLocks noChangeShapeType="1"/>
            </p:cNvSpPr>
            <p:nvPr/>
          </p:nvSpPr>
          <p:spPr bwMode="auto">
            <a:xfrm>
              <a:off x="4240" y="2568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9300" grpId="0" animBg="1"/>
      <p:bldP spid="1719301" grpId="0"/>
      <p:bldP spid="1719305" grpId="0"/>
      <p:bldP spid="1719311" grpId="0"/>
      <p:bldP spid="17193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191500" y="89702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72A28F73-D06F-4AC7-A648-DF25D946F370}" type="slidenum">
              <a:rPr lang="en-US" altLang="zh-CN" b="1"/>
              <a:pPr eaLnBrk="1" hangingPunct="1"/>
              <a:t>24</a:t>
            </a:fld>
            <a:endParaRPr lang="en-US" altLang="zh-CN" b="1" dirty="0"/>
          </a:p>
        </p:txBody>
      </p:sp>
      <p:sp>
        <p:nvSpPr>
          <p:cNvPr id="1720324" name="Rectangle 4"/>
          <p:cNvSpPr>
            <a:spLocks noChangeArrowheads="1"/>
          </p:cNvSpPr>
          <p:nvPr/>
        </p:nvSpPr>
        <p:spPr bwMode="auto">
          <a:xfrm>
            <a:off x="2843213" y="981075"/>
            <a:ext cx="5976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*7*9+8   </a:t>
            </a:r>
            <a:r>
              <a:rPr lang="zh-CN" altLang="en-US" b="1">
                <a:ea typeface="宋体" charset="-122"/>
              </a:rPr>
              <a:t>下移到右节点，构建根节点*，原来的右节点作为它的左节点</a:t>
            </a:r>
          </a:p>
        </p:txBody>
      </p:sp>
      <p:grpSp>
        <p:nvGrpSpPr>
          <p:cNvPr id="29700" name="Group 73"/>
          <p:cNvGrpSpPr>
            <a:grpSpLocks/>
          </p:cNvGrpSpPr>
          <p:nvPr/>
        </p:nvGrpSpPr>
        <p:grpSpPr bwMode="auto">
          <a:xfrm>
            <a:off x="684213" y="333375"/>
            <a:ext cx="1800225" cy="1152525"/>
            <a:chOff x="431" y="210"/>
            <a:chExt cx="1134" cy="726"/>
          </a:xfrm>
        </p:grpSpPr>
        <p:sp>
          <p:nvSpPr>
            <p:cNvPr id="29745" name="Oval 5"/>
            <p:cNvSpPr>
              <a:spLocks noChangeArrowheads="1"/>
            </p:cNvSpPr>
            <p:nvPr/>
          </p:nvSpPr>
          <p:spPr bwMode="auto">
            <a:xfrm>
              <a:off x="1066" y="21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9746" name="Oval 6"/>
            <p:cNvSpPr>
              <a:spLocks noChangeArrowheads="1"/>
            </p:cNvSpPr>
            <p:nvPr/>
          </p:nvSpPr>
          <p:spPr bwMode="auto">
            <a:xfrm>
              <a:off x="431" y="75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747" name="Oval 7"/>
            <p:cNvSpPr>
              <a:spLocks noChangeArrowheads="1"/>
            </p:cNvSpPr>
            <p:nvPr/>
          </p:nvSpPr>
          <p:spPr bwMode="auto">
            <a:xfrm>
              <a:off x="748" y="52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48" name="Line 8"/>
            <p:cNvSpPr>
              <a:spLocks noChangeShapeType="1"/>
            </p:cNvSpPr>
            <p:nvPr/>
          </p:nvSpPr>
          <p:spPr bwMode="auto">
            <a:xfrm flipH="1">
              <a:off x="612" y="619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49" name="Oval 9"/>
            <p:cNvSpPr>
              <a:spLocks noChangeArrowheads="1"/>
            </p:cNvSpPr>
            <p:nvPr/>
          </p:nvSpPr>
          <p:spPr bwMode="auto">
            <a:xfrm>
              <a:off x="1021" y="75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9750" name="Line 10"/>
            <p:cNvSpPr>
              <a:spLocks noChangeShapeType="1"/>
            </p:cNvSpPr>
            <p:nvPr/>
          </p:nvSpPr>
          <p:spPr bwMode="auto">
            <a:xfrm>
              <a:off x="975" y="6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51" name="Line 11"/>
            <p:cNvSpPr>
              <a:spLocks noChangeShapeType="1"/>
            </p:cNvSpPr>
            <p:nvPr/>
          </p:nvSpPr>
          <p:spPr bwMode="auto">
            <a:xfrm flipH="1">
              <a:off x="885" y="346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52" name="Oval 12"/>
            <p:cNvSpPr>
              <a:spLocks noChangeArrowheads="1"/>
            </p:cNvSpPr>
            <p:nvPr/>
          </p:nvSpPr>
          <p:spPr bwMode="auto">
            <a:xfrm>
              <a:off x="1338" y="48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9753" name="Line 13"/>
            <p:cNvSpPr>
              <a:spLocks noChangeShapeType="1"/>
            </p:cNvSpPr>
            <p:nvPr/>
          </p:nvSpPr>
          <p:spPr bwMode="auto">
            <a:xfrm>
              <a:off x="1292" y="347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755650" y="1916113"/>
            <a:ext cx="1944688" cy="1152525"/>
            <a:chOff x="476" y="1207"/>
            <a:chExt cx="1225" cy="726"/>
          </a:xfrm>
        </p:grpSpPr>
        <p:sp>
          <p:nvSpPr>
            <p:cNvPr id="29734" name="Oval 14"/>
            <p:cNvSpPr>
              <a:spLocks noChangeArrowheads="1"/>
            </p:cNvSpPr>
            <p:nvPr/>
          </p:nvSpPr>
          <p:spPr bwMode="auto">
            <a:xfrm>
              <a:off x="1111" y="120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9735" name="Oval 15"/>
            <p:cNvSpPr>
              <a:spLocks noChangeArrowheads="1"/>
            </p:cNvSpPr>
            <p:nvPr/>
          </p:nvSpPr>
          <p:spPr bwMode="auto">
            <a:xfrm>
              <a:off x="476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736" name="Oval 16"/>
            <p:cNvSpPr>
              <a:spLocks noChangeArrowheads="1"/>
            </p:cNvSpPr>
            <p:nvPr/>
          </p:nvSpPr>
          <p:spPr bwMode="auto">
            <a:xfrm>
              <a:off x="793" y="152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37" name="Line 17"/>
            <p:cNvSpPr>
              <a:spLocks noChangeShapeType="1"/>
            </p:cNvSpPr>
            <p:nvPr/>
          </p:nvSpPr>
          <p:spPr bwMode="auto">
            <a:xfrm flipH="1">
              <a:off x="657" y="161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38" name="Oval 18"/>
            <p:cNvSpPr>
              <a:spLocks noChangeArrowheads="1"/>
            </p:cNvSpPr>
            <p:nvPr/>
          </p:nvSpPr>
          <p:spPr bwMode="auto">
            <a:xfrm>
              <a:off x="975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9739" name="Line 19"/>
            <p:cNvSpPr>
              <a:spLocks noChangeShapeType="1"/>
            </p:cNvSpPr>
            <p:nvPr/>
          </p:nvSpPr>
          <p:spPr bwMode="auto">
            <a:xfrm>
              <a:off x="1020" y="166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40" name="Line 20"/>
            <p:cNvSpPr>
              <a:spLocks noChangeShapeType="1"/>
            </p:cNvSpPr>
            <p:nvPr/>
          </p:nvSpPr>
          <p:spPr bwMode="auto">
            <a:xfrm flipH="1">
              <a:off x="930" y="1343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41" name="Oval 21"/>
            <p:cNvSpPr>
              <a:spLocks noChangeArrowheads="1"/>
            </p:cNvSpPr>
            <p:nvPr/>
          </p:nvSpPr>
          <p:spPr bwMode="auto">
            <a:xfrm>
              <a:off x="1338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9742" name="Line 22"/>
            <p:cNvSpPr>
              <a:spLocks noChangeShapeType="1"/>
            </p:cNvSpPr>
            <p:nvPr/>
          </p:nvSpPr>
          <p:spPr bwMode="auto">
            <a:xfrm>
              <a:off x="1337" y="1344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43" name="Oval 23"/>
            <p:cNvSpPr>
              <a:spLocks noChangeArrowheads="1"/>
            </p:cNvSpPr>
            <p:nvPr/>
          </p:nvSpPr>
          <p:spPr bwMode="auto">
            <a:xfrm>
              <a:off x="1474" y="1434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44" name="Line 24"/>
            <p:cNvSpPr>
              <a:spLocks noChangeShapeType="1"/>
            </p:cNvSpPr>
            <p:nvPr/>
          </p:nvSpPr>
          <p:spPr bwMode="auto">
            <a:xfrm flipH="1">
              <a:off x="1474" y="1616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720345" name="Rectangle 25"/>
          <p:cNvSpPr>
            <a:spLocks noChangeArrowheads="1"/>
          </p:cNvSpPr>
          <p:nvPr/>
        </p:nvSpPr>
        <p:spPr bwMode="auto">
          <a:xfrm>
            <a:off x="395288" y="3429000"/>
            <a:ext cx="338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7*9+8   </a:t>
            </a:r>
            <a:r>
              <a:rPr lang="zh-CN" altLang="en-US" b="1">
                <a:ea typeface="宋体" charset="-122"/>
              </a:rPr>
              <a:t>构建右节点</a:t>
            </a:r>
            <a:r>
              <a:rPr lang="en-US" altLang="zh-CN" b="1">
                <a:ea typeface="宋体" charset="-122"/>
              </a:rPr>
              <a:t>7</a:t>
            </a:r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995738" y="3068638"/>
            <a:ext cx="2376487" cy="1152525"/>
            <a:chOff x="2381" y="1661"/>
            <a:chExt cx="1497" cy="726"/>
          </a:xfrm>
        </p:grpSpPr>
        <p:sp>
          <p:nvSpPr>
            <p:cNvPr id="29721" name="Oval 26"/>
            <p:cNvSpPr>
              <a:spLocks noChangeArrowheads="1"/>
            </p:cNvSpPr>
            <p:nvPr/>
          </p:nvSpPr>
          <p:spPr bwMode="auto">
            <a:xfrm>
              <a:off x="3016" y="166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9722" name="Oval 27"/>
            <p:cNvSpPr>
              <a:spLocks noChangeArrowheads="1"/>
            </p:cNvSpPr>
            <p:nvPr/>
          </p:nvSpPr>
          <p:spPr bwMode="auto">
            <a:xfrm>
              <a:off x="2381" y="220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723" name="Oval 28"/>
            <p:cNvSpPr>
              <a:spLocks noChangeArrowheads="1"/>
            </p:cNvSpPr>
            <p:nvPr/>
          </p:nvSpPr>
          <p:spPr bwMode="auto">
            <a:xfrm>
              <a:off x="2698" y="197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 flipH="1">
              <a:off x="2562" y="2070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25" name="Oval 30"/>
            <p:cNvSpPr>
              <a:spLocks noChangeArrowheads="1"/>
            </p:cNvSpPr>
            <p:nvPr/>
          </p:nvSpPr>
          <p:spPr bwMode="auto">
            <a:xfrm>
              <a:off x="2880" y="220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9726" name="Line 31"/>
            <p:cNvSpPr>
              <a:spLocks noChangeShapeType="1"/>
            </p:cNvSpPr>
            <p:nvPr/>
          </p:nvSpPr>
          <p:spPr bwMode="auto">
            <a:xfrm>
              <a:off x="2925" y="2115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27" name="Line 32"/>
            <p:cNvSpPr>
              <a:spLocks noChangeShapeType="1"/>
            </p:cNvSpPr>
            <p:nvPr/>
          </p:nvSpPr>
          <p:spPr bwMode="auto">
            <a:xfrm flipH="1">
              <a:off x="2835" y="1797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28" name="Oval 33"/>
            <p:cNvSpPr>
              <a:spLocks noChangeArrowheads="1"/>
            </p:cNvSpPr>
            <p:nvPr/>
          </p:nvSpPr>
          <p:spPr bwMode="auto">
            <a:xfrm>
              <a:off x="3243" y="220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9729" name="Line 34"/>
            <p:cNvSpPr>
              <a:spLocks noChangeShapeType="1"/>
            </p:cNvSpPr>
            <p:nvPr/>
          </p:nvSpPr>
          <p:spPr bwMode="auto">
            <a:xfrm>
              <a:off x="3242" y="1798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30" name="Oval 35"/>
            <p:cNvSpPr>
              <a:spLocks noChangeArrowheads="1"/>
            </p:cNvSpPr>
            <p:nvPr/>
          </p:nvSpPr>
          <p:spPr bwMode="auto">
            <a:xfrm>
              <a:off x="3379" y="188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31" name="Line 36"/>
            <p:cNvSpPr>
              <a:spLocks noChangeShapeType="1"/>
            </p:cNvSpPr>
            <p:nvPr/>
          </p:nvSpPr>
          <p:spPr bwMode="auto">
            <a:xfrm flipH="1">
              <a:off x="3379" y="207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32" name="Oval 37"/>
            <p:cNvSpPr>
              <a:spLocks noChangeArrowheads="1"/>
            </p:cNvSpPr>
            <p:nvPr/>
          </p:nvSpPr>
          <p:spPr bwMode="auto">
            <a:xfrm>
              <a:off x="3651" y="220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9733" name="Line 38"/>
            <p:cNvSpPr>
              <a:spLocks noChangeShapeType="1"/>
            </p:cNvSpPr>
            <p:nvPr/>
          </p:nvSpPr>
          <p:spPr bwMode="auto">
            <a:xfrm>
              <a:off x="3606" y="2024"/>
              <a:ext cx="1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720359" name="Rectangle 39"/>
          <p:cNvSpPr>
            <a:spLocks noChangeArrowheads="1"/>
          </p:cNvSpPr>
          <p:nvPr/>
        </p:nvSpPr>
        <p:spPr bwMode="auto">
          <a:xfrm>
            <a:off x="395288" y="4292600"/>
            <a:ext cx="7345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*9+8   </a:t>
            </a:r>
            <a:r>
              <a:rPr lang="zh-CN" altLang="en-US" b="1">
                <a:ea typeface="宋体" charset="-122"/>
              </a:rPr>
              <a:t>创建根*，原树作为左子树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5940425" y="4581525"/>
            <a:ext cx="2046288" cy="1655763"/>
            <a:chOff x="3152" y="3158"/>
            <a:chExt cx="1289" cy="1043"/>
          </a:xfrm>
        </p:grpSpPr>
        <p:sp>
          <p:nvSpPr>
            <p:cNvPr id="29706" name="Oval 56"/>
            <p:cNvSpPr>
              <a:spLocks noChangeArrowheads="1"/>
            </p:cNvSpPr>
            <p:nvPr/>
          </p:nvSpPr>
          <p:spPr bwMode="auto">
            <a:xfrm>
              <a:off x="3787" y="315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9707" name="Oval 57"/>
            <p:cNvSpPr>
              <a:spLocks noChangeArrowheads="1"/>
            </p:cNvSpPr>
            <p:nvPr/>
          </p:nvSpPr>
          <p:spPr bwMode="auto">
            <a:xfrm>
              <a:off x="3152" y="370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708" name="Oval 58"/>
            <p:cNvSpPr>
              <a:spLocks noChangeArrowheads="1"/>
            </p:cNvSpPr>
            <p:nvPr/>
          </p:nvSpPr>
          <p:spPr bwMode="auto">
            <a:xfrm>
              <a:off x="3469" y="347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09" name="Line 59"/>
            <p:cNvSpPr>
              <a:spLocks noChangeShapeType="1"/>
            </p:cNvSpPr>
            <p:nvPr/>
          </p:nvSpPr>
          <p:spPr bwMode="auto">
            <a:xfrm flipH="1">
              <a:off x="3333" y="3567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10" name="Oval 60"/>
            <p:cNvSpPr>
              <a:spLocks noChangeArrowheads="1"/>
            </p:cNvSpPr>
            <p:nvPr/>
          </p:nvSpPr>
          <p:spPr bwMode="auto">
            <a:xfrm>
              <a:off x="3651" y="370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9711" name="Line 61"/>
            <p:cNvSpPr>
              <a:spLocks noChangeShapeType="1"/>
            </p:cNvSpPr>
            <p:nvPr/>
          </p:nvSpPr>
          <p:spPr bwMode="auto">
            <a:xfrm>
              <a:off x="3696" y="3612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12" name="Line 62"/>
            <p:cNvSpPr>
              <a:spLocks noChangeShapeType="1"/>
            </p:cNvSpPr>
            <p:nvPr/>
          </p:nvSpPr>
          <p:spPr bwMode="auto">
            <a:xfrm flipH="1">
              <a:off x="3606" y="3294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13" name="Oval 63"/>
            <p:cNvSpPr>
              <a:spLocks noChangeArrowheads="1"/>
            </p:cNvSpPr>
            <p:nvPr/>
          </p:nvSpPr>
          <p:spPr bwMode="auto">
            <a:xfrm>
              <a:off x="3806" y="402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9714" name="Line 64"/>
            <p:cNvSpPr>
              <a:spLocks noChangeShapeType="1"/>
            </p:cNvSpPr>
            <p:nvPr/>
          </p:nvSpPr>
          <p:spPr bwMode="auto">
            <a:xfrm>
              <a:off x="4013" y="3295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15" name="Oval 65"/>
            <p:cNvSpPr>
              <a:spLocks noChangeArrowheads="1"/>
            </p:cNvSpPr>
            <p:nvPr/>
          </p:nvSpPr>
          <p:spPr bwMode="auto">
            <a:xfrm>
              <a:off x="3942" y="370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16" name="Line 66"/>
            <p:cNvSpPr>
              <a:spLocks noChangeShapeType="1"/>
            </p:cNvSpPr>
            <p:nvPr/>
          </p:nvSpPr>
          <p:spPr bwMode="auto">
            <a:xfrm flipH="1">
              <a:off x="3942" y="3884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17" name="Oval 67"/>
            <p:cNvSpPr>
              <a:spLocks noChangeArrowheads="1"/>
            </p:cNvSpPr>
            <p:nvPr/>
          </p:nvSpPr>
          <p:spPr bwMode="auto">
            <a:xfrm>
              <a:off x="4214" y="401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9718" name="Line 68"/>
            <p:cNvSpPr>
              <a:spLocks noChangeShapeType="1"/>
            </p:cNvSpPr>
            <p:nvPr/>
          </p:nvSpPr>
          <p:spPr bwMode="auto">
            <a:xfrm>
              <a:off x="4169" y="3838"/>
              <a:ext cx="1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9719" name="Oval 69"/>
            <p:cNvSpPr>
              <a:spLocks noChangeArrowheads="1"/>
            </p:cNvSpPr>
            <p:nvPr/>
          </p:nvSpPr>
          <p:spPr bwMode="auto">
            <a:xfrm>
              <a:off x="4105" y="343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29720" name="Line 78"/>
            <p:cNvSpPr>
              <a:spLocks noChangeShapeType="1"/>
            </p:cNvSpPr>
            <p:nvPr/>
          </p:nvSpPr>
          <p:spPr bwMode="auto">
            <a:xfrm flipH="1">
              <a:off x="4105" y="3612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24" grpId="0"/>
      <p:bldP spid="1720345" grpId="0"/>
      <p:bldP spid="17203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566944" y="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7DC08B34-923F-42F2-9BC8-39267AD8D066}" type="slidenum">
              <a:rPr lang="en-US" altLang="zh-CN" b="1"/>
              <a:pPr eaLnBrk="1" hangingPunct="1"/>
              <a:t>25</a:t>
            </a:fld>
            <a:endParaRPr lang="en-US" altLang="zh-CN" b="1" dirty="0"/>
          </a:p>
        </p:txBody>
      </p:sp>
      <p:sp>
        <p:nvSpPr>
          <p:cNvPr id="1723396" name="Rectangle 4"/>
          <p:cNvSpPr>
            <a:spLocks noChangeArrowheads="1"/>
          </p:cNvSpPr>
          <p:nvPr/>
        </p:nvSpPr>
        <p:spPr bwMode="auto">
          <a:xfrm>
            <a:off x="250825" y="2276475"/>
            <a:ext cx="7345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+8   </a:t>
            </a:r>
            <a:r>
              <a:rPr lang="zh-CN" altLang="en-US" b="1">
                <a:ea typeface="宋体" charset="-122"/>
              </a:rPr>
              <a:t>上移到根。创建根</a:t>
            </a:r>
            <a:r>
              <a:rPr lang="en-US" altLang="zh-CN" b="1">
                <a:ea typeface="宋体" charset="-122"/>
              </a:rPr>
              <a:t>+</a:t>
            </a:r>
            <a:r>
              <a:rPr lang="zh-CN" altLang="en-US" b="1">
                <a:ea typeface="宋体" charset="-122"/>
              </a:rPr>
              <a:t>，原树作为左子树</a:t>
            </a:r>
          </a:p>
        </p:txBody>
      </p:sp>
      <p:sp>
        <p:nvSpPr>
          <p:cNvPr id="1723397" name="Rectangle 5"/>
          <p:cNvSpPr>
            <a:spLocks noChangeArrowheads="1"/>
          </p:cNvSpPr>
          <p:nvPr/>
        </p:nvSpPr>
        <p:spPr bwMode="auto">
          <a:xfrm>
            <a:off x="323850" y="4437063"/>
            <a:ext cx="287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8   8</a:t>
            </a:r>
            <a:r>
              <a:rPr lang="zh-CN" altLang="en-US" b="1">
                <a:ea typeface="宋体" charset="-122"/>
              </a:rPr>
              <a:t>作为左节点</a:t>
            </a:r>
          </a:p>
        </p:txBody>
      </p:sp>
      <p:sp>
        <p:nvSpPr>
          <p:cNvPr id="1723432" name="Rectangle 40"/>
          <p:cNvSpPr>
            <a:spLocks noChangeArrowheads="1"/>
          </p:cNvSpPr>
          <p:nvPr/>
        </p:nvSpPr>
        <p:spPr bwMode="auto">
          <a:xfrm>
            <a:off x="250825" y="620713"/>
            <a:ext cx="3313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9+8   9</a:t>
            </a:r>
            <a:r>
              <a:rPr lang="zh-CN" altLang="en-US" b="1">
                <a:ea typeface="宋体" charset="-122"/>
              </a:rPr>
              <a:t>作为右子树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3563938" y="4437063"/>
            <a:ext cx="2376487" cy="2159000"/>
            <a:chOff x="2245" y="2795"/>
            <a:chExt cx="1497" cy="1360"/>
          </a:xfrm>
        </p:grpSpPr>
        <p:sp>
          <p:nvSpPr>
            <p:cNvPr id="30766" name="Oval 22"/>
            <p:cNvSpPr>
              <a:spLocks noChangeArrowheads="1"/>
            </p:cNvSpPr>
            <p:nvPr/>
          </p:nvSpPr>
          <p:spPr bwMode="auto">
            <a:xfrm>
              <a:off x="3515" y="306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0767" name="Line 23"/>
            <p:cNvSpPr>
              <a:spLocks noChangeShapeType="1"/>
            </p:cNvSpPr>
            <p:nvPr/>
          </p:nvSpPr>
          <p:spPr bwMode="auto">
            <a:xfrm>
              <a:off x="3424" y="2931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768" name="Group 78"/>
            <p:cNvGrpSpPr>
              <a:grpSpLocks/>
            </p:cNvGrpSpPr>
            <p:nvPr/>
          </p:nvGrpSpPr>
          <p:grpSpPr bwMode="auto">
            <a:xfrm>
              <a:off x="2245" y="2795"/>
              <a:ext cx="1451" cy="1360"/>
              <a:chOff x="3923" y="1752"/>
              <a:chExt cx="1451" cy="1360"/>
            </a:xfrm>
          </p:grpSpPr>
          <p:sp>
            <p:nvSpPr>
              <p:cNvPr id="30769" name="Oval 38"/>
              <p:cNvSpPr>
                <a:spLocks noChangeArrowheads="1"/>
              </p:cNvSpPr>
              <p:nvPr/>
            </p:nvSpPr>
            <p:spPr bwMode="auto">
              <a:xfrm>
                <a:off x="4876" y="1752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30770" name="Line 39"/>
              <p:cNvSpPr>
                <a:spLocks noChangeShapeType="1"/>
              </p:cNvSpPr>
              <p:nvPr/>
            </p:nvSpPr>
            <p:spPr bwMode="auto">
              <a:xfrm flipH="1">
                <a:off x="4695" y="1888"/>
                <a:ext cx="181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771" name="Group 59"/>
              <p:cNvGrpSpPr>
                <a:grpSpLocks/>
              </p:cNvGrpSpPr>
              <p:nvPr/>
            </p:nvGrpSpPr>
            <p:grpSpPr bwMode="auto">
              <a:xfrm>
                <a:off x="3923" y="2069"/>
                <a:ext cx="1451" cy="1043"/>
                <a:chOff x="2971" y="346"/>
                <a:chExt cx="1451" cy="1043"/>
              </a:xfrm>
            </p:grpSpPr>
            <p:sp>
              <p:nvSpPr>
                <p:cNvPr id="30772" name="Oval 42"/>
                <p:cNvSpPr>
                  <a:spLocks noChangeArrowheads="1"/>
                </p:cNvSpPr>
                <p:nvPr/>
              </p:nvSpPr>
              <p:spPr bwMode="auto">
                <a:xfrm>
                  <a:off x="3606" y="346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0773" name="Oval 43"/>
                <p:cNvSpPr>
                  <a:spLocks noChangeArrowheads="1"/>
                </p:cNvSpPr>
                <p:nvPr/>
              </p:nvSpPr>
              <p:spPr bwMode="auto">
                <a:xfrm>
                  <a:off x="2971" y="891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0774" name="Oval 44"/>
                <p:cNvSpPr>
                  <a:spLocks noChangeArrowheads="1"/>
                </p:cNvSpPr>
                <p:nvPr/>
              </p:nvSpPr>
              <p:spPr bwMode="auto">
                <a:xfrm>
                  <a:off x="3288" y="664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*</a:t>
                  </a:r>
                </a:p>
              </p:txBody>
            </p:sp>
            <p:sp>
              <p:nvSpPr>
                <p:cNvPr id="30775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152" y="755"/>
                  <a:ext cx="182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76" name="Oval 46"/>
                <p:cNvSpPr>
                  <a:spLocks noChangeArrowheads="1"/>
                </p:cNvSpPr>
                <p:nvPr/>
              </p:nvSpPr>
              <p:spPr bwMode="auto">
                <a:xfrm>
                  <a:off x="3470" y="891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30777" name="Line 47"/>
                <p:cNvSpPr>
                  <a:spLocks noChangeShapeType="1"/>
                </p:cNvSpPr>
                <p:nvPr/>
              </p:nvSpPr>
              <p:spPr bwMode="auto">
                <a:xfrm>
                  <a:off x="3515" y="80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7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425" y="482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79" name="Oval 49"/>
                <p:cNvSpPr>
                  <a:spLocks noChangeArrowheads="1"/>
                </p:cNvSpPr>
                <p:nvPr/>
              </p:nvSpPr>
              <p:spPr bwMode="auto">
                <a:xfrm>
                  <a:off x="3625" y="1208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30780" name="Line 50"/>
                <p:cNvSpPr>
                  <a:spLocks noChangeShapeType="1"/>
                </p:cNvSpPr>
                <p:nvPr/>
              </p:nvSpPr>
              <p:spPr bwMode="auto">
                <a:xfrm>
                  <a:off x="3832" y="483"/>
                  <a:ext cx="137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81" name="Oval 51"/>
                <p:cNvSpPr>
                  <a:spLocks noChangeArrowheads="1"/>
                </p:cNvSpPr>
                <p:nvPr/>
              </p:nvSpPr>
              <p:spPr bwMode="auto">
                <a:xfrm>
                  <a:off x="3761" y="890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*</a:t>
                  </a:r>
                </a:p>
              </p:txBody>
            </p:sp>
            <p:sp>
              <p:nvSpPr>
                <p:cNvPr id="3078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761" y="1072"/>
                  <a:ext cx="91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83" name="Oval 53"/>
                <p:cNvSpPr>
                  <a:spLocks noChangeArrowheads="1"/>
                </p:cNvSpPr>
                <p:nvPr/>
              </p:nvSpPr>
              <p:spPr bwMode="auto">
                <a:xfrm>
                  <a:off x="4033" y="1207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  <p:sp>
              <p:nvSpPr>
                <p:cNvPr id="30784" name="Line 54"/>
                <p:cNvSpPr>
                  <a:spLocks noChangeShapeType="1"/>
                </p:cNvSpPr>
                <p:nvPr/>
              </p:nvSpPr>
              <p:spPr bwMode="auto">
                <a:xfrm>
                  <a:off x="3988" y="1026"/>
                  <a:ext cx="136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85" name="Oval 55"/>
                <p:cNvSpPr>
                  <a:spLocks noChangeArrowheads="1"/>
                </p:cNvSpPr>
                <p:nvPr/>
              </p:nvSpPr>
              <p:spPr bwMode="auto">
                <a:xfrm>
                  <a:off x="3924" y="618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*</a:t>
                  </a:r>
                </a:p>
              </p:txBody>
            </p:sp>
            <p:sp>
              <p:nvSpPr>
                <p:cNvPr id="3078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924" y="800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787" name="Oval 57"/>
                <p:cNvSpPr>
                  <a:spLocks noChangeArrowheads="1"/>
                </p:cNvSpPr>
                <p:nvPr/>
              </p:nvSpPr>
              <p:spPr bwMode="auto">
                <a:xfrm>
                  <a:off x="4195" y="890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9</a:t>
                  </a:r>
                </a:p>
              </p:txBody>
            </p:sp>
            <p:sp>
              <p:nvSpPr>
                <p:cNvPr id="30788" name="Line 58"/>
                <p:cNvSpPr>
                  <a:spLocks noChangeShapeType="1"/>
                </p:cNvSpPr>
                <p:nvPr/>
              </p:nvSpPr>
              <p:spPr bwMode="auto">
                <a:xfrm>
                  <a:off x="4150" y="754"/>
                  <a:ext cx="136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4932363" y="476250"/>
            <a:ext cx="2303462" cy="1655763"/>
            <a:chOff x="2971" y="346"/>
            <a:chExt cx="1451" cy="1043"/>
          </a:xfrm>
        </p:grpSpPr>
        <p:sp>
          <p:nvSpPr>
            <p:cNvPr id="30749" name="Oval 61"/>
            <p:cNvSpPr>
              <a:spLocks noChangeArrowheads="1"/>
            </p:cNvSpPr>
            <p:nvPr/>
          </p:nvSpPr>
          <p:spPr bwMode="auto">
            <a:xfrm>
              <a:off x="3606" y="34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750" name="Oval 62"/>
            <p:cNvSpPr>
              <a:spLocks noChangeArrowheads="1"/>
            </p:cNvSpPr>
            <p:nvPr/>
          </p:nvSpPr>
          <p:spPr bwMode="auto">
            <a:xfrm>
              <a:off x="2971" y="89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51" name="Oval 63"/>
            <p:cNvSpPr>
              <a:spLocks noChangeArrowheads="1"/>
            </p:cNvSpPr>
            <p:nvPr/>
          </p:nvSpPr>
          <p:spPr bwMode="auto">
            <a:xfrm>
              <a:off x="3288" y="664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30752" name="Line 64"/>
            <p:cNvSpPr>
              <a:spLocks noChangeShapeType="1"/>
            </p:cNvSpPr>
            <p:nvPr/>
          </p:nvSpPr>
          <p:spPr bwMode="auto">
            <a:xfrm flipH="1">
              <a:off x="3152" y="755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0753" name="Oval 65"/>
            <p:cNvSpPr>
              <a:spLocks noChangeArrowheads="1"/>
            </p:cNvSpPr>
            <p:nvPr/>
          </p:nvSpPr>
          <p:spPr bwMode="auto">
            <a:xfrm>
              <a:off x="3470" y="89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54" name="Line 66"/>
            <p:cNvSpPr>
              <a:spLocks noChangeShapeType="1"/>
            </p:cNvSpPr>
            <p:nvPr/>
          </p:nvSpPr>
          <p:spPr bwMode="auto">
            <a:xfrm>
              <a:off x="3515" y="800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0755" name="Line 67"/>
            <p:cNvSpPr>
              <a:spLocks noChangeShapeType="1"/>
            </p:cNvSpPr>
            <p:nvPr/>
          </p:nvSpPr>
          <p:spPr bwMode="auto">
            <a:xfrm flipH="1">
              <a:off x="3425" y="482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0756" name="Oval 68"/>
            <p:cNvSpPr>
              <a:spLocks noChangeArrowheads="1"/>
            </p:cNvSpPr>
            <p:nvPr/>
          </p:nvSpPr>
          <p:spPr bwMode="auto">
            <a:xfrm>
              <a:off x="3625" y="120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0757" name="Line 69"/>
            <p:cNvSpPr>
              <a:spLocks noChangeShapeType="1"/>
            </p:cNvSpPr>
            <p:nvPr/>
          </p:nvSpPr>
          <p:spPr bwMode="auto">
            <a:xfrm>
              <a:off x="3832" y="483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0758" name="Oval 70"/>
            <p:cNvSpPr>
              <a:spLocks noChangeArrowheads="1"/>
            </p:cNvSpPr>
            <p:nvPr/>
          </p:nvSpPr>
          <p:spPr bwMode="auto">
            <a:xfrm>
              <a:off x="3761" y="89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30759" name="Line 71"/>
            <p:cNvSpPr>
              <a:spLocks noChangeShapeType="1"/>
            </p:cNvSpPr>
            <p:nvPr/>
          </p:nvSpPr>
          <p:spPr bwMode="auto">
            <a:xfrm flipH="1">
              <a:off x="3761" y="107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0760" name="Oval 72"/>
            <p:cNvSpPr>
              <a:spLocks noChangeArrowheads="1"/>
            </p:cNvSpPr>
            <p:nvPr/>
          </p:nvSpPr>
          <p:spPr bwMode="auto">
            <a:xfrm>
              <a:off x="4033" y="120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0761" name="Line 73"/>
            <p:cNvSpPr>
              <a:spLocks noChangeShapeType="1"/>
            </p:cNvSpPr>
            <p:nvPr/>
          </p:nvSpPr>
          <p:spPr bwMode="auto">
            <a:xfrm>
              <a:off x="3988" y="1026"/>
              <a:ext cx="1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0762" name="Oval 74"/>
            <p:cNvSpPr>
              <a:spLocks noChangeArrowheads="1"/>
            </p:cNvSpPr>
            <p:nvPr/>
          </p:nvSpPr>
          <p:spPr bwMode="auto">
            <a:xfrm>
              <a:off x="3924" y="61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30763" name="Line 75"/>
            <p:cNvSpPr>
              <a:spLocks noChangeShapeType="1"/>
            </p:cNvSpPr>
            <p:nvPr/>
          </p:nvSpPr>
          <p:spPr bwMode="auto">
            <a:xfrm flipH="1">
              <a:off x="3924" y="800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0764" name="Oval 76"/>
            <p:cNvSpPr>
              <a:spLocks noChangeArrowheads="1"/>
            </p:cNvSpPr>
            <p:nvPr/>
          </p:nvSpPr>
          <p:spPr bwMode="auto">
            <a:xfrm>
              <a:off x="4195" y="89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0765" name="Line 77"/>
            <p:cNvSpPr>
              <a:spLocks noChangeShapeType="1"/>
            </p:cNvSpPr>
            <p:nvPr/>
          </p:nvSpPr>
          <p:spPr bwMode="auto">
            <a:xfrm>
              <a:off x="4150" y="754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443663" y="2997200"/>
            <a:ext cx="2303462" cy="2159000"/>
            <a:chOff x="3923" y="1752"/>
            <a:chExt cx="1451" cy="1360"/>
          </a:xfrm>
        </p:grpSpPr>
        <p:sp>
          <p:nvSpPr>
            <p:cNvPr id="30729" name="Oval 80"/>
            <p:cNvSpPr>
              <a:spLocks noChangeArrowheads="1"/>
            </p:cNvSpPr>
            <p:nvPr/>
          </p:nvSpPr>
          <p:spPr bwMode="auto">
            <a:xfrm>
              <a:off x="4876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730" name="Line 81"/>
            <p:cNvSpPr>
              <a:spLocks noChangeShapeType="1"/>
            </p:cNvSpPr>
            <p:nvPr/>
          </p:nvSpPr>
          <p:spPr bwMode="auto">
            <a:xfrm flipH="1">
              <a:off x="4695" y="1888"/>
              <a:ext cx="181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731" name="Group 82"/>
            <p:cNvGrpSpPr>
              <a:grpSpLocks/>
            </p:cNvGrpSpPr>
            <p:nvPr/>
          </p:nvGrpSpPr>
          <p:grpSpPr bwMode="auto">
            <a:xfrm>
              <a:off x="3923" y="2069"/>
              <a:ext cx="1451" cy="1043"/>
              <a:chOff x="2971" y="346"/>
              <a:chExt cx="1451" cy="1043"/>
            </a:xfrm>
          </p:grpSpPr>
          <p:sp>
            <p:nvSpPr>
              <p:cNvPr id="30732" name="Oval 83"/>
              <p:cNvSpPr>
                <a:spLocks noChangeArrowheads="1"/>
              </p:cNvSpPr>
              <p:nvPr/>
            </p:nvSpPr>
            <p:spPr bwMode="auto">
              <a:xfrm>
                <a:off x="3606" y="346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30733" name="Oval 84"/>
              <p:cNvSpPr>
                <a:spLocks noChangeArrowheads="1"/>
              </p:cNvSpPr>
              <p:nvPr/>
            </p:nvSpPr>
            <p:spPr bwMode="auto">
              <a:xfrm>
                <a:off x="2971" y="891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0734" name="Oval 85"/>
              <p:cNvSpPr>
                <a:spLocks noChangeArrowheads="1"/>
              </p:cNvSpPr>
              <p:nvPr/>
            </p:nvSpPr>
            <p:spPr bwMode="auto">
              <a:xfrm>
                <a:off x="3288" y="664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30735" name="Line 86"/>
              <p:cNvSpPr>
                <a:spLocks noChangeShapeType="1"/>
              </p:cNvSpPr>
              <p:nvPr/>
            </p:nvSpPr>
            <p:spPr bwMode="auto">
              <a:xfrm flipH="1">
                <a:off x="3152" y="755"/>
                <a:ext cx="182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36" name="Oval 87"/>
              <p:cNvSpPr>
                <a:spLocks noChangeArrowheads="1"/>
              </p:cNvSpPr>
              <p:nvPr/>
            </p:nvSpPr>
            <p:spPr bwMode="auto">
              <a:xfrm>
                <a:off x="3470" y="891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0737" name="Line 88"/>
              <p:cNvSpPr>
                <a:spLocks noChangeShapeType="1"/>
              </p:cNvSpPr>
              <p:nvPr/>
            </p:nvSpPr>
            <p:spPr bwMode="auto">
              <a:xfrm>
                <a:off x="3515" y="80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38" name="Line 89"/>
              <p:cNvSpPr>
                <a:spLocks noChangeShapeType="1"/>
              </p:cNvSpPr>
              <p:nvPr/>
            </p:nvSpPr>
            <p:spPr bwMode="auto">
              <a:xfrm flipH="1">
                <a:off x="3425" y="482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39" name="Oval 90"/>
              <p:cNvSpPr>
                <a:spLocks noChangeArrowheads="1"/>
              </p:cNvSpPr>
              <p:nvPr/>
            </p:nvSpPr>
            <p:spPr bwMode="auto">
              <a:xfrm>
                <a:off x="3625" y="1208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0740" name="Line 91"/>
              <p:cNvSpPr>
                <a:spLocks noChangeShapeType="1"/>
              </p:cNvSpPr>
              <p:nvPr/>
            </p:nvSpPr>
            <p:spPr bwMode="auto">
              <a:xfrm>
                <a:off x="3832" y="483"/>
                <a:ext cx="137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1" name="Oval 92"/>
              <p:cNvSpPr>
                <a:spLocks noChangeArrowheads="1"/>
              </p:cNvSpPr>
              <p:nvPr/>
            </p:nvSpPr>
            <p:spPr bwMode="auto">
              <a:xfrm>
                <a:off x="3761" y="890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30742" name="Line 93"/>
              <p:cNvSpPr>
                <a:spLocks noChangeShapeType="1"/>
              </p:cNvSpPr>
              <p:nvPr/>
            </p:nvSpPr>
            <p:spPr bwMode="auto">
              <a:xfrm flipH="1">
                <a:off x="3761" y="1072"/>
                <a:ext cx="9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3" name="Oval 94"/>
              <p:cNvSpPr>
                <a:spLocks noChangeArrowheads="1"/>
              </p:cNvSpPr>
              <p:nvPr/>
            </p:nvSpPr>
            <p:spPr bwMode="auto">
              <a:xfrm>
                <a:off x="4033" y="1207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30744" name="Line 95"/>
              <p:cNvSpPr>
                <a:spLocks noChangeShapeType="1"/>
              </p:cNvSpPr>
              <p:nvPr/>
            </p:nvSpPr>
            <p:spPr bwMode="auto">
              <a:xfrm>
                <a:off x="3988" y="1026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5" name="Oval 96"/>
              <p:cNvSpPr>
                <a:spLocks noChangeArrowheads="1"/>
              </p:cNvSpPr>
              <p:nvPr/>
            </p:nvSpPr>
            <p:spPr bwMode="auto">
              <a:xfrm>
                <a:off x="3924" y="618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*</a:t>
                </a:r>
              </a:p>
            </p:txBody>
          </p:sp>
          <p:sp>
            <p:nvSpPr>
              <p:cNvPr id="30746" name="Line 97"/>
              <p:cNvSpPr>
                <a:spLocks noChangeShapeType="1"/>
              </p:cNvSpPr>
              <p:nvPr/>
            </p:nvSpPr>
            <p:spPr bwMode="auto">
              <a:xfrm flipH="1">
                <a:off x="3924" y="800"/>
                <a:ext cx="9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747" name="Oval 98"/>
              <p:cNvSpPr>
                <a:spLocks noChangeArrowheads="1"/>
              </p:cNvSpPr>
              <p:nvPr/>
            </p:nvSpPr>
            <p:spPr bwMode="auto">
              <a:xfrm>
                <a:off x="4195" y="890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30748" name="Line 99"/>
              <p:cNvSpPr>
                <a:spLocks noChangeShapeType="1"/>
              </p:cNvSpPr>
              <p:nvPr/>
            </p:nvSpPr>
            <p:spPr bwMode="auto">
              <a:xfrm>
                <a:off x="4150" y="754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396" grpId="0"/>
      <p:bldP spid="1723397" grpId="0"/>
      <p:bldP spid="17234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构建过程总结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497887" cy="54721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顺序扫描中缀表达式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当扫描到的是运算数：先检查当前的表达式树是否存在。如果不存在，则表示扫描到的是第一个运算数，将它作为树根。如果树存在，则将此运算数作为前一运算符的右孩子。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如果扫描到的是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：将它作为根结点，原来的树作为它的左子树。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如果扫描到的是*或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：则与根结点比较。如果根结点也是*或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，则根结点应该先执行，于是将当前运算符作为根结点，原来的树作为左子树。如果根结点是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，则当前运算符应该先运算，于是将它作为右子树的根，原来的右子树作为它的左子树。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在遇到运算数时，如何知道它前面的运算符是谁？这只需要判别根结点有没有右孩子。如果没有右孩子，则运算数是根结点的右运算数，否则就是根结点右孩子的右运算数。 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6EF8BC5D-6233-46E4-9F02-92DD542EB0FE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构建过程（括号的处理）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75688" cy="10795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(4+5)*(8+9)+10  </a:t>
            </a:r>
            <a:r>
              <a:rPr lang="zh-CN" altLang="en-US" sz="2400" b="1" smtClean="0">
                <a:ea typeface="宋体" charset="-122"/>
              </a:rPr>
              <a:t>遇到括号，将括号内的子表达式构建一棵子树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ea typeface="宋体" charset="-122"/>
              </a:rPr>
              <a:t>                                       作为整个表达式的一个运算数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271544" y="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83A130A5-406C-42B7-A241-E4EB3A0456D5}" type="slidenum">
              <a:rPr lang="en-US" altLang="zh-CN"/>
              <a:pPr eaLnBrk="1" hangingPunct="1"/>
              <a:t>27</a:t>
            </a:fld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2988" y="1989138"/>
            <a:ext cx="1296987" cy="647700"/>
            <a:chOff x="3516" y="1570"/>
            <a:chExt cx="817" cy="408"/>
          </a:xfrm>
        </p:grpSpPr>
        <p:sp>
          <p:nvSpPr>
            <p:cNvPr id="32817" name="Oval 5"/>
            <p:cNvSpPr>
              <a:spLocks noChangeArrowheads="1"/>
            </p:cNvSpPr>
            <p:nvPr/>
          </p:nvSpPr>
          <p:spPr bwMode="auto">
            <a:xfrm>
              <a:off x="351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818" name="Oval 6"/>
            <p:cNvSpPr>
              <a:spLocks noChangeArrowheads="1"/>
            </p:cNvSpPr>
            <p:nvPr/>
          </p:nvSpPr>
          <p:spPr bwMode="auto">
            <a:xfrm>
              <a:off x="3833" y="157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819" name="Line 7"/>
            <p:cNvSpPr>
              <a:spLocks noChangeShapeType="1"/>
            </p:cNvSpPr>
            <p:nvPr/>
          </p:nvSpPr>
          <p:spPr bwMode="auto">
            <a:xfrm flipH="1">
              <a:off x="3697" y="1661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20" name="Oval 8"/>
            <p:cNvSpPr>
              <a:spLocks noChangeArrowheads="1"/>
            </p:cNvSpPr>
            <p:nvPr/>
          </p:nvSpPr>
          <p:spPr bwMode="auto">
            <a:xfrm>
              <a:off x="410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821" name="Line 9"/>
            <p:cNvSpPr>
              <a:spLocks noChangeShapeType="1"/>
            </p:cNvSpPr>
            <p:nvPr/>
          </p:nvSpPr>
          <p:spPr bwMode="auto">
            <a:xfrm>
              <a:off x="4060" y="170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21354" name="Rectangle 10"/>
          <p:cNvSpPr>
            <a:spLocks noChangeArrowheads="1"/>
          </p:cNvSpPr>
          <p:nvPr/>
        </p:nvSpPr>
        <p:spPr bwMode="auto">
          <a:xfrm>
            <a:off x="179388" y="2924175"/>
            <a:ext cx="72723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*(8+9)+10  *</a:t>
            </a:r>
            <a:r>
              <a:rPr lang="zh-CN" altLang="en-US" b="1">
                <a:ea typeface="宋体" charset="-122"/>
              </a:rPr>
              <a:t>作为根节点，括号内的子树作为左子树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451725" y="2420938"/>
            <a:ext cx="1439863" cy="1081087"/>
            <a:chOff x="4332" y="1842"/>
            <a:chExt cx="907" cy="681"/>
          </a:xfrm>
        </p:grpSpPr>
        <p:sp>
          <p:nvSpPr>
            <p:cNvPr id="32810" name="Oval 12"/>
            <p:cNvSpPr>
              <a:spLocks noChangeArrowheads="1"/>
            </p:cNvSpPr>
            <p:nvPr/>
          </p:nvSpPr>
          <p:spPr bwMode="auto">
            <a:xfrm>
              <a:off x="4332" y="234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811" name="Oval 13"/>
            <p:cNvSpPr>
              <a:spLocks noChangeArrowheads="1"/>
            </p:cNvSpPr>
            <p:nvPr/>
          </p:nvSpPr>
          <p:spPr bwMode="auto">
            <a:xfrm>
              <a:off x="4649" y="211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812" name="Line 14"/>
            <p:cNvSpPr>
              <a:spLocks noChangeShapeType="1"/>
            </p:cNvSpPr>
            <p:nvPr/>
          </p:nvSpPr>
          <p:spPr bwMode="auto">
            <a:xfrm flipH="1">
              <a:off x="4513" y="220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13" name="Oval 15"/>
            <p:cNvSpPr>
              <a:spLocks noChangeArrowheads="1"/>
            </p:cNvSpPr>
            <p:nvPr/>
          </p:nvSpPr>
          <p:spPr bwMode="auto">
            <a:xfrm>
              <a:off x="4922" y="234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814" name="Line 16"/>
            <p:cNvSpPr>
              <a:spLocks noChangeShapeType="1"/>
            </p:cNvSpPr>
            <p:nvPr/>
          </p:nvSpPr>
          <p:spPr bwMode="auto">
            <a:xfrm>
              <a:off x="4876" y="225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15" name="Oval 17"/>
            <p:cNvSpPr>
              <a:spLocks noChangeArrowheads="1"/>
            </p:cNvSpPr>
            <p:nvPr/>
          </p:nvSpPr>
          <p:spPr bwMode="auto">
            <a:xfrm>
              <a:off x="5012" y="184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32816" name="Line 18"/>
            <p:cNvSpPr>
              <a:spLocks noChangeShapeType="1"/>
            </p:cNvSpPr>
            <p:nvPr/>
          </p:nvSpPr>
          <p:spPr bwMode="auto">
            <a:xfrm flipH="1">
              <a:off x="4830" y="1979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21363" name="Rectangle 19"/>
          <p:cNvSpPr>
            <a:spLocks noChangeArrowheads="1"/>
          </p:cNvSpPr>
          <p:nvPr/>
        </p:nvSpPr>
        <p:spPr bwMode="auto">
          <a:xfrm>
            <a:off x="179388" y="3860800"/>
            <a:ext cx="54721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(8+9)+10</a:t>
            </a:r>
            <a:r>
              <a:rPr lang="zh-CN" altLang="en-US" b="1">
                <a:ea typeface="宋体" charset="-122"/>
              </a:rPr>
              <a:t>括号内的子表达式构建一棵子树作为整棵树的右子树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867400" y="3789363"/>
            <a:ext cx="2735263" cy="1081087"/>
            <a:chOff x="3697" y="2432"/>
            <a:chExt cx="1723" cy="681"/>
          </a:xfrm>
        </p:grpSpPr>
        <p:sp>
          <p:nvSpPr>
            <p:cNvPr id="32797" name="Oval 20"/>
            <p:cNvSpPr>
              <a:spLocks noChangeArrowheads="1"/>
            </p:cNvSpPr>
            <p:nvPr/>
          </p:nvSpPr>
          <p:spPr bwMode="auto">
            <a:xfrm>
              <a:off x="3697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798" name="Oval 21"/>
            <p:cNvSpPr>
              <a:spLocks noChangeArrowheads="1"/>
            </p:cNvSpPr>
            <p:nvPr/>
          </p:nvSpPr>
          <p:spPr bwMode="auto">
            <a:xfrm>
              <a:off x="4014" y="270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799" name="Line 22"/>
            <p:cNvSpPr>
              <a:spLocks noChangeShapeType="1"/>
            </p:cNvSpPr>
            <p:nvPr/>
          </p:nvSpPr>
          <p:spPr bwMode="auto">
            <a:xfrm flipH="1">
              <a:off x="3878" y="279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00" name="Oval 23"/>
            <p:cNvSpPr>
              <a:spLocks noChangeArrowheads="1"/>
            </p:cNvSpPr>
            <p:nvPr/>
          </p:nvSpPr>
          <p:spPr bwMode="auto">
            <a:xfrm>
              <a:off x="4287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801" name="Line 24"/>
            <p:cNvSpPr>
              <a:spLocks noChangeShapeType="1"/>
            </p:cNvSpPr>
            <p:nvPr/>
          </p:nvSpPr>
          <p:spPr bwMode="auto">
            <a:xfrm>
              <a:off x="4241" y="284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02" name="Oval 25"/>
            <p:cNvSpPr>
              <a:spLocks noChangeArrowheads="1"/>
            </p:cNvSpPr>
            <p:nvPr/>
          </p:nvSpPr>
          <p:spPr bwMode="auto">
            <a:xfrm>
              <a:off x="4377" y="24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32803" name="Line 26"/>
            <p:cNvSpPr>
              <a:spLocks noChangeShapeType="1"/>
            </p:cNvSpPr>
            <p:nvPr/>
          </p:nvSpPr>
          <p:spPr bwMode="auto">
            <a:xfrm flipH="1">
              <a:off x="4195" y="2569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04" name="Oval 27"/>
            <p:cNvSpPr>
              <a:spLocks noChangeArrowheads="1"/>
            </p:cNvSpPr>
            <p:nvPr/>
          </p:nvSpPr>
          <p:spPr bwMode="auto">
            <a:xfrm>
              <a:off x="4603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805" name="Oval 28"/>
            <p:cNvSpPr>
              <a:spLocks noChangeArrowheads="1"/>
            </p:cNvSpPr>
            <p:nvPr/>
          </p:nvSpPr>
          <p:spPr bwMode="auto">
            <a:xfrm>
              <a:off x="4920" y="270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806" name="Line 29"/>
            <p:cNvSpPr>
              <a:spLocks noChangeShapeType="1"/>
            </p:cNvSpPr>
            <p:nvPr/>
          </p:nvSpPr>
          <p:spPr bwMode="auto">
            <a:xfrm flipH="1">
              <a:off x="4784" y="279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07" name="Oval 30"/>
            <p:cNvSpPr>
              <a:spLocks noChangeArrowheads="1"/>
            </p:cNvSpPr>
            <p:nvPr/>
          </p:nvSpPr>
          <p:spPr bwMode="auto">
            <a:xfrm>
              <a:off x="5193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808" name="Line 31"/>
            <p:cNvSpPr>
              <a:spLocks noChangeShapeType="1"/>
            </p:cNvSpPr>
            <p:nvPr/>
          </p:nvSpPr>
          <p:spPr bwMode="auto">
            <a:xfrm>
              <a:off x="5147" y="284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809" name="Line 32"/>
            <p:cNvSpPr>
              <a:spLocks noChangeShapeType="1"/>
            </p:cNvSpPr>
            <p:nvPr/>
          </p:nvSpPr>
          <p:spPr bwMode="auto">
            <a:xfrm>
              <a:off x="4604" y="2523"/>
              <a:ext cx="363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21377" name="Rectangle 33"/>
          <p:cNvSpPr>
            <a:spLocks noChangeArrowheads="1"/>
          </p:cNvSpPr>
          <p:nvPr/>
        </p:nvSpPr>
        <p:spPr bwMode="auto">
          <a:xfrm>
            <a:off x="179388" y="5589588"/>
            <a:ext cx="4895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ea typeface="宋体" charset="-122"/>
              </a:rPr>
              <a:t>+10  +</a:t>
            </a:r>
            <a:r>
              <a:rPr lang="zh-CN" altLang="en-US" b="1">
                <a:ea typeface="宋体" charset="-122"/>
              </a:rPr>
              <a:t>作为根节点，原树作为左子树，</a:t>
            </a:r>
            <a:r>
              <a:rPr lang="en-US" altLang="zh-CN" b="1">
                <a:ea typeface="宋体" charset="-122"/>
              </a:rPr>
              <a:t>10</a:t>
            </a:r>
            <a:r>
              <a:rPr lang="zh-CN" altLang="en-US" b="1">
                <a:ea typeface="宋体" charset="-122"/>
              </a:rPr>
              <a:t>作为右子树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435600" y="5184775"/>
            <a:ext cx="2735263" cy="1557338"/>
            <a:chOff x="3243" y="3339"/>
            <a:chExt cx="1723" cy="981"/>
          </a:xfrm>
        </p:grpSpPr>
        <p:sp>
          <p:nvSpPr>
            <p:cNvPr id="32780" name="Oval 34"/>
            <p:cNvSpPr>
              <a:spLocks noChangeArrowheads="1"/>
            </p:cNvSpPr>
            <p:nvPr/>
          </p:nvSpPr>
          <p:spPr bwMode="auto">
            <a:xfrm>
              <a:off x="3243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781" name="Oval 35"/>
            <p:cNvSpPr>
              <a:spLocks noChangeArrowheads="1"/>
            </p:cNvSpPr>
            <p:nvPr/>
          </p:nvSpPr>
          <p:spPr bwMode="auto">
            <a:xfrm>
              <a:off x="3560" y="391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782" name="Line 36"/>
            <p:cNvSpPr>
              <a:spLocks noChangeShapeType="1"/>
            </p:cNvSpPr>
            <p:nvPr/>
          </p:nvSpPr>
          <p:spPr bwMode="auto">
            <a:xfrm flipH="1">
              <a:off x="3424" y="4003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783" name="Oval 37"/>
            <p:cNvSpPr>
              <a:spLocks noChangeArrowheads="1"/>
            </p:cNvSpPr>
            <p:nvPr/>
          </p:nvSpPr>
          <p:spPr bwMode="auto">
            <a:xfrm>
              <a:off x="3833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784" name="Line 38"/>
            <p:cNvSpPr>
              <a:spLocks noChangeShapeType="1"/>
            </p:cNvSpPr>
            <p:nvPr/>
          </p:nvSpPr>
          <p:spPr bwMode="auto">
            <a:xfrm>
              <a:off x="3787" y="404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785" name="Oval 39"/>
            <p:cNvSpPr>
              <a:spLocks noChangeArrowheads="1"/>
            </p:cNvSpPr>
            <p:nvPr/>
          </p:nvSpPr>
          <p:spPr bwMode="auto">
            <a:xfrm>
              <a:off x="3923" y="36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32786" name="Line 40"/>
            <p:cNvSpPr>
              <a:spLocks noChangeShapeType="1"/>
            </p:cNvSpPr>
            <p:nvPr/>
          </p:nvSpPr>
          <p:spPr bwMode="auto">
            <a:xfrm flipH="1">
              <a:off x="3741" y="377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787" name="Oval 41"/>
            <p:cNvSpPr>
              <a:spLocks noChangeArrowheads="1"/>
            </p:cNvSpPr>
            <p:nvPr/>
          </p:nvSpPr>
          <p:spPr bwMode="auto">
            <a:xfrm>
              <a:off x="4149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788" name="Oval 42"/>
            <p:cNvSpPr>
              <a:spLocks noChangeArrowheads="1"/>
            </p:cNvSpPr>
            <p:nvPr/>
          </p:nvSpPr>
          <p:spPr bwMode="auto">
            <a:xfrm>
              <a:off x="4466" y="391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789" name="Line 43"/>
            <p:cNvSpPr>
              <a:spLocks noChangeShapeType="1"/>
            </p:cNvSpPr>
            <p:nvPr/>
          </p:nvSpPr>
          <p:spPr bwMode="auto">
            <a:xfrm flipH="1">
              <a:off x="4330" y="4003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790" name="Oval 44"/>
            <p:cNvSpPr>
              <a:spLocks noChangeArrowheads="1"/>
            </p:cNvSpPr>
            <p:nvPr/>
          </p:nvSpPr>
          <p:spPr bwMode="auto">
            <a:xfrm>
              <a:off x="4739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791" name="Line 45"/>
            <p:cNvSpPr>
              <a:spLocks noChangeShapeType="1"/>
            </p:cNvSpPr>
            <p:nvPr/>
          </p:nvSpPr>
          <p:spPr bwMode="auto">
            <a:xfrm>
              <a:off x="4693" y="404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792" name="Line 46"/>
            <p:cNvSpPr>
              <a:spLocks noChangeShapeType="1"/>
            </p:cNvSpPr>
            <p:nvPr/>
          </p:nvSpPr>
          <p:spPr bwMode="auto">
            <a:xfrm>
              <a:off x="4150" y="3730"/>
              <a:ext cx="363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793" name="Oval 47"/>
            <p:cNvSpPr>
              <a:spLocks noChangeArrowheads="1"/>
            </p:cNvSpPr>
            <p:nvPr/>
          </p:nvSpPr>
          <p:spPr bwMode="auto">
            <a:xfrm>
              <a:off x="4286" y="33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794" name="Line 48"/>
            <p:cNvSpPr>
              <a:spLocks noChangeShapeType="1"/>
            </p:cNvSpPr>
            <p:nvPr/>
          </p:nvSpPr>
          <p:spPr bwMode="auto">
            <a:xfrm flipH="1">
              <a:off x="4105" y="3475"/>
              <a:ext cx="227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795" name="Oval 49"/>
            <p:cNvSpPr>
              <a:spLocks noChangeArrowheads="1"/>
            </p:cNvSpPr>
            <p:nvPr/>
          </p:nvSpPr>
          <p:spPr bwMode="auto">
            <a:xfrm>
              <a:off x="4649" y="3566"/>
              <a:ext cx="272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2796" name="Line 50"/>
            <p:cNvSpPr>
              <a:spLocks noChangeShapeType="1"/>
            </p:cNvSpPr>
            <p:nvPr/>
          </p:nvSpPr>
          <p:spPr bwMode="auto">
            <a:xfrm>
              <a:off x="4513" y="3475"/>
              <a:ext cx="18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54" grpId="0"/>
      <p:bldP spid="1721363" grpId="0"/>
      <p:bldP spid="17213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ea typeface="宋体" charset="-122"/>
              </a:rPr>
              <a:t>独立实验</a:t>
            </a:r>
            <a:r>
              <a:rPr lang="en-US" altLang="zh-CN" b="1" dirty="0" smtClean="0">
                <a:ea typeface="宋体" charset="-122"/>
              </a:rPr>
              <a:t>1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24862" cy="5516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实现以上的表达式树类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）能够根据任一一中缀表达式构建表达式树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）能够通过对树进行遍历获得表达式树所表示的中缀表达式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236296" y="5845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E00B3C92-33E6-476B-B54D-23ECBB17E23E}" type="slidenum">
              <a:rPr lang="en-US" altLang="zh-CN"/>
              <a:pPr eaLnBrk="1" hangingPunct="1"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778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表达式树类的设计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24862" cy="55165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数据成员：指向树根节点的指针</a:t>
            </a:r>
          </a:p>
          <a:p>
            <a:pPr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公有成员函数：</a:t>
            </a:r>
          </a:p>
          <a:p>
            <a:pPr lvl="1"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构造函数：调用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create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从表达式构建一棵树</a:t>
            </a:r>
          </a:p>
          <a:p>
            <a:pPr lvl="1"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result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：计算表达式的结果，用后序遍历过程</a:t>
            </a:r>
          </a:p>
          <a:p>
            <a:pPr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私有成员函数：</a:t>
            </a:r>
          </a:p>
          <a:p>
            <a:pPr lvl="1"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Create</a:t>
            </a:r>
          </a:p>
          <a:p>
            <a:pPr lvl="1"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带有递归参数的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result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lvl="1"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getToken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create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函数所用的子函数，用于从表达式中获取一个语法单位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236296" y="5845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E00B3C92-33E6-476B-B54D-23ECBB17E23E}" type="slidenum">
              <a:rPr lang="en-US" altLang="zh-CN"/>
              <a:pPr eaLnBrk="1" hangingPunct="1"/>
              <a:t>29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latin typeface="Times New Roman" pitchFamily="18" charset="0"/>
                <a:ea typeface="幼圆" pitchFamily="49" charset="-122"/>
              </a:rPr>
              <a:t>遍历规则</a:t>
            </a:r>
            <a:endParaRPr lang="zh-CN" altLang="en-US" b="1" smtClean="0">
              <a:ea typeface="幼圆" pitchFamily="49" charset="-122"/>
            </a:endParaRP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2906713" y="1628775"/>
            <a:ext cx="598646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先序遍历</a:t>
            </a:r>
            <a:r>
              <a:rPr lang="zh-CN" altLang="en-US" sz="2800" b="1" dirty="0">
                <a:latin typeface="幼圆" pitchFamily="49" charset="-122"/>
              </a:rPr>
              <a:t>：先访问根结点</a:t>
            </a:r>
            <a:r>
              <a:rPr lang="en-US" altLang="zh-CN" sz="2800" b="1" dirty="0">
                <a:latin typeface="幼圆" pitchFamily="49" charset="-122"/>
              </a:rPr>
              <a:t>,</a:t>
            </a:r>
            <a:r>
              <a:rPr lang="zh-CN" altLang="en-US" sz="2800" b="1" dirty="0">
                <a:latin typeface="幼圆" pitchFamily="49" charset="-122"/>
              </a:rPr>
              <a:t>然后分别先序遍历左子树、右子树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中序遍历</a:t>
            </a:r>
            <a:r>
              <a:rPr lang="zh-CN" altLang="en-US" sz="2800" b="1" dirty="0">
                <a:latin typeface="幼圆" pitchFamily="49" charset="-122"/>
              </a:rPr>
              <a:t>：先中序遍历左子树，然后访问根结点，最后中序遍历右子树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后序遍历</a:t>
            </a:r>
            <a:r>
              <a:rPr lang="zh-CN" altLang="en-US" sz="2800" b="1" dirty="0">
                <a:latin typeface="幼圆" pitchFamily="49" charset="-122"/>
              </a:rPr>
              <a:t>：先后序遍历左、右子树，然后访问根结点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层次遍历</a:t>
            </a:r>
            <a:r>
              <a:rPr lang="zh-CN" altLang="en-US" sz="2800" b="1" dirty="0">
                <a:latin typeface="幼圆" pitchFamily="49" charset="-122"/>
              </a:rPr>
              <a:t>：从上到下、从左到右访问各结点</a:t>
            </a:r>
          </a:p>
        </p:txBody>
      </p:sp>
      <p:grpSp>
        <p:nvGrpSpPr>
          <p:cNvPr id="249864" name="Group 8"/>
          <p:cNvGrpSpPr>
            <a:grpSpLocks/>
          </p:cNvGrpSpPr>
          <p:nvPr/>
        </p:nvGrpSpPr>
        <p:grpSpPr bwMode="auto">
          <a:xfrm>
            <a:off x="130284" y="1773238"/>
            <a:ext cx="2330643" cy="3027362"/>
            <a:chOff x="3558" y="2773"/>
            <a:chExt cx="1977" cy="1499"/>
          </a:xfrm>
        </p:grpSpPr>
        <p:grpSp>
          <p:nvGrpSpPr>
            <p:cNvPr id="7173" name="Group 9"/>
            <p:cNvGrpSpPr>
              <a:grpSpLocks/>
            </p:cNvGrpSpPr>
            <p:nvPr/>
          </p:nvGrpSpPr>
          <p:grpSpPr bwMode="auto">
            <a:xfrm>
              <a:off x="4290" y="2773"/>
              <a:ext cx="1002" cy="844"/>
              <a:chOff x="4290" y="2773"/>
              <a:chExt cx="1002" cy="844"/>
            </a:xfrm>
          </p:grpSpPr>
          <p:sp>
            <p:nvSpPr>
              <p:cNvPr id="7175" name="Oval 10"/>
              <p:cNvSpPr>
                <a:spLocks noChangeArrowheads="1"/>
              </p:cNvSpPr>
              <p:nvPr/>
            </p:nvSpPr>
            <p:spPr bwMode="auto">
              <a:xfrm>
                <a:off x="4614" y="2773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7176" name="Oval 11"/>
              <p:cNvSpPr>
                <a:spLocks noChangeArrowheads="1"/>
              </p:cNvSpPr>
              <p:nvPr/>
            </p:nvSpPr>
            <p:spPr bwMode="auto">
              <a:xfrm>
                <a:off x="4290" y="332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7177" name="Oval 12"/>
              <p:cNvSpPr>
                <a:spLocks noChangeArrowheads="1"/>
              </p:cNvSpPr>
              <p:nvPr/>
            </p:nvSpPr>
            <p:spPr bwMode="auto">
              <a:xfrm>
                <a:off x="5002" y="332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7178" name="Line 13"/>
              <p:cNvSpPr>
                <a:spLocks noChangeShapeType="1"/>
              </p:cNvSpPr>
              <p:nvPr/>
            </p:nvSpPr>
            <p:spPr bwMode="auto">
              <a:xfrm flipH="1">
                <a:off x="4512" y="3044"/>
                <a:ext cx="2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7179" name="Line 14"/>
              <p:cNvSpPr>
                <a:spLocks noChangeShapeType="1"/>
              </p:cNvSpPr>
              <p:nvPr/>
            </p:nvSpPr>
            <p:spPr bwMode="auto">
              <a:xfrm>
                <a:off x="4845" y="3033"/>
                <a:ext cx="289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7174" name="AutoShape 15"/>
            <p:cNvSpPr>
              <a:spLocks noChangeArrowheads="1"/>
            </p:cNvSpPr>
            <p:nvPr/>
          </p:nvSpPr>
          <p:spPr bwMode="auto">
            <a:xfrm>
              <a:off x="3558" y="3921"/>
              <a:ext cx="1977" cy="351"/>
            </a:xfrm>
            <a:prstGeom prst="wedgeRectCallout">
              <a:avLst>
                <a:gd name="adj1" fmla="val 14056"/>
                <a:gd name="adj2" fmla="val -129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LDR</a:t>
              </a:r>
              <a:r>
                <a:rPr lang="zh-CN" altLang="en-US" sz="2000" b="1" dirty="0">
                  <a:solidFill>
                    <a:srgbClr val="99FF33"/>
                  </a:solidFill>
                  <a:latin typeface="Times New Roman" pitchFamily="18" charset="0"/>
                </a:rPr>
                <a:t>、</a:t>
              </a:r>
              <a:r>
                <a:rPr lang="en-US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LRD</a:t>
              </a:r>
              <a:r>
                <a:rPr lang="zh-CN" altLang="en-US" sz="2000" b="1" dirty="0">
                  <a:solidFill>
                    <a:srgbClr val="99FF33"/>
                  </a:solidFill>
                  <a:latin typeface="Times New Roman" pitchFamily="18" charset="0"/>
                </a:rPr>
                <a:t>、</a:t>
              </a:r>
              <a:r>
                <a:rPr lang="en-US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DLR</a:t>
              </a:r>
            </a:p>
            <a:p>
              <a:pPr algn="ctr"/>
              <a:r>
                <a:rPr lang="en-US" altLang="zh-CN" sz="2000" b="1" dirty="0">
                  <a:latin typeface="Times New Roman" pitchFamily="18" charset="0"/>
                </a:rPr>
                <a:t>RDL</a:t>
              </a:r>
              <a:r>
                <a:rPr lang="zh-CN" altLang="en-US" sz="2000" b="1" dirty="0">
                  <a:latin typeface="Times New Roman" pitchFamily="18" charset="0"/>
                </a:rPr>
                <a:t>、</a:t>
              </a:r>
              <a:r>
                <a:rPr lang="en-US" altLang="zh-CN" sz="2000" b="1" dirty="0">
                  <a:latin typeface="Times New Roman" pitchFamily="18" charset="0"/>
                </a:rPr>
                <a:t>RLD</a:t>
              </a:r>
              <a:r>
                <a:rPr lang="zh-CN" altLang="en-US" sz="2000" b="1" dirty="0">
                  <a:latin typeface="Times New Roman" pitchFamily="18" charset="0"/>
                </a:rPr>
                <a:t>、</a:t>
              </a:r>
              <a:r>
                <a:rPr lang="en-US" altLang="zh-CN" sz="2000" b="1" dirty="0">
                  <a:latin typeface="Times New Roman" pitchFamily="18" charset="0"/>
                </a:rPr>
                <a:t>DRL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1520" y="5301208"/>
            <a:ext cx="220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约定先左后右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build="p" bldLvl="5" autoUpdateAnimBg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-997009" y="-819472"/>
            <a:ext cx="5064953" cy="1695631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charset="-122"/>
              </a:rPr>
              <a:t>结点的设计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959716"/>
            <a:ext cx="7454195" cy="507762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 smtClean="0">
                <a:ea typeface="楷体_GB2312" pitchFamily="49" charset="-122"/>
              </a:rPr>
              <a:t>在表达式树中，每个叶子结点保存的是一个运算数，每个非叶结点保存的是一个运算符。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 smtClean="0">
                <a:ea typeface="楷体_GB2312" pitchFamily="49" charset="-122"/>
              </a:rPr>
              <a:t>结点的数据部分应该包括两个部分：结点的类型和值。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CFCD28A0-D79E-4D6F-A721-350F4FCC9DC2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calc</a:t>
            </a:r>
            <a:r>
              <a:rPr lang="zh-CN" altLang="en-US" b="1" smtClean="0">
                <a:ea typeface="宋体" charset="-122"/>
              </a:rPr>
              <a:t>类的定义</a:t>
            </a:r>
            <a:r>
              <a:rPr lang="zh-CN" altLang="en-US" smtClean="0">
                <a:ea typeface="宋体" charset="-122"/>
              </a:rPr>
              <a:t>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268413"/>
            <a:ext cx="9072562" cy="5400675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class calc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  enum Type {DATA, ADD, SUB, MULTI, DIV, OPAREN, CPAREN, EOL};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  struct node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       Type type;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int data;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node *lchild, *rchild;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   </a:t>
            </a:r>
            <a:endParaRPr lang="nb-NO" altLang="zh-CN" sz="2400" b="1" smtClean="0">
              <a:ea typeface="宋体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nb-NO" altLang="zh-CN" sz="2400" b="1" smtClean="0">
                <a:ea typeface="宋体" charset="-122"/>
              </a:rPr>
              <a:t>	node(Type t, int d = 0, node *lc = NULL, node *rc = NULL)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nb-NO" altLang="zh-CN" sz="2400" b="1" smtClean="0">
                <a:ea typeface="宋体" charset="-122"/>
              </a:rPr>
              <a:t>	        </a:t>
            </a:r>
            <a:r>
              <a:rPr lang="en-US" altLang="zh-CN" sz="2400" b="1" smtClean="0">
                <a:ea typeface="宋体" charset="-122"/>
              </a:rPr>
              <a:t>{type = t; data = d; lchild = lc; rchild = rc;}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};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node *root;	</a:t>
            </a:r>
            <a:endParaRPr lang="en-US" altLang="zh-CN" sz="2400" smtClean="0">
              <a:ea typeface="宋体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17A938E5-1A2B-4B3F-AB0E-63B7C1BF30A4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20713"/>
            <a:ext cx="7772400" cy="5903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	   calc(char *s) { root = create(s); }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	   int result()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         { if (root == NULL) return 0;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	          return result(root);}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private</a:t>
            </a:r>
            <a:r>
              <a:rPr lang="zh-CN" altLang="en-US" b="1" smtClean="0">
                <a:ea typeface="宋体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宋体" charset="-122"/>
              </a:rPr>
              <a:t>          </a:t>
            </a:r>
            <a:r>
              <a:rPr lang="en-US" altLang="zh-CN" b="1" smtClean="0">
                <a:ea typeface="宋体" charset="-122"/>
              </a:rPr>
              <a:t>node *create(char *&amp;s);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        Type getToken(char *&amp;s, int &amp;value);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	      int result(node *t);	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};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A451825D-3D36-451D-AA4D-2BCBAF00E089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7651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私有</a:t>
            </a:r>
            <a:r>
              <a:rPr lang="en-US" altLang="zh-CN" b="1" smtClean="0">
                <a:ea typeface="宋体" charset="-122"/>
              </a:rPr>
              <a:t>create</a:t>
            </a:r>
            <a:r>
              <a:rPr lang="zh-CN" altLang="en-US" b="1" smtClean="0">
                <a:ea typeface="宋体" charset="-122"/>
              </a:rPr>
              <a:t>函数的实现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640763" cy="594995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calc::node  *calc::create(char *&amp;s)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{calc::node *p, *root = NULL;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Type returnType;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int value;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while (*s)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   { returnType = calc::getToken(s, value);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     switch (returnType)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  { case DATA: case OPAREN: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	   if (returnType == DATA)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                       p = new calc::node(DATA, value);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	      else   p = create(s);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	   if (root == NULL) root = p;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	      else if (root-&gt;rchild == NULL) root-&gt;rchild = p;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		        else root-&gt;rchild-&gt;rchild = p;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宋体" charset="-122"/>
              </a:rPr>
              <a:t>		   break;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CCFB83A2-3398-47D0-8287-0899717EF523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76250"/>
            <a:ext cx="7772400" cy="638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	case CPAREN: case EOL: return root;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	case ADD: case SUB: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	    root = new </a:t>
            </a:r>
            <a:r>
              <a:rPr lang="en-US" altLang="zh-CN" sz="2400" b="1" dirty="0" err="1" smtClean="0">
                <a:ea typeface="宋体" charset="-122"/>
              </a:rPr>
              <a:t>calc</a:t>
            </a:r>
            <a:r>
              <a:rPr lang="en-US" altLang="zh-CN" sz="2400" b="1" dirty="0" smtClean="0">
                <a:ea typeface="宋体" charset="-122"/>
              </a:rPr>
              <a:t>::node(returnType,0, root);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                break;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	case MULTI: case DIV: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	    if (root-&gt;type == DATA || root-&gt;type == MULTI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                     || root-&gt;type == DIV)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                       root = new </a:t>
            </a:r>
            <a:r>
              <a:rPr lang="en-US" altLang="zh-CN" sz="2400" b="1" dirty="0" err="1" smtClean="0">
                <a:ea typeface="宋体" charset="-122"/>
              </a:rPr>
              <a:t>calc</a:t>
            </a:r>
            <a:r>
              <a:rPr lang="en-US" altLang="zh-CN" sz="2400" b="1" dirty="0" smtClean="0">
                <a:ea typeface="宋体" charset="-122"/>
              </a:rPr>
              <a:t>::node(returnType,0, root);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	       else root-&gt;</a:t>
            </a:r>
            <a:r>
              <a:rPr lang="en-US" altLang="zh-CN" sz="2400" b="1" dirty="0" err="1" smtClean="0">
                <a:ea typeface="宋体" charset="-122"/>
              </a:rPr>
              <a:t>rchild</a:t>
            </a:r>
            <a:r>
              <a:rPr lang="en-US" altLang="zh-CN" sz="2400" b="1" dirty="0" smtClean="0">
                <a:ea typeface="宋体" charset="-122"/>
              </a:rPr>
              <a:t>  = new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                           </a:t>
            </a:r>
            <a:r>
              <a:rPr lang="en-US" altLang="zh-CN" sz="2400" b="1" dirty="0" err="1" smtClean="0">
                <a:ea typeface="宋体" charset="-122"/>
              </a:rPr>
              <a:t>calc</a:t>
            </a:r>
            <a:r>
              <a:rPr lang="en-US" altLang="zh-CN" sz="2400" b="1" dirty="0" smtClean="0">
                <a:ea typeface="宋体" charset="-122"/>
              </a:rPr>
              <a:t>::node(returnType,0, root-&gt;</a:t>
            </a:r>
            <a:r>
              <a:rPr lang="en-US" altLang="zh-CN" sz="2400" b="1" dirty="0" err="1" smtClean="0">
                <a:ea typeface="宋体" charset="-122"/>
              </a:rPr>
              <a:t>rchild</a:t>
            </a:r>
            <a:r>
              <a:rPr lang="en-US" altLang="zh-CN" sz="2400" b="1" dirty="0" smtClean="0">
                <a:ea typeface="宋体" charset="-12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	  }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 }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 return root;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charset="-122"/>
              </a:rPr>
              <a:t>} </a:t>
            </a:r>
          </a:p>
          <a:p>
            <a:pPr eaLnBrk="1" hangingPunct="1"/>
            <a:endParaRPr lang="en-US" altLang="zh-CN" sz="2400" b="1" dirty="0" smtClean="0">
              <a:ea typeface="宋体" charset="-122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4394F015-87C2-4B35-A3DB-0D9564CA9783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getToken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80400" cy="4114800"/>
          </a:xfrm>
        </p:spPr>
        <p:txBody>
          <a:bodyPr>
            <a:normAutofit fontScale="850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calc::Type calc::getToken(char *&amp;s,int &amp;data)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{ char type;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while (*s == ' ') ++s; 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if (*s&gt;='0' &amp;&amp; *s&lt;='9')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  { data = 0;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     while (*s&gt;='0' &amp;&amp; *s&lt;='9')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           { data = data * 10 + *s - '0'; ++s;}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	  return DATA;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smtClean="0">
                <a:ea typeface="宋体" charset="-122"/>
              </a:rPr>
              <a:t>      }  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BCBD8F94-CC06-4D07-A4C0-2D559BEAD1AD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76250"/>
            <a:ext cx="7772400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if (*s=='\0') return EOL;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 type = *s; ++s;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 switch(type)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     {case '+': return ADD;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	   case '-': return SUB;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	   case '*': return MULTI;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	   case '/': return DIV;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	   case '(': return OPAREN;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	   case ')': return CPAREN;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	   default: return EOL;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	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}</a:t>
            </a:r>
            <a:r>
              <a:rPr lang="en-US" altLang="zh-CN" smtClean="0">
                <a:ea typeface="宋体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06B8D160-068A-41F9-AB21-D13D27C7F96A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私有的</a:t>
            </a:r>
            <a:r>
              <a:rPr lang="en-US" altLang="zh-CN" b="1" smtClean="0">
                <a:ea typeface="宋体" charset="-122"/>
              </a:rPr>
              <a:t>result</a:t>
            </a:r>
            <a:r>
              <a:rPr lang="zh-CN" altLang="en-US" b="1" smtClean="0">
                <a:ea typeface="宋体" charset="-122"/>
              </a:rPr>
              <a:t>函数的实现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569325" cy="568801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int calc::result(calc::node *t)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{int num1,num2;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if (t-&gt;type == DATA) return t-&gt;data;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num1 = result(t-&gt;lchild);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num2 = result(t-&gt;rchild);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switch(t-&gt;type)</a:t>
            </a:r>
            <a:endParaRPr lang="pt-BR" altLang="zh-CN" b="1" smtClean="0">
              <a:ea typeface="宋体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b="1" smtClean="0">
                <a:ea typeface="宋体" charset="-122"/>
              </a:rPr>
              <a:t>     { case ADD: t-&gt;data = num1 + num2;  break;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b="1" smtClean="0">
                <a:ea typeface="宋体" charset="-122"/>
              </a:rPr>
              <a:t>	case SUB:  t-&gt;data = num1 - num2; break;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b="1" smtClean="0">
                <a:ea typeface="宋体" charset="-122"/>
              </a:rPr>
              <a:t>	case MULTI:  t-&gt;data = num1 * num2; break;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b="1" smtClean="0">
                <a:ea typeface="宋体" charset="-122"/>
              </a:rPr>
              <a:t>	case DIV:  t-&gt;data = num1 / num2;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b="1" smtClean="0">
                <a:ea typeface="宋体" charset="-122"/>
              </a:rPr>
              <a:t>     </a:t>
            </a:r>
            <a:r>
              <a:rPr lang="en-US" altLang="zh-CN" b="1" smtClean="0">
                <a:ea typeface="宋体" charset="-122"/>
              </a:rPr>
              <a:t>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return t-&gt;data;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} 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9494C91E-B24C-448A-A818-5EEF90B0913E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Calc</a:t>
            </a:r>
            <a:r>
              <a:rPr lang="zh-CN" altLang="en-US" b="1" smtClean="0">
                <a:ea typeface="宋体" charset="-122"/>
              </a:rPr>
              <a:t>类的应用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820150" cy="45370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int main()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{calc exp(" 2*3+(1 *2*3+6*6) * (2+3)/5 + 2/2   ");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cout &lt;&lt; exp.result() &lt;&lt; endl;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 return 0;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宋体" charset="-122"/>
              </a:rPr>
              <a:t>}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45EAD895-7316-48EC-B1F0-CA6769683EC9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-540568" y="-819472"/>
            <a:ext cx="5064953" cy="1695631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ea typeface="宋体" charset="-122"/>
              </a:rPr>
              <a:t>Calc</a:t>
            </a:r>
            <a:r>
              <a:rPr lang="zh-CN" altLang="en-US" b="1" dirty="0" smtClean="0">
                <a:ea typeface="宋体" charset="-122"/>
              </a:rPr>
              <a:t>类的特点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959716"/>
            <a:ext cx="7310179" cy="507762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ea typeface="楷体_GB2312" pitchFamily="49" charset="-122"/>
              </a:rPr>
              <a:t>使用时和基于栈实现的</a:t>
            </a:r>
            <a:r>
              <a:rPr lang="en-US" altLang="zh-CN" b="1" dirty="0" err="1" smtClean="0">
                <a:ea typeface="楷体_GB2312" pitchFamily="49" charset="-122"/>
              </a:rPr>
              <a:t>calc</a:t>
            </a:r>
            <a:r>
              <a:rPr lang="zh-CN" altLang="en-US" b="1" dirty="0" smtClean="0">
                <a:ea typeface="楷体_GB2312" pitchFamily="49" charset="-122"/>
              </a:rPr>
              <a:t>类完全一样</a:t>
            </a:r>
          </a:p>
          <a:p>
            <a:pPr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ea typeface="楷体_GB2312" pitchFamily="49" charset="-122"/>
              </a:rPr>
              <a:t>缺点</a:t>
            </a:r>
          </a:p>
          <a:p>
            <a:pPr lvl="1"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ea typeface="楷体_GB2312" pitchFamily="49" charset="-122"/>
              </a:rPr>
              <a:t>没有考虑表达式不正确的情况</a:t>
            </a:r>
          </a:p>
          <a:p>
            <a:pPr lvl="1" eaLnBrk="1" hangingPunct="1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ea typeface="楷体_GB2312" pitchFamily="49" charset="-122"/>
              </a:rPr>
              <a:t>没有考虑乘方运算</a:t>
            </a: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fld id="{B2645FFB-43EF-4F4F-B71A-E93EC99031A5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146" name="Group 2"/>
          <p:cNvGrpSpPr>
            <a:grpSpLocks/>
          </p:cNvGrpSpPr>
          <p:nvPr/>
        </p:nvGrpSpPr>
        <p:grpSpPr bwMode="auto">
          <a:xfrm>
            <a:off x="644525" y="1889125"/>
            <a:ext cx="3060700" cy="2362200"/>
            <a:chOff x="492" y="384"/>
            <a:chExt cx="1928" cy="1488"/>
          </a:xfrm>
        </p:grpSpPr>
        <p:sp>
          <p:nvSpPr>
            <p:cNvPr id="8247" name="Oval 3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48" name="Oval 4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249" name="Oval 5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50" name="Oval 6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251" name="Line 7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52" name="Line 8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53" name="Line 9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4427538" y="1328738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rgbClr val="FFFF00"/>
                </a:solidFill>
                <a:latin typeface="Times New Roman" pitchFamily="18" charset="0"/>
              </a:rPr>
              <a:t>D           L            R</a:t>
            </a:r>
          </a:p>
        </p:txBody>
      </p:sp>
      <p:grpSp>
        <p:nvGrpSpPr>
          <p:cNvPr id="390155" name="Group 11"/>
          <p:cNvGrpSpPr>
            <a:grpSpLocks/>
          </p:cNvGrpSpPr>
          <p:nvPr/>
        </p:nvGrpSpPr>
        <p:grpSpPr bwMode="auto">
          <a:xfrm>
            <a:off x="4397375" y="1736725"/>
            <a:ext cx="457200" cy="1066800"/>
            <a:chOff x="2880" y="1248"/>
            <a:chExt cx="288" cy="672"/>
          </a:xfrm>
        </p:grpSpPr>
        <p:sp>
          <p:nvSpPr>
            <p:cNvPr id="8245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90158" name="Group 14"/>
          <p:cNvGrpSpPr>
            <a:grpSpLocks/>
          </p:cNvGrpSpPr>
          <p:nvPr/>
        </p:nvGrpSpPr>
        <p:grpSpPr bwMode="auto">
          <a:xfrm>
            <a:off x="4932363" y="1762125"/>
            <a:ext cx="1524000" cy="1447800"/>
            <a:chOff x="3216" y="1248"/>
            <a:chExt cx="960" cy="912"/>
          </a:xfrm>
        </p:grpSpPr>
        <p:sp>
          <p:nvSpPr>
            <p:cNvPr id="8239" name="Line 15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40" name="Group 16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8242" name="Line 17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18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19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41" name="Rectangle 20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00"/>
                  </a:solidFill>
                  <a:latin typeface="Times New Roman" pitchFamily="18" charset="0"/>
                </a:rPr>
                <a:t>D    L   R</a:t>
              </a:r>
            </a:p>
          </p:txBody>
        </p:sp>
      </p:grpSp>
      <p:grpSp>
        <p:nvGrpSpPr>
          <p:cNvPr id="390165" name="Group 21"/>
          <p:cNvGrpSpPr>
            <a:grpSpLocks/>
          </p:cNvGrpSpPr>
          <p:nvPr/>
        </p:nvGrpSpPr>
        <p:grpSpPr bwMode="auto">
          <a:xfrm>
            <a:off x="5795963" y="3201988"/>
            <a:ext cx="1447800" cy="1447800"/>
            <a:chOff x="3744" y="2160"/>
            <a:chExt cx="912" cy="912"/>
          </a:xfrm>
        </p:grpSpPr>
        <p:grpSp>
          <p:nvGrpSpPr>
            <p:cNvPr id="8233" name="Group 22"/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8236" name="Line 23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24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Line 25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34" name="Rectangle 26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00"/>
                  </a:solidFill>
                  <a:latin typeface="Times New Roman" pitchFamily="18" charset="0"/>
                </a:rPr>
                <a:t>D    L   R</a:t>
              </a:r>
            </a:p>
          </p:txBody>
        </p:sp>
        <p:sp>
          <p:nvSpPr>
            <p:cNvPr id="8235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72" name="Group 28"/>
          <p:cNvGrpSpPr>
            <a:grpSpLocks/>
          </p:cNvGrpSpPr>
          <p:nvPr/>
        </p:nvGrpSpPr>
        <p:grpSpPr bwMode="auto">
          <a:xfrm>
            <a:off x="5464175" y="3184525"/>
            <a:ext cx="457200" cy="990600"/>
            <a:chOff x="3552" y="2160"/>
            <a:chExt cx="288" cy="624"/>
          </a:xfrm>
        </p:grpSpPr>
        <p:sp>
          <p:nvSpPr>
            <p:cNvPr id="8231" name="Text Box 29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232" name="Line 30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75" name="Group 31"/>
          <p:cNvGrpSpPr>
            <a:grpSpLocks/>
          </p:cNvGrpSpPr>
          <p:nvPr/>
        </p:nvGrpSpPr>
        <p:grpSpPr bwMode="auto">
          <a:xfrm>
            <a:off x="5006975" y="3184525"/>
            <a:ext cx="457200" cy="1066800"/>
            <a:chOff x="3264" y="2160"/>
            <a:chExt cx="288" cy="672"/>
          </a:xfrm>
        </p:grpSpPr>
        <p:sp>
          <p:nvSpPr>
            <p:cNvPr id="8229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30" name="Line 33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78" name="Group 34"/>
          <p:cNvGrpSpPr>
            <a:grpSpLocks/>
          </p:cNvGrpSpPr>
          <p:nvPr/>
        </p:nvGrpSpPr>
        <p:grpSpPr bwMode="auto">
          <a:xfrm>
            <a:off x="6759575" y="4632325"/>
            <a:ext cx="457200" cy="990600"/>
            <a:chOff x="4368" y="3072"/>
            <a:chExt cx="288" cy="624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81" name="Group 37"/>
          <p:cNvGrpSpPr>
            <a:grpSpLocks/>
          </p:cNvGrpSpPr>
          <p:nvPr/>
        </p:nvGrpSpPr>
        <p:grpSpPr bwMode="auto">
          <a:xfrm>
            <a:off x="6302375" y="4632325"/>
            <a:ext cx="457200" cy="990600"/>
            <a:chOff x="4080" y="3072"/>
            <a:chExt cx="288" cy="624"/>
          </a:xfrm>
        </p:grpSpPr>
        <p:sp>
          <p:nvSpPr>
            <p:cNvPr id="8225" name="Text Box 38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226" name="Line 39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84" name="Group 40"/>
          <p:cNvGrpSpPr>
            <a:grpSpLocks/>
          </p:cNvGrpSpPr>
          <p:nvPr/>
        </p:nvGrpSpPr>
        <p:grpSpPr bwMode="auto">
          <a:xfrm>
            <a:off x="5845175" y="4632325"/>
            <a:ext cx="457200" cy="1066800"/>
            <a:chOff x="3792" y="3072"/>
            <a:chExt cx="288" cy="672"/>
          </a:xfrm>
        </p:grpSpPr>
        <p:sp>
          <p:nvSpPr>
            <p:cNvPr id="8223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224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87" name="Group 43"/>
          <p:cNvGrpSpPr>
            <a:grpSpLocks/>
          </p:cNvGrpSpPr>
          <p:nvPr/>
        </p:nvGrpSpPr>
        <p:grpSpPr bwMode="auto">
          <a:xfrm>
            <a:off x="8207375" y="3184525"/>
            <a:ext cx="457200" cy="990600"/>
            <a:chOff x="5280" y="2160"/>
            <a:chExt cx="288" cy="624"/>
          </a:xfrm>
        </p:grpSpPr>
        <p:sp>
          <p:nvSpPr>
            <p:cNvPr id="8221" name="Text Box 44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222" name="Line 45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90" name="Group 46"/>
          <p:cNvGrpSpPr>
            <a:grpSpLocks/>
          </p:cNvGrpSpPr>
          <p:nvPr/>
        </p:nvGrpSpPr>
        <p:grpSpPr bwMode="auto">
          <a:xfrm>
            <a:off x="7750175" y="3184525"/>
            <a:ext cx="457200" cy="990600"/>
            <a:chOff x="4992" y="2160"/>
            <a:chExt cx="288" cy="624"/>
          </a:xfrm>
        </p:grpSpPr>
        <p:sp>
          <p:nvSpPr>
            <p:cNvPr id="8219" name="Text Box 47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93" name="Group 49"/>
          <p:cNvGrpSpPr>
            <a:grpSpLocks/>
          </p:cNvGrpSpPr>
          <p:nvPr/>
        </p:nvGrpSpPr>
        <p:grpSpPr bwMode="auto">
          <a:xfrm>
            <a:off x="7292975" y="3184525"/>
            <a:ext cx="457200" cy="1066800"/>
            <a:chOff x="4704" y="2160"/>
            <a:chExt cx="288" cy="672"/>
          </a:xfrm>
        </p:grpSpPr>
        <p:sp>
          <p:nvSpPr>
            <p:cNvPr id="8217" name="Oval 50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218" name="Line 51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96" name="Group 52"/>
          <p:cNvGrpSpPr>
            <a:grpSpLocks/>
          </p:cNvGrpSpPr>
          <p:nvPr/>
        </p:nvGrpSpPr>
        <p:grpSpPr bwMode="auto">
          <a:xfrm>
            <a:off x="7019925" y="1617663"/>
            <a:ext cx="1676400" cy="1600200"/>
            <a:chOff x="4512" y="1152"/>
            <a:chExt cx="1056" cy="1008"/>
          </a:xfrm>
        </p:grpSpPr>
        <p:sp>
          <p:nvSpPr>
            <p:cNvPr id="8210" name="Line 53"/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11" name="Group 54"/>
            <p:cNvGrpSpPr>
              <a:grpSpLocks/>
            </p:cNvGrpSpPr>
            <p:nvPr/>
          </p:nvGrpSpPr>
          <p:grpSpPr bwMode="auto"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8214" name="Line 55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5" name="Line 56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Line 57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12" name="Rectangle 58"/>
            <p:cNvSpPr>
              <a:spLocks noChangeArrowheads="1"/>
            </p:cNvSpPr>
            <p:nvPr/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FFFF00"/>
                  </a:solidFill>
                  <a:latin typeface="Times New Roman" pitchFamily="18" charset="0"/>
                </a:rPr>
                <a:t>D    L   R</a:t>
              </a:r>
            </a:p>
          </p:txBody>
        </p:sp>
        <p:sp>
          <p:nvSpPr>
            <p:cNvPr id="8213" name="Line 59"/>
            <p:cNvSpPr>
              <a:spLocks noChangeShapeType="1"/>
            </p:cNvSpPr>
            <p:nvPr/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204" name="Text Box 60"/>
          <p:cNvSpPr txBox="1">
            <a:spLocks noChangeArrowheads="1"/>
          </p:cNvSpPr>
          <p:nvPr/>
        </p:nvSpPr>
        <p:spPr bwMode="auto">
          <a:xfrm>
            <a:off x="381000" y="4725144"/>
            <a:ext cx="419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先序遍历序列：</a:t>
            </a:r>
            <a:r>
              <a:rPr lang="en-US" altLang="zh-CN" sz="2800" dirty="0">
                <a:latin typeface="Times New Roman" pitchFamily="18" charset="0"/>
              </a:rPr>
              <a:t>A  B  D  C</a:t>
            </a:r>
          </a:p>
        </p:txBody>
      </p:sp>
      <p:sp>
        <p:nvSpPr>
          <p:cNvPr id="8209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sz="3400" smtClean="0">
                <a:latin typeface="Times New Roman" pitchFamily="18" charset="0"/>
                <a:ea typeface="隶书" pitchFamily="49" charset="-122"/>
              </a:rPr>
              <a:t>先序遍历</a:t>
            </a:r>
            <a:endParaRPr lang="zh-CN" altLang="en-US" sz="3400" smtClean="0">
              <a:ea typeface="幼圆" pitchFamily="49" charset="-122"/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353466" y="5301380"/>
            <a:ext cx="419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中</a:t>
            </a:r>
            <a:r>
              <a:rPr lang="zh-CN" altLang="en-US" sz="2800" dirty="0" smtClean="0">
                <a:latin typeface="Times New Roman" pitchFamily="18" charset="0"/>
              </a:rPr>
              <a:t>序</a:t>
            </a:r>
            <a:r>
              <a:rPr lang="zh-CN" altLang="en-US" sz="2800" dirty="0">
                <a:latin typeface="Times New Roman" pitchFamily="18" charset="0"/>
              </a:rPr>
              <a:t>遍历序列</a:t>
            </a:r>
            <a:r>
              <a:rPr lang="zh-CN" altLang="en-US" sz="2800" dirty="0" smtClean="0">
                <a:latin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</a:rPr>
              <a:t>  D  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</a:rPr>
              <a:t>C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95536" y="5862215"/>
            <a:ext cx="421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后序</a:t>
            </a:r>
            <a:r>
              <a:rPr lang="zh-CN" altLang="en-US" sz="2800" dirty="0">
                <a:latin typeface="Times New Roman" pitchFamily="18" charset="0"/>
              </a:rPr>
              <a:t>遍历序列</a:t>
            </a:r>
            <a:r>
              <a:rPr lang="zh-CN" altLang="en-US" sz="2800" dirty="0" smtClean="0">
                <a:latin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</a:rPr>
              <a:t>D</a:t>
            </a:r>
            <a:r>
              <a:rPr lang="en-US" altLang="zh-CN" sz="2800" dirty="0" smtClean="0">
                <a:latin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</a:rPr>
              <a:t>B  </a:t>
            </a:r>
            <a:r>
              <a:rPr lang="en-US" altLang="zh-CN" sz="2800" dirty="0" smtClean="0">
                <a:latin typeface="Times New Roman" pitchFamily="18" charset="0"/>
              </a:rPr>
              <a:t>C  </a:t>
            </a:r>
            <a:r>
              <a:rPr lang="en-US" altLang="zh-CN" sz="2800" dirty="0"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9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4" grpId="0" animBg="1" autoUpdateAnimBg="0"/>
      <p:bldP spid="390204" grpId="0" build="p" autoUpdateAnimBg="0"/>
      <p:bldP spid="62" grpId="0" build="p" autoUpdateAnimBg="0"/>
      <p:bldP spid="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32" name="Text Box 40"/>
          <p:cNvSpPr txBox="1">
            <a:spLocks noChangeArrowheads="1"/>
          </p:cNvSpPr>
          <p:nvPr/>
        </p:nvSpPr>
        <p:spPr bwMode="auto">
          <a:xfrm>
            <a:off x="419100" y="404664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</a:t>
            </a:r>
            <a:r>
              <a:rPr lang="en-US" altLang="zh-CN" sz="2000" b="1" dirty="0"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宋体" charset="-122"/>
                <a:sym typeface="Wingdings" pitchFamily="2" charset="2"/>
              </a:rPr>
              <a:t>用后缀表达式构造二叉树</a:t>
            </a:r>
            <a:endParaRPr lang="zh-CN" altLang="en-US" sz="2000" b="1" dirty="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520233" name="Group 41"/>
          <p:cNvGrpSpPr>
            <a:grpSpLocks/>
          </p:cNvGrpSpPr>
          <p:nvPr/>
        </p:nvGrpSpPr>
        <p:grpSpPr bwMode="auto"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50325" name="Rectangle 42" descr="深色木质"/>
            <p:cNvSpPr>
              <a:spLocks noChangeArrowheads="1"/>
            </p:cNvSpPr>
            <p:nvPr/>
          </p:nvSpPr>
          <p:spPr bwMode="auto">
            <a:xfrm>
              <a:off x="1776" y="1104"/>
              <a:ext cx="2112" cy="4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6" name="Rectangle 43" descr="深色木质"/>
            <p:cNvSpPr>
              <a:spLocks noChangeArrowheads="1"/>
            </p:cNvSpPr>
            <p:nvPr/>
          </p:nvSpPr>
          <p:spPr bwMode="auto">
            <a:xfrm>
              <a:off x="1776" y="1152"/>
              <a:ext cx="48" cy="24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7" name="Rectangle 44" descr="深色木质"/>
            <p:cNvSpPr>
              <a:spLocks noChangeArrowheads="1"/>
            </p:cNvSpPr>
            <p:nvPr/>
          </p:nvSpPr>
          <p:spPr bwMode="auto">
            <a:xfrm>
              <a:off x="1776" y="1392"/>
              <a:ext cx="2112" cy="4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20237" name="Text Box 45"/>
          <p:cNvSpPr txBox="1">
            <a:spLocks noChangeArrowheads="1"/>
          </p:cNvSpPr>
          <p:nvPr/>
        </p:nvSpPr>
        <p:spPr bwMode="auto">
          <a:xfrm>
            <a:off x="296863" y="947738"/>
            <a:ext cx="836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MS Hei" pitchFamily="49" charset="-122"/>
              </a:rPr>
              <a:t>〖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后缀表达式</a:t>
            </a:r>
            <a:r>
              <a:rPr lang="en-US" altLang="zh-CN" b="1" dirty="0">
                <a:latin typeface="Times New Roman" pitchFamily="18" charset="0"/>
                <a:ea typeface="MS Hei" pitchFamily="49" charset="-122"/>
              </a:rPr>
              <a:t>〗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b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) *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* (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) )</a:t>
            </a:r>
            <a:r>
              <a:rPr lang="en-US" altLang="zh-CN" b="1" dirty="0">
                <a:latin typeface="Times New Roman" pitchFamily="18" charset="0"/>
                <a:ea typeface="宋体" charset="-122"/>
              </a:rPr>
              <a:t> = </a:t>
            </a:r>
          </a:p>
        </p:txBody>
      </p:sp>
      <p:sp>
        <p:nvSpPr>
          <p:cNvPr id="520238" name="Text Box 46"/>
          <p:cNvSpPr txBox="1">
            <a:spLocks noChangeArrowheads="1"/>
          </p:cNvSpPr>
          <p:nvPr/>
        </p:nvSpPr>
        <p:spPr bwMode="auto">
          <a:xfrm>
            <a:off x="6031043" y="915884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</a:rPr>
              <a:t>a b</a:t>
            </a:r>
            <a:r>
              <a:rPr lang="en-US" altLang="zh-CN" b="1" dirty="0">
                <a:latin typeface="Times New Roman" pitchFamily="18" charset="0"/>
                <a:ea typeface="MS Hei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</a:rPr>
              <a:t>+</a:t>
            </a:r>
            <a:r>
              <a:rPr lang="en-US" altLang="zh-CN" b="1" dirty="0">
                <a:latin typeface="Times New Roman" pitchFamily="18" charset="0"/>
                <a:ea typeface="MS Hei" pitchFamily="49" charset="-12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</a:rPr>
              <a:t>c d e</a:t>
            </a:r>
            <a:r>
              <a:rPr lang="en-US" altLang="zh-CN" b="1" dirty="0">
                <a:latin typeface="Times New Roman" pitchFamily="18" charset="0"/>
                <a:ea typeface="MS Hei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MS Hei" pitchFamily="49" charset="-122"/>
              </a:rPr>
              <a:t>+ * * 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20239" name="Group 47"/>
          <p:cNvGrpSpPr>
            <a:grpSpLocks/>
          </p:cNvGrpSpPr>
          <p:nvPr/>
        </p:nvGrpSpPr>
        <p:grpSpPr bwMode="auto"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50322" name="Rectangle 48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3" name="Line 49"/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4" name="Oval 50" descr="再生纸"/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520243" name="Group 51"/>
          <p:cNvGrpSpPr>
            <a:grpSpLocks/>
          </p:cNvGrpSpPr>
          <p:nvPr/>
        </p:nvGrpSpPr>
        <p:grpSpPr bwMode="auto">
          <a:xfrm>
            <a:off x="3429000" y="2895600"/>
            <a:ext cx="609600" cy="1524000"/>
            <a:chOff x="1824" y="1152"/>
            <a:chExt cx="384" cy="960"/>
          </a:xfrm>
        </p:grpSpPr>
        <p:sp>
          <p:nvSpPr>
            <p:cNvPr id="50319" name="Rectangle 52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0" name="Line 53"/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21" name="Oval 54" descr="再生纸"/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</p:grpSp>
      <p:sp>
        <p:nvSpPr>
          <p:cNvPr id="520247" name="Rectangle 55"/>
          <p:cNvSpPr>
            <a:spLocks noChangeArrowheads="1"/>
          </p:cNvSpPr>
          <p:nvPr/>
        </p:nvSpPr>
        <p:spPr bwMode="auto">
          <a:xfrm>
            <a:off x="2819400" y="3352800"/>
            <a:ext cx="1219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520248" name="Group 56"/>
          <p:cNvGrpSpPr>
            <a:grpSpLocks/>
          </p:cNvGrpSpPr>
          <p:nvPr/>
        </p:nvGrpSpPr>
        <p:grpSpPr bwMode="auto"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50314" name="Rectangle 57"/>
            <p:cNvSpPr>
              <a:spLocks noChangeArrowheads="1"/>
            </p:cNvSpPr>
            <p:nvPr/>
          </p:nvSpPr>
          <p:spPr bwMode="auto">
            <a:xfrm>
              <a:off x="1824" y="1152"/>
              <a:ext cx="206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50315" name="Group 58"/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50316" name="Rectangle 59" descr="深色木质"/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317" name="Rectangle 60" descr="深色木质"/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318" name="Rectangle 61" descr="深色木质"/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0254" name="Group 62"/>
          <p:cNvGrpSpPr>
            <a:grpSpLocks/>
          </p:cNvGrpSpPr>
          <p:nvPr/>
        </p:nvGrpSpPr>
        <p:grpSpPr bwMode="auto">
          <a:xfrm>
            <a:off x="1219200" y="4648200"/>
            <a:ext cx="1600200" cy="457200"/>
            <a:chOff x="816" y="2256"/>
            <a:chExt cx="1008" cy="288"/>
          </a:xfrm>
        </p:grpSpPr>
        <p:grpSp>
          <p:nvGrpSpPr>
            <p:cNvPr id="50310" name="Group 63"/>
            <p:cNvGrpSpPr>
              <a:grpSpLocks/>
            </p:cNvGrpSpPr>
            <p:nvPr/>
          </p:nvGrpSpPr>
          <p:grpSpPr bwMode="auto">
            <a:xfrm>
              <a:off x="816" y="2256"/>
              <a:ext cx="720" cy="288"/>
              <a:chOff x="1152" y="1824"/>
              <a:chExt cx="720" cy="288"/>
            </a:xfrm>
          </p:grpSpPr>
          <p:sp>
            <p:nvSpPr>
              <p:cNvPr id="50312" name="Rectangle 64" descr="再生纸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r>
                  <a:rPr lang="en-US" altLang="zh-CN" b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T</a:t>
                </a:r>
                <a:r>
                  <a:rPr lang="en-US" altLang="zh-CN" b="1" baseline="-25000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50313" name="Line 65"/>
              <p:cNvSpPr>
                <a:spLocks noChangeShapeType="1"/>
              </p:cNvSpPr>
              <p:nvPr/>
            </p:nvSpPr>
            <p:spPr bwMode="auto">
              <a:xfrm flipH="1">
                <a:off x="1440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0311" name="Oval 66" descr="再生纸"/>
            <p:cNvSpPr>
              <a:spLocks noChangeArrowheads="1"/>
            </p:cNvSpPr>
            <p:nvPr/>
          </p:nvSpPr>
          <p:spPr bwMode="auto">
            <a:xfrm>
              <a:off x="15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520259" name="Group 67"/>
          <p:cNvGrpSpPr>
            <a:grpSpLocks/>
          </p:cNvGrpSpPr>
          <p:nvPr/>
        </p:nvGrpSpPr>
        <p:grpSpPr bwMode="auto">
          <a:xfrm>
            <a:off x="3429000" y="4648200"/>
            <a:ext cx="1676400" cy="457200"/>
            <a:chOff x="2208" y="2256"/>
            <a:chExt cx="1056" cy="288"/>
          </a:xfrm>
        </p:grpSpPr>
        <p:grpSp>
          <p:nvGrpSpPr>
            <p:cNvPr id="50306" name="Group 68"/>
            <p:cNvGrpSpPr>
              <a:grpSpLocks/>
            </p:cNvGrpSpPr>
            <p:nvPr/>
          </p:nvGrpSpPr>
          <p:grpSpPr bwMode="auto">
            <a:xfrm>
              <a:off x="2496" y="2256"/>
              <a:ext cx="768" cy="288"/>
              <a:chOff x="2544" y="1824"/>
              <a:chExt cx="768" cy="288"/>
            </a:xfrm>
          </p:grpSpPr>
          <p:sp>
            <p:nvSpPr>
              <p:cNvPr id="50308" name="Rectangle 69" descr="再生纸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 b="1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T</a:t>
                </a:r>
                <a:r>
                  <a:rPr lang="en-US" altLang="zh-CN" b="1" baseline="-25000">
                    <a:solidFill>
                      <a:srgbClr val="008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0309" name="Line 70"/>
              <p:cNvSpPr>
                <a:spLocks noChangeShapeType="1"/>
              </p:cNvSpPr>
              <p:nvPr/>
            </p:nvSpPr>
            <p:spPr bwMode="auto">
              <a:xfrm flipH="1">
                <a:off x="2544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0307" name="Oval 71" descr="再生纸"/>
            <p:cNvSpPr>
              <a:spLocks noChangeArrowheads="1"/>
            </p:cNvSpPr>
            <p:nvPr/>
          </p:nvSpPr>
          <p:spPr bwMode="auto">
            <a:xfrm>
              <a:off x="2208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520264" name="Group 72"/>
          <p:cNvGrpSpPr>
            <a:grpSpLocks/>
          </p:cNvGrpSpPr>
          <p:nvPr/>
        </p:nvGrpSpPr>
        <p:grpSpPr bwMode="auto"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50303" name="Rectangle 73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04" name="Line 74"/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05" name="Oval 75" descr="再生纸"/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+</a:t>
              </a:r>
            </a:p>
          </p:txBody>
        </p:sp>
      </p:grpSp>
      <p:grpSp>
        <p:nvGrpSpPr>
          <p:cNvPr id="520268" name="Group 76"/>
          <p:cNvGrpSpPr>
            <a:grpSpLocks/>
          </p:cNvGrpSpPr>
          <p:nvPr/>
        </p:nvGrpSpPr>
        <p:grpSpPr bwMode="auto">
          <a:xfrm>
            <a:off x="2667000" y="4343400"/>
            <a:ext cx="914400" cy="304800"/>
            <a:chOff x="1728" y="2064"/>
            <a:chExt cx="576" cy="192"/>
          </a:xfrm>
        </p:grpSpPr>
        <p:sp>
          <p:nvSpPr>
            <p:cNvPr id="50301" name="Line 77"/>
            <p:cNvSpPr>
              <a:spLocks noChangeShapeType="1"/>
            </p:cNvSpPr>
            <p:nvPr/>
          </p:nvSpPr>
          <p:spPr bwMode="auto">
            <a:xfrm flipH="1">
              <a:off x="1728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302" name="Line 78"/>
            <p:cNvSpPr>
              <a:spLocks noChangeShapeType="1"/>
            </p:cNvSpPr>
            <p:nvPr/>
          </p:nvSpPr>
          <p:spPr bwMode="auto">
            <a:xfrm>
              <a:off x="2112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271" name="Group 79"/>
          <p:cNvGrpSpPr>
            <a:grpSpLocks/>
          </p:cNvGrpSpPr>
          <p:nvPr/>
        </p:nvGrpSpPr>
        <p:grpSpPr bwMode="auto">
          <a:xfrm>
            <a:off x="3429000" y="2895600"/>
            <a:ext cx="2286000" cy="1524000"/>
            <a:chOff x="3600" y="1104"/>
            <a:chExt cx="1440" cy="960"/>
          </a:xfrm>
        </p:grpSpPr>
        <p:grpSp>
          <p:nvGrpSpPr>
            <p:cNvPr id="50289" name="Group 80"/>
            <p:cNvGrpSpPr>
              <a:grpSpLocks/>
            </p:cNvGrpSpPr>
            <p:nvPr/>
          </p:nvGrpSpPr>
          <p:grpSpPr bwMode="auto">
            <a:xfrm>
              <a:off x="3600" y="1104"/>
              <a:ext cx="672" cy="960"/>
              <a:chOff x="3264" y="1152"/>
              <a:chExt cx="672" cy="960"/>
            </a:xfrm>
          </p:grpSpPr>
          <p:sp>
            <p:nvSpPr>
              <p:cNvPr id="50298" name="Rectangle 81" descr="白色大理石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99" name="Oval 82" descr="再生纸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b="1" i="1">
                    <a:solidFill>
                      <a:schemeClr val="hlink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50300" name="Line 83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0290" name="Group 84"/>
            <p:cNvGrpSpPr>
              <a:grpSpLocks/>
            </p:cNvGrpSpPr>
            <p:nvPr/>
          </p:nvGrpSpPr>
          <p:grpSpPr bwMode="auto">
            <a:xfrm>
              <a:off x="3984" y="1104"/>
              <a:ext cx="672" cy="960"/>
              <a:chOff x="3264" y="1152"/>
              <a:chExt cx="672" cy="960"/>
            </a:xfrm>
          </p:grpSpPr>
          <p:sp>
            <p:nvSpPr>
              <p:cNvPr id="50295" name="Rectangle 85" descr="白色大理石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96" name="Oval 86" descr="再生纸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b="1" i="1">
                    <a:solidFill>
                      <a:schemeClr val="hlink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50297" name="Line 87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0291" name="Group 88"/>
            <p:cNvGrpSpPr>
              <a:grpSpLocks/>
            </p:cNvGrpSpPr>
            <p:nvPr/>
          </p:nvGrpSpPr>
          <p:grpSpPr bwMode="auto">
            <a:xfrm>
              <a:off x="4368" y="1104"/>
              <a:ext cx="672" cy="960"/>
              <a:chOff x="3264" y="1152"/>
              <a:chExt cx="672" cy="960"/>
            </a:xfrm>
          </p:grpSpPr>
          <p:sp>
            <p:nvSpPr>
              <p:cNvPr id="50292" name="Rectangle 89" descr="白色大理石"/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93" name="Oval 90" descr="再生纸"/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46800" anchor="ctr"/>
              <a:lstStyle/>
              <a:p>
                <a:pPr algn="ctr"/>
                <a:r>
                  <a:rPr lang="en-US" altLang="zh-CN" b="1" i="1">
                    <a:solidFill>
                      <a:schemeClr val="hlink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50294" name="Line 91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0284" name="Group 92"/>
          <p:cNvGrpSpPr>
            <a:grpSpLocks/>
          </p:cNvGrpSpPr>
          <p:nvPr/>
        </p:nvGrpSpPr>
        <p:grpSpPr bwMode="auto">
          <a:xfrm>
            <a:off x="3429000" y="2895600"/>
            <a:ext cx="1066800" cy="1524000"/>
            <a:chOff x="3264" y="1152"/>
            <a:chExt cx="672" cy="960"/>
          </a:xfrm>
        </p:grpSpPr>
        <p:sp>
          <p:nvSpPr>
            <p:cNvPr id="50286" name="Rectangle 93" descr="白色大理石"/>
            <p:cNvSpPr>
              <a:spLocks noChangeArrowheads="1"/>
            </p:cNvSpPr>
            <p:nvPr/>
          </p:nvSpPr>
          <p:spPr bwMode="auto">
            <a:xfrm>
              <a:off x="3264" y="1152"/>
              <a:ext cx="384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87" name="Oval 94" descr="再生纸"/>
            <p:cNvSpPr>
              <a:spLocks noChangeArrowheads="1"/>
            </p:cNvSpPr>
            <p:nvPr/>
          </p:nvSpPr>
          <p:spPr bwMode="auto">
            <a:xfrm>
              <a:off x="364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50288" name="Line 95"/>
            <p:cNvSpPr>
              <a:spLocks noChangeShapeType="1"/>
            </p:cNvSpPr>
            <p:nvPr/>
          </p:nvSpPr>
          <p:spPr bwMode="auto">
            <a:xfrm>
              <a:off x="3456" y="1248"/>
              <a:ext cx="288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288" name="Group 96"/>
          <p:cNvGrpSpPr>
            <a:grpSpLocks/>
          </p:cNvGrpSpPr>
          <p:nvPr/>
        </p:nvGrpSpPr>
        <p:grpSpPr bwMode="auto">
          <a:xfrm>
            <a:off x="4038600" y="2895600"/>
            <a:ext cx="1676400" cy="1524000"/>
            <a:chOff x="3360" y="1152"/>
            <a:chExt cx="1056" cy="960"/>
          </a:xfrm>
        </p:grpSpPr>
        <p:sp>
          <p:nvSpPr>
            <p:cNvPr id="50283" name="Rectangle 97" descr="白色大理石"/>
            <p:cNvSpPr>
              <a:spLocks noChangeArrowheads="1"/>
            </p:cNvSpPr>
            <p:nvPr/>
          </p:nvSpPr>
          <p:spPr bwMode="auto">
            <a:xfrm>
              <a:off x="3360" y="1152"/>
              <a:ext cx="384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84" name="Oval 98" descr="再生纸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+</a:t>
              </a:r>
            </a:p>
          </p:txBody>
        </p:sp>
        <p:sp>
          <p:nvSpPr>
            <p:cNvPr id="50285" name="Line 99"/>
            <p:cNvSpPr>
              <a:spLocks noChangeShapeType="1"/>
            </p:cNvSpPr>
            <p:nvPr/>
          </p:nvSpPr>
          <p:spPr bwMode="auto">
            <a:xfrm>
              <a:off x="3552" y="1248"/>
              <a:ext cx="672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292" name="Group 100"/>
          <p:cNvGrpSpPr>
            <a:grpSpLocks/>
          </p:cNvGrpSpPr>
          <p:nvPr/>
        </p:nvGrpSpPr>
        <p:grpSpPr bwMode="auto">
          <a:xfrm>
            <a:off x="1204913" y="4646613"/>
            <a:ext cx="3844925" cy="457200"/>
            <a:chOff x="816" y="3615"/>
            <a:chExt cx="2422" cy="288"/>
          </a:xfrm>
        </p:grpSpPr>
        <p:sp>
          <p:nvSpPr>
            <p:cNvPr id="50281" name="Rectangle 101"/>
            <p:cNvSpPr>
              <a:spLocks noChangeArrowheads="1"/>
            </p:cNvSpPr>
            <p:nvPr/>
          </p:nvSpPr>
          <p:spPr bwMode="auto">
            <a:xfrm>
              <a:off x="816" y="3615"/>
              <a:ext cx="72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82" name="Rectangle 102"/>
            <p:cNvSpPr>
              <a:spLocks noChangeArrowheads="1"/>
            </p:cNvSpPr>
            <p:nvPr/>
          </p:nvSpPr>
          <p:spPr bwMode="auto">
            <a:xfrm>
              <a:off x="2518" y="3615"/>
              <a:ext cx="72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295" name="Group 103"/>
          <p:cNvGrpSpPr>
            <a:grpSpLocks/>
          </p:cNvGrpSpPr>
          <p:nvPr/>
        </p:nvGrpSpPr>
        <p:grpSpPr bwMode="auto">
          <a:xfrm>
            <a:off x="3962400" y="4648200"/>
            <a:ext cx="3276600" cy="1219200"/>
            <a:chOff x="2544" y="2256"/>
            <a:chExt cx="2064" cy="768"/>
          </a:xfrm>
        </p:grpSpPr>
        <p:sp>
          <p:nvSpPr>
            <p:cNvPr id="50275" name="Rectangle 104" descr="再生纸"/>
            <p:cNvSpPr>
              <a:spLocks noChangeArrowheads="1"/>
            </p:cNvSpPr>
            <p:nvPr/>
          </p:nvSpPr>
          <p:spPr bwMode="auto">
            <a:xfrm>
              <a:off x="4224" y="26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50276" name="Line 105"/>
            <p:cNvSpPr>
              <a:spLocks noChangeShapeType="1"/>
            </p:cNvSpPr>
            <p:nvPr/>
          </p:nvSpPr>
          <p:spPr bwMode="auto">
            <a:xfrm flipH="1" flipV="1">
              <a:off x="3936" y="2544"/>
              <a:ext cx="336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77" name="Rectangle 106" descr="再生纸"/>
            <p:cNvSpPr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50278" name="Line 107"/>
            <p:cNvSpPr>
              <a:spLocks noChangeShapeType="1"/>
            </p:cNvSpPr>
            <p:nvPr/>
          </p:nvSpPr>
          <p:spPr bwMode="auto">
            <a:xfrm flipH="1">
              <a:off x="2784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79" name="Oval 108" descr="再生纸"/>
            <p:cNvSpPr>
              <a:spLocks noChangeArrowheads="1"/>
            </p:cNvSpPr>
            <p:nvPr/>
          </p:nvSpPr>
          <p:spPr bwMode="auto">
            <a:xfrm>
              <a:off x="3072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50280" name="Oval 109" descr="再生纸"/>
            <p:cNvSpPr>
              <a:spLocks noChangeArrowheads="1"/>
            </p:cNvSpPr>
            <p:nvPr/>
          </p:nvSpPr>
          <p:spPr bwMode="auto">
            <a:xfrm>
              <a:off x="369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</p:grpSp>
      <p:grpSp>
        <p:nvGrpSpPr>
          <p:cNvPr id="520302" name="Group 110"/>
          <p:cNvGrpSpPr>
            <a:grpSpLocks/>
          </p:cNvGrpSpPr>
          <p:nvPr/>
        </p:nvGrpSpPr>
        <p:grpSpPr bwMode="auto">
          <a:xfrm>
            <a:off x="5105400" y="4343400"/>
            <a:ext cx="838200" cy="304800"/>
            <a:chOff x="3264" y="2064"/>
            <a:chExt cx="528" cy="192"/>
          </a:xfrm>
        </p:grpSpPr>
        <p:sp>
          <p:nvSpPr>
            <p:cNvPr id="50273" name="Line 111"/>
            <p:cNvSpPr>
              <a:spLocks noChangeShapeType="1"/>
            </p:cNvSpPr>
            <p:nvPr/>
          </p:nvSpPr>
          <p:spPr bwMode="auto">
            <a:xfrm flipH="1">
              <a:off x="3264" y="20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74" name="Line 112"/>
            <p:cNvSpPr>
              <a:spLocks noChangeShapeType="1"/>
            </p:cNvSpPr>
            <p:nvPr/>
          </p:nvSpPr>
          <p:spPr bwMode="auto">
            <a:xfrm>
              <a:off x="3600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305" name="Group 113"/>
          <p:cNvGrpSpPr>
            <a:grpSpLocks/>
          </p:cNvGrpSpPr>
          <p:nvPr/>
        </p:nvGrpSpPr>
        <p:grpSpPr bwMode="auto">
          <a:xfrm>
            <a:off x="3962400" y="5103813"/>
            <a:ext cx="3124200" cy="762000"/>
            <a:chOff x="2544" y="3450"/>
            <a:chExt cx="1968" cy="480"/>
          </a:xfrm>
        </p:grpSpPr>
        <p:sp>
          <p:nvSpPr>
            <p:cNvPr id="50271" name="Rectangle 114"/>
            <p:cNvSpPr>
              <a:spLocks noChangeArrowheads="1"/>
            </p:cNvSpPr>
            <p:nvPr/>
          </p:nvSpPr>
          <p:spPr bwMode="auto">
            <a:xfrm>
              <a:off x="2544" y="3450"/>
              <a:ext cx="57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72" name="Rectangle 115"/>
            <p:cNvSpPr>
              <a:spLocks noChangeArrowheads="1"/>
            </p:cNvSpPr>
            <p:nvPr/>
          </p:nvSpPr>
          <p:spPr bwMode="auto">
            <a:xfrm>
              <a:off x="3936" y="3450"/>
              <a:ext cx="576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308" name="Group 116"/>
          <p:cNvGrpSpPr>
            <a:grpSpLocks/>
          </p:cNvGrpSpPr>
          <p:nvPr/>
        </p:nvGrpSpPr>
        <p:grpSpPr bwMode="auto">
          <a:xfrm>
            <a:off x="2286000" y="2743200"/>
            <a:ext cx="4038600" cy="2438400"/>
            <a:chOff x="1488" y="1056"/>
            <a:chExt cx="2544" cy="1536"/>
          </a:xfrm>
        </p:grpSpPr>
        <p:sp>
          <p:nvSpPr>
            <p:cNvPr id="50255" name="Rectangle 117"/>
            <p:cNvSpPr>
              <a:spLocks noChangeArrowheads="1"/>
            </p:cNvSpPr>
            <p:nvPr/>
          </p:nvSpPr>
          <p:spPr bwMode="auto">
            <a:xfrm>
              <a:off x="1488" y="1056"/>
              <a:ext cx="2544" cy="1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50256" name="Group 118"/>
            <p:cNvGrpSpPr>
              <a:grpSpLocks/>
            </p:cNvGrpSpPr>
            <p:nvPr/>
          </p:nvGrpSpPr>
          <p:grpSpPr bwMode="auto">
            <a:xfrm>
              <a:off x="1536" y="1104"/>
              <a:ext cx="2352" cy="1440"/>
              <a:chOff x="1536" y="1104"/>
              <a:chExt cx="2352" cy="1440"/>
            </a:xfrm>
          </p:grpSpPr>
          <p:grpSp>
            <p:nvGrpSpPr>
              <p:cNvPr id="50257" name="Group 119"/>
              <p:cNvGrpSpPr>
                <a:grpSpLocks/>
              </p:cNvGrpSpPr>
              <p:nvPr/>
            </p:nvGrpSpPr>
            <p:grpSpPr bwMode="auto">
              <a:xfrm>
                <a:off x="1776" y="1104"/>
                <a:ext cx="2112" cy="336"/>
                <a:chOff x="1776" y="1104"/>
                <a:chExt cx="2112" cy="336"/>
              </a:xfrm>
            </p:grpSpPr>
            <p:sp>
              <p:nvSpPr>
                <p:cNvPr id="50268" name="Rectangle 120" descr="深色木质"/>
                <p:cNvSpPr>
                  <a:spLocks noChangeArrowheads="1"/>
                </p:cNvSpPr>
                <p:nvPr/>
              </p:nvSpPr>
              <p:spPr bwMode="auto">
                <a:xfrm>
                  <a:off x="1776" y="1104"/>
                  <a:ext cx="2112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50269" name="Rectangle 121" descr="深色木质"/>
                <p:cNvSpPr>
                  <a:spLocks noChangeArrowheads="1"/>
                </p:cNvSpPr>
                <p:nvPr/>
              </p:nvSpPr>
              <p:spPr bwMode="auto">
                <a:xfrm>
                  <a:off x="1776" y="1152"/>
                  <a:ext cx="48" cy="24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50270" name="Rectangle 122" descr="深色木质"/>
                <p:cNvSpPr>
                  <a:spLocks noChangeArrowheads="1"/>
                </p:cNvSpPr>
                <p:nvPr/>
              </p:nvSpPr>
              <p:spPr bwMode="auto">
                <a:xfrm>
                  <a:off x="1776" y="1392"/>
                  <a:ext cx="2112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58" name="Group 123"/>
              <p:cNvGrpSpPr>
                <a:grpSpLocks/>
              </p:cNvGrpSpPr>
              <p:nvPr/>
            </p:nvGrpSpPr>
            <p:grpSpPr bwMode="auto">
              <a:xfrm>
                <a:off x="1536" y="1152"/>
                <a:ext cx="960" cy="1392"/>
                <a:chOff x="1536" y="1152"/>
                <a:chExt cx="960" cy="1392"/>
              </a:xfrm>
            </p:grpSpPr>
            <p:grpSp>
              <p:nvGrpSpPr>
                <p:cNvPr id="50259" name="Group 124"/>
                <p:cNvGrpSpPr>
                  <a:grpSpLocks/>
                </p:cNvGrpSpPr>
                <p:nvPr/>
              </p:nvGrpSpPr>
              <p:grpSpPr bwMode="auto">
                <a:xfrm>
                  <a:off x="1824" y="1152"/>
                  <a:ext cx="384" cy="960"/>
                  <a:chOff x="1824" y="1152"/>
                  <a:chExt cx="384" cy="960"/>
                </a:xfrm>
              </p:grpSpPr>
              <p:sp>
                <p:nvSpPr>
                  <p:cNvPr id="50265" name="Rectangle 125" descr="白色大理石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152"/>
                    <a:ext cx="384" cy="240"/>
                  </a:xfrm>
                  <a:prstGeom prst="rect">
                    <a:avLst/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66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248"/>
                    <a:ext cx="0" cy="576"/>
                  </a:xfrm>
                  <a:prstGeom prst="line">
                    <a:avLst/>
                  </a:prstGeom>
                  <a:noFill/>
                  <a:ln w="254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67" name="Oval 127" descr="再生纸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824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 r:embed="rId6"/>
                          <a:srcRect/>
                          <a:tile tx="0" ty="0" sx="100000" sy="100000" flip="none" algn="tl"/>
                        </a:blip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10800" rIns="90000" bIns="46800" anchor="ctr"/>
                  <a:lstStyle/>
                  <a:p>
                    <a:pPr algn="ctr"/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  <a:ea typeface="宋体" charset="-122"/>
                      </a:rPr>
                      <a:t>+</a:t>
                    </a:r>
                  </a:p>
                </p:txBody>
              </p:sp>
            </p:grpSp>
            <p:grpSp>
              <p:nvGrpSpPr>
                <p:cNvPr id="50260" name="Group 128"/>
                <p:cNvGrpSpPr>
                  <a:grpSpLocks/>
                </p:cNvGrpSpPr>
                <p:nvPr/>
              </p:nvGrpSpPr>
              <p:grpSpPr bwMode="auto">
                <a:xfrm>
                  <a:off x="1728" y="2064"/>
                  <a:ext cx="576" cy="192"/>
                  <a:chOff x="1728" y="2064"/>
                  <a:chExt cx="576" cy="192"/>
                </a:xfrm>
              </p:grpSpPr>
              <p:sp>
                <p:nvSpPr>
                  <p:cNvPr id="502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8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64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261" name="Oval 131" descr="再生纸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46800" anchor="ctr"/>
                <a:lstStyle/>
                <a:p>
                  <a:pPr algn="ctr"/>
                  <a:r>
                    <a:rPr lang="en-US" altLang="zh-CN" b="1" i="1">
                      <a:solidFill>
                        <a:schemeClr val="hlink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</a:p>
              </p:txBody>
            </p:sp>
            <p:sp>
              <p:nvSpPr>
                <p:cNvPr id="50262" name="Oval 132" descr="再生纸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46800" anchor="ctr"/>
                <a:lstStyle/>
                <a:p>
                  <a:pPr algn="ctr"/>
                  <a:r>
                    <a:rPr lang="en-US" altLang="zh-CN" b="1" i="1">
                      <a:solidFill>
                        <a:schemeClr val="hlink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</a:p>
              </p:txBody>
            </p:sp>
          </p:grpSp>
        </p:grpSp>
      </p:grpSp>
      <p:grpSp>
        <p:nvGrpSpPr>
          <p:cNvPr id="520325" name="Group 133"/>
          <p:cNvGrpSpPr>
            <a:grpSpLocks/>
          </p:cNvGrpSpPr>
          <p:nvPr/>
        </p:nvGrpSpPr>
        <p:grpSpPr bwMode="auto">
          <a:xfrm>
            <a:off x="3581400" y="4648200"/>
            <a:ext cx="3657600" cy="1219200"/>
            <a:chOff x="2256" y="2256"/>
            <a:chExt cx="2304" cy="768"/>
          </a:xfrm>
        </p:grpSpPr>
        <p:sp>
          <p:nvSpPr>
            <p:cNvPr id="50244" name="Oval 134" descr="再生纸"/>
            <p:cNvSpPr>
              <a:spLocks noChangeArrowheads="1"/>
            </p:cNvSpPr>
            <p:nvPr/>
          </p:nvSpPr>
          <p:spPr bwMode="auto">
            <a:xfrm>
              <a:off x="27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50245" name="Oval 135" descr="再生纸"/>
            <p:cNvSpPr>
              <a:spLocks noChangeArrowheads="1"/>
            </p:cNvSpPr>
            <p:nvPr/>
          </p:nvSpPr>
          <p:spPr bwMode="auto">
            <a:xfrm>
              <a:off x="3504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+</a:t>
              </a:r>
            </a:p>
          </p:txBody>
        </p:sp>
        <p:grpSp>
          <p:nvGrpSpPr>
            <p:cNvPr id="50246" name="Group 136"/>
            <p:cNvGrpSpPr>
              <a:grpSpLocks/>
            </p:cNvGrpSpPr>
            <p:nvPr/>
          </p:nvGrpSpPr>
          <p:grpSpPr bwMode="auto">
            <a:xfrm>
              <a:off x="3408" y="2496"/>
              <a:ext cx="528" cy="192"/>
              <a:chOff x="3264" y="2064"/>
              <a:chExt cx="528" cy="192"/>
            </a:xfrm>
          </p:grpSpPr>
          <p:sp>
            <p:nvSpPr>
              <p:cNvPr id="50253" name="Line 137"/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54" name="Line 138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0247" name="Oval 139" descr="再生纸"/>
            <p:cNvSpPr>
              <a:spLocks noChangeArrowheads="1"/>
            </p:cNvSpPr>
            <p:nvPr/>
          </p:nvSpPr>
          <p:spPr bwMode="auto">
            <a:xfrm>
              <a:off x="321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50248" name="Oval 140" descr="再生纸"/>
            <p:cNvSpPr>
              <a:spLocks noChangeArrowheads="1"/>
            </p:cNvSpPr>
            <p:nvPr/>
          </p:nvSpPr>
          <p:spPr bwMode="auto">
            <a:xfrm>
              <a:off x="384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50249" name="Rectangle 141" descr="再生纸"/>
            <p:cNvSpPr>
              <a:spLocks noChangeArrowheads="1"/>
            </p:cNvSpPr>
            <p:nvPr/>
          </p:nvSpPr>
          <p:spPr bwMode="auto">
            <a:xfrm>
              <a:off x="4176" y="22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50250" name="Line 142"/>
            <p:cNvSpPr>
              <a:spLocks noChangeShapeType="1"/>
            </p:cNvSpPr>
            <p:nvPr/>
          </p:nvSpPr>
          <p:spPr bwMode="auto">
            <a:xfrm flipH="1" flipV="1">
              <a:off x="3792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51" name="Rectangle 143" descr="再生纸"/>
            <p:cNvSpPr>
              <a:spLocks noChangeArrowheads="1"/>
            </p:cNvSpPr>
            <p:nvPr/>
          </p:nvSpPr>
          <p:spPr bwMode="auto">
            <a:xfrm>
              <a:off x="22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50252" name="Line 144"/>
            <p:cNvSpPr>
              <a:spLocks noChangeShapeType="1"/>
            </p:cNvSpPr>
            <p:nvPr/>
          </p:nvSpPr>
          <p:spPr bwMode="auto">
            <a:xfrm flipH="1">
              <a:off x="2496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337" name="Group 145"/>
          <p:cNvGrpSpPr>
            <a:grpSpLocks/>
          </p:cNvGrpSpPr>
          <p:nvPr/>
        </p:nvGrpSpPr>
        <p:grpSpPr bwMode="auto">
          <a:xfrm>
            <a:off x="3429000" y="2895600"/>
            <a:ext cx="1981200" cy="1524000"/>
            <a:chOff x="2208" y="1152"/>
            <a:chExt cx="1248" cy="960"/>
          </a:xfrm>
        </p:grpSpPr>
        <p:sp>
          <p:nvSpPr>
            <p:cNvPr id="50241" name="Oval 146" descr="再生纸"/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*</a:t>
              </a:r>
            </a:p>
          </p:txBody>
        </p:sp>
        <p:sp>
          <p:nvSpPr>
            <p:cNvPr id="50242" name="Rectangle 147" descr="白色大理石"/>
            <p:cNvSpPr>
              <a:spLocks noChangeArrowheads="1"/>
            </p:cNvSpPr>
            <p:nvPr/>
          </p:nvSpPr>
          <p:spPr bwMode="auto">
            <a:xfrm>
              <a:off x="2208" y="1152"/>
              <a:ext cx="384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3" name="Line 148"/>
            <p:cNvSpPr>
              <a:spLocks noChangeShapeType="1"/>
            </p:cNvSpPr>
            <p:nvPr/>
          </p:nvSpPr>
          <p:spPr bwMode="auto">
            <a:xfrm>
              <a:off x="2400" y="1248"/>
              <a:ext cx="816" cy="6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341" name="Group 149"/>
          <p:cNvGrpSpPr>
            <a:grpSpLocks/>
          </p:cNvGrpSpPr>
          <p:nvPr/>
        </p:nvGrpSpPr>
        <p:grpSpPr bwMode="auto">
          <a:xfrm>
            <a:off x="4648200" y="4343400"/>
            <a:ext cx="1066800" cy="304800"/>
            <a:chOff x="2976" y="2064"/>
            <a:chExt cx="672" cy="192"/>
          </a:xfrm>
        </p:grpSpPr>
        <p:sp>
          <p:nvSpPr>
            <p:cNvPr id="50239" name="Line 150"/>
            <p:cNvSpPr>
              <a:spLocks noChangeShapeType="1"/>
            </p:cNvSpPr>
            <p:nvPr/>
          </p:nvSpPr>
          <p:spPr bwMode="auto">
            <a:xfrm flipH="1">
              <a:off x="2976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40" name="Line 151"/>
            <p:cNvSpPr>
              <a:spLocks noChangeShapeType="1"/>
            </p:cNvSpPr>
            <p:nvPr/>
          </p:nvSpPr>
          <p:spPr bwMode="auto">
            <a:xfrm>
              <a:off x="3408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20344" name="Group 152"/>
          <p:cNvGrpSpPr>
            <a:grpSpLocks/>
          </p:cNvGrpSpPr>
          <p:nvPr/>
        </p:nvGrpSpPr>
        <p:grpSpPr bwMode="auto">
          <a:xfrm>
            <a:off x="2286000" y="2667000"/>
            <a:ext cx="4800600" cy="3200400"/>
            <a:chOff x="1488" y="1008"/>
            <a:chExt cx="3024" cy="2016"/>
          </a:xfrm>
        </p:grpSpPr>
        <p:sp>
          <p:nvSpPr>
            <p:cNvPr id="50234" name="Rectangle 153"/>
            <p:cNvSpPr>
              <a:spLocks noChangeArrowheads="1"/>
            </p:cNvSpPr>
            <p:nvPr/>
          </p:nvSpPr>
          <p:spPr bwMode="auto">
            <a:xfrm>
              <a:off x="1488" y="1008"/>
              <a:ext cx="3024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50235" name="Group 154"/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50236" name="Rectangle 155" descr="深色木质"/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37" name="Rectangle 156" descr="深色木质"/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38" name="Rectangle 157" descr="深色木质"/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0350" name="Group 158"/>
          <p:cNvGrpSpPr>
            <a:grpSpLocks/>
          </p:cNvGrpSpPr>
          <p:nvPr/>
        </p:nvGrpSpPr>
        <p:grpSpPr bwMode="auto">
          <a:xfrm>
            <a:off x="1752600" y="4648200"/>
            <a:ext cx="4953000" cy="1828800"/>
            <a:chOff x="1152" y="2256"/>
            <a:chExt cx="3120" cy="1152"/>
          </a:xfrm>
        </p:grpSpPr>
        <p:sp>
          <p:nvSpPr>
            <p:cNvPr id="50213" name="Oval 159" descr="再生纸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+</a:t>
              </a:r>
            </a:p>
          </p:txBody>
        </p:sp>
        <p:grpSp>
          <p:nvGrpSpPr>
            <p:cNvPr id="50214" name="Group 160"/>
            <p:cNvGrpSpPr>
              <a:grpSpLocks/>
            </p:cNvGrpSpPr>
            <p:nvPr/>
          </p:nvGrpSpPr>
          <p:grpSpPr bwMode="auto">
            <a:xfrm>
              <a:off x="1776" y="2496"/>
              <a:ext cx="576" cy="192"/>
              <a:chOff x="1728" y="2064"/>
              <a:chExt cx="576" cy="192"/>
            </a:xfrm>
          </p:grpSpPr>
          <p:sp>
            <p:nvSpPr>
              <p:cNvPr id="50232" name="Line 161"/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33" name="Line 162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0215" name="Oval 163" descr="再生纸"/>
            <p:cNvSpPr>
              <a:spLocks noChangeArrowheads="1"/>
            </p:cNvSpPr>
            <p:nvPr/>
          </p:nvSpPr>
          <p:spPr bwMode="auto">
            <a:xfrm>
              <a:off x="1584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50216" name="Oval 164" descr="再生纸"/>
            <p:cNvSpPr>
              <a:spLocks noChangeArrowheads="1"/>
            </p:cNvSpPr>
            <p:nvPr/>
          </p:nvSpPr>
          <p:spPr bwMode="auto">
            <a:xfrm>
              <a:off x="225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50217" name="Oval 165" descr="再生纸"/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50218" name="Oval 166" descr="再生纸"/>
            <p:cNvSpPr>
              <a:spLocks noChangeArrowheads="1"/>
            </p:cNvSpPr>
            <p:nvPr/>
          </p:nvSpPr>
          <p:spPr bwMode="auto">
            <a:xfrm>
              <a:off x="360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+</a:t>
              </a:r>
            </a:p>
          </p:txBody>
        </p:sp>
        <p:grpSp>
          <p:nvGrpSpPr>
            <p:cNvPr id="50219" name="Group 167"/>
            <p:cNvGrpSpPr>
              <a:grpSpLocks/>
            </p:cNvGrpSpPr>
            <p:nvPr/>
          </p:nvGrpSpPr>
          <p:grpSpPr bwMode="auto">
            <a:xfrm>
              <a:off x="3504" y="2928"/>
              <a:ext cx="528" cy="192"/>
              <a:chOff x="3264" y="2064"/>
              <a:chExt cx="528" cy="192"/>
            </a:xfrm>
          </p:grpSpPr>
          <p:sp>
            <p:nvSpPr>
              <p:cNvPr id="50230" name="Line 168"/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31" name="Line 169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0220" name="Oval 170" descr="再生纸"/>
            <p:cNvSpPr>
              <a:spLocks noChangeArrowheads="1"/>
            </p:cNvSpPr>
            <p:nvPr/>
          </p:nvSpPr>
          <p:spPr bwMode="auto">
            <a:xfrm>
              <a:off x="3312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50221" name="Oval 171" descr="再生纸"/>
            <p:cNvSpPr>
              <a:spLocks noChangeArrowheads="1"/>
            </p:cNvSpPr>
            <p:nvPr/>
          </p:nvSpPr>
          <p:spPr bwMode="auto">
            <a:xfrm>
              <a:off x="3936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46800" anchor="ctr"/>
            <a:lstStyle/>
            <a:p>
              <a:pPr algn="ctr"/>
              <a:r>
                <a:rPr lang="en-US" altLang="zh-CN" b="1" i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50222" name="Rectangle 172" descr="再生纸"/>
            <p:cNvSpPr>
              <a:spLocks noChangeArrowheads="1"/>
            </p:cNvSpPr>
            <p:nvPr/>
          </p:nvSpPr>
          <p:spPr bwMode="auto">
            <a:xfrm>
              <a:off x="3888" y="22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50223" name="Line 173"/>
            <p:cNvSpPr>
              <a:spLocks noChangeShapeType="1"/>
            </p:cNvSpPr>
            <p:nvPr/>
          </p:nvSpPr>
          <p:spPr bwMode="auto">
            <a:xfrm flipH="1" flipV="1">
              <a:off x="3504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4" name="Rectangle 174" descr="再生纸"/>
            <p:cNvSpPr>
              <a:spLocks noChangeArrowheads="1"/>
            </p:cNvSpPr>
            <p:nvPr/>
          </p:nvSpPr>
          <p:spPr bwMode="auto">
            <a:xfrm>
              <a:off x="1152" y="22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r"/>
              <a:r>
                <a:rPr lang="en-US" altLang="zh-CN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50225" name="Line 175"/>
            <p:cNvSpPr>
              <a:spLocks noChangeShapeType="1"/>
            </p:cNvSpPr>
            <p:nvPr/>
          </p:nvSpPr>
          <p:spPr bwMode="auto">
            <a:xfrm flipH="1">
              <a:off x="1536" y="2400"/>
              <a:ext cx="38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6" name="Oval 176" descr="再生纸"/>
            <p:cNvSpPr>
              <a:spLocks noChangeArrowheads="1"/>
            </p:cNvSpPr>
            <p:nvPr/>
          </p:nvSpPr>
          <p:spPr bwMode="auto">
            <a:xfrm>
              <a:off x="321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*</a:t>
              </a:r>
            </a:p>
          </p:txBody>
        </p:sp>
        <p:grpSp>
          <p:nvGrpSpPr>
            <p:cNvPr id="50227" name="Group 177"/>
            <p:cNvGrpSpPr>
              <a:grpSpLocks/>
            </p:cNvGrpSpPr>
            <p:nvPr/>
          </p:nvGrpSpPr>
          <p:grpSpPr bwMode="auto">
            <a:xfrm>
              <a:off x="3024" y="2496"/>
              <a:ext cx="672" cy="192"/>
              <a:chOff x="2976" y="2064"/>
              <a:chExt cx="672" cy="192"/>
            </a:xfrm>
          </p:grpSpPr>
          <p:sp>
            <p:nvSpPr>
              <p:cNvPr id="50228" name="Line 178"/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0229" name="Line 179"/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0372" name="Group 180"/>
          <p:cNvGrpSpPr>
            <a:grpSpLocks/>
          </p:cNvGrpSpPr>
          <p:nvPr/>
        </p:nvGrpSpPr>
        <p:grpSpPr bwMode="auto">
          <a:xfrm>
            <a:off x="2819400" y="2895600"/>
            <a:ext cx="1600200" cy="1524000"/>
            <a:chOff x="1824" y="1152"/>
            <a:chExt cx="1008" cy="960"/>
          </a:xfrm>
        </p:grpSpPr>
        <p:sp>
          <p:nvSpPr>
            <p:cNvPr id="50210" name="Rectangle 181" descr="白色大理石"/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1" name="Line 182"/>
            <p:cNvSpPr>
              <a:spLocks noChangeShapeType="1"/>
            </p:cNvSpPr>
            <p:nvPr/>
          </p:nvSpPr>
          <p:spPr bwMode="auto">
            <a:xfrm>
              <a:off x="2016" y="1248"/>
              <a:ext cx="624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2" name="Oval 183" descr="再生纸"/>
            <p:cNvSpPr>
              <a:spLocks noChangeArrowheads="1"/>
            </p:cNvSpPr>
            <p:nvPr/>
          </p:nvSpPr>
          <p:spPr bwMode="auto">
            <a:xfrm>
              <a:off x="2544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82800" rIns="90000" bIns="4680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*</a:t>
              </a:r>
            </a:p>
          </p:txBody>
        </p:sp>
      </p:grpSp>
      <p:grpSp>
        <p:nvGrpSpPr>
          <p:cNvPr id="520376" name="Group 184"/>
          <p:cNvGrpSpPr>
            <a:grpSpLocks/>
          </p:cNvGrpSpPr>
          <p:nvPr/>
        </p:nvGrpSpPr>
        <p:grpSpPr bwMode="auto">
          <a:xfrm>
            <a:off x="3276600" y="4343400"/>
            <a:ext cx="1905000" cy="304800"/>
            <a:chOff x="2112" y="2064"/>
            <a:chExt cx="1200" cy="192"/>
          </a:xfrm>
        </p:grpSpPr>
        <p:sp>
          <p:nvSpPr>
            <p:cNvPr id="50208" name="Line 185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09" name="Line 186"/>
            <p:cNvSpPr>
              <a:spLocks noChangeShapeType="1"/>
            </p:cNvSpPr>
            <p:nvPr/>
          </p:nvSpPr>
          <p:spPr bwMode="auto">
            <a:xfrm>
              <a:off x="2784" y="2064"/>
              <a:ext cx="5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452320" y="2895600"/>
            <a:ext cx="1368152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自我总结树的构建方法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2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0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0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2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2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2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2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2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2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32" grpId="0" autoUpdateAnimBg="0"/>
      <p:bldP spid="520237" grpId="0" autoUpdateAnimBg="0"/>
      <p:bldP spid="520238" grpId="0" autoUpdateAnimBg="0"/>
      <p:bldP spid="520247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959716"/>
            <a:ext cx="6230059" cy="50776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思考：根据遍历结果，能否复原二叉树？如何复原？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68413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sz="4200" b="1" smtClean="0">
                <a:latin typeface="幼圆" pitchFamily="49" charset="-122"/>
                <a:ea typeface="幼圆" pitchFamily="49" charset="-122"/>
              </a:rPr>
              <a:t>二叉链表的建立</a:t>
            </a:r>
            <a:endParaRPr lang="zh-CN" altLang="en-US" smtClean="0">
              <a:ea typeface="幼圆" pitchFamily="49" charset="-122"/>
            </a:endParaRP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990600" y="2133600"/>
            <a:ext cx="7315200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/>
              <a:t>以先序方式输入字符；仅由先序序列无法确定一棵二叉树，必须说明空指针的位置（输入串中用空格表示）；结点之间的联系通过变参实现。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/>
              <a:t>如：输入串</a:t>
            </a:r>
            <a:r>
              <a:rPr lang="en-US" altLang="zh-CN" sz="2800" b="1"/>
              <a:t>ABCΦΦ</a:t>
            </a:r>
            <a:r>
              <a:rPr lang="en-US" altLang="zh-CN" sz="2800" b="1">
                <a:sym typeface="Symbol" pitchFamily="18" charset="2"/>
              </a:rPr>
              <a:t>DEΦGΦΦFΦΦΦ</a:t>
            </a:r>
            <a:r>
              <a:rPr lang="zh-CN" altLang="en-US" sz="2800" b="1">
                <a:sym typeface="Symbol" pitchFamily="18" charset="2"/>
              </a:rPr>
              <a:t>建立的二叉树</a:t>
            </a:r>
          </a:p>
        </p:txBody>
      </p:sp>
      <p:sp>
        <p:nvSpPr>
          <p:cNvPr id="56324" name="Text Box 8"/>
          <p:cNvSpPr txBox="1">
            <a:spLocks noChangeArrowheads="1"/>
          </p:cNvSpPr>
          <p:nvPr/>
        </p:nvSpPr>
        <p:spPr bwMode="auto">
          <a:xfrm>
            <a:off x="611188" y="549275"/>
            <a:ext cx="6843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0" lang="zh-CN" altLang="en-US" sz="3600" b="1" dirty="0" smtClean="0">
                <a:latin typeface="Arial" charset="0"/>
              </a:rPr>
              <a:t>二叉树</a:t>
            </a:r>
            <a:r>
              <a:rPr kumimoji="0" lang="zh-CN" altLang="en-US" sz="3600" b="1" dirty="0">
                <a:latin typeface="Arial" charset="0"/>
              </a:rPr>
              <a:t>遍历算法的应用举例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846263" y="1341438"/>
            <a:ext cx="468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ABCΦΦ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DEΦGΦΦFΦΦΦ</a:t>
            </a:r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451587" name="Group 3"/>
          <p:cNvGrpSpPr>
            <a:grpSpLocks/>
          </p:cNvGrpSpPr>
          <p:nvPr/>
        </p:nvGrpSpPr>
        <p:grpSpPr bwMode="auto">
          <a:xfrm>
            <a:off x="3132138" y="1989138"/>
            <a:ext cx="2928937" cy="4168774"/>
            <a:chOff x="1501" y="1155"/>
            <a:chExt cx="1845" cy="2626"/>
          </a:xfrm>
        </p:grpSpPr>
        <p:sp>
          <p:nvSpPr>
            <p:cNvPr id="57349" name="Oval 4"/>
            <p:cNvSpPr>
              <a:spLocks noChangeArrowheads="1"/>
            </p:cNvSpPr>
            <p:nvPr/>
          </p:nvSpPr>
          <p:spPr bwMode="auto">
            <a:xfrm>
              <a:off x="2590" y="1155"/>
              <a:ext cx="378" cy="334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50" name="Text Box 5"/>
            <p:cNvSpPr txBox="1">
              <a:spLocks noChangeArrowheads="1"/>
            </p:cNvSpPr>
            <p:nvPr/>
          </p:nvSpPr>
          <p:spPr bwMode="auto">
            <a:xfrm>
              <a:off x="2665" y="12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351" name="Oval 6"/>
            <p:cNvSpPr>
              <a:spLocks noChangeArrowheads="1"/>
            </p:cNvSpPr>
            <p:nvPr/>
          </p:nvSpPr>
          <p:spPr bwMode="auto">
            <a:xfrm>
              <a:off x="2056" y="1644"/>
              <a:ext cx="378" cy="334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52" name="Text Box 7"/>
            <p:cNvSpPr txBox="1">
              <a:spLocks noChangeArrowheads="1"/>
            </p:cNvSpPr>
            <p:nvPr/>
          </p:nvSpPr>
          <p:spPr bwMode="auto">
            <a:xfrm>
              <a:off x="2131" y="169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353" name="Oval 8"/>
            <p:cNvSpPr>
              <a:spLocks noChangeArrowheads="1"/>
            </p:cNvSpPr>
            <p:nvPr/>
          </p:nvSpPr>
          <p:spPr bwMode="auto">
            <a:xfrm>
              <a:off x="1501" y="2233"/>
              <a:ext cx="378" cy="334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54" name="Text Box 9"/>
            <p:cNvSpPr txBox="1">
              <a:spLocks noChangeArrowheads="1"/>
            </p:cNvSpPr>
            <p:nvPr/>
          </p:nvSpPr>
          <p:spPr bwMode="auto">
            <a:xfrm>
              <a:off x="1576" y="2279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7355" name="Oval 10"/>
            <p:cNvSpPr>
              <a:spLocks noChangeArrowheads="1"/>
            </p:cNvSpPr>
            <p:nvPr/>
          </p:nvSpPr>
          <p:spPr bwMode="auto">
            <a:xfrm>
              <a:off x="2434" y="2233"/>
              <a:ext cx="378" cy="334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56" name="Text Box 11"/>
            <p:cNvSpPr txBox="1">
              <a:spLocks noChangeArrowheads="1"/>
            </p:cNvSpPr>
            <p:nvPr/>
          </p:nvSpPr>
          <p:spPr bwMode="auto">
            <a:xfrm>
              <a:off x="2509" y="227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7357" name="Oval 12"/>
            <p:cNvSpPr>
              <a:spLocks noChangeArrowheads="1"/>
            </p:cNvSpPr>
            <p:nvPr/>
          </p:nvSpPr>
          <p:spPr bwMode="auto">
            <a:xfrm>
              <a:off x="1981" y="2900"/>
              <a:ext cx="378" cy="334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58" name="Text Box 13"/>
            <p:cNvSpPr txBox="1">
              <a:spLocks noChangeArrowheads="1"/>
            </p:cNvSpPr>
            <p:nvPr/>
          </p:nvSpPr>
          <p:spPr bwMode="auto">
            <a:xfrm>
              <a:off x="2056" y="2946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7359" name="Oval 14"/>
            <p:cNvSpPr>
              <a:spLocks noChangeArrowheads="1"/>
            </p:cNvSpPr>
            <p:nvPr/>
          </p:nvSpPr>
          <p:spPr bwMode="auto">
            <a:xfrm>
              <a:off x="2434" y="3444"/>
              <a:ext cx="378" cy="334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60" name="Text Box 15"/>
            <p:cNvSpPr txBox="1">
              <a:spLocks noChangeArrowheads="1"/>
            </p:cNvSpPr>
            <p:nvPr/>
          </p:nvSpPr>
          <p:spPr bwMode="auto">
            <a:xfrm>
              <a:off x="2509" y="349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57361" name="Oval 16"/>
            <p:cNvSpPr>
              <a:spLocks noChangeArrowheads="1"/>
            </p:cNvSpPr>
            <p:nvPr/>
          </p:nvSpPr>
          <p:spPr bwMode="auto">
            <a:xfrm>
              <a:off x="2968" y="2900"/>
              <a:ext cx="378" cy="334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62" name="Text Box 17"/>
            <p:cNvSpPr txBox="1">
              <a:spLocks noChangeArrowheads="1"/>
            </p:cNvSpPr>
            <p:nvPr/>
          </p:nvSpPr>
          <p:spPr bwMode="auto">
            <a:xfrm>
              <a:off x="3043" y="2946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363" name="Line 18"/>
            <p:cNvSpPr>
              <a:spLocks noChangeShapeType="1"/>
            </p:cNvSpPr>
            <p:nvPr/>
          </p:nvSpPr>
          <p:spPr bwMode="auto">
            <a:xfrm flipH="1">
              <a:off x="2311" y="1440"/>
              <a:ext cx="354" cy="2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64" name="Line 19"/>
            <p:cNvSpPr>
              <a:spLocks noChangeShapeType="1"/>
            </p:cNvSpPr>
            <p:nvPr/>
          </p:nvSpPr>
          <p:spPr bwMode="auto">
            <a:xfrm flipH="1">
              <a:off x="1702" y="1978"/>
              <a:ext cx="429" cy="30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65" name="Line 20"/>
            <p:cNvSpPr>
              <a:spLocks noChangeShapeType="1"/>
            </p:cNvSpPr>
            <p:nvPr/>
          </p:nvSpPr>
          <p:spPr bwMode="auto">
            <a:xfrm flipH="1">
              <a:off x="2161" y="2599"/>
              <a:ext cx="429" cy="30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66" name="Line 21"/>
            <p:cNvSpPr>
              <a:spLocks noChangeShapeType="1"/>
            </p:cNvSpPr>
            <p:nvPr/>
          </p:nvSpPr>
          <p:spPr bwMode="auto">
            <a:xfrm>
              <a:off x="2359" y="1978"/>
              <a:ext cx="150" cy="30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67" name="Line 22"/>
            <p:cNvSpPr>
              <a:spLocks noChangeShapeType="1"/>
            </p:cNvSpPr>
            <p:nvPr/>
          </p:nvSpPr>
          <p:spPr bwMode="auto">
            <a:xfrm>
              <a:off x="2764" y="2567"/>
              <a:ext cx="279" cy="3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368" name="Line 23"/>
            <p:cNvSpPr>
              <a:spLocks noChangeShapeType="1"/>
            </p:cNvSpPr>
            <p:nvPr/>
          </p:nvSpPr>
          <p:spPr bwMode="auto">
            <a:xfrm>
              <a:off x="2289" y="3189"/>
              <a:ext cx="220" cy="30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734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幼圆" pitchFamily="49" charset="-122"/>
              </a:rPr>
              <a:t>结果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0"/>
            <a:ext cx="5064953" cy="169563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算法描述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06534" y="899328"/>
            <a:ext cx="7232647" cy="50776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递归方式建立二叉树</a:t>
            </a:r>
          </a:p>
          <a:p>
            <a:pPr marL="36576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读入先序遍历数据，如果当前输入数据为空，则返回；</a:t>
            </a:r>
          </a:p>
          <a:p>
            <a:pPr marL="36576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否则建立新节点，数值为输入数据，再采用同样方法递归建立左子树和右子树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990600" y="1412875"/>
            <a:ext cx="76200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Status </a:t>
            </a:r>
            <a:r>
              <a:rPr lang="en-US" altLang="zh-CN" sz="1800" b="1" dirty="0" err="1">
                <a:latin typeface="Arial" charset="0"/>
              </a:rPr>
              <a:t>CreateBiTree</a:t>
            </a:r>
            <a:r>
              <a:rPr lang="en-US" altLang="zh-CN" sz="1800" b="1" dirty="0">
                <a:latin typeface="Arial" charset="0"/>
              </a:rPr>
              <a:t>(</a:t>
            </a:r>
            <a:r>
              <a:rPr lang="en-US" altLang="zh-CN" sz="1800" b="1" dirty="0" err="1">
                <a:latin typeface="Arial" charset="0"/>
              </a:rPr>
              <a:t>BiTree</a:t>
            </a:r>
            <a:r>
              <a:rPr lang="en-US" altLang="zh-CN" sz="1800" b="1" dirty="0">
                <a:latin typeface="Arial" charset="0"/>
              </a:rPr>
              <a:t> *T){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  //</a:t>
            </a: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按先序次序输入二叉数中结点的值</a:t>
            </a: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(</a:t>
            </a: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一个字符</a:t>
            </a: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),</a:t>
            </a: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空格字符表示空树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  </a:t>
            </a: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//</a:t>
            </a: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构造二叉树链表表示的二叉树</a:t>
            </a: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  </a:t>
            </a:r>
            <a:r>
              <a:rPr lang="en-US" altLang="zh-CN" sz="1800" b="1" dirty="0" err="1">
                <a:latin typeface="Arial" charset="0"/>
              </a:rPr>
              <a:t>scanf</a:t>
            </a:r>
            <a:r>
              <a:rPr lang="en-US" altLang="zh-CN" sz="1800" b="1" dirty="0">
                <a:latin typeface="Arial" charset="0"/>
              </a:rPr>
              <a:t>(&amp;</a:t>
            </a:r>
            <a:r>
              <a:rPr lang="en-US" altLang="zh-CN" sz="1800" b="1" dirty="0" err="1">
                <a:latin typeface="Arial" charset="0"/>
              </a:rPr>
              <a:t>ch</a:t>
            </a:r>
            <a:r>
              <a:rPr lang="en-US" altLang="zh-CN" sz="1800" b="1" dirty="0">
                <a:latin typeface="Arial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  if(</a:t>
            </a:r>
            <a:r>
              <a:rPr lang="en-US" altLang="zh-CN" sz="1800" b="1" dirty="0" err="1">
                <a:latin typeface="Arial" charset="0"/>
              </a:rPr>
              <a:t>ch</a:t>
            </a:r>
            <a:r>
              <a:rPr lang="en-US" altLang="zh-CN" sz="1800" b="1" dirty="0">
                <a:latin typeface="Arial" charset="0"/>
              </a:rPr>
              <a:t>= =</a:t>
            </a:r>
            <a:r>
              <a:rPr lang="zh-CN" altLang="en-US" sz="1800" b="1" dirty="0">
                <a:latin typeface="Arial" charset="0"/>
              </a:rPr>
              <a:t>｀｀</a:t>
            </a:r>
            <a:r>
              <a:rPr lang="en-US" altLang="zh-CN" sz="1800" b="1" dirty="0">
                <a:latin typeface="Arial" charset="0"/>
              </a:rPr>
              <a:t>)T=NULL;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  else{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     if(!(T=(</a:t>
            </a:r>
            <a:r>
              <a:rPr lang="en-US" altLang="zh-CN" sz="1800" b="1" dirty="0" err="1">
                <a:latin typeface="Arial" charset="0"/>
              </a:rPr>
              <a:t>BiTNode</a:t>
            </a:r>
            <a:r>
              <a:rPr lang="en-US" altLang="zh-CN" sz="1800" b="1" dirty="0">
                <a:latin typeface="Arial" charset="0"/>
              </a:rPr>
              <a:t> *)</a:t>
            </a:r>
            <a:r>
              <a:rPr lang="en-US" altLang="zh-CN" sz="1800" b="1" dirty="0" err="1">
                <a:latin typeface="Arial" charset="0"/>
              </a:rPr>
              <a:t>malloc</a:t>
            </a:r>
            <a:r>
              <a:rPr lang="en-US" altLang="zh-CN" sz="1800" b="1" dirty="0">
                <a:latin typeface="Arial" charset="0"/>
              </a:rPr>
              <a:t>(</a:t>
            </a:r>
            <a:r>
              <a:rPr lang="en-US" altLang="zh-CN" sz="1800" b="1" dirty="0" err="1">
                <a:latin typeface="Arial" charset="0"/>
              </a:rPr>
              <a:t>sizeof</a:t>
            </a:r>
            <a:r>
              <a:rPr lang="en-US" altLang="zh-CN" sz="1800" b="1" dirty="0">
                <a:latin typeface="Arial" charset="0"/>
              </a:rPr>
              <a:t>(</a:t>
            </a:r>
            <a:r>
              <a:rPr lang="en-US" altLang="zh-CN" sz="1800" b="1" dirty="0" err="1">
                <a:latin typeface="Arial" charset="0"/>
              </a:rPr>
              <a:t>BiTNode</a:t>
            </a:r>
            <a:r>
              <a:rPr lang="en-US" altLang="zh-CN" sz="1800" b="1" dirty="0">
                <a:latin typeface="Arial" charset="0"/>
              </a:rPr>
              <a:t>))))exit(OVERFLOW);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     T-&gt;data=</a:t>
            </a:r>
            <a:r>
              <a:rPr lang="en-US" altLang="zh-CN" sz="1800" b="1" dirty="0" err="1">
                <a:latin typeface="Arial" charset="0"/>
              </a:rPr>
              <a:t>ch</a:t>
            </a:r>
            <a:r>
              <a:rPr lang="en-US" altLang="zh-CN" sz="1800" b="1" dirty="0">
                <a:latin typeface="Arial" charset="0"/>
              </a:rPr>
              <a:t>;    </a:t>
            </a: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//</a:t>
            </a: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生成根节点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 b="1" dirty="0">
                <a:latin typeface="Arial" charset="0"/>
              </a:rPr>
              <a:t>     </a:t>
            </a:r>
            <a:r>
              <a:rPr lang="en-US" altLang="zh-CN" sz="1800" b="1" dirty="0" err="1">
                <a:latin typeface="Arial" charset="0"/>
              </a:rPr>
              <a:t>CreateBiTree</a:t>
            </a:r>
            <a:r>
              <a:rPr lang="en-US" altLang="zh-CN" sz="1800" b="1" dirty="0">
                <a:latin typeface="Arial" charset="0"/>
              </a:rPr>
              <a:t>(T-&gt;</a:t>
            </a:r>
            <a:r>
              <a:rPr lang="en-US" altLang="zh-CN" sz="1800" b="1" dirty="0" err="1">
                <a:latin typeface="Arial" charset="0"/>
              </a:rPr>
              <a:t>lchild</a:t>
            </a:r>
            <a:r>
              <a:rPr lang="en-US" altLang="zh-CN" sz="1800" b="1" dirty="0">
                <a:latin typeface="Arial" charset="0"/>
              </a:rPr>
              <a:t>);  </a:t>
            </a: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//</a:t>
            </a: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构造左子树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 b="1" dirty="0">
                <a:latin typeface="Arial" charset="0"/>
              </a:rPr>
              <a:t>     </a:t>
            </a:r>
            <a:r>
              <a:rPr lang="en-US" altLang="zh-CN" sz="1800" b="1" dirty="0" err="1">
                <a:latin typeface="Arial" charset="0"/>
              </a:rPr>
              <a:t>CreateBiTree</a:t>
            </a:r>
            <a:r>
              <a:rPr lang="en-US" altLang="zh-CN" sz="1800" b="1" dirty="0">
                <a:latin typeface="Arial" charset="0"/>
              </a:rPr>
              <a:t>(T-&gt;</a:t>
            </a:r>
            <a:r>
              <a:rPr lang="en-US" altLang="zh-CN" sz="1800" b="1" dirty="0" err="1">
                <a:latin typeface="Arial" charset="0"/>
              </a:rPr>
              <a:t>rchild</a:t>
            </a:r>
            <a:r>
              <a:rPr lang="en-US" altLang="zh-CN" sz="1800" b="1" dirty="0">
                <a:latin typeface="Arial" charset="0"/>
              </a:rPr>
              <a:t>);  </a:t>
            </a:r>
            <a:r>
              <a:rPr lang="en-US" altLang="zh-CN" sz="1800" b="1" dirty="0">
                <a:solidFill>
                  <a:srgbClr val="FFFF00"/>
                </a:solidFill>
                <a:latin typeface="Arial" charset="0"/>
              </a:rPr>
              <a:t>//</a:t>
            </a:r>
            <a:r>
              <a:rPr lang="zh-CN" altLang="en-US" sz="1800" b="1" dirty="0">
                <a:solidFill>
                  <a:srgbClr val="FFFF00"/>
                </a:solidFill>
                <a:latin typeface="Arial" charset="0"/>
              </a:rPr>
              <a:t>构造右子树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 b="1" dirty="0">
                <a:latin typeface="Arial" charset="0"/>
              </a:rPr>
              <a:t>   </a:t>
            </a:r>
            <a:r>
              <a:rPr lang="en-US" altLang="zh-CN" sz="1800" b="1" dirty="0"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   return  OK;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</a:rPr>
              <a:t>}//</a:t>
            </a:r>
            <a:r>
              <a:rPr lang="en-US" altLang="zh-CN" sz="1800" b="1" dirty="0" err="1">
                <a:latin typeface="Arial" charset="0"/>
              </a:rPr>
              <a:t>CreateBiTree</a:t>
            </a:r>
            <a:endParaRPr lang="en-US" altLang="zh-CN" sz="1800" b="1" dirty="0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幼圆" pitchFamily="49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100013"/>
            <a:ext cx="8583612" cy="114300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若已知先序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后序遍历结果和中序遍历结果，能否“恢复”出二叉树？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23988"/>
            <a:ext cx="8077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FF00"/>
                </a:solidFill>
                <a:ea typeface="幼圆" pitchFamily="49" charset="-122"/>
              </a:rPr>
              <a:t>证明：由一棵二叉树的先（后）序序列和中序序列可唯一确定这棵二叉树。</a:t>
            </a:r>
            <a:r>
              <a:rPr lang="zh-CN" altLang="en-US" sz="2000" dirty="0" smtClean="0">
                <a:solidFill>
                  <a:srgbClr val="FFFF00"/>
                </a:solidFill>
                <a:ea typeface="幼圆" pitchFamily="49" charset="-122"/>
              </a:rPr>
              <a:t> </a:t>
            </a:r>
          </a:p>
        </p:txBody>
      </p:sp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250825" y="2276475"/>
            <a:ext cx="868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例：</a:t>
            </a:r>
            <a:r>
              <a:rPr lang="zh-CN" altLang="en-US" b="1">
                <a:latin typeface="Times New Roman" pitchFamily="18" charset="0"/>
              </a:rPr>
              <a:t>已知一棵二叉树的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中序序列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后序序列</a:t>
            </a:r>
            <a:r>
              <a:rPr lang="zh-CN" altLang="en-US" b="1">
                <a:latin typeface="Times New Roman" pitchFamily="18" charset="0"/>
              </a:rPr>
              <a:t>分别是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BDCEAFHG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和 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DECBHGFA</a:t>
            </a:r>
            <a:r>
              <a:rPr lang="zh-CN" altLang="en-US" b="1">
                <a:latin typeface="Times New Roman" pitchFamily="18" charset="0"/>
              </a:rPr>
              <a:t>，请画出这棵二叉树。</a:t>
            </a:r>
          </a:p>
          <a:p>
            <a:pPr algn="just"/>
            <a:endParaRPr lang="en-US" altLang="zh-CN" b="1"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5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 autoUpdateAnimBg="0"/>
      <p:bldP spid="453635" grpId="0" build="p" autoUpdateAnimBg="0"/>
      <p:bldP spid="45363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20725"/>
            <a:ext cx="80010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zh-CN" altLang="en-US" b="1" smtClean="0">
                <a:solidFill>
                  <a:schemeClr val="accent1"/>
                </a:solidFill>
                <a:ea typeface="宋体" charset="-122"/>
              </a:rPr>
              <a:t>分析：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b="1" smtClean="0">
                <a:ea typeface="宋体" charset="-122"/>
              </a:rPr>
              <a:t>①由后序遍历特征，根结点必在后序序列尾部</a:t>
            </a:r>
            <a:r>
              <a:rPr kumimoji="1" lang="zh-CN" altLang="en-US" b="1" smtClean="0">
                <a:solidFill>
                  <a:schemeClr val="accent2"/>
                </a:solidFill>
                <a:ea typeface="宋体" charset="-122"/>
              </a:rPr>
              <a:t>（即</a:t>
            </a:r>
            <a:r>
              <a:rPr kumimoji="1" lang="en-US" altLang="zh-CN" b="1" smtClean="0">
                <a:solidFill>
                  <a:schemeClr val="accent2"/>
                </a:solidFill>
                <a:ea typeface="宋体" charset="-122"/>
              </a:rPr>
              <a:t>A</a:t>
            </a:r>
            <a:r>
              <a:rPr kumimoji="1" lang="zh-CN" altLang="en-US" b="1" smtClean="0">
                <a:solidFill>
                  <a:schemeClr val="accent2"/>
                </a:solidFill>
                <a:ea typeface="宋体" charset="-122"/>
              </a:rPr>
              <a:t>）</a:t>
            </a:r>
            <a:r>
              <a:rPr kumimoji="1" lang="zh-CN" altLang="en-US" b="1" smtClean="0">
                <a:ea typeface="宋体" charset="-122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b="1" smtClean="0">
                <a:ea typeface="宋体" charset="-122"/>
              </a:rPr>
              <a:t>②由中序遍历特征，根结点必在其中间，而且其左部必全部是左子树子孙</a:t>
            </a:r>
            <a:r>
              <a:rPr kumimoji="1" lang="zh-CN" altLang="en-US" b="1" smtClean="0">
                <a:solidFill>
                  <a:schemeClr val="accent2"/>
                </a:solidFill>
                <a:ea typeface="宋体" charset="-122"/>
              </a:rPr>
              <a:t>（即</a:t>
            </a:r>
            <a:r>
              <a:rPr kumimoji="1" lang="en-US" altLang="zh-CN" b="1" smtClean="0">
                <a:solidFill>
                  <a:schemeClr val="accent2"/>
                </a:solidFill>
                <a:ea typeface="宋体" charset="-122"/>
              </a:rPr>
              <a:t>BDCE</a:t>
            </a:r>
            <a:r>
              <a:rPr kumimoji="1" lang="zh-CN" altLang="en-US" b="1" smtClean="0">
                <a:solidFill>
                  <a:schemeClr val="accent2"/>
                </a:solidFill>
                <a:ea typeface="宋体" charset="-122"/>
              </a:rPr>
              <a:t>）</a:t>
            </a:r>
            <a:r>
              <a:rPr kumimoji="1" lang="zh-CN" altLang="en-US" b="1" smtClean="0">
                <a:ea typeface="宋体" charset="-122"/>
              </a:rPr>
              <a:t>，其右部必全部是右子树子孙</a:t>
            </a:r>
            <a:r>
              <a:rPr kumimoji="1" lang="zh-CN" altLang="en-US" b="1" smtClean="0">
                <a:solidFill>
                  <a:schemeClr val="accent2"/>
                </a:solidFill>
                <a:ea typeface="宋体" charset="-122"/>
              </a:rPr>
              <a:t>（即</a:t>
            </a:r>
            <a:r>
              <a:rPr kumimoji="1" lang="en-US" altLang="zh-CN" b="1" smtClean="0">
                <a:solidFill>
                  <a:schemeClr val="accent2"/>
                </a:solidFill>
                <a:ea typeface="宋体" charset="-122"/>
              </a:rPr>
              <a:t>FHG</a:t>
            </a:r>
            <a:r>
              <a:rPr kumimoji="1" lang="zh-CN" altLang="en-US" b="1" smtClean="0">
                <a:solidFill>
                  <a:schemeClr val="accent2"/>
                </a:solidFill>
                <a:ea typeface="宋体" charset="-122"/>
              </a:rPr>
              <a:t>）</a:t>
            </a:r>
            <a:r>
              <a:rPr kumimoji="1" lang="zh-CN" altLang="en-US" b="1" smtClean="0">
                <a:ea typeface="宋体" charset="-122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b="1" smtClean="0">
                <a:ea typeface="宋体" charset="-122"/>
              </a:rPr>
              <a:t>③继而，根据后序中的</a:t>
            </a:r>
            <a:r>
              <a:rPr kumimoji="1" lang="en-US" altLang="zh-CN" b="1" u="sng" smtClean="0">
                <a:ea typeface="宋体" charset="-122"/>
              </a:rPr>
              <a:t>DECB</a:t>
            </a:r>
            <a:r>
              <a:rPr kumimoji="1" lang="zh-CN" altLang="en-US" b="1" smtClean="0">
                <a:ea typeface="宋体" charset="-122"/>
              </a:rPr>
              <a:t>子树可确定</a:t>
            </a:r>
            <a:r>
              <a:rPr kumimoji="1" lang="en-US" altLang="zh-CN" b="1" smtClean="0">
                <a:ea typeface="宋体" charset="-122"/>
              </a:rPr>
              <a:t>B</a:t>
            </a:r>
            <a:r>
              <a:rPr kumimoji="1" lang="zh-CN" altLang="en-US" b="1" smtClean="0">
                <a:ea typeface="宋体" charset="-122"/>
              </a:rPr>
              <a:t>为</a:t>
            </a:r>
            <a:r>
              <a:rPr kumimoji="1" lang="en-US" altLang="zh-CN" b="1" smtClean="0">
                <a:ea typeface="宋体" charset="-122"/>
              </a:rPr>
              <a:t>A</a:t>
            </a:r>
            <a:r>
              <a:rPr kumimoji="1" lang="zh-CN" altLang="en-US" b="1" smtClean="0">
                <a:ea typeface="宋体" charset="-122"/>
              </a:rPr>
              <a:t>的左孩子，根据</a:t>
            </a:r>
            <a:r>
              <a:rPr kumimoji="1" lang="en-US" altLang="zh-CN" b="1" u="sng" smtClean="0">
                <a:ea typeface="宋体" charset="-122"/>
              </a:rPr>
              <a:t>HGF</a:t>
            </a:r>
            <a:r>
              <a:rPr kumimoji="1" lang="zh-CN" altLang="en-US" b="1" smtClean="0">
                <a:ea typeface="宋体" charset="-122"/>
              </a:rPr>
              <a:t>子串可确定</a:t>
            </a:r>
            <a:r>
              <a:rPr kumimoji="1" lang="en-US" altLang="zh-CN" b="1" smtClean="0">
                <a:ea typeface="宋体" charset="-122"/>
              </a:rPr>
              <a:t>F</a:t>
            </a:r>
            <a:r>
              <a:rPr kumimoji="1" lang="zh-CN" altLang="en-US" b="1" smtClean="0">
                <a:ea typeface="宋体" charset="-122"/>
              </a:rPr>
              <a:t>为</a:t>
            </a:r>
            <a:r>
              <a:rPr kumimoji="1" lang="en-US" altLang="zh-CN" b="1" smtClean="0">
                <a:ea typeface="宋体" charset="-122"/>
              </a:rPr>
              <a:t>A</a:t>
            </a:r>
            <a:r>
              <a:rPr kumimoji="1" lang="zh-CN" altLang="en-US" b="1" smtClean="0">
                <a:ea typeface="宋体" charset="-122"/>
              </a:rPr>
              <a:t>的右孩子；以此类推。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23850" y="5176614"/>
            <a:ext cx="4267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</a:rPr>
              <a:t>二叉树的后序序列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23850" y="6084888"/>
            <a:ext cx="3743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latin typeface="Times New Roman" pitchFamily="18" charset="0"/>
              </a:rPr>
              <a:t>二叉树的中序序列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514850" y="6161088"/>
            <a:ext cx="1654175" cy="673100"/>
          </a:xfrm>
          <a:prstGeom prst="rect">
            <a:avLst/>
          </a:prstGeom>
          <a:solidFill>
            <a:srgbClr val="CCFFCC"/>
          </a:solidFill>
          <a:ln w="3175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9999"/>
                </a:solidFill>
                <a:latin typeface="Times New Roman" pitchFamily="18" charset="0"/>
              </a:rPr>
              <a:t>左子树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572000" y="5018088"/>
            <a:ext cx="1654175" cy="673100"/>
          </a:xfrm>
          <a:prstGeom prst="rect">
            <a:avLst/>
          </a:prstGeom>
          <a:solidFill>
            <a:srgbClr val="CCFFCC"/>
          </a:solidFill>
          <a:ln w="3175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9999"/>
                </a:solidFill>
                <a:latin typeface="Times New Roman" pitchFamily="18" charset="0"/>
              </a:rPr>
              <a:t>左子树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248400" y="5018088"/>
            <a:ext cx="1654175" cy="673100"/>
          </a:xfrm>
          <a:prstGeom prst="rect">
            <a:avLst/>
          </a:prstGeom>
          <a:solidFill>
            <a:srgbClr val="CCECFF"/>
          </a:solidFill>
          <a:ln w="3175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latin typeface="Times New Roman" pitchFamily="18" charset="0"/>
              </a:rPr>
              <a:t>右子树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6975475" y="6173788"/>
            <a:ext cx="1654175" cy="673100"/>
          </a:xfrm>
          <a:prstGeom prst="rect">
            <a:avLst/>
          </a:prstGeom>
          <a:solidFill>
            <a:srgbClr val="CCECFF"/>
          </a:solidFill>
          <a:ln w="3175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latin typeface="Times New Roman" pitchFamily="18" charset="0"/>
              </a:rPr>
              <a:t>右子树</a:t>
            </a:r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8027988" y="5084763"/>
            <a:ext cx="609600" cy="609600"/>
          </a:xfrm>
          <a:prstGeom prst="ellipse">
            <a:avLst/>
          </a:prstGeom>
          <a:solidFill>
            <a:srgbClr val="FFCC99"/>
          </a:solidFill>
          <a:ln w="3175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3300"/>
                </a:solidFill>
                <a:latin typeface="Times New Roman" pitchFamily="18" charset="0"/>
              </a:rPr>
              <a:t>根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6267450" y="6161088"/>
            <a:ext cx="609600" cy="609600"/>
          </a:xfrm>
          <a:prstGeom prst="ellipse">
            <a:avLst/>
          </a:prstGeom>
          <a:solidFill>
            <a:srgbClr val="FFCC99"/>
          </a:solidFill>
          <a:ln w="3175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3300"/>
                </a:solidFill>
                <a:latin typeface="Times New Roman" pitchFamily="18" charset="0"/>
              </a:rPr>
              <a:t>根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57" grpId="0" autoUpdateAnimBg="0"/>
      <p:bldP spid="74758" grpId="0" animBg="1" autoUpdateAnimBg="0"/>
      <p:bldP spid="74759" grpId="0" animBg="1" autoUpdateAnimBg="0"/>
      <p:bldP spid="74760" grpId="0" animBg="1" autoUpdateAnimBg="0"/>
      <p:bldP spid="74761" grpId="0" animBg="1" autoUpdateAnimBg="0"/>
      <p:bldP spid="74762" grpId="0" animBg="1" autoUpdateAnimBg="0"/>
      <p:bldP spid="7476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6096000" cy="15240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2100" b="1" dirty="0" smtClean="0">
                <a:solidFill>
                  <a:schemeClr val="tx1"/>
                </a:solidFill>
                <a:ea typeface="幼圆" pitchFamily="49" charset="-122"/>
              </a:rPr>
              <a:t>中序遍历：</a:t>
            </a:r>
            <a:r>
              <a:rPr lang="en-US" altLang="zh-CN" sz="2100" b="1" dirty="0" smtClean="0">
                <a:solidFill>
                  <a:schemeClr val="tx1"/>
                </a:solidFill>
                <a:ea typeface="幼圆" pitchFamily="49" charset="-122"/>
              </a:rPr>
              <a:t>B D C E A F H G</a:t>
            </a:r>
            <a:br>
              <a:rPr lang="en-US" altLang="zh-CN" sz="2100" b="1" dirty="0" smtClean="0">
                <a:solidFill>
                  <a:schemeClr val="tx1"/>
                </a:solidFill>
                <a:ea typeface="幼圆" pitchFamily="49" charset="-122"/>
              </a:rPr>
            </a:br>
            <a:r>
              <a:rPr lang="en-US" altLang="zh-CN" sz="2100" b="1" dirty="0" smtClean="0">
                <a:solidFill>
                  <a:schemeClr val="tx1"/>
                </a:solidFill>
                <a:ea typeface="幼圆" pitchFamily="49" charset="-122"/>
              </a:rPr>
              <a:t/>
            </a:r>
            <a:br>
              <a:rPr lang="en-US" altLang="zh-CN" sz="2100" b="1" dirty="0" smtClean="0">
                <a:solidFill>
                  <a:schemeClr val="tx1"/>
                </a:solidFill>
                <a:ea typeface="幼圆" pitchFamily="49" charset="-122"/>
              </a:rPr>
            </a:br>
            <a:r>
              <a:rPr lang="zh-CN" altLang="en-US" sz="2100" b="1" dirty="0" smtClean="0">
                <a:solidFill>
                  <a:schemeClr val="tx1"/>
                </a:solidFill>
                <a:ea typeface="幼圆" pitchFamily="49" charset="-122"/>
              </a:rPr>
              <a:t>后序遍历：</a:t>
            </a:r>
            <a:r>
              <a:rPr lang="en-US" altLang="zh-CN" sz="2100" b="1" dirty="0" smtClean="0">
                <a:solidFill>
                  <a:schemeClr val="tx1"/>
                </a:solidFill>
                <a:ea typeface="幼圆" pitchFamily="49" charset="-122"/>
              </a:rPr>
              <a:t>D E C B H G F </a:t>
            </a:r>
            <a:r>
              <a:rPr lang="en-US" altLang="zh-CN" sz="2100" b="1" dirty="0" smtClean="0">
                <a:solidFill>
                  <a:schemeClr val="accent1"/>
                </a:solidFill>
                <a:ea typeface="幼圆" pitchFamily="49" charset="-122"/>
              </a:rPr>
              <a:t>A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>
            <a:off x="4428034" y="1772816"/>
            <a:ext cx="1008062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5" name="Line 5"/>
          <p:cNvSpPr>
            <a:spLocks noChangeShapeType="1"/>
          </p:cNvSpPr>
          <p:nvPr/>
        </p:nvSpPr>
        <p:spPr bwMode="auto">
          <a:xfrm>
            <a:off x="4408487" y="2437343"/>
            <a:ext cx="936625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5810250" y="1818854"/>
            <a:ext cx="769938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>
            <a:off x="5559499" y="2453748"/>
            <a:ext cx="6477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auto">
          <a:xfrm>
            <a:off x="990600" y="536575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</a:rPr>
              <a:t>B D C E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4648200" y="5380038"/>
            <a:ext cx="193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66FF33"/>
                </a:solidFill>
                <a:latin typeface="Times New Roman" pitchFamily="18" charset="0"/>
              </a:rPr>
              <a:t>（ </a:t>
            </a:r>
            <a:r>
              <a:rPr lang="en-US" altLang="zh-CN" sz="2800" b="1">
                <a:solidFill>
                  <a:srgbClr val="66FF33"/>
                </a:solidFill>
                <a:latin typeface="Times New Roman" pitchFamily="18" charset="0"/>
              </a:rPr>
              <a:t>F H G</a:t>
            </a:r>
            <a:r>
              <a:rPr lang="zh-CN" altLang="en-US" sz="2800" b="1">
                <a:solidFill>
                  <a:srgbClr val="66FF33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455690" name="Rectangle 10"/>
          <p:cNvSpPr>
            <a:spLocks noChangeArrowheads="1"/>
          </p:cNvSpPr>
          <p:nvPr/>
        </p:nvSpPr>
        <p:spPr bwMode="auto">
          <a:xfrm>
            <a:off x="3581400" y="262255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2819400" y="330835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55692" name="Rectangle 12"/>
          <p:cNvSpPr>
            <a:spLocks noChangeArrowheads="1"/>
          </p:cNvSpPr>
          <p:nvPr/>
        </p:nvSpPr>
        <p:spPr bwMode="auto">
          <a:xfrm>
            <a:off x="4343400" y="330835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971550" y="5441950"/>
            <a:ext cx="31432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</a:rPr>
              <a:t>D C E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455694" name="Rectangle 14"/>
          <p:cNvSpPr>
            <a:spLocks noChangeArrowheads="1"/>
          </p:cNvSpPr>
          <p:nvPr/>
        </p:nvSpPr>
        <p:spPr bwMode="auto">
          <a:xfrm>
            <a:off x="4419600" y="5441950"/>
            <a:ext cx="1981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FF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</a:rPr>
              <a:t>（ </a:t>
            </a:r>
            <a:r>
              <a:rPr lang="en-US" altLang="zh-CN" sz="2800" b="1">
                <a:solidFill>
                  <a:srgbClr val="FF00FF"/>
                </a:solidFill>
                <a:latin typeface="Times New Roman" pitchFamily="18" charset="0"/>
              </a:rPr>
              <a:t>H G</a:t>
            </a: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3124200" y="399415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55696" name="Rectangle 16"/>
          <p:cNvSpPr>
            <a:spLocks noChangeArrowheads="1"/>
          </p:cNvSpPr>
          <p:nvPr/>
        </p:nvSpPr>
        <p:spPr bwMode="auto">
          <a:xfrm>
            <a:off x="2743200" y="4603750"/>
            <a:ext cx="125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D     E</a:t>
            </a:r>
          </a:p>
        </p:txBody>
      </p:sp>
      <p:sp>
        <p:nvSpPr>
          <p:cNvPr id="455697" name="Rectangle 17"/>
          <p:cNvSpPr>
            <a:spLocks noChangeArrowheads="1"/>
          </p:cNvSpPr>
          <p:nvPr/>
        </p:nvSpPr>
        <p:spPr bwMode="auto">
          <a:xfrm>
            <a:off x="4910138" y="3994150"/>
            <a:ext cx="50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55698" name="Rectangle 18"/>
          <p:cNvSpPr>
            <a:spLocks noChangeArrowheads="1"/>
          </p:cNvSpPr>
          <p:nvPr/>
        </p:nvSpPr>
        <p:spPr bwMode="auto">
          <a:xfrm>
            <a:off x="4267200" y="4603750"/>
            <a:ext cx="50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455699" name="Line 19"/>
          <p:cNvSpPr>
            <a:spLocks noChangeShapeType="1"/>
          </p:cNvSpPr>
          <p:nvPr/>
        </p:nvSpPr>
        <p:spPr bwMode="auto">
          <a:xfrm flipH="1">
            <a:off x="3200400" y="3079750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5700" name="Line 20"/>
          <p:cNvSpPr>
            <a:spLocks noChangeShapeType="1"/>
          </p:cNvSpPr>
          <p:nvPr/>
        </p:nvSpPr>
        <p:spPr bwMode="auto">
          <a:xfrm flipH="1">
            <a:off x="2895600" y="4451350"/>
            <a:ext cx="381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5701" name="Line 21"/>
          <p:cNvSpPr>
            <a:spLocks noChangeShapeType="1"/>
          </p:cNvSpPr>
          <p:nvPr/>
        </p:nvSpPr>
        <p:spPr bwMode="auto">
          <a:xfrm flipH="1">
            <a:off x="4724400" y="4451350"/>
            <a:ext cx="3048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5702" name="Line 22"/>
          <p:cNvSpPr>
            <a:spLocks noChangeShapeType="1"/>
          </p:cNvSpPr>
          <p:nvPr/>
        </p:nvSpPr>
        <p:spPr bwMode="auto">
          <a:xfrm>
            <a:off x="3962400" y="3079750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5703" name="Line 23"/>
          <p:cNvSpPr>
            <a:spLocks noChangeShapeType="1"/>
          </p:cNvSpPr>
          <p:nvPr/>
        </p:nvSpPr>
        <p:spPr bwMode="auto">
          <a:xfrm>
            <a:off x="4648200" y="3689350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3124200" y="3765550"/>
            <a:ext cx="152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>
            <a:off x="3505200" y="4451350"/>
            <a:ext cx="2286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5706" name="Rectangle 26"/>
          <p:cNvSpPr>
            <a:spLocks noChangeArrowheads="1"/>
          </p:cNvSpPr>
          <p:nvPr/>
        </p:nvSpPr>
        <p:spPr bwMode="auto">
          <a:xfrm>
            <a:off x="5426819" y="134514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55707" name="Rectangle 27"/>
          <p:cNvSpPr>
            <a:spLocks noChangeArrowheads="1"/>
          </p:cNvSpPr>
          <p:nvPr/>
        </p:nvSpPr>
        <p:spPr bwMode="auto">
          <a:xfrm>
            <a:off x="5151702" y="203094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55708" name="Rectangle 28"/>
          <p:cNvSpPr>
            <a:spLocks noChangeArrowheads="1"/>
          </p:cNvSpPr>
          <p:nvPr/>
        </p:nvSpPr>
        <p:spPr bwMode="auto">
          <a:xfrm>
            <a:off x="4367336" y="134514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55709" name="Rectangle 29"/>
          <p:cNvSpPr>
            <a:spLocks noChangeArrowheads="1"/>
          </p:cNvSpPr>
          <p:nvPr/>
        </p:nvSpPr>
        <p:spPr bwMode="auto">
          <a:xfrm>
            <a:off x="5955506" y="2055814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55710" name="Rectangle 30"/>
          <p:cNvSpPr>
            <a:spLocks noChangeArrowheads="1"/>
          </p:cNvSpPr>
          <p:nvPr/>
        </p:nvSpPr>
        <p:spPr bwMode="auto">
          <a:xfrm>
            <a:off x="5682531" y="1340768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1371600" y="260350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/>
              <a:t>例子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6156325" y="3141663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思考算法并实现！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  <p:bldP spid="455685" grpId="0" animBg="1"/>
      <p:bldP spid="455686" grpId="0" animBg="1"/>
      <p:bldP spid="455687" grpId="0" animBg="1"/>
      <p:bldP spid="455688" grpId="0" autoUpdateAnimBg="0"/>
      <p:bldP spid="455689" grpId="0" autoUpdateAnimBg="0"/>
      <p:bldP spid="455690" grpId="0" autoUpdateAnimBg="0"/>
      <p:bldP spid="455691" grpId="0" autoUpdateAnimBg="0"/>
      <p:bldP spid="455692" grpId="0" autoUpdateAnimBg="0"/>
      <p:bldP spid="455693" grpId="0" animBg="1" autoUpdateAnimBg="0"/>
      <p:bldP spid="455694" grpId="0" animBg="1" autoUpdateAnimBg="0"/>
      <p:bldP spid="455695" grpId="0" autoUpdateAnimBg="0"/>
      <p:bldP spid="455696" grpId="0" autoUpdateAnimBg="0"/>
      <p:bldP spid="455697" grpId="0" autoUpdateAnimBg="0"/>
      <p:bldP spid="455698" grpId="0" autoUpdateAnimBg="0"/>
      <p:bldP spid="455699" grpId="0" animBg="1"/>
      <p:bldP spid="455700" grpId="0" animBg="1"/>
      <p:bldP spid="455701" grpId="0" animBg="1"/>
      <p:bldP spid="455702" grpId="0" animBg="1"/>
      <p:bldP spid="455703" grpId="0" animBg="1"/>
      <p:bldP spid="455704" grpId="0" animBg="1"/>
      <p:bldP spid="455705" grpId="0" animBg="1"/>
      <p:bldP spid="455706" grpId="0" autoUpdateAnimBg="0"/>
      <p:bldP spid="455707" grpId="0" autoUpdateAnimBg="0"/>
      <p:bldP spid="455708" grpId="0" autoUpdateAnimBg="0"/>
      <p:bldP spid="455709" grpId="0" autoUpdateAnimBg="0"/>
      <p:bldP spid="455710" grpId="0" autoUpdateAnimBg="0"/>
      <p:bldP spid="4557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476672" y="-459432"/>
            <a:ext cx="5064953" cy="169563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随堂练习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959716"/>
            <a:ext cx="7094155" cy="50776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已知一颗二叉树的先序和中序遍历序列，请复原该二叉树，并写出后序遍历结果</a:t>
            </a:r>
            <a:r>
              <a:rPr lang="en-US" altLang="zh-CN" b="1" dirty="0" smtClean="0">
                <a:ea typeface="宋体" charset="-122"/>
              </a:rPr>
              <a:t>:</a:t>
            </a:r>
          </a:p>
          <a:p>
            <a:pPr marL="365760" lvl="1" indent="0" eaLnBrk="1" hangingPunct="1">
              <a:buNone/>
            </a:pPr>
            <a:r>
              <a:rPr lang="en-US" altLang="zh-CN" b="1" dirty="0" err="1" smtClean="0">
                <a:ea typeface="宋体" charset="-122"/>
              </a:rPr>
              <a:t>Preoder:ABDGHEIJKCFLMNOP</a:t>
            </a:r>
            <a:endParaRPr lang="en-US" altLang="zh-CN" b="1" dirty="0" smtClean="0">
              <a:ea typeface="宋体" charset="-122"/>
            </a:endParaRPr>
          </a:p>
          <a:p>
            <a:pPr marL="365760" lvl="1" indent="0" eaLnBrk="1" hangingPunct="1">
              <a:buNone/>
            </a:pPr>
            <a:r>
              <a:rPr lang="en-US" altLang="zh-CN" b="1" dirty="0" err="1" smtClean="0">
                <a:ea typeface="宋体" charset="-122"/>
              </a:rPr>
              <a:t>Inorder:DHGBEJIKAFMLNCOP</a:t>
            </a: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755650" y="569913"/>
            <a:ext cx="475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练习题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385888"/>
            <a:ext cx="66960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6013" y="5472113"/>
            <a:ext cx="5111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先序遍历结果：</a:t>
            </a:r>
            <a:r>
              <a:rPr lang="en-US" altLang="zh-CN" b="1"/>
              <a:t>ABCDEFGHIJK</a:t>
            </a:r>
          </a:p>
          <a:p>
            <a:pPr eaLnBrk="1" hangingPunct="1"/>
            <a:r>
              <a:rPr lang="zh-CN" altLang="en-US" b="1"/>
              <a:t>中序遍历结果：</a:t>
            </a:r>
            <a:r>
              <a:rPr lang="en-US" altLang="zh-CN" b="1"/>
              <a:t>CDBEFAHGJIK</a:t>
            </a:r>
          </a:p>
          <a:p>
            <a:pPr eaLnBrk="1" hangingPunct="1"/>
            <a:r>
              <a:rPr lang="zh-CN" altLang="en-US" b="1"/>
              <a:t>后序遍历结果：</a:t>
            </a:r>
            <a:r>
              <a:rPr lang="en-US" altLang="zh-CN" b="1"/>
              <a:t>DCFEBHJKIGA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3" y="2387170"/>
            <a:ext cx="5064953" cy="1695631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charset="-122"/>
              </a:rPr>
              <a:t>二叉树的遍历的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zh-CN" altLang="en-US" b="1" dirty="0" smtClean="0">
                <a:ea typeface="宋体" charset="-122"/>
              </a:rPr>
              <a:t>简单应用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203200"/>
            <a:ext cx="7588250" cy="669925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ea typeface="幼圆" pitchFamily="49" charset="-122"/>
              </a:rPr>
              <a:t>计算二叉树中所有结点的数目</a:t>
            </a:r>
            <a:r>
              <a:rPr lang="zh-CN" altLang="en-US" sz="3000" b="1" smtClean="0">
                <a:solidFill>
                  <a:schemeClr val="accent1"/>
                </a:solidFill>
                <a:ea typeface="幼圆" pitchFamily="49" charset="-122"/>
              </a:rPr>
              <a:t> </a:t>
            </a: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827088" y="2781300"/>
            <a:ext cx="6400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int nCount=0;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void  nCountNode (BiTree T)  {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if (T){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	InOrderTraverse(T-&gt;lchild);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 nCount++;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 InOrderTraverse(T-&gt;rchild);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}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827088" y="1484313"/>
            <a:ext cx="770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算法思想</a:t>
            </a:r>
            <a:r>
              <a:rPr lang="en-US" altLang="zh-CN" b="1"/>
              <a:t>: </a:t>
            </a:r>
            <a:r>
              <a:rPr lang="zh-CN" altLang="en-US" b="1"/>
              <a:t>遍历树的节点时统计节点数量</a:t>
            </a:r>
            <a:r>
              <a:rPr lang="en-US" altLang="zh-CN" b="1"/>
              <a:t>(</a:t>
            </a:r>
            <a:r>
              <a:rPr lang="zh-CN" altLang="en-US" b="1"/>
              <a:t>全局计数器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/>
      <p:bldP spid="4597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827088" y="2276475"/>
            <a:ext cx="64008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nCount=0;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void  nCountLeaf (BiTree T)  {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if (T){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	InOrderTraverse(T-&gt;lchild);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 if(! T-&gt;lchild &amp;&amp; !T-&gt;rchild)     //</a:t>
            </a:r>
            <a:r>
              <a:rPr lang="zh-CN" altLang="en-US" sz="2000">
                <a:latin typeface="Arial" charset="0"/>
              </a:rPr>
              <a:t>叶子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000">
                <a:latin typeface="Arial" charset="0"/>
              </a:rPr>
              <a:t>              </a:t>
            </a:r>
            <a:r>
              <a:rPr lang="en-US" altLang="zh-CN" sz="2000">
                <a:latin typeface="Arial" charset="0"/>
              </a:rPr>
              <a:t>nCount++;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 InOrderTraverse(T-&gt;rchild);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}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ea typeface="幼圆" pitchFamily="49" charset="-122"/>
              </a:rPr>
              <a:t>计算二叉树中所有叶子结点的数目</a:t>
            </a:r>
            <a:endParaRPr lang="zh-CN" altLang="en-US" smtClean="0">
              <a:ea typeface="幼圆" pitchFamily="49" charset="-122"/>
            </a:endParaRP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7993063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算法思想</a:t>
            </a:r>
            <a:r>
              <a:rPr lang="en-US" altLang="zh-CN" b="1"/>
              <a:t>: </a:t>
            </a:r>
            <a:r>
              <a:rPr lang="zh-CN" altLang="en-US" b="1"/>
              <a:t>遍历的时候判断节点类型</a:t>
            </a:r>
            <a:r>
              <a:rPr lang="en-US" altLang="zh-CN" b="1"/>
              <a:t>,</a:t>
            </a:r>
            <a:r>
              <a:rPr lang="zh-CN" altLang="en-US" b="1"/>
              <a:t>如果是叶子节点</a:t>
            </a:r>
            <a:r>
              <a:rPr lang="en-US" altLang="zh-CN" b="1"/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/>
              <a:t>则计数器</a:t>
            </a:r>
            <a:r>
              <a:rPr lang="en-US" altLang="zh-CN" b="1"/>
              <a:t>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/>
      <p:bldP spid="46080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ea typeface="幼圆" pitchFamily="49" charset="-122"/>
              </a:rPr>
              <a:t>计算二叉树的深度</a:t>
            </a:r>
            <a:endParaRPr lang="zh-CN" altLang="en-US" smtClean="0">
              <a:ea typeface="幼圆" pitchFamily="49" charset="-122"/>
            </a:endParaRP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827088" y="2349500"/>
            <a:ext cx="64008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int  nHeight (BiTree T)  {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if (!T) return 0;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else {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	lh = nHeight(T-&gt;lchild);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 rh = nHeight(T-&gt;rchild);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 h = lh&gt;rh?lh:rh;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      return h+1;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}</a:t>
            </a:r>
          </a:p>
        </p:txBody>
      </p:sp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755650" y="1412875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算法思想</a:t>
            </a:r>
            <a:r>
              <a:rPr lang="en-US" altLang="zh-CN" b="1"/>
              <a:t>: </a:t>
            </a:r>
            <a:r>
              <a:rPr lang="zh-CN" altLang="en-US" b="1"/>
              <a:t>节点高度为左右子树高度最大值</a:t>
            </a:r>
            <a:r>
              <a:rPr lang="en-US" altLang="zh-CN" b="1"/>
              <a:t>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/>
      <p:bldP spid="4618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899592" y="1628800"/>
            <a:ext cx="77724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err="1">
                <a:latin typeface="幼圆" pitchFamily="49" charset="-122"/>
              </a:rPr>
              <a:t>typedef</a:t>
            </a:r>
            <a:r>
              <a:rPr lang="en-US" altLang="zh-CN" sz="2800" b="1" dirty="0">
                <a:latin typeface="幼圆" pitchFamily="49" charset="-122"/>
              </a:rPr>
              <a:t>  </a:t>
            </a:r>
            <a:r>
              <a:rPr lang="en-US" altLang="zh-CN" sz="2800" b="1" dirty="0" err="1">
                <a:latin typeface="幼圆" pitchFamily="49" charset="-122"/>
              </a:rPr>
              <a:t>struct</a:t>
            </a:r>
            <a:r>
              <a:rPr lang="en-US" altLang="zh-CN" sz="2800" b="1" dirty="0">
                <a:latin typeface="幼圆" pitchFamily="49" charset="-122"/>
              </a:rPr>
              <a:t>  </a:t>
            </a:r>
            <a:r>
              <a:rPr lang="en-US" altLang="zh-CN" sz="2800" b="1" dirty="0" err="1">
                <a:latin typeface="幼圆" pitchFamily="49" charset="-122"/>
              </a:rPr>
              <a:t>BiTNode</a:t>
            </a:r>
            <a:r>
              <a:rPr lang="en-US" altLang="zh-CN" sz="2800" b="1" dirty="0">
                <a:latin typeface="幼圆" pitchFamily="49" charset="-122"/>
              </a:rPr>
              <a:t>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幼圆" pitchFamily="49" charset="-122"/>
              </a:rPr>
              <a:t>  </a:t>
            </a:r>
            <a:r>
              <a:rPr lang="en-US" altLang="zh-CN" sz="2800" b="1" dirty="0" err="1">
                <a:latin typeface="幼圆" pitchFamily="49" charset="-122"/>
              </a:rPr>
              <a:t>ElemType</a:t>
            </a:r>
            <a:r>
              <a:rPr lang="en-US" altLang="zh-CN" sz="2800" b="1" dirty="0">
                <a:latin typeface="幼圆" pitchFamily="49" charset="-122"/>
              </a:rPr>
              <a:t>        data;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幼圆" pitchFamily="49" charset="-122"/>
              </a:rPr>
              <a:t>  </a:t>
            </a:r>
            <a:r>
              <a:rPr lang="en-US" altLang="zh-CN" sz="2800" b="1" dirty="0" err="1">
                <a:latin typeface="幼圆" pitchFamily="49" charset="-122"/>
              </a:rPr>
              <a:t>struct</a:t>
            </a:r>
            <a:r>
              <a:rPr lang="en-US" altLang="zh-CN" sz="2800" b="1" dirty="0">
                <a:latin typeface="幼圆" pitchFamily="49" charset="-122"/>
              </a:rPr>
              <a:t> </a:t>
            </a:r>
            <a:r>
              <a:rPr lang="en-US" altLang="zh-CN" sz="2800" b="1" dirty="0" err="1">
                <a:latin typeface="幼圆" pitchFamily="49" charset="-122"/>
              </a:rPr>
              <a:t>BiTNode</a:t>
            </a:r>
            <a:r>
              <a:rPr lang="en-US" altLang="zh-CN" sz="2800" b="1" dirty="0">
                <a:latin typeface="幼圆" pitchFamily="49" charset="-122"/>
              </a:rPr>
              <a:t>   *</a:t>
            </a:r>
            <a:r>
              <a:rPr lang="en-US" altLang="zh-CN" sz="2800" b="1" dirty="0" err="1">
                <a:latin typeface="幼圆" pitchFamily="49" charset="-122"/>
              </a:rPr>
              <a:t>lchild</a:t>
            </a:r>
            <a:r>
              <a:rPr lang="en-US" altLang="zh-CN" sz="2800" b="1" dirty="0">
                <a:latin typeface="幼圆" pitchFamily="49" charset="-122"/>
              </a:rPr>
              <a:t>,*</a:t>
            </a:r>
            <a:r>
              <a:rPr lang="en-US" altLang="zh-CN" sz="2800" b="1" dirty="0" err="1">
                <a:latin typeface="幼圆" pitchFamily="49" charset="-122"/>
              </a:rPr>
              <a:t>rchild</a:t>
            </a:r>
            <a:r>
              <a:rPr lang="en-US" altLang="zh-CN" sz="2800" b="1" dirty="0">
                <a:latin typeface="幼圆" pitchFamily="49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幼圆" pitchFamily="49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幼圆" pitchFamily="49" charset="-122"/>
              </a:rPr>
              <a:t>//</a:t>
            </a:r>
            <a:r>
              <a:rPr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左右孩子指针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幼圆" pitchFamily="49" charset="-122"/>
              </a:rPr>
              <a:t>}</a:t>
            </a:r>
            <a:r>
              <a:rPr lang="en-US" altLang="zh-CN" sz="2800" b="1" dirty="0" err="1">
                <a:latin typeface="幼圆" pitchFamily="49" charset="-122"/>
              </a:rPr>
              <a:t>BiTNode</a:t>
            </a:r>
            <a:r>
              <a:rPr lang="en-US" altLang="zh-CN" sz="2800" b="1" dirty="0">
                <a:latin typeface="幼圆" pitchFamily="49" charset="-122"/>
              </a:rPr>
              <a:t>, *</a:t>
            </a:r>
            <a:r>
              <a:rPr lang="en-US" altLang="zh-CN" sz="2800" b="1" dirty="0" err="1">
                <a:latin typeface="幼圆" pitchFamily="49" charset="-122"/>
              </a:rPr>
              <a:t>BiTree</a:t>
            </a:r>
            <a:r>
              <a:rPr lang="en-US" altLang="zh-CN" sz="2800" b="1" dirty="0">
                <a:latin typeface="幼圆" pitchFamily="49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幼圆" pitchFamily="49" charset="-122"/>
              </a:rPr>
              <a:t>   //</a:t>
            </a:r>
            <a:r>
              <a:rPr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基本操作的函数原型说明</a:t>
            </a:r>
            <a:r>
              <a:rPr lang="en-US" altLang="zh-CN" sz="2800" b="1" dirty="0">
                <a:solidFill>
                  <a:srgbClr val="FFFF00"/>
                </a:solidFill>
                <a:latin typeface="幼圆" pitchFamily="49" charset="-122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latin typeface="幼圆" pitchFamily="49" charset="-122"/>
              </a:rPr>
              <a:t>部分</a:t>
            </a:r>
            <a:r>
              <a:rPr lang="en-US" altLang="zh-CN" sz="2800" b="1" dirty="0">
                <a:solidFill>
                  <a:srgbClr val="FFFF00"/>
                </a:solidFill>
                <a:latin typeface="幼圆" pitchFamily="49" charset="-122"/>
              </a:rPr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5157192" cy="838200"/>
          </a:xfr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/>
            <a:r>
              <a:rPr lang="zh-CN" altLang="en-US" sz="3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回顾：</a:t>
            </a:r>
            <a:r>
              <a:rPr lang="zh-CN" altLang="en-US" sz="3000" b="1" dirty="0" smtClean="0">
                <a:solidFill>
                  <a:srgbClr val="002060"/>
                </a:solidFill>
                <a:latin typeface="幼圆" pitchFamily="49" charset="-122"/>
                <a:ea typeface="幼圆" pitchFamily="49" charset="-122"/>
              </a:rPr>
              <a:t>二叉链表的存储表示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899465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void preorder(</a:t>
            </a:r>
            <a:r>
              <a:rPr lang="en-US" altLang="zh-CN" b="1" dirty="0" err="1">
                <a:solidFill>
                  <a:srgbClr val="FFFF00"/>
                </a:solidFill>
                <a:latin typeface="Arial" charset="0"/>
              </a:rPr>
              <a:t>BiTree</a:t>
            </a:r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 T){</a:t>
            </a:r>
          </a:p>
          <a:p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  if(T!=NULL){  </a:t>
            </a:r>
          </a:p>
          <a:p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      </a:t>
            </a:r>
            <a:r>
              <a:rPr lang="en-US" altLang="zh-CN" b="1" dirty="0" err="1">
                <a:solidFill>
                  <a:srgbClr val="FFFF00"/>
                </a:solidFill>
                <a:latin typeface="Arial" charset="0"/>
              </a:rPr>
              <a:t>printf</a:t>
            </a:r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("%d\</a:t>
            </a:r>
            <a:r>
              <a:rPr lang="en-US" altLang="zh-CN" b="1" dirty="0" err="1">
                <a:solidFill>
                  <a:srgbClr val="FFFF00"/>
                </a:solidFill>
                <a:latin typeface="Arial" charset="0"/>
              </a:rPr>
              <a:t>t",T</a:t>
            </a:r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-&gt;data);</a:t>
            </a:r>
          </a:p>
          <a:p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      preorder(T-&gt;</a:t>
            </a:r>
            <a:r>
              <a:rPr lang="en-US" altLang="zh-CN" b="1" dirty="0" err="1">
                <a:solidFill>
                  <a:srgbClr val="FFFF00"/>
                </a:solidFill>
                <a:latin typeface="Arial" charset="0"/>
              </a:rPr>
              <a:t>lchild</a:t>
            </a:r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);</a:t>
            </a:r>
          </a:p>
          <a:p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      preorder(T-&gt;</a:t>
            </a:r>
            <a:r>
              <a:rPr lang="en-US" altLang="zh-CN" b="1" dirty="0" err="1">
                <a:solidFill>
                  <a:srgbClr val="FFFF00"/>
                </a:solidFill>
                <a:latin typeface="Arial" charset="0"/>
              </a:rPr>
              <a:t>rchild</a:t>
            </a:r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);</a:t>
            </a:r>
          </a:p>
          <a:p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   }</a:t>
            </a:r>
          </a:p>
          <a:p>
            <a:r>
              <a:rPr lang="en-US" altLang="zh-CN" b="1" dirty="0">
                <a:solidFill>
                  <a:srgbClr val="FFFF00"/>
                </a:solidFill>
                <a:latin typeface="Arial" charset="0"/>
              </a:rPr>
              <a:t>}</a:t>
            </a:r>
          </a:p>
        </p:txBody>
      </p:sp>
      <p:grpSp>
        <p:nvGrpSpPr>
          <p:cNvPr id="393219" name="Group 3"/>
          <p:cNvGrpSpPr>
            <a:grpSpLocks/>
          </p:cNvGrpSpPr>
          <p:nvPr/>
        </p:nvGrpSpPr>
        <p:grpSpPr bwMode="auto">
          <a:xfrm>
            <a:off x="304800" y="3459163"/>
            <a:ext cx="1143000" cy="1235075"/>
            <a:chOff x="192" y="2160"/>
            <a:chExt cx="720" cy="778"/>
          </a:xfrm>
          <a:noFill/>
        </p:grpSpPr>
        <p:sp>
          <p:nvSpPr>
            <p:cNvPr id="13464" name="Line 4"/>
            <p:cNvSpPr>
              <a:spLocks noChangeShapeType="1"/>
            </p:cNvSpPr>
            <p:nvPr/>
          </p:nvSpPr>
          <p:spPr bwMode="auto">
            <a:xfrm>
              <a:off x="480" y="2400"/>
              <a:ext cx="0" cy="336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65" name="Text Box 5"/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主程序</a:t>
              </a:r>
            </a:p>
          </p:txBody>
        </p:sp>
        <p:sp>
          <p:nvSpPr>
            <p:cNvPr id="13466" name="Text Box 6"/>
            <p:cNvSpPr txBox="1">
              <a:spLocks noChangeArrowheads="1"/>
            </p:cNvSpPr>
            <p:nvPr/>
          </p:nvSpPr>
          <p:spPr bwMode="auto">
            <a:xfrm>
              <a:off x="240" y="2688"/>
              <a:ext cx="672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</a:rPr>
                <a:t>Pre( T )</a:t>
              </a:r>
            </a:p>
          </p:txBody>
        </p:sp>
      </p:grpSp>
      <p:sp>
        <p:nvSpPr>
          <p:cNvPr id="393223" name="Line 7"/>
          <p:cNvSpPr>
            <a:spLocks noChangeShapeType="1"/>
          </p:cNvSpPr>
          <p:nvPr/>
        </p:nvSpPr>
        <p:spPr bwMode="auto">
          <a:xfrm>
            <a:off x="762000" y="4754563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7848600" y="3763963"/>
            <a:ext cx="762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</a:rPr>
              <a:t>返回</a:t>
            </a:r>
          </a:p>
        </p:txBody>
      </p:sp>
      <p:grpSp>
        <p:nvGrpSpPr>
          <p:cNvPr id="393225" name="Group 9"/>
          <p:cNvGrpSpPr>
            <a:grpSpLocks/>
          </p:cNvGrpSpPr>
          <p:nvPr/>
        </p:nvGrpSpPr>
        <p:grpSpPr bwMode="auto">
          <a:xfrm>
            <a:off x="7239000" y="3306763"/>
            <a:ext cx="533400" cy="838200"/>
            <a:chOff x="4560" y="1968"/>
            <a:chExt cx="336" cy="528"/>
          </a:xfrm>
          <a:noFill/>
        </p:grpSpPr>
        <p:sp>
          <p:nvSpPr>
            <p:cNvPr id="13460" name="Line 10"/>
            <p:cNvSpPr>
              <a:spLocks noChangeShapeType="1"/>
            </p:cNvSpPr>
            <p:nvPr/>
          </p:nvSpPr>
          <p:spPr bwMode="auto">
            <a:xfrm>
              <a:off x="4560" y="2448"/>
              <a:ext cx="192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61" name="Line 11"/>
            <p:cNvSpPr>
              <a:spLocks noChangeShapeType="1"/>
            </p:cNvSpPr>
            <p:nvPr/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62" name="Line 12"/>
            <p:cNvSpPr>
              <a:spLocks noChangeShapeType="1"/>
            </p:cNvSpPr>
            <p:nvPr/>
          </p:nvSpPr>
          <p:spPr bwMode="auto">
            <a:xfrm>
              <a:off x="4752" y="2496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63" name="Line 13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528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7848600" y="4678363"/>
            <a:ext cx="762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</a:rPr>
              <a:t>返回</a:t>
            </a:r>
          </a:p>
        </p:txBody>
      </p:sp>
      <p:grpSp>
        <p:nvGrpSpPr>
          <p:cNvPr id="393231" name="Group 15"/>
          <p:cNvGrpSpPr>
            <a:grpSpLocks/>
          </p:cNvGrpSpPr>
          <p:nvPr/>
        </p:nvGrpSpPr>
        <p:grpSpPr bwMode="auto">
          <a:xfrm>
            <a:off x="7239000" y="4221163"/>
            <a:ext cx="533400" cy="838200"/>
            <a:chOff x="4560" y="2544"/>
            <a:chExt cx="336" cy="528"/>
          </a:xfrm>
          <a:noFill/>
        </p:grpSpPr>
        <p:sp>
          <p:nvSpPr>
            <p:cNvPr id="13456" name="Line 16"/>
            <p:cNvSpPr>
              <a:spLocks noChangeShapeType="1"/>
            </p:cNvSpPr>
            <p:nvPr/>
          </p:nvSpPr>
          <p:spPr bwMode="auto">
            <a:xfrm>
              <a:off x="4560" y="2688"/>
              <a:ext cx="192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57" name="Line 17"/>
            <p:cNvSpPr>
              <a:spLocks noChangeShapeType="1"/>
            </p:cNvSpPr>
            <p:nvPr/>
          </p:nvSpPr>
          <p:spPr bwMode="auto">
            <a:xfrm>
              <a:off x="4752" y="2544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58" name="Line 18"/>
            <p:cNvSpPr>
              <a:spLocks noChangeShapeType="1"/>
            </p:cNvSpPr>
            <p:nvPr/>
          </p:nvSpPr>
          <p:spPr bwMode="auto">
            <a:xfrm>
              <a:off x="4752" y="3072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59" name="Line 19"/>
            <p:cNvSpPr>
              <a:spLocks noChangeShapeType="1"/>
            </p:cNvSpPr>
            <p:nvPr/>
          </p:nvSpPr>
          <p:spPr bwMode="auto">
            <a:xfrm flipV="1">
              <a:off x="4752" y="2544"/>
              <a:ext cx="0" cy="528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3236" name="Group 20"/>
          <p:cNvGrpSpPr>
            <a:grpSpLocks/>
          </p:cNvGrpSpPr>
          <p:nvPr/>
        </p:nvGrpSpPr>
        <p:grpSpPr bwMode="auto">
          <a:xfrm>
            <a:off x="3200400" y="4525963"/>
            <a:ext cx="609600" cy="1752600"/>
            <a:chOff x="2016" y="2736"/>
            <a:chExt cx="384" cy="1104"/>
          </a:xfrm>
          <a:noFill/>
        </p:grpSpPr>
        <p:sp>
          <p:nvSpPr>
            <p:cNvPr id="13452" name="Line 21"/>
            <p:cNvSpPr>
              <a:spLocks noChangeShapeType="1"/>
            </p:cNvSpPr>
            <p:nvPr/>
          </p:nvSpPr>
          <p:spPr bwMode="auto">
            <a:xfrm>
              <a:off x="2016" y="2832"/>
              <a:ext cx="240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53" name="Line 22"/>
            <p:cNvSpPr>
              <a:spLocks noChangeShapeType="1"/>
            </p:cNvSpPr>
            <p:nvPr/>
          </p:nvSpPr>
          <p:spPr bwMode="auto">
            <a:xfrm>
              <a:off x="2256" y="2736"/>
              <a:ext cx="0" cy="1104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54" name="Line 23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55" name="Line 24"/>
            <p:cNvSpPr>
              <a:spLocks noChangeShapeType="1"/>
            </p:cNvSpPr>
            <p:nvPr/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3241" name="Group 25"/>
          <p:cNvGrpSpPr>
            <a:grpSpLocks/>
          </p:cNvGrpSpPr>
          <p:nvPr/>
        </p:nvGrpSpPr>
        <p:grpSpPr bwMode="auto">
          <a:xfrm>
            <a:off x="3886200" y="5821363"/>
            <a:ext cx="1600200" cy="708025"/>
            <a:chOff x="2448" y="3552"/>
            <a:chExt cx="864" cy="446"/>
          </a:xfrm>
          <a:noFill/>
        </p:grpSpPr>
        <p:sp>
          <p:nvSpPr>
            <p:cNvPr id="13450" name="Text Box 26"/>
            <p:cNvSpPr txBox="1">
              <a:spLocks noChangeArrowheads="1"/>
            </p:cNvSpPr>
            <p:nvPr/>
          </p:nvSpPr>
          <p:spPr bwMode="auto">
            <a:xfrm>
              <a:off x="2448" y="3552"/>
              <a:ext cx="86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itchFamily="18" charset="0"/>
                </a:rPr>
                <a:t>pre(T    R);</a:t>
              </a:r>
            </a:p>
          </p:txBody>
        </p:sp>
        <p:sp>
          <p:nvSpPr>
            <p:cNvPr id="13451" name="Line 27"/>
            <p:cNvSpPr>
              <a:spLocks noChangeShapeType="1"/>
            </p:cNvSpPr>
            <p:nvPr/>
          </p:nvSpPr>
          <p:spPr bwMode="auto">
            <a:xfrm>
              <a:off x="2880" y="3696"/>
              <a:ext cx="1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93244" name="Text Box 28"/>
          <p:cNvSpPr txBox="1">
            <a:spLocks noChangeArrowheads="1"/>
          </p:cNvSpPr>
          <p:nvPr/>
        </p:nvSpPr>
        <p:spPr bwMode="auto">
          <a:xfrm>
            <a:off x="5791200" y="5364163"/>
            <a:ext cx="762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</a:rPr>
              <a:t>返回</a:t>
            </a:r>
          </a:p>
        </p:txBody>
      </p:sp>
      <p:grpSp>
        <p:nvGrpSpPr>
          <p:cNvPr id="393245" name="Group 29"/>
          <p:cNvGrpSpPr>
            <a:grpSpLocks/>
          </p:cNvGrpSpPr>
          <p:nvPr/>
        </p:nvGrpSpPr>
        <p:grpSpPr bwMode="auto">
          <a:xfrm>
            <a:off x="5181600" y="4906963"/>
            <a:ext cx="533400" cy="838200"/>
            <a:chOff x="3264" y="2976"/>
            <a:chExt cx="336" cy="528"/>
          </a:xfrm>
          <a:noFill/>
        </p:grpSpPr>
        <p:sp>
          <p:nvSpPr>
            <p:cNvPr id="13446" name="Line 30"/>
            <p:cNvSpPr>
              <a:spLocks noChangeShapeType="1"/>
            </p:cNvSpPr>
            <p:nvPr/>
          </p:nvSpPr>
          <p:spPr bwMode="auto">
            <a:xfrm>
              <a:off x="3264" y="3456"/>
              <a:ext cx="192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7" name="Line 31"/>
            <p:cNvSpPr>
              <a:spLocks noChangeShapeType="1"/>
            </p:cNvSpPr>
            <p:nvPr/>
          </p:nvSpPr>
          <p:spPr bwMode="auto">
            <a:xfrm>
              <a:off x="3456" y="2976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8" name="Line 32"/>
            <p:cNvSpPr>
              <a:spLocks noChangeShapeType="1"/>
            </p:cNvSpPr>
            <p:nvPr/>
          </p:nvSpPr>
          <p:spPr bwMode="auto">
            <a:xfrm>
              <a:off x="3456" y="3504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9" name="Line 33"/>
            <p:cNvSpPr>
              <a:spLocks noChangeShapeType="1"/>
            </p:cNvSpPr>
            <p:nvPr/>
          </p:nvSpPr>
          <p:spPr bwMode="auto">
            <a:xfrm flipV="1">
              <a:off x="3456" y="2976"/>
              <a:ext cx="0" cy="528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93250" name="Text Box 34"/>
          <p:cNvSpPr txBox="1">
            <a:spLocks noChangeArrowheads="1"/>
          </p:cNvSpPr>
          <p:nvPr/>
        </p:nvSpPr>
        <p:spPr bwMode="auto">
          <a:xfrm>
            <a:off x="5791200" y="6278563"/>
            <a:ext cx="762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</a:rPr>
              <a:t>返回</a:t>
            </a:r>
          </a:p>
        </p:txBody>
      </p:sp>
      <p:grpSp>
        <p:nvGrpSpPr>
          <p:cNvPr id="393251" name="Group 35"/>
          <p:cNvGrpSpPr>
            <a:grpSpLocks/>
          </p:cNvGrpSpPr>
          <p:nvPr/>
        </p:nvGrpSpPr>
        <p:grpSpPr bwMode="auto">
          <a:xfrm>
            <a:off x="5181600" y="5821363"/>
            <a:ext cx="533400" cy="838200"/>
            <a:chOff x="3264" y="3552"/>
            <a:chExt cx="336" cy="528"/>
          </a:xfrm>
          <a:noFill/>
        </p:grpSpPr>
        <p:sp>
          <p:nvSpPr>
            <p:cNvPr id="13442" name="Line 36"/>
            <p:cNvSpPr>
              <a:spLocks noChangeShapeType="1"/>
            </p:cNvSpPr>
            <p:nvPr/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3" name="Line 37"/>
            <p:cNvSpPr>
              <a:spLocks noChangeShapeType="1"/>
            </p:cNvSpPr>
            <p:nvPr/>
          </p:nvSpPr>
          <p:spPr bwMode="auto">
            <a:xfrm>
              <a:off x="3456" y="3552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4" name="Line 38"/>
            <p:cNvSpPr>
              <a:spLocks noChangeShapeType="1"/>
            </p:cNvSpPr>
            <p:nvPr/>
          </p:nvSpPr>
          <p:spPr bwMode="auto">
            <a:xfrm>
              <a:off x="3456" y="4080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5" name="Line 39"/>
            <p:cNvSpPr>
              <a:spLocks noChangeShapeType="1"/>
            </p:cNvSpPr>
            <p:nvPr/>
          </p:nvSpPr>
          <p:spPr bwMode="auto">
            <a:xfrm flipV="1">
              <a:off x="3456" y="3552"/>
              <a:ext cx="0" cy="528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3256" name="Group 40"/>
          <p:cNvGrpSpPr>
            <a:grpSpLocks/>
          </p:cNvGrpSpPr>
          <p:nvPr/>
        </p:nvGrpSpPr>
        <p:grpSpPr bwMode="auto">
          <a:xfrm>
            <a:off x="1295400" y="3154363"/>
            <a:ext cx="609600" cy="1752600"/>
            <a:chOff x="816" y="1872"/>
            <a:chExt cx="384" cy="1104"/>
          </a:xfrm>
          <a:noFill/>
        </p:grpSpPr>
        <p:sp>
          <p:nvSpPr>
            <p:cNvPr id="13438" name="Line 41"/>
            <p:cNvSpPr>
              <a:spLocks noChangeShapeType="1"/>
            </p:cNvSpPr>
            <p:nvPr/>
          </p:nvSpPr>
          <p:spPr bwMode="auto">
            <a:xfrm>
              <a:off x="816" y="2736"/>
              <a:ext cx="240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9" name="Line 42"/>
            <p:cNvSpPr>
              <a:spLocks noChangeShapeType="1"/>
            </p:cNvSpPr>
            <p:nvPr/>
          </p:nvSpPr>
          <p:spPr bwMode="auto">
            <a:xfrm>
              <a:off x="1056" y="1872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0" name="Line 43"/>
            <p:cNvSpPr>
              <a:spLocks noChangeShapeType="1"/>
            </p:cNvSpPr>
            <p:nvPr/>
          </p:nvSpPr>
          <p:spPr bwMode="auto">
            <a:xfrm>
              <a:off x="1056" y="2976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41" name="Line 44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1104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3261" name="Group 45"/>
          <p:cNvGrpSpPr>
            <a:grpSpLocks/>
          </p:cNvGrpSpPr>
          <p:nvPr/>
        </p:nvGrpSpPr>
        <p:grpSpPr bwMode="auto">
          <a:xfrm>
            <a:off x="5105400" y="2925763"/>
            <a:ext cx="762000" cy="1752600"/>
            <a:chOff x="3216" y="1728"/>
            <a:chExt cx="480" cy="1104"/>
          </a:xfrm>
          <a:noFill/>
        </p:grpSpPr>
        <p:sp>
          <p:nvSpPr>
            <p:cNvPr id="13434" name="Line 46"/>
            <p:cNvSpPr>
              <a:spLocks noChangeShapeType="1"/>
            </p:cNvSpPr>
            <p:nvPr/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5" name="Line 47"/>
            <p:cNvSpPr>
              <a:spLocks noChangeShapeType="1"/>
            </p:cNvSpPr>
            <p:nvPr/>
          </p:nvSpPr>
          <p:spPr bwMode="auto">
            <a:xfrm>
              <a:off x="3552" y="2832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6" name="Line 48"/>
            <p:cNvSpPr>
              <a:spLocks noChangeShapeType="1"/>
            </p:cNvSpPr>
            <p:nvPr/>
          </p:nvSpPr>
          <p:spPr bwMode="auto">
            <a:xfrm>
              <a:off x="3216" y="2544"/>
              <a:ext cx="336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7" name="Line 49"/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1104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3266" name="Group 50"/>
          <p:cNvGrpSpPr>
            <a:grpSpLocks/>
          </p:cNvGrpSpPr>
          <p:nvPr/>
        </p:nvGrpSpPr>
        <p:grpSpPr bwMode="auto">
          <a:xfrm>
            <a:off x="5105400" y="2011363"/>
            <a:ext cx="762000" cy="1828800"/>
            <a:chOff x="3216" y="1152"/>
            <a:chExt cx="480" cy="1152"/>
          </a:xfrm>
          <a:noFill/>
        </p:grpSpPr>
        <p:sp>
          <p:nvSpPr>
            <p:cNvPr id="13428" name="Line 51"/>
            <p:cNvSpPr>
              <a:spLocks noChangeShapeType="1"/>
            </p:cNvSpPr>
            <p:nvPr/>
          </p:nvSpPr>
          <p:spPr bwMode="auto">
            <a:xfrm>
              <a:off x="3408" y="1488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29" name="Line 52"/>
            <p:cNvSpPr>
              <a:spLocks noChangeShapeType="1"/>
            </p:cNvSpPr>
            <p:nvPr/>
          </p:nvSpPr>
          <p:spPr bwMode="auto">
            <a:xfrm>
              <a:off x="3552" y="1152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0" name="Line 53"/>
            <p:cNvSpPr>
              <a:spLocks noChangeShapeType="1"/>
            </p:cNvSpPr>
            <p:nvPr/>
          </p:nvSpPr>
          <p:spPr bwMode="auto">
            <a:xfrm>
              <a:off x="3552" y="1680"/>
              <a:ext cx="144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1" name="Line 54"/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528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2" name="Line 55"/>
            <p:cNvSpPr>
              <a:spLocks noChangeShapeType="1"/>
            </p:cNvSpPr>
            <p:nvPr/>
          </p:nvSpPr>
          <p:spPr bwMode="auto">
            <a:xfrm>
              <a:off x="3216" y="2304"/>
              <a:ext cx="192" cy="0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433" name="Line 56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816"/>
            </a:xfrm>
            <a:prstGeom prst="line">
              <a:avLst/>
            </a:prstGeom>
            <a:grp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3273" name="Group 57"/>
          <p:cNvGrpSpPr>
            <a:grpSpLocks/>
          </p:cNvGrpSpPr>
          <p:nvPr/>
        </p:nvGrpSpPr>
        <p:grpSpPr bwMode="auto">
          <a:xfrm>
            <a:off x="5943600" y="4221163"/>
            <a:ext cx="1658676" cy="708025"/>
            <a:chOff x="3744" y="2544"/>
            <a:chExt cx="864" cy="446"/>
          </a:xfrm>
          <a:noFill/>
        </p:grpSpPr>
        <p:sp>
          <p:nvSpPr>
            <p:cNvPr id="13426" name="Text Box 58"/>
            <p:cNvSpPr txBox="1">
              <a:spLocks noChangeArrowheads="1"/>
            </p:cNvSpPr>
            <p:nvPr/>
          </p:nvSpPr>
          <p:spPr bwMode="auto">
            <a:xfrm>
              <a:off x="3744" y="2544"/>
              <a:ext cx="86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itchFamily="18" charset="0"/>
                </a:rPr>
                <a:t>pre(T    R);</a:t>
              </a:r>
            </a:p>
          </p:txBody>
        </p:sp>
        <p:sp>
          <p:nvSpPr>
            <p:cNvPr id="13427" name="Line 59"/>
            <p:cNvSpPr>
              <a:spLocks noChangeShapeType="1"/>
            </p:cNvSpPr>
            <p:nvPr/>
          </p:nvSpPr>
          <p:spPr bwMode="auto">
            <a:xfrm>
              <a:off x="4176" y="2688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3331" name="Oval 60"/>
          <p:cNvSpPr>
            <a:spLocks noChangeArrowheads="1"/>
          </p:cNvSpPr>
          <p:nvPr/>
        </p:nvSpPr>
        <p:spPr bwMode="auto">
          <a:xfrm>
            <a:off x="7467600" y="258763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32" name="Oval 61"/>
          <p:cNvSpPr>
            <a:spLocks noChangeArrowheads="1"/>
          </p:cNvSpPr>
          <p:nvPr/>
        </p:nvSpPr>
        <p:spPr bwMode="auto">
          <a:xfrm>
            <a:off x="8305800" y="1096963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33" name="Oval 62"/>
          <p:cNvSpPr>
            <a:spLocks noChangeArrowheads="1"/>
          </p:cNvSpPr>
          <p:nvPr/>
        </p:nvSpPr>
        <p:spPr bwMode="auto">
          <a:xfrm>
            <a:off x="6629400" y="1096963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34" name="Oval 63"/>
          <p:cNvSpPr>
            <a:spLocks noChangeArrowheads="1"/>
          </p:cNvSpPr>
          <p:nvPr/>
        </p:nvSpPr>
        <p:spPr bwMode="auto">
          <a:xfrm>
            <a:off x="7711008" y="2163763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cxnSp>
        <p:nvCxnSpPr>
          <p:cNvPr id="13335" name="AutoShape 64"/>
          <p:cNvCxnSpPr>
            <a:cxnSpLocks noChangeShapeType="1"/>
            <a:stCxn id="13331" idx="3"/>
            <a:endCxn id="13333" idx="7"/>
          </p:cNvCxnSpPr>
          <p:nvPr/>
        </p:nvCxnSpPr>
        <p:spPr bwMode="auto">
          <a:xfrm flipH="1">
            <a:off x="7085013" y="649288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65"/>
          <p:cNvCxnSpPr>
            <a:cxnSpLocks noChangeShapeType="1"/>
            <a:stCxn id="13331" idx="5"/>
            <a:endCxn id="13332" idx="1"/>
          </p:cNvCxnSpPr>
          <p:nvPr/>
        </p:nvCxnSpPr>
        <p:spPr bwMode="auto">
          <a:xfrm>
            <a:off x="7923213" y="649288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66"/>
          <p:cNvCxnSpPr>
            <a:cxnSpLocks noChangeShapeType="1"/>
            <a:stCxn id="13333" idx="5"/>
            <a:endCxn id="13334" idx="1"/>
          </p:cNvCxnSpPr>
          <p:nvPr/>
        </p:nvCxnSpPr>
        <p:spPr bwMode="auto">
          <a:xfrm>
            <a:off x="7084685" y="1487208"/>
            <a:ext cx="704438" cy="743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3283" name="Group 67"/>
          <p:cNvGrpSpPr>
            <a:grpSpLocks/>
          </p:cNvGrpSpPr>
          <p:nvPr/>
        </p:nvGrpSpPr>
        <p:grpSpPr bwMode="auto">
          <a:xfrm>
            <a:off x="3810000" y="1096963"/>
            <a:ext cx="3352800" cy="2914650"/>
            <a:chOff x="2400" y="672"/>
            <a:chExt cx="2112" cy="1836"/>
          </a:xfrm>
          <a:noFill/>
        </p:grpSpPr>
        <p:grpSp>
          <p:nvGrpSpPr>
            <p:cNvPr id="13418" name="Group 68"/>
            <p:cNvGrpSpPr>
              <a:grpSpLocks/>
            </p:cNvGrpSpPr>
            <p:nvPr/>
          </p:nvGrpSpPr>
          <p:grpSpPr bwMode="auto">
            <a:xfrm>
              <a:off x="2400" y="1728"/>
              <a:ext cx="984" cy="780"/>
              <a:chOff x="2400" y="1632"/>
              <a:chExt cx="984" cy="780"/>
            </a:xfrm>
            <a:grpFill/>
          </p:grpSpPr>
          <p:sp>
            <p:nvSpPr>
              <p:cNvPr id="13420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632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421" name="Line 70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422" name="Oval 71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192" cy="19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3423" name="Text Box 72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864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printf(B);</a:t>
                </a:r>
              </a:p>
            </p:txBody>
          </p:sp>
          <p:sp>
            <p:nvSpPr>
              <p:cNvPr id="13424" name="Text Box 73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984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13425" name="Line 74"/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14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19" name="Oval 75"/>
            <p:cNvSpPr>
              <a:spLocks noChangeArrowheads="1"/>
            </p:cNvSpPr>
            <p:nvPr/>
          </p:nvSpPr>
          <p:spPr bwMode="auto">
            <a:xfrm>
              <a:off x="4176" y="672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93292" name="Group 76"/>
          <p:cNvGrpSpPr>
            <a:grpSpLocks/>
          </p:cNvGrpSpPr>
          <p:nvPr/>
        </p:nvGrpSpPr>
        <p:grpSpPr bwMode="auto">
          <a:xfrm>
            <a:off x="1905000" y="258763"/>
            <a:ext cx="6096000" cy="4210050"/>
            <a:chOff x="1200" y="144"/>
            <a:chExt cx="3840" cy="2652"/>
          </a:xfrm>
          <a:noFill/>
        </p:grpSpPr>
        <p:grpSp>
          <p:nvGrpSpPr>
            <p:cNvPr id="13410" name="Group 77"/>
            <p:cNvGrpSpPr>
              <a:grpSpLocks/>
            </p:cNvGrpSpPr>
            <p:nvPr/>
          </p:nvGrpSpPr>
          <p:grpSpPr bwMode="auto">
            <a:xfrm>
              <a:off x="1200" y="2016"/>
              <a:ext cx="895" cy="780"/>
              <a:chOff x="1200" y="1920"/>
              <a:chExt cx="895" cy="780"/>
            </a:xfrm>
            <a:grpFill/>
          </p:grpSpPr>
          <p:sp>
            <p:nvSpPr>
              <p:cNvPr id="13412" name="Text Box 78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413" name="Line 79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414" name="Oval 80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192" cy="19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3415" name="Text Box 81"/>
              <p:cNvSpPr txBox="1">
                <a:spLocks noChangeArrowheads="1"/>
              </p:cNvSpPr>
              <p:nvPr/>
            </p:nvSpPr>
            <p:spPr bwMode="auto">
              <a:xfrm>
                <a:off x="1200" y="2208"/>
                <a:ext cx="864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itchFamily="18" charset="0"/>
                  </a:rPr>
                  <a:t>printf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(A);</a:t>
                </a:r>
              </a:p>
            </p:txBody>
          </p:sp>
          <p:sp>
            <p:nvSpPr>
              <p:cNvPr id="13416" name="Text Box 82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895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13417" name="Line 83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14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11" name="Oval 84"/>
            <p:cNvSpPr>
              <a:spLocks noChangeArrowheads="1"/>
            </p:cNvSpPr>
            <p:nvPr/>
          </p:nvSpPr>
          <p:spPr bwMode="auto">
            <a:xfrm>
              <a:off x="4704" y="144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93301" name="Group 85"/>
          <p:cNvGrpSpPr>
            <a:grpSpLocks/>
          </p:cNvGrpSpPr>
          <p:nvPr/>
        </p:nvGrpSpPr>
        <p:grpSpPr bwMode="auto">
          <a:xfrm>
            <a:off x="5943600" y="2163763"/>
            <a:ext cx="2324100" cy="2384425"/>
            <a:chOff x="3744" y="1344"/>
            <a:chExt cx="1344" cy="1502"/>
          </a:xfrm>
          <a:noFill/>
        </p:grpSpPr>
        <p:grpSp>
          <p:nvGrpSpPr>
            <p:cNvPr id="13402" name="Group 86"/>
            <p:cNvGrpSpPr>
              <a:grpSpLocks/>
            </p:cNvGrpSpPr>
            <p:nvPr/>
          </p:nvGrpSpPr>
          <p:grpSpPr bwMode="auto">
            <a:xfrm>
              <a:off x="3744" y="1872"/>
              <a:ext cx="864" cy="974"/>
              <a:chOff x="3744" y="1776"/>
              <a:chExt cx="864" cy="974"/>
            </a:xfrm>
            <a:grpFill/>
          </p:grpSpPr>
          <p:sp>
            <p:nvSpPr>
              <p:cNvPr id="13404" name="Text Box 87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405" name="Line 88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406" name="Oval 89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92" cy="19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3407" name="Text Box 90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864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printf(D);</a:t>
                </a:r>
              </a:p>
            </p:txBody>
          </p:sp>
          <p:sp>
            <p:nvSpPr>
              <p:cNvPr id="13408" name="Text Box 91"/>
              <p:cNvSpPr txBox="1">
                <a:spLocks noChangeArrowheads="1"/>
              </p:cNvSpPr>
              <p:nvPr/>
            </p:nvSpPr>
            <p:spPr bwMode="auto">
              <a:xfrm>
                <a:off x="3744" y="2304"/>
                <a:ext cx="864" cy="4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13409" name="Line 92"/>
              <p:cNvSpPr>
                <a:spLocks noChangeShapeType="1"/>
              </p:cNvSpPr>
              <p:nvPr/>
            </p:nvSpPr>
            <p:spPr bwMode="auto">
              <a:xfrm>
                <a:off x="4176" y="2448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03" name="Oval 93"/>
            <p:cNvSpPr>
              <a:spLocks noChangeArrowheads="1"/>
            </p:cNvSpPr>
            <p:nvPr/>
          </p:nvSpPr>
          <p:spPr bwMode="auto">
            <a:xfrm>
              <a:off x="4752" y="1344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393310" name="Group 94"/>
          <p:cNvGrpSpPr>
            <a:grpSpLocks/>
          </p:cNvGrpSpPr>
          <p:nvPr/>
        </p:nvGrpSpPr>
        <p:grpSpPr bwMode="auto">
          <a:xfrm>
            <a:off x="3886200" y="1096963"/>
            <a:ext cx="4953000" cy="4743450"/>
            <a:chOff x="2448" y="672"/>
            <a:chExt cx="3120" cy="2988"/>
          </a:xfrm>
          <a:noFill/>
        </p:grpSpPr>
        <p:grpSp>
          <p:nvGrpSpPr>
            <p:cNvPr id="13394" name="Group 95"/>
            <p:cNvGrpSpPr>
              <a:grpSpLocks/>
            </p:cNvGrpSpPr>
            <p:nvPr/>
          </p:nvGrpSpPr>
          <p:grpSpPr bwMode="auto">
            <a:xfrm>
              <a:off x="2448" y="2880"/>
              <a:ext cx="960" cy="780"/>
              <a:chOff x="2448" y="2784"/>
              <a:chExt cx="960" cy="780"/>
            </a:xfrm>
            <a:grpFill/>
          </p:grpSpPr>
          <p:sp>
            <p:nvSpPr>
              <p:cNvPr id="13396" name="Text Box 96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397" name="Line 97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398" name="Oval 98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92" cy="19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3399" name="Text Box 9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864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printf(C);</a:t>
                </a:r>
              </a:p>
            </p:txBody>
          </p:sp>
          <p:sp>
            <p:nvSpPr>
              <p:cNvPr id="13400" name="Text Box 10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960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pre(T    L);</a:t>
                </a:r>
              </a:p>
            </p:txBody>
          </p:sp>
          <p:sp>
            <p:nvSpPr>
              <p:cNvPr id="13401" name="Line 101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14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95" name="Oval 102"/>
            <p:cNvSpPr>
              <a:spLocks noChangeArrowheads="1"/>
            </p:cNvSpPr>
            <p:nvPr/>
          </p:nvSpPr>
          <p:spPr bwMode="auto">
            <a:xfrm>
              <a:off x="5232" y="672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393319" name="Group 103"/>
          <p:cNvGrpSpPr>
            <a:grpSpLocks/>
          </p:cNvGrpSpPr>
          <p:nvPr/>
        </p:nvGrpSpPr>
        <p:grpSpPr bwMode="auto">
          <a:xfrm>
            <a:off x="3200400" y="563563"/>
            <a:ext cx="4038600" cy="3886200"/>
            <a:chOff x="2016" y="336"/>
            <a:chExt cx="2544" cy="2448"/>
          </a:xfrm>
          <a:noFill/>
        </p:grpSpPr>
        <p:grpSp>
          <p:nvGrpSpPr>
            <p:cNvPr id="13388" name="Group 104"/>
            <p:cNvGrpSpPr>
              <a:grpSpLocks/>
            </p:cNvGrpSpPr>
            <p:nvPr/>
          </p:nvGrpSpPr>
          <p:grpSpPr bwMode="auto">
            <a:xfrm>
              <a:off x="2016" y="1680"/>
              <a:ext cx="384" cy="1104"/>
              <a:chOff x="2016" y="1584"/>
              <a:chExt cx="384" cy="1104"/>
            </a:xfrm>
            <a:grpFill/>
          </p:grpSpPr>
          <p:sp>
            <p:nvSpPr>
              <p:cNvPr id="13390" name="Line 105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44" cy="0"/>
              </a:xfrm>
              <a:prstGeom prst="line">
                <a:avLst/>
              </a:prstGeom>
              <a:grp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391" name="Line 106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44" cy="0"/>
              </a:xfrm>
              <a:prstGeom prst="line">
                <a:avLst/>
              </a:prstGeom>
              <a:grp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392" name="Line 107"/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240" cy="0"/>
              </a:xfrm>
              <a:prstGeom prst="line">
                <a:avLst/>
              </a:prstGeom>
              <a:grp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393" name="Line 108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104"/>
              </a:xfrm>
              <a:prstGeom prst="line">
                <a:avLst/>
              </a:prstGeom>
              <a:grp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89" name="AutoShape 109"/>
            <p:cNvSpPr>
              <a:spLocks noChangeArrowheads="1"/>
            </p:cNvSpPr>
            <p:nvPr/>
          </p:nvSpPr>
          <p:spPr bwMode="auto">
            <a:xfrm rot="-3001265">
              <a:off x="4392" y="456"/>
              <a:ext cx="288" cy="48"/>
            </a:xfrm>
            <a:prstGeom prst="leftArrow">
              <a:avLst>
                <a:gd name="adj1" fmla="val 50000"/>
                <a:gd name="adj2" fmla="val 150000"/>
              </a:avLst>
            </a:prstGeom>
            <a:grpFill/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93326" name="Text Box 110"/>
          <p:cNvSpPr txBox="1">
            <a:spLocks noChangeArrowheads="1"/>
          </p:cNvSpPr>
          <p:nvPr/>
        </p:nvSpPr>
        <p:spPr bwMode="auto">
          <a:xfrm>
            <a:off x="5943600" y="2468563"/>
            <a:ext cx="762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</a:rPr>
              <a:t>返回</a:t>
            </a:r>
          </a:p>
        </p:txBody>
      </p:sp>
      <p:grpSp>
        <p:nvGrpSpPr>
          <p:cNvPr id="393327" name="Group 111"/>
          <p:cNvGrpSpPr>
            <a:grpSpLocks/>
          </p:cNvGrpSpPr>
          <p:nvPr/>
        </p:nvGrpSpPr>
        <p:grpSpPr bwMode="auto">
          <a:xfrm>
            <a:off x="5029200" y="1173163"/>
            <a:ext cx="1981200" cy="1236662"/>
            <a:chOff x="3168" y="720"/>
            <a:chExt cx="1248" cy="779"/>
          </a:xfrm>
          <a:noFill/>
        </p:grpSpPr>
        <p:grpSp>
          <p:nvGrpSpPr>
            <p:cNvPr id="13383" name="Group 112"/>
            <p:cNvGrpSpPr>
              <a:grpSpLocks/>
            </p:cNvGrpSpPr>
            <p:nvPr/>
          </p:nvGrpSpPr>
          <p:grpSpPr bwMode="auto">
            <a:xfrm>
              <a:off x="3747" y="1248"/>
              <a:ext cx="669" cy="251"/>
              <a:chOff x="3747" y="1152"/>
              <a:chExt cx="669" cy="251"/>
            </a:xfrm>
            <a:grpFill/>
          </p:grpSpPr>
          <p:sp>
            <p:nvSpPr>
              <p:cNvPr id="13385" name="Text Box 113"/>
              <p:cNvSpPr txBox="1">
                <a:spLocks noChangeArrowheads="1"/>
              </p:cNvSpPr>
              <p:nvPr/>
            </p:nvSpPr>
            <p:spPr bwMode="auto">
              <a:xfrm>
                <a:off x="3747" y="1153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386" name="Text Box 114"/>
              <p:cNvSpPr txBox="1">
                <a:spLocks noChangeArrowheads="1"/>
              </p:cNvSpPr>
              <p:nvPr/>
            </p:nvSpPr>
            <p:spPr bwMode="auto">
              <a:xfrm rot="-5308317">
                <a:off x="4152" y="1128"/>
                <a:ext cx="240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13387" name="Line 115"/>
              <p:cNvSpPr>
                <a:spLocks noChangeShapeType="1"/>
              </p:cNvSpPr>
              <p:nvPr/>
            </p:nvSpPr>
            <p:spPr bwMode="auto">
              <a:xfrm>
                <a:off x="3939" y="129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84" name="Text Box 116"/>
            <p:cNvSpPr txBox="1">
              <a:spLocks noChangeArrowheads="1"/>
            </p:cNvSpPr>
            <p:nvPr/>
          </p:nvSpPr>
          <p:spPr bwMode="auto">
            <a:xfrm>
              <a:off x="3168" y="720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左是空返回</a:t>
              </a:r>
            </a:p>
          </p:txBody>
        </p:sp>
      </p:grpSp>
      <p:grpSp>
        <p:nvGrpSpPr>
          <p:cNvPr id="393333" name="Group 117"/>
          <p:cNvGrpSpPr>
            <a:grpSpLocks/>
          </p:cNvGrpSpPr>
          <p:nvPr/>
        </p:nvGrpSpPr>
        <p:grpSpPr bwMode="auto">
          <a:xfrm>
            <a:off x="3810000" y="1554163"/>
            <a:ext cx="3657600" cy="2838450"/>
            <a:chOff x="2400" y="960"/>
            <a:chExt cx="2304" cy="1788"/>
          </a:xfrm>
          <a:noFill/>
        </p:grpSpPr>
        <p:grpSp>
          <p:nvGrpSpPr>
            <p:cNvPr id="13379" name="Group 118"/>
            <p:cNvGrpSpPr>
              <a:grpSpLocks/>
            </p:cNvGrpSpPr>
            <p:nvPr/>
          </p:nvGrpSpPr>
          <p:grpSpPr bwMode="auto">
            <a:xfrm>
              <a:off x="2400" y="2496"/>
              <a:ext cx="912" cy="252"/>
              <a:chOff x="2400" y="2400"/>
              <a:chExt cx="912" cy="252"/>
            </a:xfrm>
            <a:grpFill/>
          </p:grpSpPr>
          <p:sp>
            <p:nvSpPr>
              <p:cNvPr id="13381" name="Text Box 119"/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912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pre(T    R);</a:t>
                </a:r>
              </a:p>
            </p:txBody>
          </p:sp>
          <p:sp>
            <p:nvSpPr>
              <p:cNvPr id="13382" name="Line 120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14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80" name="AutoShape 121"/>
            <p:cNvSpPr>
              <a:spLocks noChangeArrowheads="1"/>
            </p:cNvSpPr>
            <p:nvPr/>
          </p:nvSpPr>
          <p:spPr bwMode="auto">
            <a:xfrm rot="3494401">
              <a:off x="4512" y="1104"/>
              <a:ext cx="336" cy="48"/>
            </a:xfrm>
            <a:prstGeom prst="rightArrow">
              <a:avLst>
                <a:gd name="adj1" fmla="val 50000"/>
                <a:gd name="adj2" fmla="val 17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3338" name="Group 122"/>
          <p:cNvGrpSpPr>
            <a:grpSpLocks/>
          </p:cNvGrpSpPr>
          <p:nvPr/>
        </p:nvGrpSpPr>
        <p:grpSpPr bwMode="auto">
          <a:xfrm>
            <a:off x="7010400" y="2620963"/>
            <a:ext cx="1828800" cy="1082675"/>
            <a:chOff x="4416" y="1632"/>
            <a:chExt cx="1152" cy="682"/>
          </a:xfrm>
          <a:noFill/>
        </p:grpSpPr>
        <p:grpSp>
          <p:nvGrpSpPr>
            <p:cNvPr id="13374" name="Group 123"/>
            <p:cNvGrpSpPr>
              <a:grpSpLocks/>
            </p:cNvGrpSpPr>
            <p:nvPr/>
          </p:nvGrpSpPr>
          <p:grpSpPr bwMode="auto">
            <a:xfrm>
              <a:off x="4944" y="2064"/>
              <a:ext cx="624" cy="250"/>
              <a:chOff x="4944" y="1968"/>
              <a:chExt cx="624" cy="250"/>
            </a:xfrm>
            <a:grpFill/>
          </p:grpSpPr>
          <p:sp>
            <p:nvSpPr>
              <p:cNvPr id="13376" name="Text Box 124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377" name="Text Box 125"/>
              <p:cNvSpPr txBox="1">
                <a:spLocks noChangeArrowheads="1"/>
              </p:cNvSpPr>
              <p:nvPr/>
            </p:nvSpPr>
            <p:spPr bwMode="auto">
              <a:xfrm rot="-5308317">
                <a:off x="5304" y="1944"/>
                <a:ext cx="240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13378" name="Line 126"/>
              <p:cNvSpPr>
                <a:spLocks noChangeShapeType="1"/>
              </p:cNvSpPr>
              <p:nvPr/>
            </p:nvSpPr>
            <p:spPr bwMode="auto">
              <a:xfrm>
                <a:off x="5136" y="206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75" name="Text Box 127"/>
            <p:cNvSpPr txBox="1">
              <a:spLocks noChangeArrowheads="1"/>
            </p:cNvSpPr>
            <p:nvPr/>
          </p:nvSpPr>
          <p:spPr bwMode="auto">
            <a:xfrm>
              <a:off x="4416" y="1632"/>
              <a:ext cx="1008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左是空返回</a:t>
              </a:r>
            </a:p>
          </p:txBody>
        </p:sp>
      </p:grpSp>
      <p:grpSp>
        <p:nvGrpSpPr>
          <p:cNvPr id="393344" name="Group 128"/>
          <p:cNvGrpSpPr>
            <a:grpSpLocks/>
          </p:cNvGrpSpPr>
          <p:nvPr/>
        </p:nvGrpSpPr>
        <p:grpSpPr bwMode="auto">
          <a:xfrm>
            <a:off x="7010400" y="2925763"/>
            <a:ext cx="1828800" cy="1692275"/>
            <a:chOff x="4416" y="1824"/>
            <a:chExt cx="1152" cy="1066"/>
          </a:xfrm>
          <a:noFill/>
        </p:grpSpPr>
        <p:grpSp>
          <p:nvGrpSpPr>
            <p:cNvPr id="13369" name="Group 129"/>
            <p:cNvGrpSpPr>
              <a:grpSpLocks/>
            </p:cNvGrpSpPr>
            <p:nvPr/>
          </p:nvGrpSpPr>
          <p:grpSpPr bwMode="auto">
            <a:xfrm>
              <a:off x="4944" y="2640"/>
              <a:ext cx="624" cy="250"/>
              <a:chOff x="4944" y="2544"/>
              <a:chExt cx="624" cy="250"/>
            </a:xfrm>
            <a:grpFill/>
          </p:grpSpPr>
          <p:sp>
            <p:nvSpPr>
              <p:cNvPr id="13371" name="Text Box 130"/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372" name="Text Box 131"/>
              <p:cNvSpPr txBox="1">
                <a:spLocks noChangeArrowheads="1"/>
              </p:cNvSpPr>
              <p:nvPr/>
            </p:nvSpPr>
            <p:spPr bwMode="auto">
              <a:xfrm rot="-5308317">
                <a:off x="5304" y="2520"/>
                <a:ext cx="240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13373" name="Line 132"/>
              <p:cNvSpPr>
                <a:spLocks noChangeShapeType="1"/>
              </p:cNvSpPr>
              <p:nvPr/>
            </p:nvSpPr>
            <p:spPr bwMode="auto">
              <a:xfrm>
                <a:off x="5136" y="2640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70" name="Text Box 133"/>
            <p:cNvSpPr txBox="1">
              <a:spLocks noChangeArrowheads="1"/>
            </p:cNvSpPr>
            <p:nvPr/>
          </p:nvSpPr>
          <p:spPr bwMode="auto">
            <a:xfrm>
              <a:off x="4416" y="1824"/>
              <a:ext cx="1008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右是空返回</a:t>
              </a:r>
            </a:p>
          </p:txBody>
        </p:sp>
      </p:grpSp>
      <p:grpSp>
        <p:nvGrpSpPr>
          <p:cNvPr id="393350" name="Group 134"/>
          <p:cNvGrpSpPr>
            <a:grpSpLocks/>
          </p:cNvGrpSpPr>
          <p:nvPr/>
        </p:nvGrpSpPr>
        <p:grpSpPr bwMode="auto">
          <a:xfrm>
            <a:off x="5791200" y="1554163"/>
            <a:ext cx="3352800" cy="3749675"/>
            <a:chOff x="3648" y="960"/>
            <a:chExt cx="2112" cy="2362"/>
          </a:xfrm>
          <a:noFill/>
        </p:grpSpPr>
        <p:grpSp>
          <p:nvGrpSpPr>
            <p:cNvPr id="13364" name="Group 135"/>
            <p:cNvGrpSpPr>
              <a:grpSpLocks/>
            </p:cNvGrpSpPr>
            <p:nvPr/>
          </p:nvGrpSpPr>
          <p:grpSpPr bwMode="auto">
            <a:xfrm>
              <a:off x="3648" y="3072"/>
              <a:ext cx="624" cy="250"/>
              <a:chOff x="3648" y="2976"/>
              <a:chExt cx="624" cy="250"/>
            </a:xfrm>
            <a:grpFill/>
          </p:grpSpPr>
          <p:sp>
            <p:nvSpPr>
              <p:cNvPr id="13366" name="Text Box 136"/>
              <p:cNvSpPr txBox="1">
                <a:spLocks noChangeArrowheads="1"/>
              </p:cNvSpPr>
              <p:nvPr/>
            </p:nvSpPr>
            <p:spPr bwMode="auto">
              <a:xfrm>
                <a:off x="3648" y="2976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367" name="Text Box 137"/>
              <p:cNvSpPr txBox="1">
                <a:spLocks noChangeArrowheads="1"/>
              </p:cNvSpPr>
              <p:nvPr/>
            </p:nvSpPr>
            <p:spPr bwMode="auto">
              <a:xfrm rot="-5308317">
                <a:off x="4008" y="2952"/>
                <a:ext cx="240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13368" name="Line 138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65" name="Text Box 139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左是空返回</a:t>
              </a:r>
            </a:p>
          </p:txBody>
        </p:sp>
      </p:grpSp>
      <p:grpSp>
        <p:nvGrpSpPr>
          <p:cNvPr id="393356" name="Group 140"/>
          <p:cNvGrpSpPr>
            <a:grpSpLocks/>
          </p:cNvGrpSpPr>
          <p:nvPr/>
        </p:nvGrpSpPr>
        <p:grpSpPr bwMode="auto">
          <a:xfrm>
            <a:off x="5791200" y="1858963"/>
            <a:ext cx="3352800" cy="4359275"/>
            <a:chOff x="3648" y="1152"/>
            <a:chExt cx="2112" cy="2746"/>
          </a:xfrm>
          <a:noFill/>
        </p:grpSpPr>
        <p:grpSp>
          <p:nvGrpSpPr>
            <p:cNvPr id="13359" name="Group 141"/>
            <p:cNvGrpSpPr>
              <a:grpSpLocks/>
            </p:cNvGrpSpPr>
            <p:nvPr/>
          </p:nvGrpSpPr>
          <p:grpSpPr bwMode="auto">
            <a:xfrm>
              <a:off x="3648" y="3648"/>
              <a:ext cx="624" cy="250"/>
              <a:chOff x="3648" y="3552"/>
              <a:chExt cx="624" cy="250"/>
            </a:xfrm>
            <a:grpFill/>
          </p:grpSpPr>
          <p:sp>
            <p:nvSpPr>
              <p:cNvPr id="13361" name="Text Box 142"/>
              <p:cNvSpPr txBox="1">
                <a:spLocks noChangeArrowheads="1"/>
              </p:cNvSpPr>
              <p:nvPr/>
            </p:nvSpPr>
            <p:spPr bwMode="auto">
              <a:xfrm>
                <a:off x="3648" y="3552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3362" name="Text Box 143"/>
              <p:cNvSpPr txBox="1">
                <a:spLocks noChangeArrowheads="1"/>
              </p:cNvSpPr>
              <p:nvPr/>
            </p:nvSpPr>
            <p:spPr bwMode="auto">
              <a:xfrm rot="-5308317">
                <a:off x="4008" y="3528"/>
                <a:ext cx="240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latin typeface="Times New Roman" pitchFamily="18" charset="0"/>
                  </a:rPr>
                  <a:t>&gt;</a:t>
                </a:r>
              </a:p>
            </p:txBody>
          </p:sp>
          <p:sp>
            <p:nvSpPr>
              <p:cNvPr id="13363" name="Line 144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60" name="Text Box 145"/>
            <p:cNvSpPr txBox="1">
              <a:spLocks noChangeArrowheads="1"/>
            </p:cNvSpPr>
            <p:nvPr/>
          </p:nvSpPr>
          <p:spPr bwMode="auto">
            <a:xfrm>
              <a:off x="4800" y="1152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幼圆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右是空返回</a:t>
              </a:r>
            </a:p>
          </p:txBody>
        </p:sp>
      </p:grpSp>
      <p:grpSp>
        <p:nvGrpSpPr>
          <p:cNvPr id="393362" name="Group 146"/>
          <p:cNvGrpSpPr>
            <a:grpSpLocks/>
          </p:cNvGrpSpPr>
          <p:nvPr/>
        </p:nvGrpSpPr>
        <p:grpSpPr bwMode="auto">
          <a:xfrm>
            <a:off x="1905000" y="563563"/>
            <a:ext cx="6400800" cy="4286250"/>
            <a:chOff x="1200" y="336"/>
            <a:chExt cx="4032" cy="2700"/>
          </a:xfrm>
          <a:noFill/>
        </p:grpSpPr>
        <p:grpSp>
          <p:nvGrpSpPr>
            <p:cNvPr id="13353" name="Group 147"/>
            <p:cNvGrpSpPr>
              <a:grpSpLocks/>
            </p:cNvGrpSpPr>
            <p:nvPr/>
          </p:nvGrpSpPr>
          <p:grpSpPr bwMode="auto">
            <a:xfrm>
              <a:off x="1200" y="336"/>
              <a:ext cx="4032" cy="2700"/>
              <a:chOff x="1200" y="336"/>
              <a:chExt cx="4032" cy="2700"/>
            </a:xfrm>
            <a:grpFill/>
          </p:grpSpPr>
          <p:grpSp>
            <p:nvGrpSpPr>
              <p:cNvPr id="13355" name="Group 148"/>
              <p:cNvGrpSpPr>
                <a:grpSpLocks/>
              </p:cNvGrpSpPr>
              <p:nvPr/>
            </p:nvGrpSpPr>
            <p:grpSpPr bwMode="auto">
              <a:xfrm>
                <a:off x="1200" y="2784"/>
                <a:ext cx="936" cy="252"/>
                <a:chOff x="1200" y="2688"/>
                <a:chExt cx="936" cy="252"/>
              </a:xfrm>
              <a:grpFill/>
            </p:grpSpPr>
            <p:sp>
              <p:nvSpPr>
                <p:cNvPr id="1335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200" y="2688"/>
                  <a:ext cx="936" cy="252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幼圆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itchFamily="18" charset="0"/>
                    </a:rPr>
                    <a:t>pre(T    R);</a:t>
                  </a:r>
                </a:p>
              </p:txBody>
            </p:sp>
            <p:sp>
              <p:nvSpPr>
                <p:cNvPr id="13358" name="Line 150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144" cy="0"/>
                </a:xfrm>
                <a:prstGeom prst="line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356" name="AutoShape 151"/>
              <p:cNvSpPr>
                <a:spLocks noChangeArrowheads="1"/>
              </p:cNvSpPr>
              <p:nvPr/>
            </p:nvSpPr>
            <p:spPr bwMode="auto">
              <a:xfrm rot="2761019">
                <a:off x="5040" y="480"/>
                <a:ext cx="336" cy="48"/>
              </a:xfrm>
              <a:prstGeom prst="rightArrow">
                <a:avLst>
                  <a:gd name="adj1" fmla="val 50000"/>
                  <a:gd name="adj2" fmla="val 175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54" name="Line 152"/>
            <p:cNvSpPr>
              <a:spLocks noChangeShapeType="1"/>
            </p:cNvSpPr>
            <p:nvPr/>
          </p:nvSpPr>
          <p:spPr bwMode="auto">
            <a:xfrm>
              <a:off x="1632" y="2928"/>
              <a:ext cx="1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93370" name="Text Box 154"/>
          <p:cNvSpPr txBox="1">
            <a:spLocks noChangeArrowheads="1"/>
          </p:cNvSpPr>
          <p:nvPr/>
        </p:nvSpPr>
        <p:spPr bwMode="auto">
          <a:xfrm>
            <a:off x="228600" y="5503397"/>
            <a:ext cx="3096810" cy="52322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zh-CN" sz="2000" b="1" dirty="0">
                <a:latin typeface="Arial" charset="0"/>
              </a:rPr>
              <a:t>先序序列：</a:t>
            </a:r>
            <a:r>
              <a:rPr lang="en-US" altLang="zh-CN" sz="2800" b="1" dirty="0">
                <a:latin typeface="Arial" charset="0"/>
              </a:rPr>
              <a:t>A  B  D  C</a:t>
            </a:r>
          </a:p>
        </p:txBody>
      </p:sp>
      <p:sp>
        <p:nvSpPr>
          <p:cNvPr id="13352" name="Rectangle 155"/>
          <p:cNvSpPr>
            <a:spLocks noChangeArrowheads="1"/>
          </p:cNvSpPr>
          <p:nvPr/>
        </p:nvSpPr>
        <p:spPr bwMode="auto">
          <a:xfrm>
            <a:off x="4284663" y="-171450"/>
            <a:ext cx="2701925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r>
              <a:rPr kumimoji="0" lang="zh-CN" altLang="en-US" sz="3000" b="1" dirty="0">
                <a:latin typeface="幼圆" pitchFamily="49" charset="-122"/>
              </a:rPr>
              <a:t>先序遍历算法</a:t>
            </a:r>
            <a:endParaRPr kumimoji="0" lang="zh-CN" altLang="en-US" sz="3800" b="1" dirty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3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3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3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3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3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3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3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3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9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93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93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9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9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9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9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9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93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93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9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93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93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9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9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9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9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1" dur="500"/>
                                        <p:tgtEl>
                                          <p:spTgt spid="39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build="p"/>
      <p:bldP spid="393223" grpId="0" animBg="1"/>
      <p:bldP spid="393224" grpId="0"/>
      <p:bldP spid="393230" grpId="0"/>
      <p:bldP spid="393244" grpId="0"/>
      <p:bldP spid="393250" grpId="0"/>
      <p:bldP spid="393326" grpId="0"/>
      <p:bldP spid="39337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401904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latin typeface="Arial" charset="0"/>
              </a:rPr>
              <a:t>void preorder(BiTree bt){</a:t>
            </a:r>
          </a:p>
          <a:p>
            <a:r>
              <a:rPr lang="en-US" altLang="zh-CN" b="1">
                <a:latin typeface="Arial" charset="0"/>
              </a:rPr>
              <a:t>  if(bt!=NULL){  </a:t>
            </a:r>
          </a:p>
          <a:p>
            <a:r>
              <a:rPr lang="en-US" altLang="zh-CN" b="1">
                <a:latin typeface="Arial" charset="0"/>
              </a:rPr>
              <a:t>      printf("%d\t",bt-&gt;data);</a:t>
            </a:r>
          </a:p>
          <a:p>
            <a:r>
              <a:rPr lang="en-US" altLang="zh-CN" b="1">
                <a:latin typeface="Arial" charset="0"/>
              </a:rPr>
              <a:t>      preorder(bt-&gt;lchild);</a:t>
            </a:r>
          </a:p>
          <a:p>
            <a:r>
              <a:rPr lang="en-US" altLang="zh-CN" b="1">
                <a:latin typeface="Arial" charset="0"/>
              </a:rPr>
              <a:t>      preorder(bt-&gt;rchild);</a:t>
            </a:r>
          </a:p>
          <a:p>
            <a:r>
              <a:rPr lang="en-US" altLang="zh-CN" b="1">
                <a:latin typeface="Arial" charset="0"/>
              </a:rPr>
              <a:t>   }</a:t>
            </a:r>
          </a:p>
          <a:p>
            <a:r>
              <a:rPr lang="en-US" altLang="zh-CN" b="1">
                <a:latin typeface="Arial" charset="0"/>
              </a:rPr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4859338" y="1212850"/>
            <a:ext cx="401904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latin typeface="Arial" charset="0"/>
              </a:rPr>
              <a:t>void inorder(BiTree bt){</a:t>
            </a:r>
          </a:p>
          <a:p>
            <a:r>
              <a:rPr lang="en-US" altLang="zh-CN" b="1">
                <a:latin typeface="Arial" charset="0"/>
              </a:rPr>
              <a:t>  if(bt!=NULL){  </a:t>
            </a:r>
          </a:p>
          <a:p>
            <a:r>
              <a:rPr lang="en-US" altLang="zh-CN" b="1"/>
              <a:t>     inorder(bt-&gt;lchild);</a:t>
            </a:r>
            <a:endParaRPr lang="en-US" altLang="zh-CN" b="1">
              <a:latin typeface="Arial" charset="0"/>
            </a:endParaRPr>
          </a:p>
          <a:p>
            <a:r>
              <a:rPr lang="en-US" altLang="zh-CN" b="1">
                <a:latin typeface="Arial" charset="0"/>
              </a:rPr>
              <a:t>      printf("%d\t",bt-&gt;data);</a:t>
            </a:r>
          </a:p>
          <a:p>
            <a:r>
              <a:rPr lang="en-US" altLang="zh-CN" b="1">
                <a:latin typeface="Arial" charset="0"/>
              </a:rPr>
              <a:t>      inorder(bt-&gt;rchild);</a:t>
            </a:r>
          </a:p>
          <a:p>
            <a:r>
              <a:rPr lang="en-US" altLang="zh-CN" b="1">
                <a:latin typeface="Arial" charset="0"/>
              </a:rPr>
              <a:t>   }</a:t>
            </a:r>
          </a:p>
          <a:p>
            <a:r>
              <a:rPr lang="en-US" altLang="zh-CN" b="1">
                <a:latin typeface="Arial" charset="0"/>
              </a:rPr>
              <a:t>}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2124075" y="3933825"/>
            <a:ext cx="45512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r>
              <a:rPr lang="en-US" altLang="zh-CN" b="1">
                <a:latin typeface="Arial" charset="0"/>
              </a:rPr>
              <a:t>void postorder(BiTree bt){</a:t>
            </a:r>
          </a:p>
          <a:p>
            <a:r>
              <a:rPr lang="en-US" altLang="zh-CN" b="1">
                <a:latin typeface="Arial" charset="0"/>
              </a:rPr>
              <a:t>  if(bt!=NULL){        </a:t>
            </a:r>
          </a:p>
          <a:p>
            <a:r>
              <a:rPr lang="en-US" altLang="zh-CN" b="1">
                <a:latin typeface="Arial" charset="0"/>
              </a:rPr>
              <a:t>      postorder(bt-&gt;lchild);</a:t>
            </a:r>
          </a:p>
          <a:p>
            <a:r>
              <a:rPr lang="en-US" altLang="zh-CN" b="1">
                <a:latin typeface="Arial" charset="0"/>
              </a:rPr>
              <a:t>      postorder(bt-&gt;rchild);</a:t>
            </a:r>
          </a:p>
          <a:p>
            <a:r>
              <a:rPr lang="en-US" altLang="zh-CN" b="1"/>
              <a:t>     printf("%d\t",bt-&gt;data);</a:t>
            </a:r>
            <a:endParaRPr lang="en-US" altLang="zh-CN" b="1">
              <a:latin typeface="Arial" charset="0"/>
            </a:endParaRPr>
          </a:p>
          <a:p>
            <a:r>
              <a:rPr lang="en-US" altLang="zh-CN" b="1">
                <a:latin typeface="Arial" charset="0"/>
              </a:rPr>
              <a:t>   }</a:t>
            </a:r>
          </a:p>
          <a:p>
            <a:r>
              <a:rPr lang="en-US" altLang="zh-CN" b="1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/>
      <p:bldP spid="4352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ea typeface="幼圆" pitchFamily="49" charset="-122"/>
              </a:rPr>
              <a:t>对遍历的分析：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228600" y="762000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1.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从前面的三种遍历算法可以知道：如果将</a:t>
            </a:r>
            <a:r>
              <a:rPr lang="en-US" altLang="zh-CN" b="1" dirty="0">
                <a:latin typeface="Times New Roman" pitchFamily="18" charset="0"/>
              </a:rPr>
              <a:t>print</a:t>
            </a:r>
            <a:r>
              <a:rPr lang="zh-CN" altLang="en-US" b="1" dirty="0">
                <a:latin typeface="Times New Roman" pitchFamily="18" charset="0"/>
              </a:rPr>
              <a:t>语句抹去，从递归的角度看，这三种算法是完全相同的，或者说这三种遍历算法的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访问路径是相同的，只是访问结点的时机不同</a:t>
            </a:r>
            <a:r>
              <a:rPr lang="zh-CN" altLang="en-US" b="1" dirty="0">
                <a:latin typeface="Times New Roman" pitchFamily="18" charset="0"/>
              </a:rPr>
              <a:t>。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3886200" y="1981200"/>
            <a:ext cx="414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从虚线的出发点到终点的路径</a:t>
            </a:r>
          </a:p>
          <a:p>
            <a:r>
              <a:rPr lang="zh-CN" altLang="en-US" b="1">
                <a:latin typeface="Times New Roman" pitchFamily="18" charset="0"/>
              </a:rPr>
              <a:t>上，每个结点经过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次</a:t>
            </a:r>
            <a:r>
              <a:rPr lang="zh-CN" altLang="en-US" b="1">
                <a:latin typeface="Times New Roman" pitchFamily="18" charset="0"/>
              </a:rPr>
              <a:t>。</a:t>
            </a:r>
          </a:p>
        </p:txBody>
      </p:sp>
      <p:grpSp>
        <p:nvGrpSpPr>
          <p:cNvPr id="257029" name="Group 5"/>
          <p:cNvGrpSpPr>
            <a:grpSpLocks/>
          </p:cNvGrpSpPr>
          <p:nvPr/>
        </p:nvGrpSpPr>
        <p:grpSpPr bwMode="auto">
          <a:xfrm>
            <a:off x="0" y="2060575"/>
            <a:ext cx="3581400" cy="3810000"/>
            <a:chOff x="96" y="1488"/>
            <a:chExt cx="2256" cy="2400"/>
          </a:xfrm>
        </p:grpSpPr>
        <p:sp>
          <p:nvSpPr>
            <p:cNvPr id="16394" name="Oval 6"/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5" name="Oval 7"/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6396" name="Oval 8"/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6397" name="Oval 9"/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398" name="Oval 10"/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6399" name="Oval 11"/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00" name="Oval 12"/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6401" name="Line 13"/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02" name="Line 14"/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03" name="Line 15"/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04" name="Line 16"/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05" name="Line 17"/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06" name="Line 18"/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07" name="Line 19"/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08" name="Oval 20"/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09" name="Oval 21"/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10" name="Oval 22"/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11" name="Oval 23"/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12" name="Oval 24"/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13" name="Oval 25"/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14" name="Oval 26"/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15" name="Line 27"/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16" name="Line 28"/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17" name="Line 29"/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18" name="Line 30"/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19" name="Line 31"/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0" name="Line 32"/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1" name="Line 33"/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2" name="Line 34"/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3" name="Line 35"/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4" name="Line 36"/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5" name="Line 37"/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6" name="Line 38"/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7" name="Line 39"/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8" name="Line 40"/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29" name="Line 41"/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0" name="Line 42"/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1" name="Line 43"/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2" name="Line 44"/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3" name="Line 45"/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4" name="Line 46"/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5" name="Line 47"/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6" name="Line 48"/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7" name="Line 49"/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8" name="Line 50"/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9" name="Line 51"/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0" name="Line 52"/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1" name="Line 53"/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2" name="Line 54"/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3" name="Line 55"/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4" name="Line 56"/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5" name="Line 57"/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6" name="Line 58"/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7" name="Line 59"/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8" name="Line 60"/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9" name="Line 61"/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0" name="Line 62"/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1" name="Line 63"/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2" name="Line 64"/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3" name="Line 65"/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4" name="Line 66"/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5" name="Line 67"/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6" name="Line 68"/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7" name="Line 69"/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8" name="Line 70"/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59" name="Line 71"/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0" name="Line 72"/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1" name="Line 73"/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2" name="Line 74"/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3" name="Oval 75"/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64" name="Line 76"/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5" name="Line 77"/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6" name="Line 78"/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7" name="Line 79"/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68" name="Line 80"/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57105" name="Rectangle 81"/>
          <p:cNvSpPr>
            <a:spLocks noChangeArrowheads="1"/>
          </p:cNvSpPr>
          <p:nvPr/>
        </p:nvSpPr>
        <p:spPr bwMode="auto">
          <a:xfrm>
            <a:off x="3962400" y="274320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第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1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次</a:t>
            </a:r>
            <a:r>
              <a:rPr lang="zh-CN" altLang="en-US" b="1">
                <a:latin typeface="Times New Roman" pitchFamily="18" charset="0"/>
              </a:rPr>
              <a:t>经过时访问＝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先序</a:t>
            </a:r>
            <a:r>
              <a:rPr lang="zh-CN" altLang="en-US" b="1">
                <a:latin typeface="Times New Roman" pitchFamily="18" charset="0"/>
              </a:rPr>
              <a:t>遍历</a:t>
            </a:r>
          </a:p>
          <a:p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第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2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次</a:t>
            </a:r>
            <a:r>
              <a:rPr lang="zh-CN" altLang="en-US" b="1">
                <a:latin typeface="Times New Roman" pitchFamily="18" charset="0"/>
              </a:rPr>
              <a:t>经过时访问＝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中序</a:t>
            </a:r>
            <a:r>
              <a:rPr lang="zh-CN" altLang="en-US" b="1">
                <a:latin typeface="Times New Roman" pitchFamily="18" charset="0"/>
              </a:rPr>
              <a:t>遍历</a:t>
            </a:r>
          </a:p>
          <a:p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第</a:t>
            </a:r>
            <a:r>
              <a:rPr lang="en-US" altLang="zh-CN" b="1">
                <a:solidFill>
                  <a:srgbClr val="FF00FF"/>
                </a:solidFill>
                <a:latin typeface="Times New Roman" pitchFamily="18" charset="0"/>
              </a:rPr>
              <a:t>3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次</a:t>
            </a:r>
            <a:r>
              <a:rPr lang="zh-CN" altLang="en-US" b="1">
                <a:latin typeface="Times New Roman" pitchFamily="18" charset="0"/>
              </a:rPr>
              <a:t>经过时访问＝</a:t>
            </a:r>
            <a:r>
              <a:rPr lang="zh-CN" altLang="en-US" b="1">
                <a:solidFill>
                  <a:srgbClr val="FF00FF"/>
                </a:solidFill>
                <a:latin typeface="Times New Roman" pitchFamily="18" charset="0"/>
              </a:rPr>
              <a:t>后序</a:t>
            </a:r>
            <a:r>
              <a:rPr lang="zh-CN" altLang="en-US" b="1">
                <a:latin typeface="Times New Roman" pitchFamily="18" charset="0"/>
              </a:rPr>
              <a:t>遍历</a:t>
            </a:r>
          </a:p>
        </p:txBody>
      </p:sp>
      <p:sp>
        <p:nvSpPr>
          <p:cNvPr id="257106" name="AutoShape 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7150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107" name="Rectangle 83"/>
          <p:cNvSpPr>
            <a:spLocks noChangeArrowheads="1"/>
          </p:cNvSpPr>
          <p:nvPr/>
        </p:nvSpPr>
        <p:spPr bwMode="auto">
          <a:xfrm>
            <a:off x="3429000" y="4038600"/>
            <a:ext cx="5410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latin typeface="幼圆" pitchFamily="49" charset="-122"/>
              </a:rPr>
              <a:t>2. </a:t>
            </a:r>
            <a:r>
              <a:rPr lang="zh-CN" altLang="en-US" b="1" dirty="0">
                <a:solidFill>
                  <a:srgbClr val="FFFF00"/>
                </a:solidFill>
                <a:latin typeface="幼圆" pitchFamily="49" charset="-122"/>
              </a:rPr>
              <a:t>二叉树遍历的时间效率和空间效率</a:t>
            </a:r>
          </a:p>
          <a:p>
            <a:pPr>
              <a:defRPr/>
            </a:pPr>
            <a:r>
              <a:rPr lang="zh-CN" altLang="en-US" b="1" dirty="0">
                <a:solidFill>
                  <a:srgbClr val="FFFF00"/>
                </a:solidFill>
                <a:latin typeface="幼圆" pitchFamily="49" charset="-122"/>
              </a:rPr>
              <a:t>时间效率</a:t>
            </a:r>
            <a:r>
              <a:rPr lang="en-US" altLang="zh-CN" b="1" dirty="0">
                <a:solidFill>
                  <a:srgbClr val="FFFF00"/>
                </a:solidFill>
                <a:latin typeface="幼圆" pitchFamily="49" charset="-122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O(n)</a:t>
            </a:r>
            <a:r>
              <a:rPr lang="en-US" altLang="zh-CN" b="1" dirty="0">
                <a:solidFill>
                  <a:srgbClr val="66FF33"/>
                </a:solidFill>
                <a:latin typeface="幼圆" pitchFamily="49" charset="-122"/>
              </a:rPr>
              <a:t> </a:t>
            </a:r>
            <a:r>
              <a:rPr lang="en-US" altLang="zh-CN" sz="2000" b="1" dirty="0">
                <a:solidFill>
                  <a:srgbClr val="99FF33"/>
                </a:solidFill>
                <a:latin typeface="幼圆" pitchFamily="49" charset="-122"/>
              </a:rPr>
              <a:t>//</a:t>
            </a:r>
            <a:r>
              <a:rPr lang="zh-CN" altLang="en-US" sz="2000" b="1" dirty="0">
                <a:solidFill>
                  <a:srgbClr val="99FF33"/>
                </a:solidFill>
                <a:latin typeface="幼圆" pitchFamily="49" charset="-122"/>
              </a:rPr>
              <a:t>每个结点只访问一次</a:t>
            </a:r>
          </a:p>
          <a:p>
            <a:pPr>
              <a:defRPr/>
            </a:pPr>
            <a:r>
              <a:rPr lang="zh-CN" altLang="en-US" b="1" dirty="0">
                <a:solidFill>
                  <a:srgbClr val="FFFF00"/>
                </a:solidFill>
                <a:latin typeface="幼圆" pitchFamily="49" charset="-122"/>
              </a:rPr>
              <a:t>空间效率</a:t>
            </a:r>
            <a:r>
              <a:rPr lang="en-US" altLang="zh-CN" b="1" dirty="0">
                <a:solidFill>
                  <a:schemeClr val="accent1"/>
                </a:solidFill>
                <a:latin typeface="幼圆" pitchFamily="49" charset="-122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O(n</a:t>
            </a:r>
            <a:r>
              <a:rPr lang="en-US" altLang="zh-CN" b="1" dirty="0"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)</a:t>
            </a:r>
            <a:r>
              <a:rPr lang="en-US" altLang="zh-CN" b="1" dirty="0">
                <a:solidFill>
                  <a:srgbClr val="99FF33"/>
                </a:solidFill>
                <a:latin typeface="幼圆" pitchFamily="49" charset="-122"/>
              </a:rPr>
              <a:t> </a:t>
            </a:r>
            <a:r>
              <a:rPr lang="en-US" altLang="zh-CN" sz="2000" b="1" dirty="0">
                <a:solidFill>
                  <a:srgbClr val="99FF33"/>
                </a:solidFill>
                <a:latin typeface="幼圆" pitchFamily="49" charset="-122"/>
              </a:rPr>
              <a:t>//</a:t>
            </a:r>
            <a:r>
              <a:rPr lang="zh-CN" altLang="en-US" sz="2000" b="1" dirty="0">
                <a:solidFill>
                  <a:srgbClr val="99FF33"/>
                </a:solidFill>
                <a:latin typeface="幼圆" pitchFamily="49" charset="-122"/>
              </a:rPr>
              <a:t>栈占用的最大辅助空间</a:t>
            </a:r>
            <a:endParaRPr lang="zh-CN" altLang="en-US" b="1" dirty="0">
              <a:solidFill>
                <a:srgbClr val="99FF33"/>
              </a:solidFill>
              <a:latin typeface="幼圆" pitchFamily="49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99FF33"/>
                </a:solidFill>
                <a:latin typeface="幼圆" pitchFamily="49" charset="-122"/>
              </a:rPr>
              <a:t>（精确值：树深为</a:t>
            </a:r>
            <a:r>
              <a:rPr lang="en-US" altLang="zh-CN" b="1" dirty="0">
                <a:solidFill>
                  <a:srgbClr val="99FF33"/>
                </a:solidFill>
                <a:latin typeface="幼圆" pitchFamily="49" charset="-122"/>
              </a:rPr>
              <a:t>k</a:t>
            </a:r>
            <a:r>
              <a:rPr lang="zh-CN" altLang="en-US" b="1" dirty="0">
                <a:solidFill>
                  <a:srgbClr val="99FF33"/>
                </a:solidFill>
                <a:latin typeface="幼圆" pitchFamily="49" charset="-122"/>
              </a:rPr>
              <a:t>的递归遍历需要</a:t>
            </a:r>
            <a:r>
              <a:rPr lang="en-US" altLang="zh-CN" b="1" dirty="0">
                <a:solidFill>
                  <a:srgbClr val="99FF33"/>
                </a:solidFill>
                <a:latin typeface="幼圆" pitchFamily="49" charset="-122"/>
              </a:rPr>
              <a:t>k+1</a:t>
            </a:r>
            <a:r>
              <a:rPr lang="zh-CN" altLang="en-US" b="1" dirty="0">
                <a:solidFill>
                  <a:srgbClr val="99FF33"/>
                </a:solidFill>
                <a:latin typeface="幼圆" pitchFamily="49" charset="-122"/>
              </a:rPr>
              <a:t>个辅助单元！）</a:t>
            </a:r>
          </a:p>
        </p:txBody>
      </p:sp>
      <p:sp>
        <p:nvSpPr>
          <p:cNvPr id="257108" name="Rectangle 84"/>
          <p:cNvSpPr>
            <a:spLocks noChangeArrowheads="1"/>
          </p:cNvSpPr>
          <p:nvPr/>
        </p:nvSpPr>
        <p:spPr bwMode="auto">
          <a:xfrm>
            <a:off x="150813" y="614045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先序：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ABDEFGC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； 中序：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DBFEGAC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；后序：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DFGEBCA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7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7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28" grpId="0" autoUpdateAnimBg="0"/>
      <p:bldP spid="257105" grpId="0" build="p" autoUpdateAnimBg="0" advAuto="0"/>
      <p:bldP spid="257106" grpId="0" animBg="1"/>
      <p:bldP spid="257107" grpId="0" build="p" autoUpdateAnimBg="0"/>
      <p:bldP spid="257108" grpId="0" autoUpdateAnimBg="0"/>
    </p:bldLst>
  </p:timing>
</p:sld>
</file>

<file path=ppt/theme/theme1.xml><?xml version="1.0" encoding="utf-8"?>
<a:theme xmlns:a="http://schemas.openxmlformats.org/drawingml/2006/main" name="平衡">
  <a:themeElements>
    <a:clrScheme name="自定义 9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FFFF00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5825</TotalTime>
  <Words>3626</Words>
  <Application>Microsoft Office PowerPoint</Application>
  <PresentationFormat>全屏显示(4:3)</PresentationFormat>
  <Paragraphs>750</Paragraphs>
  <Slides>53</Slides>
  <Notes>1</Notes>
  <HiddenSlides>11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2" baseType="lpstr">
      <vt:lpstr>Arial Unicode MS</vt:lpstr>
      <vt:lpstr>MS Hei</vt:lpstr>
      <vt:lpstr>方正姚体</vt:lpstr>
      <vt:lpstr>黑体</vt:lpstr>
      <vt:lpstr>华文新魏</vt:lpstr>
      <vt:lpstr>楷体_GB2312</vt:lpstr>
      <vt:lpstr>隶书</vt:lpstr>
      <vt:lpstr>宋体</vt:lpstr>
      <vt:lpstr>幼圆</vt:lpstr>
      <vt:lpstr>Arial</vt:lpstr>
      <vt:lpstr>Rockwell</vt:lpstr>
      <vt:lpstr>Symbol</vt:lpstr>
      <vt:lpstr>Tahoma</vt:lpstr>
      <vt:lpstr>Times New Roman</vt:lpstr>
      <vt:lpstr>Verdana</vt:lpstr>
      <vt:lpstr>Wingdings</vt:lpstr>
      <vt:lpstr>平衡</vt:lpstr>
      <vt:lpstr>包</vt:lpstr>
      <vt:lpstr>Visio</vt:lpstr>
      <vt:lpstr>PowerPoint 演示文稿</vt:lpstr>
      <vt:lpstr>遍历二叉树</vt:lpstr>
      <vt:lpstr>遍历规则</vt:lpstr>
      <vt:lpstr>先序遍历</vt:lpstr>
      <vt:lpstr>PowerPoint 演示文稿</vt:lpstr>
      <vt:lpstr>回顾：二叉链表的存储表示</vt:lpstr>
      <vt:lpstr>PowerPoint 演示文稿</vt:lpstr>
      <vt:lpstr>PowerPoint 演示文稿</vt:lpstr>
      <vt:lpstr>对遍历的分析：</vt:lpstr>
      <vt:lpstr>PowerPoint 演示文稿</vt:lpstr>
      <vt:lpstr>PowerPoint 演示文稿</vt:lpstr>
      <vt:lpstr>思考</vt:lpstr>
      <vt:lpstr>PowerPoint 演示文稿</vt:lpstr>
      <vt:lpstr>中序遍历二叉树的非递归算法</vt:lpstr>
      <vt:lpstr>中序遍历二叉树的非递归算法1</vt:lpstr>
      <vt:lpstr>中序遍历二叉树的非递归算法2</vt:lpstr>
      <vt:lpstr>思考</vt:lpstr>
      <vt:lpstr>算法描述</vt:lpstr>
      <vt:lpstr>层次遍历二叉树</vt:lpstr>
      <vt:lpstr>PowerPoint 演示文稿</vt:lpstr>
      <vt:lpstr>PowerPoint 演示文稿</vt:lpstr>
      <vt:lpstr>表达式树</vt:lpstr>
      <vt:lpstr>树的构建过程</vt:lpstr>
      <vt:lpstr>PowerPoint 演示文稿</vt:lpstr>
      <vt:lpstr>PowerPoint 演示文稿</vt:lpstr>
      <vt:lpstr>构建过程总结</vt:lpstr>
      <vt:lpstr>构建过程（括号的处理）</vt:lpstr>
      <vt:lpstr>独立实验1</vt:lpstr>
      <vt:lpstr>表达式树类的设计</vt:lpstr>
      <vt:lpstr>结点的设计</vt:lpstr>
      <vt:lpstr>calc类的定义 </vt:lpstr>
      <vt:lpstr>PowerPoint 演示文稿</vt:lpstr>
      <vt:lpstr>私有create函数的实现 </vt:lpstr>
      <vt:lpstr>PowerPoint 演示文稿</vt:lpstr>
      <vt:lpstr>getToken</vt:lpstr>
      <vt:lpstr>PowerPoint 演示文稿</vt:lpstr>
      <vt:lpstr>私有的result函数的实现 </vt:lpstr>
      <vt:lpstr>Calc类的应用</vt:lpstr>
      <vt:lpstr>Calc类的特点</vt:lpstr>
      <vt:lpstr>PowerPoint 演示文稿</vt:lpstr>
      <vt:lpstr>PowerPoint 演示文稿</vt:lpstr>
      <vt:lpstr>二叉链表的建立</vt:lpstr>
      <vt:lpstr>结果</vt:lpstr>
      <vt:lpstr>算法描述</vt:lpstr>
      <vt:lpstr>算法</vt:lpstr>
      <vt:lpstr>若已知先序/后序遍历结果和中序遍历结果，能否“恢复”出二叉树？</vt:lpstr>
      <vt:lpstr>PowerPoint 演示文稿</vt:lpstr>
      <vt:lpstr>中序遍历：B D C E A F H G  后序遍历：D E C B H G F A</vt:lpstr>
      <vt:lpstr>随堂练习</vt:lpstr>
      <vt:lpstr>二叉树的遍历的 简单应用</vt:lpstr>
      <vt:lpstr>计算二叉树中所有结点的数目 </vt:lpstr>
      <vt:lpstr>计算二叉树中所有叶子结点的数目</vt:lpstr>
      <vt:lpstr>计算二叉树的深度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ch06</dc:title>
  <dc:creator>尚明生</dc:creator>
  <cp:lastModifiedBy>sync</cp:lastModifiedBy>
  <cp:revision>459</cp:revision>
  <dcterms:created xsi:type="dcterms:W3CDTF">2002-10-11T06:23:44Z</dcterms:created>
  <dcterms:modified xsi:type="dcterms:W3CDTF">2014-10-19T02:42:40Z</dcterms:modified>
</cp:coreProperties>
</file>