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395" r:id="rId2"/>
    <p:sldId id="396" r:id="rId3"/>
    <p:sldId id="403" r:id="rId4"/>
    <p:sldId id="293" r:id="rId5"/>
    <p:sldId id="404" r:id="rId6"/>
    <p:sldId id="451" r:id="rId7"/>
    <p:sldId id="452" r:id="rId8"/>
    <p:sldId id="453" r:id="rId9"/>
    <p:sldId id="454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65" r:id="rId19"/>
    <p:sldId id="418" r:id="rId20"/>
    <p:sldId id="419" r:id="rId21"/>
    <p:sldId id="430" r:id="rId22"/>
    <p:sldId id="47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6600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83" autoAdjust="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49" d="100"/>
          <a:sy n="49" d="100"/>
        </p:scale>
        <p:origin x="-278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2F617-16DC-400F-98E5-D805BF074C61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604B0-352A-4A70-A38F-30D7A6655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5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4B47ECD-5954-409B-8262-7BD706409C6B}" type="datetimeFigureOut">
              <a:rPr lang="zh-CN" altLang="en-US"/>
              <a:pPr>
                <a:defRPr/>
              </a:pPr>
              <a:t>2014/10/25</a:t>
            </a:fld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7482798-AD06-4A15-A2C2-E90538AB3D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465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增加一个域存储访问次数（频率），而不是插入每一个拷贝，这会使树深度变大，增加查找时间。</a:t>
            </a:r>
          </a:p>
        </p:txBody>
      </p:sp>
    </p:spTree>
    <p:extLst>
      <p:ext uri="{BB962C8B-B14F-4D97-AF65-F5344CB8AC3E}">
        <p14:creationId xmlns:p14="http://schemas.microsoft.com/office/powerpoint/2010/main" val="143608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MakeEmpty: postorder</a:t>
            </a:r>
          </a:p>
          <a:p>
            <a:pPr eaLnBrk="1" hangingPunct="1"/>
            <a:r>
              <a:rPr lang="en-US" altLang="zh-CN" smtClean="0"/>
              <a:t>Retival: inorder with the position to compare</a:t>
            </a:r>
          </a:p>
          <a:p>
            <a:pPr eaLnBrk="1" hangingPunct="1"/>
            <a:r>
              <a:rPr lang="zh-CN" altLang="en-US" smtClean="0"/>
              <a:t>多走的深度平均多一层，但是避免了再次插入元素的空间分配和插入操作。</a:t>
            </a:r>
          </a:p>
        </p:txBody>
      </p:sp>
    </p:spTree>
    <p:extLst>
      <p:ext uri="{BB962C8B-B14F-4D97-AF65-F5344CB8AC3E}">
        <p14:creationId xmlns:p14="http://schemas.microsoft.com/office/powerpoint/2010/main" val="232958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Arial" pitchFamily="34" charset="0"/>
              <a:buChar char="•"/>
              <a:defRPr/>
            </a:lvl1pPr>
            <a:lvl2pPr marL="708660" indent="-342900">
              <a:buFont typeface="Arial" pitchFamily="34" charset="0"/>
              <a:buChar char="•"/>
              <a:defRPr/>
            </a:lvl2pPr>
            <a:lvl3pPr marL="1120140" indent="-342900">
              <a:buFont typeface="Arial" pitchFamily="34" charset="0"/>
              <a:buChar char="•"/>
              <a:defRPr/>
            </a:lvl3pPr>
            <a:lvl4pPr marL="1383030" indent="-285750">
              <a:buFont typeface="Arial" pitchFamily="34" charset="0"/>
              <a:buChar char="•"/>
              <a:defRPr/>
            </a:lvl4pPr>
            <a:lvl5pPr marL="165735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444AB27-26CD-4DAE-B917-1C03E05CD41F}" type="datetime1">
              <a:rPr lang="zh-CN" altLang="en-US" smtClean="0"/>
              <a:pPr>
                <a:defRPr/>
              </a:pPr>
              <a:t>2014/10/25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FDD38F5-CD4E-4EB2-B472-FDAE376699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Arial" pitchFamily="34" charset="0"/>
              <a:buChar char="•"/>
              <a:defRPr/>
            </a:lvl1pPr>
            <a:lvl2pPr marL="708660" indent="-342900">
              <a:buFont typeface="Arial" pitchFamily="34" charset="0"/>
              <a:buChar char="•"/>
              <a:defRPr/>
            </a:lvl2pPr>
            <a:lvl3pPr marL="1120140" indent="-342900">
              <a:buFont typeface="Arial" pitchFamily="34" charset="0"/>
              <a:buChar char="•"/>
              <a:defRPr/>
            </a:lvl3pPr>
            <a:lvl4pPr marL="1383030" indent="-285750">
              <a:buFont typeface="Arial" pitchFamily="34" charset="0"/>
              <a:buChar char="•"/>
              <a:defRPr/>
            </a:lvl4pPr>
            <a:lvl5pPr marL="165735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83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Arial" pitchFamily="34" charset="0"/>
              <a:buChar char="•"/>
              <a:defRPr/>
            </a:lvl1pPr>
            <a:lvl2pPr marL="708660" indent="-342900">
              <a:buFont typeface="Arial" pitchFamily="34" charset="0"/>
              <a:buChar char="•"/>
              <a:defRPr/>
            </a:lvl2pPr>
            <a:lvl3pPr marL="1120140" indent="-342900">
              <a:buFont typeface="Arial" pitchFamily="34" charset="0"/>
              <a:buChar char="•"/>
              <a:defRPr/>
            </a:lvl3pPr>
            <a:lvl4pPr marL="1383030" indent="-285750">
              <a:buFont typeface="Arial" pitchFamily="34" charset="0"/>
              <a:buChar char="•"/>
              <a:defRPr/>
            </a:lvl4pPr>
            <a:lvl5pPr marL="165735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22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A6975E7F-0CE2-436B-834A-F2C904840590}" type="datetime1">
              <a:rPr lang="zh-CN" altLang="en-US" smtClean="0"/>
              <a:pPr>
                <a:defRPr/>
              </a:pPr>
              <a:t>2014/10/25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33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>
              <a:latin typeface="Tahoma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179388" y="6381750"/>
            <a:ext cx="8856662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 userDrawn="1"/>
        </p:nvSpPr>
        <p:spPr bwMode="auto">
          <a:xfrm>
            <a:off x="34925" y="6308725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6"/>
          <p:cNvSpPr>
            <a:spLocks noChangeArrowheads="1"/>
          </p:cNvSpPr>
          <p:nvPr userDrawn="1"/>
        </p:nvSpPr>
        <p:spPr bwMode="auto">
          <a:xfrm>
            <a:off x="8942388" y="6308725"/>
            <a:ext cx="144462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" name="Picture 19" descr="Uestc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accent1">
              <a:alpha val="5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>
              <a:latin typeface="Tahoma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5"/>
          <p:cNvSpPr>
            <a:spLocks noChangeArrowheads="1"/>
          </p:cNvSpPr>
          <p:nvPr userDrawn="1"/>
        </p:nvSpPr>
        <p:spPr bwMode="auto">
          <a:xfrm>
            <a:off x="34925" y="333375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 userDrawn="1"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4" r:id="rId2"/>
    <p:sldLayoutId id="2147483705" r:id="rId3"/>
    <p:sldLayoutId id="2147483706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7" Type="http://schemas.openxmlformats.org/officeDocument/2006/relationships/audio" Target="../media/audio8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7.bin"/><Relationship Id="rId5" Type="http://schemas.openxmlformats.org/officeDocument/2006/relationships/audio" Target="../media/audio6.bin"/><Relationship Id="rId4" Type="http://schemas.openxmlformats.org/officeDocument/2006/relationships/audio" Target="../media/audio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7.bin"/><Relationship Id="rId4" Type="http://schemas.openxmlformats.org/officeDocument/2006/relationships/audio" Target="../media/audio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&#19978;&#26426;&#32451;&#20064;&#39064;/&#20108;&#21449;&#25490;&#24207;&#26641;.pp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E3D92FF-67F5-4DA2-A4FE-0C9988ED8F2A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288" y="1563688"/>
            <a:ext cx="662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lvl="2" eaLnBrk="1" hangingPunct="1"/>
            <a:r>
              <a:rPr lang="en-US" altLang="zh-CN" sz="3600" b="1"/>
              <a:t>3.2.1 </a:t>
            </a:r>
            <a:r>
              <a:rPr lang="zh-CN" altLang="en-US" sz="3600" b="1"/>
              <a:t>线索二叉树</a:t>
            </a:r>
          </a:p>
        </p:txBody>
      </p:sp>
      <p:sp>
        <p:nvSpPr>
          <p:cNvPr id="3076" name="Rectangle 26"/>
          <p:cNvSpPr>
            <a:spLocks noChangeArrowheads="1"/>
          </p:cNvSpPr>
          <p:nvPr/>
        </p:nvSpPr>
        <p:spPr bwMode="auto">
          <a:xfrm>
            <a:off x="457200" y="404813"/>
            <a:ext cx="69945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4000" b="1" dirty="0">
                <a:solidFill>
                  <a:srgbClr val="FFFF00"/>
                </a:solidFill>
                <a:latin typeface="Times New Roman" pitchFamily="18" charset="0"/>
                <a:ea typeface="华文新魏" pitchFamily="2" charset="-122"/>
              </a:rPr>
              <a:t>3.2 </a:t>
            </a:r>
            <a:r>
              <a:rPr lang="zh-CN" altLang="en-US" sz="4000" b="1" dirty="0">
                <a:solidFill>
                  <a:srgbClr val="FFFF00"/>
                </a:solidFill>
                <a:latin typeface="Times New Roman" pitchFamily="18" charset="0"/>
                <a:ea typeface="华文新魏" pitchFamily="2" charset="-122"/>
              </a:rPr>
              <a:t>二叉树的变形</a:t>
            </a:r>
          </a:p>
        </p:txBody>
      </p:sp>
      <p:sp>
        <p:nvSpPr>
          <p:cNvPr id="3077" name="Text Box 27"/>
          <p:cNvSpPr txBox="1">
            <a:spLocks noChangeArrowheads="1"/>
          </p:cNvSpPr>
          <p:nvPr/>
        </p:nvSpPr>
        <p:spPr bwMode="auto">
          <a:xfrm>
            <a:off x="1331913" y="2349500"/>
            <a:ext cx="64087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3.2.2 </a:t>
            </a:r>
            <a:r>
              <a:rPr lang="zh-CN" altLang="en-US" sz="3600" b="1"/>
              <a:t>二叉排序树（</a:t>
            </a:r>
            <a:r>
              <a:rPr lang="en-US" altLang="zh-CN" sz="3600" b="1"/>
              <a:t>BST</a:t>
            </a:r>
            <a:r>
              <a:rPr lang="zh-CN" altLang="en-US" sz="3600" b="1"/>
              <a:t>）</a:t>
            </a:r>
          </a:p>
        </p:txBody>
      </p:sp>
      <p:sp>
        <p:nvSpPr>
          <p:cNvPr id="3078" name="Rectangle 28"/>
          <p:cNvSpPr>
            <a:spLocks noChangeArrowheads="1"/>
          </p:cNvSpPr>
          <p:nvPr/>
        </p:nvSpPr>
        <p:spPr bwMode="auto">
          <a:xfrm>
            <a:off x="1322388" y="2924175"/>
            <a:ext cx="67786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3600" b="1"/>
              <a:t>3.2.3 </a:t>
            </a:r>
            <a:r>
              <a:rPr lang="zh-CN" altLang="en-US" sz="3600" b="1"/>
              <a:t>平衡二叉树</a:t>
            </a:r>
            <a:r>
              <a:rPr lang="en-US" altLang="zh-CN" sz="3600" b="1"/>
              <a:t>(AVL)</a:t>
            </a:r>
          </a:p>
        </p:txBody>
      </p:sp>
      <p:sp>
        <p:nvSpPr>
          <p:cNvPr id="227357" name="Text Box 29"/>
          <p:cNvSpPr txBox="1">
            <a:spLocks noChangeArrowheads="1"/>
          </p:cNvSpPr>
          <p:nvPr/>
        </p:nvSpPr>
        <p:spPr bwMode="auto">
          <a:xfrm>
            <a:off x="1236663" y="4005263"/>
            <a:ext cx="7223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3600" b="1"/>
              <a:t>3.2.4 </a:t>
            </a:r>
            <a:r>
              <a:rPr lang="zh-CN" altLang="en-US" sz="3600" b="1"/>
              <a:t>哈夫曼树及哈夫曼编码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8493248" y="6406412"/>
            <a:ext cx="716206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B678A0BE-AF9F-4C93-B7CF-3F65BA60EA21}" type="slidenum">
              <a:rPr lang="en-US" altLang="zh-CN"/>
              <a:pPr eaLnBrk="1" hangingPunct="1"/>
              <a:t>10</a:t>
            </a:fld>
            <a:endParaRPr lang="en-US" altLang="zh-CN" dirty="0"/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533400" y="2428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Aft>
                <a:spcPct val="2000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</a:rPr>
              <a:t>Insert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990600" y="1524000"/>
            <a:ext cx="1905000" cy="1600200"/>
            <a:chOff x="624" y="2784"/>
            <a:chExt cx="1200" cy="1008"/>
          </a:xfrm>
        </p:grpSpPr>
        <p:sp>
          <p:nvSpPr>
            <p:cNvPr id="14370" name="Oval 5"/>
            <p:cNvSpPr>
              <a:spLocks noChangeArrowheads="1"/>
            </p:cNvSpPr>
            <p:nvPr/>
          </p:nvSpPr>
          <p:spPr bwMode="auto">
            <a:xfrm>
              <a:off x="1296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30</a:t>
              </a:r>
            </a:p>
          </p:txBody>
        </p:sp>
        <p:sp>
          <p:nvSpPr>
            <p:cNvPr id="14371" name="Oval 6"/>
            <p:cNvSpPr>
              <a:spLocks noChangeArrowheads="1"/>
            </p:cNvSpPr>
            <p:nvPr/>
          </p:nvSpPr>
          <p:spPr bwMode="auto">
            <a:xfrm>
              <a:off x="912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4372" name="Oval 7"/>
            <p:cNvSpPr>
              <a:spLocks noChangeArrowheads="1"/>
            </p:cNvSpPr>
            <p:nvPr/>
          </p:nvSpPr>
          <p:spPr bwMode="auto">
            <a:xfrm>
              <a:off x="624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4373" name="Line 8"/>
            <p:cNvSpPr>
              <a:spLocks noChangeShapeType="1"/>
            </p:cNvSpPr>
            <p:nvPr/>
          </p:nvSpPr>
          <p:spPr bwMode="auto">
            <a:xfrm flipH="1">
              <a:off x="793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9"/>
            <p:cNvSpPr>
              <a:spLocks noChangeShapeType="1"/>
            </p:cNvSpPr>
            <p:nvPr/>
          </p:nvSpPr>
          <p:spPr bwMode="auto">
            <a:xfrm flipH="1">
              <a:off x="1078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Oval 10"/>
            <p:cNvSpPr>
              <a:spLocks noChangeArrowheads="1"/>
            </p:cNvSpPr>
            <p:nvPr/>
          </p:nvSpPr>
          <p:spPr bwMode="auto">
            <a:xfrm flipH="1">
              <a:off x="1584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40</a:t>
              </a:r>
            </a:p>
          </p:txBody>
        </p:sp>
        <p:sp>
          <p:nvSpPr>
            <p:cNvPr id="14376" name="Line 11"/>
            <p:cNvSpPr>
              <a:spLocks noChangeShapeType="1"/>
            </p:cNvSpPr>
            <p:nvPr/>
          </p:nvSpPr>
          <p:spPr bwMode="auto">
            <a:xfrm>
              <a:off x="1509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609600" y="8382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ea typeface="宋体" charset="-122"/>
              </a:rPr>
              <a:t>Sketch of the idea: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3352800" y="13716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ea typeface="宋体" charset="-122"/>
              </a:rPr>
              <a:t>Insert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</a:rPr>
              <a:t>80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3429000" y="1752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 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check if 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80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is already in the tree</a:t>
            </a:r>
            <a:endParaRPr kumimoji="1" lang="en-US" altLang="zh-CN" sz="2000" b="1" dirty="0">
              <a:ea typeface="宋体" charset="-122"/>
            </a:endParaRPr>
          </a:p>
        </p:txBody>
      </p:sp>
      <p:sp>
        <p:nvSpPr>
          <p:cNvPr id="303119" name="Line 15"/>
          <p:cNvSpPr>
            <a:spLocks noChangeShapeType="1"/>
          </p:cNvSpPr>
          <p:nvPr/>
        </p:nvSpPr>
        <p:spPr bwMode="auto">
          <a:xfrm flipH="1">
            <a:off x="2438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0" name="Line 16"/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3429000" y="2286000"/>
            <a:ext cx="502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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80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&gt; 40, so it must be the right child of 40</a:t>
            </a:r>
            <a:endParaRPr kumimoji="1" lang="en-US" altLang="zh-CN" sz="2000" b="1" dirty="0">
              <a:ea typeface="宋体" charset="-122"/>
            </a:endParaRPr>
          </a:p>
        </p:txBody>
      </p:sp>
      <p:grpSp>
        <p:nvGrpSpPr>
          <p:cNvPr id="303122" name="Group 18"/>
          <p:cNvGrpSpPr>
            <a:grpSpLocks/>
          </p:cNvGrpSpPr>
          <p:nvPr/>
        </p:nvGrpSpPr>
        <p:grpSpPr bwMode="auto">
          <a:xfrm>
            <a:off x="2852738" y="2473325"/>
            <a:ext cx="500062" cy="650875"/>
            <a:chOff x="1797" y="1750"/>
            <a:chExt cx="315" cy="410"/>
          </a:xfrm>
        </p:grpSpPr>
        <p:sp>
          <p:nvSpPr>
            <p:cNvPr id="14368" name="Oval 19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00"/>
                  </a:solidFill>
                  <a:latin typeface="Times New Roman" pitchFamily="18" charset="0"/>
                  <a:ea typeface="宋体" charset="-122"/>
                </a:rPr>
                <a:t>80</a:t>
              </a:r>
            </a:p>
          </p:txBody>
        </p:sp>
        <p:sp>
          <p:nvSpPr>
            <p:cNvPr id="14369" name="Line 20"/>
            <p:cNvSpPr>
              <a:spLocks noChangeShapeType="1"/>
            </p:cNvSpPr>
            <p:nvPr/>
          </p:nvSpPr>
          <p:spPr bwMode="auto">
            <a:xfrm>
              <a:off x="1797" y="1750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25" name="Line 21"/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914400" y="3505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ea typeface="宋体" charset="-122"/>
              </a:rPr>
              <a:t>Insert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</a:rPr>
              <a:t>35</a:t>
            </a:r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2362200" y="3505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 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check if 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35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is already in the tree</a:t>
            </a:r>
            <a:endParaRPr kumimoji="1" lang="en-US" altLang="zh-CN" sz="2000" b="1" dirty="0">
              <a:ea typeface="宋体" charset="-122"/>
            </a:endParaRPr>
          </a:p>
        </p:txBody>
      </p:sp>
      <p:sp>
        <p:nvSpPr>
          <p:cNvPr id="303128" name="Line 24"/>
          <p:cNvSpPr>
            <a:spLocks noChangeShapeType="1"/>
          </p:cNvSpPr>
          <p:nvPr/>
        </p:nvSpPr>
        <p:spPr bwMode="auto">
          <a:xfrm flipH="1">
            <a:off x="2438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9" name="Line 25"/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0" name="Text Box 26"/>
          <p:cNvSpPr txBox="1">
            <a:spLocks noChangeArrowheads="1"/>
          </p:cNvSpPr>
          <p:nvPr/>
        </p:nvSpPr>
        <p:spPr bwMode="auto">
          <a:xfrm>
            <a:off x="2362200" y="39624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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35 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&lt; 40, so it must be the left child of 40</a:t>
            </a:r>
            <a:endParaRPr kumimoji="1" lang="en-US" altLang="zh-CN" sz="2000" b="1" dirty="0">
              <a:ea typeface="宋体" charset="-122"/>
            </a:endParaRPr>
          </a:p>
        </p:txBody>
      </p:sp>
      <p:grpSp>
        <p:nvGrpSpPr>
          <p:cNvPr id="303131" name="Group 27"/>
          <p:cNvGrpSpPr>
            <a:grpSpLocks/>
          </p:cNvGrpSpPr>
          <p:nvPr/>
        </p:nvGrpSpPr>
        <p:grpSpPr bwMode="auto">
          <a:xfrm flipH="1">
            <a:off x="2093913" y="2476500"/>
            <a:ext cx="500062" cy="650875"/>
            <a:chOff x="1797" y="1750"/>
            <a:chExt cx="315" cy="410"/>
          </a:xfrm>
        </p:grpSpPr>
        <p:sp>
          <p:nvSpPr>
            <p:cNvPr id="14366" name="Oval 28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00"/>
                  </a:solidFill>
                  <a:latin typeface="Times New Roman" pitchFamily="18" charset="0"/>
                  <a:ea typeface="宋体" charset="-122"/>
                </a:rPr>
                <a:t>35</a:t>
              </a:r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>
              <a:off x="1797" y="1750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34" name="Text Box 30"/>
          <p:cNvSpPr txBox="1">
            <a:spLocks noChangeArrowheads="1"/>
          </p:cNvSpPr>
          <p:nvPr/>
        </p:nvSpPr>
        <p:spPr bwMode="auto">
          <a:xfrm>
            <a:off x="914400" y="4648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ea typeface="宋体" charset="-122"/>
              </a:rPr>
              <a:t>Insert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</a:rPr>
              <a:t>25</a:t>
            </a:r>
          </a:p>
        </p:txBody>
      </p:sp>
      <p:sp>
        <p:nvSpPr>
          <p:cNvPr id="303135" name="Line 31"/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6" name="Text Box 32"/>
          <p:cNvSpPr txBox="1">
            <a:spLocks noChangeArrowheads="1"/>
          </p:cNvSpPr>
          <p:nvPr/>
        </p:nvSpPr>
        <p:spPr bwMode="auto">
          <a:xfrm>
            <a:off x="2362200" y="4648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 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check if 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25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is already in the tree</a:t>
            </a:r>
            <a:endParaRPr kumimoji="1" lang="en-US" altLang="zh-CN" sz="2000" b="1" dirty="0">
              <a:ea typeface="宋体" charset="-122"/>
            </a:endParaRPr>
          </a:p>
        </p:txBody>
      </p:sp>
      <p:sp>
        <p:nvSpPr>
          <p:cNvPr id="303137" name="Line 33"/>
          <p:cNvSpPr>
            <a:spLocks noChangeShapeType="1"/>
          </p:cNvSpPr>
          <p:nvPr/>
        </p:nvSpPr>
        <p:spPr bwMode="auto">
          <a:xfrm flipH="1">
            <a:off x="2438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8" name="Line 34"/>
          <p:cNvSpPr>
            <a:spLocks noChangeShapeType="1"/>
          </p:cNvSpPr>
          <p:nvPr/>
        </p:nvSpPr>
        <p:spPr bwMode="auto">
          <a:xfrm flipH="1">
            <a:off x="1828800" y="23622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9" name="Text Box 35"/>
          <p:cNvSpPr txBox="1">
            <a:spLocks noChangeArrowheads="1"/>
          </p:cNvSpPr>
          <p:nvPr/>
        </p:nvSpPr>
        <p:spPr bwMode="auto">
          <a:xfrm>
            <a:off x="2362200" y="51816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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25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&gt; 5, so it must be the right child of  5</a:t>
            </a:r>
            <a:endParaRPr kumimoji="1" lang="en-US" altLang="zh-CN" sz="2000" b="1" dirty="0">
              <a:ea typeface="宋体" charset="-122"/>
            </a:endParaRPr>
          </a:p>
        </p:txBody>
      </p:sp>
      <p:grpSp>
        <p:nvGrpSpPr>
          <p:cNvPr id="303140" name="Group 36"/>
          <p:cNvGrpSpPr>
            <a:grpSpLocks/>
          </p:cNvGrpSpPr>
          <p:nvPr/>
        </p:nvGrpSpPr>
        <p:grpSpPr bwMode="auto">
          <a:xfrm>
            <a:off x="1676400" y="2514600"/>
            <a:ext cx="381000" cy="609600"/>
            <a:chOff x="1056" y="1776"/>
            <a:chExt cx="240" cy="384"/>
          </a:xfrm>
        </p:grpSpPr>
        <p:sp>
          <p:nvSpPr>
            <p:cNvPr id="14364" name="Oval 37"/>
            <p:cNvSpPr>
              <a:spLocks noChangeArrowheads="1"/>
            </p:cNvSpPr>
            <p:nvPr/>
          </p:nvSpPr>
          <p:spPr bwMode="auto">
            <a:xfrm>
              <a:off x="1056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FFFF00"/>
                  </a:solidFill>
                  <a:latin typeface="Times New Roman" pitchFamily="18" charset="0"/>
                  <a:ea typeface="宋体" charset="-122"/>
                </a:rPr>
                <a:t>25</a:t>
              </a:r>
            </a:p>
          </p:txBody>
        </p:sp>
        <p:sp>
          <p:nvSpPr>
            <p:cNvPr id="14365" name="Line 38"/>
            <p:cNvSpPr>
              <a:spLocks noChangeShapeType="1"/>
            </p:cNvSpPr>
            <p:nvPr/>
          </p:nvSpPr>
          <p:spPr bwMode="auto">
            <a:xfrm>
              <a:off x="1056" y="1776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43" name="AutoShape 39"/>
          <p:cNvSpPr>
            <a:spLocks noChangeArrowheads="1"/>
          </p:cNvSpPr>
          <p:nvPr/>
        </p:nvSpPr>
        <p:spPr bwMode="auto">
          <a:xfrm flipV="1">
            <a:off x="2474913" y="3432629"/>
            <a:ext cx="4876800" cy="2438400"/>
          </a:xfrm>
          <a:prstGeom prst="wedgeEllipseCallout">
            <a:avLst>
              <a:gd name="adj1" fmla="val -48439"/>
              <a:gd name="adj2" fmla="val 88691"/>
            </a:avLst>
          </a:prstGeom>
          <a:solidFill>
            <a:srgbClr val="003300"/>
          </a:solidFill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This is the last node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we encounter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when search for the key number.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It will be the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parent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of the new node.</a:t>
            </a:r>
          </a:p>
        </p:txBody>
      </p:sp>
    </p:spTree>
    <p:extLst>
      <p:ext uri="{BB962C8B-B14F-4D97-AF65-F5344CB8AC3E}">
        <p14:creationId xmlns:p14="http://schemas.microsoft.com/office/powerpoint/2010/main" val="2498737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3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3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3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3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03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03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303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autoUpdateAnimBg="0"/>
      <p:bldP spid="303116" grpId="0" autoUpdateAnimBg="0"/>
      <p:bldP spid="303117" grpId="0" autoUpdateAnimBg="0"/>
      <p:bldP spid="303118" grpId="0" autoUpdateAnimBg="0"/>
      <p:bldP spid="303119" grpId="0" animBg="1"/>
      <p:bldP spid="303120" grpId="0" animBg="1"/>
      <p:bldP spid="303121" grpId="0" autoUpdateAnimBg="0"/>
      <p:bldP spid="303125" grpId="0" animBg="1"/>
      <p:bldP spid="303126" grpId="0" autoUpdateAnimBg="0"/>
      <p:bldP spid="303127" grpId="0" autoUpdateAnimBg="0"/>
      <p:bldP spid="303128" grpId="0" animBg="1"/>
      <p:bldP spid="303129" grpId="0" animBg="1"/>
      <p:bldP spid="303130" grpId="0" autoUpdateAnimBg="0"/>
      <p:bldP spid="303134" grpId="0" autoUpdateAnimBg="0"/>
      <p:bldP spid="303135" grpId="0" animBg="1"/>
      <p:bldP spid="303136" grpId="0" autoUpdateAnimBg="0"/>
      <p:bldP spid="303137" grpId="0" animBg="1"/>
      <p:bldP spid="303138" grpId="0" animBg="1"/>
      <p:bldP spid="303139" grpId="0" autoUpdateAnimBg="0"/>
      <p:bldP spid="30314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9716"/>
            <a:ext cx="8352928" cy="50776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Insert(</a:t>
            </a:r>
            <a:r>
              <a:rPr lang="en-US" altLang="zh-CN" sz="2400" b="1" dirty="0" err="1" smtClean="0"/>
              <a:t>ElemType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x,SearchTree</a:t>
            </a:r>
            <a:r>
              <a:rPr lang="en-US" altLang="zh-CN" sz="2400" b="1" dirty="0" smtClean="0"/>
              <a:t> T)</a:t>
            </a:r>
          </a:p>
          <a:p>
            <a:pPr marL="0" indent="0">
              <a:buNone/>
            </a:pPr>
            <a:r>
              <a:rPr lang="en-US" altLang="zh-CN" sz="2400" b="1" dirty="0" smtClean="0"/>
              <a:t>{</a:t>
            </a:r>
          </a:p>
          <a:p>
            <a:pPr marL="777240" lvl="2" indent="0">
              <a:buNone/>
            </a:pPr>
            <a:r>
              <a:rPr lang="en-US" altLang="zh-CN" sz="2400" b="1" dirty="0" smtClean="0"/>
              <a:t>if(T==NULL)</a:t>
            </a:r>
          </a:p>
          <a:p>
            <a:pPr marL="777240" lvl="2" indent="0">
              <a:buNone/>
            </a:pPr>
            <a:r>
              <a:rPr lang="en-US" altLang="zh-CN" sz="2400" b="1" dirty="0" smtClean="0"/>
              <a:t>{</a:t>
            </a:r>
          </a:p>
          <a:p>
            <a:pPr marL="777240" lvl="2" indent="0">
              <a:buNone/>
            </a:pP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}</a:t>
            </a:r>
          </a:p>
          <a:p>
            <a:pPr marL="777240" lvl="2" indent="0">
              <a:buNone/>
            </a:pPr>
            <a:r>
              <a:rPr lang="en-US" altLang="zh-CN" sz="2400" b="1" dirty="0" smtClean="0"/>
              <a:t>else</a:t>
            </a:r>
          </a:p>
          <a:p>
            <a:pPr marL="777240" lvl="2" indent="0">
              <a:buNone/>
            </a:pPr>
            <a:r>
              <a:rPr lang="en-US" altLang="zh-CN" sz="2400" b="1" dirty="0" smtClean="0"/>
              <a:t> {</a:t>
            </a:r>
          </a:p>
          <a:p>
            <a:pPr marL="777240" lvl="2" indent="0">
              <a:buNone/>
            </a:pP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}</a:t>
            </a:r>
          </a:p>
          <a:p>
            <a:pPr marL="777240" lvl="2" indent="0">
              <a:buNone/>
            </a:pPr>
            <a:endParaRPr lang="en-US" altLang="zh-CN" sz="2400" b="1" dirty="0" smtClean="0"/>
          </a:p>
          <a:p>
            <a:pPr marL="777240" lvl="2" indent="0">
              <a:buNone/>
            </a:pPr>
            <a:r>
              <a:rPr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547664" y="2736503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FF99"/>
                </a:solidFill>
              </a:rPr>
              <a:t>//</a:t>
            </a:r>
            <a:r>
              <a:rPr lang="zh-CN" altLang="en-US" b="1" dirty="0">
                <a:solidFill>
                  <a:srgbClr val="00FF99"/>
                </a:solidFill>
              </a:rPr>
              <a:t>递归结束条件：空树，则生成只有根结点的树（值为</a:t>
            </a:r>
            <a:r>
              <a:rPr lang="en-US" altLang="zh-CN" b="1" dirty="0">
                <a:solidFill>
                  <a:srgbClr val="00FF99"/>
                </a:solidFill>
              </a:rPr>
              <a:t>x)</a:t>
            </a:r>
            <a:endParaRPr lang="zh-CN" altLang="en-US" b="1" dirty="0">
              <a:solidFill>
                <a:srgbClr val="00FF9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4293096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7240" lvl="2" indent="0">
              <a:buNone/>
            </a:pPr>
            <a:r>
              <a:rPr lang="en-US" altLang="zh-CN" b="1" dirty="0">
                <a:solidFill>
                  <a:srgbClr val="00FF99"/>
                </a:solidFill>
              </a:rPr>
              <a:t>//</a:t>
            </a:r>
            <a:r>
              <a:rPr lang="zh-CN" altLang="en-US" b="1" dirty="0">
                <a:solidFill>
                  <a:srgbClr val="00FF99"/>
                </a:solidFill>
              </a:rPr>
              <a:t>递归插入，找不到则插入，找到则直接返回该结点地址</a:t>
            </a:r>
            <a:endParaRPr lang="en-US" altLang="zh-CN" b="1" dirty="0">
              <a:solidFill>
                <a:srgbClr val="00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04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D38F5-CD4E-4EB2-B472-FDAE376699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530244" y="463685"/>
            <a:ext cx="8352928" cy="6069684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/>
              <a:t>Insert(</a:t>
            </a:r>
            <a:r>
              <a:rPr lang="en-US" altLang="zh-CN" sz="2400" b="1" dirty="0" err="1" smtClean="0"/>
              <a:t>ElemType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x,SearchTree</a:t>
            </a:r>
            <a:r>
              <a:rPr lang="en-US" altLang="zh-CN" sz="2400" b="1" dirty="0" smtClean="0"/>
              <a:t> T)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/>
              <a:t>{</a:t>
            </a:r>
          </a:p>
          <a:p>
            <a:pPr marL="777240" lvl="2" indent="0">
              <a:buFont typeface="Wingdings" pitchFamily="2" charset="2"/>
              <a:buNone/>
            </a:pPr>
            <a:r>
              <a:rPr lang="en-US" altLang="zh-CN" sz="2400" b="1" dirty="0" smtClean="0"/>
              <a:t> if(T==NULL)</a:t>
            </a:r>
          </a:p>
          <a:p>
            <a:pPr marL="777240" lvl="2" indent="0">
              <a:buFont typeface="Wingdings" pitchFamily="2" charset="2"/>
              <a:buNone/>
            </a:pPr>
            <a:r>
              <a:rPr lang="en-US" altLang="zh-CN" sz="2400" b="1" dirty="0" smtClean="0"/>
              <a:t>{</a:t>
            </a:r>
          </a:p>
          <a:p>
            <a:pPr marL="777240" lvl="2" indent="0">
              <a:buFont typeface="Wingdings" pitchFamily="2" charset="2"/>
              <a:buNone/>
            </a:pP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}</a:t>
            </a:r>
          </a:p>
          <a:p>
            <a:pPr marL="777240" lvl="2" indent="0">
              <a:buFont typeface="Wingdings" pitchFamily="2" charset="2"/>
              <a:buNone/>
            </a:pPr>
            <a:r>
              <a:rPr lang="en-US" altLang="zh-CN" sz="2400" b="1" dirty="0" smtClean="0"/>
              <a:t>else</a:t>
            </a:r>
          </a:p>
          <a:p>
            <a:pPr marL="777240" lvl="2" indent="0">
              <a:buFont typeface="Wingdings" pitchFamily="2" charset="2"/>
              <a:buNone/>
            </a:pPr>
            <a:r>
              <a:rPr lang="en-US" altLang="zh-CN" sz="2400" b="1" dirty="0" smtClean="0"/>
              <a:t> {</a:t>
            </a:r>
          </a:p>
          <a:p>
            <a:pPr marL="777240" lvl="2" indent="0">
              <a:buFont typeface="Wingdings" pitchFamily="2" charset="2"/>
              <a:buNone/>
            </a:pP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endParaRPr lang="en-US" altLang="zh-CN" sz="2400" b="1" dirty="0" smtClean="0"/>
          </a:p>
          <a:p>
            <a:pPr marL="777240" lvl="2" indent="0">
              <a:buFont typeface="Wingdings" pitchFamily="2" charset="2"/>
              <a:buNone/>
            </a:pPr>
            <a:endParaRPr lang="en-US" altLang="zh-CN" sz="2400" b="1" dirty="0"/>
          </a:p>
          <a:p>
            <a:pPr marL="777240" lvl="2" indent="0">
              <a:buFont typeface="Wingdings" pitchFamily="2" charset="2"/>
              <a:buNone/>
            </a:pPr>
            <a:r>
              <a:rPr lang="en-US" altLang="zh-CN" sz="2400" b="1" dirty="0" smtClean="0"/>
              <a:t>}</a:t>
            </a:r>
          </a:p>
          <a:p>
            <a:pPr marL="777240" lvl="2" indent="0">
              <a:buFont typeface="Wingdings" pitchFamily="2" charset="2"/>
              <a:buNone/>
            </a:pPr>
            <a:r>
              <a:rPr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2060307" y="2428435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FF99"/>
                </a:solidFill>
              </a:rPr>
              <a:t>//</a:t>
            </a:r>
            <a:r>
              <a:rPr lang="zh-CN" altLang="en-US" b="1" dirty="0">
                <a:solidFill>
                  <a:srgbClr val="00FF99"/>
                </a:solidFill>
              </a:rPr>
              <a:t>递归结束条件：空树，则生成只有根结点的树（值为</a:t>
            </a:r>
            <a:r>
              <a:rPr lang="en-US" altLang="zh-CN" b="1" dirty="0">
                <a:solidFill>
                  <a:srgbClr val="00FF99"/>
                </a:solidFill>
              </a:rPr>
              <a:t>x)</a:t>
            </a:r>
            <a:endParaRPr lang="zh-CN" altLang="en-US" b="1" dirty="0">
              <a:solidFill>
                <a:srgbClr val="00FF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3491072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7240" lvl="2" indent="0">
              <a:buNone/>
            </a:pPr>
            <a:r>
              <a:rPr lang="en-US" altLang="zh-CN" b="1" dirty="0">
                <a:solidFill>
                  <a:srgbClr val="00FF99"/>
                </a:solidFill>
              </a:rPr>
              <a:t>//</a:t>
            </a:r>
            <a:r>
              <a:rPr lang="zh-CN" altLang="en-US" b="1" dirty="0">
                <a:solidFill>
                  <a:srgbClr val="00FF99"/>
                </a:solidFill>
              </a:rPr>
              <a:t>递归插入，找不到则插入，找到则直接返回该结点地址</a:t>
            </a:r>
            <a:endParaRPr lang="en-US" altLang="zh-CN" b="1" dirty="0">
              <a:solidFill>
                <a:srgbClr val="00FF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293096"/>
            <a:ext cx="4347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if(T-&gt;data==x){return T;}</a:t>
            </a:r>
          </a:p>
          <a:p>
            <a:r>
              <a:rPr lang="en-US" altLang="zh-CN" dirty="0" smtClean="0"/>
              <a:t>else 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2797" y="505731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FF99"/>
                </a:solidFill>
              </a:rPr>
              <a:t>//</a:t>
            </a:r>
            <a:r>
              <a:rPr lang="zh-CN" altLang="en-US" b="1" dirty="0" smtClean="0">
                <a:solidFill>
                  <a:srgbClr val="00FF99"/>
                </a:solidFill>
              </a:rPr>
              <a:t>在</a:t>
            </a:r>
            <a:r>
              <a:rPr lang="en-US" altLang="zh-CN" b="1" dirty="0" smtClean="0">
                <a:solidFill>
                  <a:srgbClr val="00FF99"/>
                </a:solidFill>
              </a:rPr>
              <a:t>T</a:t>
            </a:r>
            <a:r>
              <a:rPr lang="zh-CN" altLang="en-US" b="1" dirty="0" smtClean="0">
                <a:solidFill>
                  <a:srgbClr val="00FF99"/>
                </a:solidFill>
              </a:rPr>
              <a:t>的左子树或者右子树做插入操作！</a:t>
            </a:r>
            <a:endParaRPr lang="zh-CN" altLang="en-US" b="1" dirty="0">
              <a:solidFill>
                <a:srgbClr val="00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61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5BF5A29-BC4E-4157-81D7-37E791C9CC6F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  <a:sym typeface="Webdings" pitchFamily="18" charset="2"/>
              </a:rPr>
              <a:t>§3  Binary Search Trees</a:t>
            </a:r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685800" y="381000"/>
            <a:ext cx="7772400" cy="5638800"/>
          </a:xfrm>
          <a:prstGeom prst="foldedCorner">
            <a:avLst>
              <a:gd name="adj" fmla="val 11083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6000" tIns="190800" rIns="36000" bIns="46800"/>
          <a:lstStyle/>
          <a:p>
            <a:r>
              <a:rPr kumimoji="1" lang="en-US" altLang="zh-CN" b="1">
                <a:ea typeface="宋体" charset="-122"/>
              </a:rPr>
              <a:t>SearchTree  Insert( ElementType X, SearchTree T ) </a:t>
            </a:r>
          </a:p>
          <a:p>
            <a:r>
              <a:rPr kumimoji="1" lang="en-US" altLang="zh-CN" b="1">
                <a:ea typeface="宋体" charset="-122"/>
              </a:rPr>
              <a:t>{ </a:t>
            </a:r>
          </a:p>
          <a:p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      if</a:t>
            </a:r>
            <a:r>
              <a:rPr kumimoji="1" lang="en-US" altLang="zh-CN" b="1">
                <a:ea typeface="宋体" charset="-122"/>
              </a:rPr>
              <a:t> ( T == NULL ) { </a:t>
            </a:r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/* Create and return a one-node tree */</a:t>
            </a:r>
            <a:r>
              <a:rPr kumimoji="1" lang="en-US" altLang="zh-CN" b="1">
                <a:ea typeface="宋体" charset="-122"/>
              </a:rPr>
              <a:t> </a:t>
            </a:r>
          </a:p>
          <a:p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>
                <a:ea typeface="宋体" charset="-122"/>
              </a:rPr>
              <a:t>T = malloc(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sizeof</a:t>
            </a:r>
            <a:r>
              <a:rPr kumimoji="1" lang="en-US" altLang="zh-CN" b="1">
                <a:ea typeface="宋体" charset="-122"/>
              </a:rPr>
              <a:t>(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struct</a:t>
            </a:r>
            <a:r>
              <a:rPr kumimoji="1" lang="en-US" altLang="zh-CN" b="1">
                <a:ea typeface="宋体" charset="-122"/>
              </a:rPr>
              <a:t> TreeNode ) ); </a:t>
            </a:r>
          </a:p>
          <a:p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b="1">
                <a:ea typeface="宋体" charset="-122"/>
              </a:rPr>
              <a:t> ( T == NULL ) </a:t>
            </a:r>
          </a:p>
          <a:p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>
                <a:ea typeface="宋体" charset="-122"/>
              </a:rPr>
              <a:t>   FatalError( "Out of space!!!" ); </a:t>
            </a:r>
          </a:p>
          <a:p>
            <a:r>
              <a:rPr kumimoji="1" lang="en-US" altLang="zh-CN" b="1">
                <a:ea typeface="宋体" charset="-122"/>
              </a:rPr>
              <a:t>	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b="1">
                <a:ea typeface="宋体" charset="-122"/>
              </a:rPr>
              <a:t> { </a:t>
            </a:r>
          </a:p>
          <a:p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					</a:t>
            </a:r>
            <a:r>
              <a:rPr kumimoji="1" lang="en-US" altLang="zh-CN" b="1">
                <a:ea typeface="宋体" charset="-122"/>
              </a:rPr>
              <a:t>} </a:t>
            </a:r>
          </a:p>
          <a:p>
            <a:r>
              <a:rPr kumimoji="1" lang="en-US" altLang="zh-CN" b="1">
                <a:ea typeface="宋体" charset="-122"/>
              </a:rPr>
              <a:t>      }  </a:t>
            </a:r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/* End creating a one-node tree */</a:t>
            </a:r>
            <a:endParaRPr kumimoji="1" lang="en-US" altLang="zh-CN" b="1">
              <a:ea typeface="宋体" charset="-122"/>
            </a:endParaRPr>
          </a:p>
          <a:p>
            <a:r>
              <a:rPr kumimoji="1" lang="en-US" altLang="zh-CN" b="1">
                <a:ea typeface="宋体" charset="-122"/>
              </a:rPr>
              <a:t>   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b="1">
                <a:ea typeface="宋体" charset="-122"/>
              </a:rPr>
              <a:t>  </a:t>
            </a:r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/* If there is a tree */</a:t>
            </a:r>
            <a:endParaRPr kumimoji="1" lang="en-US" altLang="zh-CN" b="1">
              <a:ea typeface="宋体" charset="-122"/>
            </a:endParaRPr>
          </a:p>
          <a:p>
            <a:r>
              <a:rPr kumimoji="1" lang="en-US" altLang="zh-CN" b="1">
                <a:ea typeface="宋体" charset="-122"/>
              </a:rPr>
              <a:t> 	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b="1">
                <a:ea typeface="宋体" charset="-122"/>
              </a:rPr>
              <a:t> ( X &lt; T-&gt;Element ) </a:t>
            </a:r>
          </a:p>
          <a:p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>
                <a:ea typeface="宋体" charset="-122"/>
              </a:rPr>
              <a:t>   		= Insert( X, T-&gt;Left ); </a:t>
            </a:r>
          </a:p>
          <a:p>
            <a:r>
              <a:rPr kumimoji="1" lang="en-US" altLang="zh-CN" b="1">
                <a:ea typeface="宋体" charset="-122"/>
              </a:rPr>
              <a:t>	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b="1">
                <a:ea typeface="宋体" charset="-122"/>
              </a:rPr>
              <a:t> </a:t>
            </a:r>
          </a:p>
          <a:p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>
                <a:ea typeface="宋体" charset="-122"/>
              </a:rPr>
              <a:t> 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if </a:t>
            </a:r>
            <a:r>
              <a:rPr kumimoji="1" lang="en-US" altLang="zh-CN" b="1">
                <a:ea typeface="宋体" charset="-122"/>
              </a:rPr>
              <a:t>( X &gt; T-&gt;Element ) </a:t>
            </a:r>
          </a:p>
          <a:p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>
                <a:ea typeface="宋体" charset="-122"/>
              </a:rPr>
              <a:t>      		= Insert( X, T-&gt;Right ); </a:t>
            </a:r>
          </a:p>
          <a:p>
            <a:r>
              <a:rPr kumimoji="1" lang="en-US" altLang="zh-CN" b="1">
                <a:ea typeface="宋体" charset="-122"/>
              </a:rPr>
              <a:t>	   </a:t>
            </a:r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/* Else X is in the tree already; we'll do nothing */</a:t>
            </a:r>
            <a:r>
              <a:rPr kumimoji="1" lang="en-US" altLang="zh-CN" b="1">
                <a:ea typeface="宋体" charset="-122"/>
              </a:rPr>
              <a:t> </a:t>
            </a:r>
          </a:p>
          <a:p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  </a:t>
            </a:r>
            <a:r>
              <a:rPr kumimoji="1" lang="en-US" altLang="zh-CN" b="1">
                <a:ea typeface="宋体" charset="-122"/>
              </a:rPr>
              <a:t>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return  ?</a:t>
            </a:r>
            <a:endParaRPr kumimoji="1" lang="en-US" altLang="zh-CN" b="1">
              <a:ea typeface="宋体" charset="-122"/>
            </a:endParaRPr>
          </a:p>
          <a:p>
            <a:r>
              <a:rPr kumimoji="1" lang="en-US" altLang="zh-CN" b="1">
                <a:ea typeface="宋体" charset="-122"/>
              </a:rPr>
              <a:t>}</a:t>
            </a:r>
          </a:p>
        </p:txBody>
      </p:sp>
      <p:sp>
        <p:nvSpPr>
          <p:cNvPr id="304132" name="AutoShape 4"/>
          <p:cNvSpPr>
            <a:spLocks noChangeArrowheads="1"/>
          </p:cNvSpPr>
          <p:nvPr/>
        </p:nvSpPr>
        <p:spPr bwMode="auto">
          <a:xfrm>
            <a:off x="5791200" y="2133600"/>
            <a:ext cx="2514600" cy="1676400"/>
          </a:xfrm>
          <a:prstGeom prst="wedgeEllipseCallout">
            <a:avLst>
              <a:gd name="adj1" fmla="val -39838"/>
              <a:gd name="adj2" fmla="val 120833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46800" rIns="36000" bIns="46800" anchor="ctr"/>
          <a:lstStyle/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How would you</a:t>
            </a:r>
          </a:p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Handle duplicated</a:t>
            </a:r>
          </a:p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Keys?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5943600" y="2819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T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= O 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d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</a:t>
            </a:r>
          </a:p>
        </p:txBody>
      </p:sp>
      <p:sp>
        <p:nvSpPr>
          <p:cNvPr id="304134" name="Rectangle 6" descr="再生纸"/>
          <p:cNvSpPr>
            <a:spLocks noChangeArrowheads="1"/>
          </p:cNvSpPr>
          <p:nvPr/>
        </p:nvSpPr>
        <p:spPr bwMode="auto">
          <a:xfrm>
            <a:off x="2484438" y="357346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b="1">
                <a:latin typeface="Times New Roman" pitchFamily="18" charset="0"/>
                <a:ea typeface="宋体" charset="-122"/>
              </a:rPr>
              <a:t>T-&gt;Left</a:t>
            </a:r>
          </a:p>
        </p:txBody>
      </p:sp>
      <p:sp>
        <p:nvSpPr>
          <p:cNvPr id="304135" name="Rectangle 7" descr="再生纸"/>
          <p:cNvSpPr>
            <a:spLocks noChangeArrowheads="1"/>
          </p:cNvSpPr>
          <p:nvPr/>
        </p:nvSpPr>
        <p:spPr bwMode="auto">
          <a:xfrm>
            <a:off x="2484438" y="4365625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b="1">
                <a:latin typeface="Times New Roman" pitchFamily="18" charset="0"/>
                <a:ea typeface="宋体" charset="-122"/>
              </a:rPr>
              <a:t>T-&gt;Right</a:t>
            </a:r>
          </a:p>
        </p:txBody>
      </p:sp>
      <p:sp useBgFill="1">
        <p:nvSpPr>
          <p:cNvPr id="304136" name="Rectangle 8"/>
          <p:cNvSpPr>
            <a:spLocks noChangeArrowheads="1"/>
          </p:cNvSpPr>
          <p:nvPr/>
        </p:nvSpPr>
        <p:spPr bwMode="auto">
          <a:xfrm>
            <a:off x="1979613" y="4941888"/>
            <a:ext cx="3324225" cy="36671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b="1">
                <a:latin typeface="Times New Roman" pitchFamily="18" charset="0"/>
                <a:ea typeface="宋体" charset="-122"/>
              </a:rPr>
              <a:t>T;   </a:t>
            </a: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/* Do not forget this line!! */</a:t>
            </a:r>
          </a:p>
        </p:txBody>
      </p:sp>
      <p:sp>
        <p:nvSpPr>
          <p:cNvPr id="304137" name="Rectangle 9" descr="再生纸"/>
          <p:cNvSpPr>
            <a:spLocks noChangeArrowheads="1"/>
          </p:cNvSpPr>
          <p:nvPr/>
        </p:nvSpPr>
        <p:spPr bwMode="auto">
          <a:xfrm>
            <a:off x="2411413" y="220503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b="1">
                <a:latin typeface="Times New Roman" pitchFamily="18" charset="0"/>
                <a:ea typeface="宋体" charset="-122"/>
              </a:rPr>
              <a:t>T-&gt;Element = X;</a:t>
            </a:r>
          </a:p>
          <a:p>
            <a:r>
              <a:rPr kumimoji="1" lang="en-US" altLang="zh-CN" b="1">
                <a:latin typeface="Times New Roman" pitchFamily="18" charset="0"/>
                <a:ea typeface="宋体" charset="-122"/>
              </a:rPr>
              <a:t> T-&gt;Left = T-&gt;Right = NULL;</a:t>
            </a:r>
          </a:p>
        </p:txBody>
      </p:sp>
    </p:spTree>
    <p:extLst>
      <p:ext uri="{BB962C8B-B14F-4D97-AF65-F5344CB8AC3E}">
        <p14:creationId xmlns:p14="http://schemas.microsoft.com/office/powerpoint/2010/main" val="1397263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nimBg="1" autoUpdateAnimBg="0"/>
      <p:bldP spid="304133" grpId="0" autoUpdateAnimBg="0"/>
      <p:bldP spid="304134" grpId="0"/>
      <p:bldP spid="304135" grpId="0"/>
      <p:bldP spid="304136" grpId="0" animBg="1"/>
      <p:bldP spid="3041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 rot="900000">
            <a:off x="0" y="300038"/>
            <a:ext cx="2287588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51C7BB66-A1A9-4ED8-9D68-FD53660CC36C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685800" y="381000"/>
            <a:ext cx="7772400" cy="5638800"/>
          </a:xfrm>
          <a:prstGeom prst="foldedCorner">
            <a:avLst>
              <a:gd name="adj" fmla="val 11083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6000" tIns="190800" rIns="36000" bIns="46800"/>
          <a:lstStyle/>
          <a:p>
            <a:r>
              <a:rPr kumimoji="1" lang="en-US" altLang="zh-CN" b="1" dirty="0" err="1">
                <a:ea typeface="宋体" charset="-122"/>
              </a:rPr>
              <a:t>SearchTree</a:t>
            </a:r>
            <a:r>
              <a:rPr kumimoji="1" lang="en-US" altLang="zh-CN" b="1" dirty="0">
                <a:ea typeface="宋体" charset="-122"/>
              </a:rPr>
              <a:t>  Insert( </a:t>
            </a:r>
            <a:r>
              <a:rPr kumimoji="1" lang="en-US" altLang="zh-CN" b="1" dirty="0" err="1">
                <a:ea typeface="宋体" charset="-122"/>
              </a:rPr>
              <a:t>ElementType</a:t>
            </a:r>
            <a:r>
              <a:rPr kumimoji="1" lang="en-US" altLang="zh-CN" b="1" dirty="0">
                <a:ea typeface="宋体" charset="-122"/>
              </a:rPr>
              <a:t> X, </a:t>
            </a:r>
            <a:r>
              <a:rPr kumimoji="1" lang="en-US" altLang="zh-CN" b="1" dirty="0" err="1">
                <a:ea typeface="宋体" charset="-122"/>
              </a:rPr>
              <a:t>SearchTree</a:t>
            </a:r>
            <a:r>
              <a:rPr kumimoji="1" lang="en-US" altLang="zh-CN" b="1" dirty="0">
                <a:ea typeface="宋体" charset="-122"/>
              </a:rPr>
              <a:t> T ) </a:t>
            </a:r>
          </a:p>
          <a:p>
            <a:r>
              <a:rPr kumimoji="1" lang="en-US" altLang="zh-CN" b="1" dirty="0">
                <a:ea typeface="宋体" charset="-122"/>
              </a:rPr>
              <a:t>{ </a:t>
            </a:r>
          </a:p>
          <a:p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      if</a:t>
            </a:r>
            <a:r>
              <a:rPr kumimoji="1" lang="en-US" altLang="zh-CN" b="1" dirty="0">
                <a:ea typeface="宋体" charset="-122"/>
              </a:rPr>
              <a:t> ( T == NULL ) {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Create and return a one-node tree */</a:t>
            </a:r>
            <a:r>
              <a:rPr kumimoji="1" lang="en-US" altLang="zh-CN" b="1" dirty="0">
                <a:ea typeface="宋体" charset="-122"/>
              </a:rPr>
              <a:t> </a:t>
            </a:r>
          </a:p>
          <a:p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 dirty="0">
                <a:ea typeface="宋体" charset="-122"/>
              </a:rPr>
              <a:t>T = </a:t>
            </a:r>
            <a:r>
              <a:rPr kumimoji="1" lang="en-US" altLang="zh-CN" b="1" dirty="0" err="1">
                <a:ea typeface="宋体" charset="-122"/>
              </a:rPr>
              <a:t>malloc</a:t>
            </a:r>
            <a:r>
              <a:rPr kumimoji="1" lang="en-US" altLang="zh-CN" b="1" dirty="0">
                <a:ea typeface="宋体" charset="-122"/>
              </a:rPr>
              <a:t>( </a:t>
            </a:r>
            <a:r>
              <a:rPr kumimoji="1" lang="en-US" altLang="zh-CN" b="1" dirty="0" err="1">
                <a:solidFill>
                  <a:schemeClr val="hlink"/>
                </a:solidFill>
                <a:ea typeface="宋体" charset="-122"/>
              </a:rPr>
              <a:t>sizeof</a:t>
            </a:r>
            <a:r>
              <a:rPr kumimoji="1" lang="en-US" altLang="zh-CN" b="1" dirty="0">
                <a:ea typeface="宋体" charset="-122"/>
              </a:rPr>
              <a:t>( </a:t>
            </a:r>
            <a:r>
              <a:rPr kumimoji="1" lang="en-US" altLang="zh-CN" b="1" dirty="0" err="1">
                <a:solidFill>
                  <a:schemeClr val="hlink"/>
                </a:solidFill>
                <a:ea typeface="宋体" charset="-122"/>
              </a:rPr>
              <a:t>struct</a:t>
            </a:r>
            <a:r>
              <a:rPr kumimoji="1" lang="en-US" altLang="zh-CN" b="1" dirty="0">
                <a:ea typeface="宋体" charset="-122"/>
              </a:rPr>
              <a:t> </a:t>
            </a:r>
            <a:r>
              <a:rPr kumimoji="1" lang="en-US" altLang="zh-CN" b="1" dirty="0" err="1">
                <a:ea typeface="宋体" charset="-122"/>
              </a:rPr>
              <a:t>TreeNode</a:t>
            </a:r>
            <a:r>
              <a:rPr kumimoji="1" lang="en-US" altLang="zh-CN" b="1" dirty="0">
                <a:ea typeface="宋体" charset="-122"/>
              </a:rPr>
              <a:t> ) ); </a:t>
            </a:r>
          </a:p>
          <a:p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b="1" dirty="0">
                <a:ea typeface="宋体" charset="-122"/>
              </a:rPr>
              <a:t> ( T == NULL ) </a:t>
            </a:r>
          </a:p>
          <a:p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 dirty="0">
                <a:ea typeface="宋体" charset="-122"/>
              </a:rPr>
              <a:t>   </a:t>
            </a:r>
            <a:r>
              <a:rPr kumimoji="1" lang="en-US" altLang="zh-CN" b="1" dirty="0" err="1">
                <a:ea typeface="宋体" charset="-122"/>
              </a:rPr>
              <a:t>FatalError</a:t>
            </a:r>
            <a:r>
              <a:rPr kumimoji="1" lang="en-US" altLang="zh-CN" b="1" dirty="0">
                <a:ea typeface="宋体" charset="-122"/>
              </a:rPr>
              <a:t>( "Out of space!!!" ); </a:t>
            </a:r>
          </a:p>
          <a:p>
            <a:r>
              <a:rPr kumimoji="1" lang="en-US" altLang="zh-CN" b="1" dirty="0">
                <a:ea typeface="宋体" charset="-122"/>
              </a:rPr>
              <a:t>	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b="1" dirty="0">
                <a:ea typeface="宋体" charset="-122"/>
              </a:rPr>
              <a:t> { </a:t>
            </a:r>
          </a:p>
          <a:p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					</a:t>
            </a:r>
            <a:r>
              <a:rPr kumimoji="1" lang="en-US" altLang="zh-CN" b="1" dirty="0">
                <a:ea typeface="宋体" charset="-122"/>
              </a:rPr>
              <a:t>} </a:t>
            </a:r>
          </a:p>
          <a:p>
            <a:r>
              <a:rPr kumimoji="1" lang="en-US" altLang="zh-CN" b="1" dirty="0">
                <a:ea typeface="宋体" charset="-122"/>
              </a:rPr>
              <a:t>      } 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End creating a one-node tree */</a:t>
            </a:r>
            <a:endParaRPr kumimoji="1" lang="en-US" altLang="zh-CN" b="1" dirty="0">
              <a:ea typeface="宋体" charset="-122"/>
            </a:endParaRPr>
          </a:p>
          <a:p>
            <a:r>
              <a:rPr kumimoji="1" lang="en-US" altLang="zh-CN" b="1" dirty="0">
                <a:ea typeface="宋体" charset="-122"/>
              </a:rPr>
              <a:t>     </a:t>
            </a:r>
            <a:r>
              <a:rPr kumimoji="1" lang="en-US" altLang="zh-CN" b="1" dirty="0">
                <a:solidFill>
                  <a:schemeClr val="bg1"/>
                </a:solidFill>
                <a:ea typeface="宋体" charset="-122"/>
              </a:rPr>
              <a:t>else  /* If there is a tree */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ea typeface="宋体" charset="-122"/>
              </a:rPr>
              <a:t> 	if ( X &lt; T-&gt;Element ) 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ea typeface="宋体" charset="-122"/>
              </a:rPr>
              <a:t>	   		= Insert( X, T-&gt;Left ); 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ea typeface="宋体" charset="-122"/>
              </a:rPr>
              <a:t>	else 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ea typeface="宋体" charset="-122"/>
              </a:rPr>
              <a:t>	   if ( X &gt; T-&gt;Element ) 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ea typeface="宋体" charset="-122"/>
              </a:rPr>
              <a:t>	      		= Insert( X, T-&gt;Right ); 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ea typeface="宋体" charset="-122"/>
              </a:rPr>
              <a:t>	   /* Else X is in the tree already; we'll do nothing */</a:t>
            </a:r>
            <a:r>
              <a:rPr kumimoji="1" lang="en-US" altLang="zh-CN" b="1" dirty="0">
                <a:ea typeface="宋体" charset="-122"/>
              </a:rPr>
              <a:t> </a:t>
            </a:r>
          </a:p>
          <a:p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  </a:t>
            </a:r>
            <a:r>
              <a:rPr kumimoji="1" lang="en-US" altLang="zh-CN" b="1" dirty="0">
                <a:ea typeface="宋体" charset="-122"/>
              </a:rPr>
              <a:t>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return  ?</a:t>
            </a:r>
            <a:endParaRPr kumimoji="1" lang="en-US" altLang="zh-CN" b="1" dirty="0">
              <a:ea typeface="宋体" charset="-122"/>
            </a:endParaRPr>
          </a:p>
          <a:p>
            <a:r>
              <a:rPr kumimoji="1" lang="en-US" altLang="zh-CN" b="1" dirty="0">
                <a:ea typeface="宋体" charset="-122"/>
              </a:rPr>
              <a:t>}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116013" y="2997200"/>
            <a:ext cx="7632700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b="1">
                <a:ea typeface="宋体" charset="-122"/>
              </a:rPr>
              <a:t>  </a:t>
            </a:r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/* If there is a tree */</a:t>
            </a:r>
            <a:endParaRPr kumimoji="1" lang="en-US" altLang="zh-CN" b="1">
              <a:ea typeface="宋体" charset="-122"/>
            </a:endParaRPr>
          </a:p>
          <a:p>
            <a:pPr eaLnBrk="1" hangingPunct="1"/>
            <a:r>
              <a:rPr kumimoji="1" lang="en-US" altLang="zh-CN" b="1">
                <a:ea typeface="宋体" charset="-122"/>
              </a:rPr>
              <a:t> 	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b="1">
                <a:ea typeface="宋体" charset="-122"/>
              </a:rPr>
              <a:t> ( X &lt; T-&gt;Element ) 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>
                <a:ea typeface="宋体" charset="-122"/>
              </a:rPr>
              <a:t>   		= Insert( X, T-&gt;Left ); </a:t>
            </a:r>
          </a:p>
          <a:p>
            <a:pPr eaLnBrk="1" hangingPunct="1"/>
            <a:r>
              <a:rPr kumimoji="1" lang="en-US" altLang="zh-CN" b="1">
                <a:ea typeface="宋体" charset="-122"/>
              </a:rPr>
              <a:t>	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b="1">
                <a:ea typeface="宋体" charset="-122"/>
              </a:rPr>
              <a:t> 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>
                <a:ea typeface="宋体" charset="-122"/>
              </a:rPr>
              <a:t> 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if </a:t>
            </a:r>
            <a:r>
              <a:rPr kumimoji="1" lang="en-US" altLang="zh-CN" b="1">
                <a:ea typeface="宋体" charset="-122"/>
              </a:rPr>
              <a:t>( X &gt; T-&gt;Element ) 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	</a:t>
            </a:r>
            <a:r>
              <a:rPr kumimoji="1" lang="en-US" altLang="zh-CN" b="1">
                <a:ea typeface="宋体" charset="-122"/>
              </a:rPr>
              <a:t>      		= Insert( X, T-&gt;Right ); </a:t>
            </a:r>
          </a:p>
          <a:p>
            <a:pPr eaLnBrk="1" hangingPunct="1"/>
            <a:r>
              <a:rPr kumimoji="1" lang="en-US" altLang="zh-CN" b="1">
                <a:ea typeface="宋体" charset="-122"/>
              </a:rPr>
              <a:t>	   </a:t>
            </a:r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/* Else X is in the tree already; we'll do nothing */</a:t>
            </a:r>
            <a:r>
              <a:rPr kumimoji="1" lang="en-US" altLang="zh-CN" b="1">
                <a:ea typeface="宋体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zh-CN" altLang="en-US">
              <a:ea typeface="宋体" charset="-122"/>
            </a:endParaRP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  <a:sym typeface="Webdings" pitchFamily="18" charset="2"/>
              </a:rPr>
              <a:t>§3  Binary Search Trees</a:t>
            </a:r>
          </a:p>
        </p:txBody>
      </p:sp>
      <p:sp>
        <p:nvSpPr>
          <p:cNvPr id="315399" name="AutoShape 7"/>
          <p:cNvSpPr>
            <a:spLocks noChangeArrowheads="1"/>
          </p:cNvSpPr>
          <p:nvPr/>
        </p:nvSpPr>
        <p:spPr bwMode="auto">
          <a:xfrm>
            <a:off x="5791200" y="2133600"/>
            <a:ext cx="2514600" cy="1676400"/>
          </a:xfrm>
          <a:prstGeom prst="wedgeEllipseCallout">
            <a:avLst>
              <a:gd name="adj1" fmla="val -39838"/>
              <a:gd name="adj2" fmla="val 120833"/>
            </a:avLst>
          </a:prstGeom>
          <a:solidFill>
            <a:srgbClr val="003300"/>
          </a:solidFill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46800" rIns="36000" bIns="46800" anchor="ctr"/>
          <a:lstStyle/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How would you</a:t>
            </a:r>
          </a:p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Handle duplicated</a:t>
            </a:r>
          </a:p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Keys?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5943600" y="2819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i="1" dirty="0">
                <a:latin typeface="Times New Roman" pitchFamily="18" charset="0"/>
                <a:ea typeface="宋体" charset="-122"/>
                <a:sym typeface="Wingdings" pitchFamily="2" charset="2"/>
              </a:rPr>
              <a:t>T</a:t>
            </a:r>
            <a:r>
              <a:rPr kumimoji="1" lang="en-US" altLang="zh-CN" sz="2000" b="1" dirty="0">
                <a:latin typeface="Times New Roman" pitchFamily="18" charset="0"/>
                <a:ea typeface="宋体" charset="-122"/>
                <a:sym typeface="Wingdings" pitchFamily="2" charset="2"/>
              </a:rPr>
              <a:t>( </a:t>
            </a:r>
            <a:r>
              <a:rPr kumimoji="1" lang="en-US" altLang="zh-CN" sz="2000" b="1" i="1" dirty="0"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en-US" altLang="zh-CN" sz="2000" b="1" dirty="0">
                <a:latin typeface="Times New Roman" pitchFamily="18" charset="0"/>
                <a:ea typeface="宋体" charset="-122"/>
                <a:sym typeface="Wingdings" pitchFamily="2" charset="2"/>
              </a:rPr>
              <a:t> ) = O ( </a:t>
            </a:r>
            <a:r>
              <a:rPr kumimoji="1" lang="en-US" altLang="zh-CN" sz="2000" b="1" i="1" dirty="0">
                <a:latin typeface="Times New Roman" pitchFamily="18" charset="0"/>
                <a:ea typeface="宋体" charset="-122"/>
                <a:sym typeface="Wingdings" pitchFamily="2" charset="2"/>
              </a:rPr>
              <a:t>d</a:t>
            </a:r>
            <a:r>
              <a:rPr kumimoji="1" lang="en-US" altLang="zh-CN" sz="2000" b="1" dirty="0">
                <a:latin typeface="Times New Roman" pitchFamily="18" charset="0"/>
                <a:ea typeface="宋体" charset="-122"/>
                <a:sym typeface="Wingdings" pitchFamily="2" charset="2"/>
              </a:rPr>
              <a:t> ) </a:t>
            </a:r>
          </a:p>
        </p:txBody>
      </p:sp>
      <p:sp>
        <p:nvSpPr>
          <p:cNvPr id="315401" name="Rectangle 9" descr="再生纸"/>
          <p:cNvSpPr>
            <a:spLocks noChangeArrowheads="1"/>
          </p:cNvSpPr>
          <p:nvPr/>
        </p:nvSpPr>
        <p:spPr bwMode="auto">
          <a:xfrm>
            <a:off x="2916238" y="357346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b="1">
                <a:latin typeface="Times New Roman" pitchFamily="18" charset="0"/>
                <a:ea typeface="宋体" charset="-122"/>
              </a:rPr>
              <a:t>T-&gt;Left</a:t>
            </a:r>
          </a:p>
        </p:txBody>
      </p:sp>
      <p:sp>
        <p:nvSpPr>
          <p:cNvPr id="315402" name="Rectangle 10" descr="再生纸"/>
          <p:cNvSpPr>
            <a:spLocks noChangeArrowheads="1"/>
          </p:cNvSpPr>
          <p:nvPr/>
        </p:nvSpPr>
        <p:spPr bwMode="auto">
          <a:xfrm>
            <a:off x="2700338" y="4365625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b="1">
                <a:latin typeface="Times New Roman" pitchFamily="18" charset="0"/>
                <a:ea typeface="宋体" charset="-122"/>
              </a:rPr>
              <a:t>T-&gt;Right</a:t>
            </a:r>
          </a:p>
        </p:txBody>
      </p:sp>
      <p:sp useBgFill="1">
        <p:nvSpPr>
          <p:cNvPr id="315403" name="Rectangle 11"/>
          <p:cNvSpPr>
            <a:spLocks noChangeArrowheads="1"/>
          </p:cNvSpPr>
          <p:nvPr/>
        </p:nvSpPr>
        <p:spPr bwMode="auto">
          <a:xfrm>
            <a:off x="1823839" y="4941888"/>
            <a:ext cx="3324225" cy="36671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T;   </a:t>
            </a:r>
            <a:r>
              <a:rPr kumimoji="1" lang="en-US" altLang="zh-CN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/* Do not forget this line!! */</a:t>
            </a:r>
          </a:p>
        </p:txBody>
      </p:sp>
      <p:sp>
        <p:nvSpPr>
          <p:cNvPr id="315404" name="Rectangle 12" descr="再生纸"/>
          <p:cNvSpPr>
            <a:spLocks noChangeArrowheads="1"/>
          </p:cNvSpPr>
          <p:nvPr/>
        </p:nvSpPr>
        <p:spPr bwMode="auto">
          <a:xfrm>
            <a:off x="2411413" y="220503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T-&gt;Element = X;</a:t>
            </a:r>
          </a:p>
          <a:p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 T-&gt;Left = T-&gt;Right = NULL;</a:t>
            </a:r>
          </a:p>
        </p:txBody>
      </p:sp>
    </p:spTree>
    <p:extLst>
      <p:ext uri="{BB962C8B-B14F-4D97-AF65-F5344CB8AC3E}">
        <p14:creationId xmlns:p14="http://schemas.microsoft.com/office/powerpoint/2010/main" val="2744752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9" grpId="0" animBg="1" autoUpdateAnimBg="0"/>
      <p:bldP spid="315400" grpId="0" autoUpdateAnimBg="0"/>
      <p:bldP spid="315401" grpId="0"/>
      <p:bldP spid="315402" grpId="0"/>
      <p:bldP spid="315403" grpId="0" animBg="1"/>
      <p:bldP spid="3154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0FB9E60-CD5E-4802-904C-B62D1A0C71A5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grpSp>
        <p:nvGrpSpPr>
          <p:cNvPr id="306178" name="Group 2"/>
          <p:cNvGrpSpPr>
            <a:grpSpLocks/>
          </p:cNvGrpSpPr>
          <p:nvPr/>
        </p:nvGrpSpPr>
        <p:grpSpPr bwMode="auto">
          <a:xfrm>
            <a:off x="6227763" y="549275"/>
            <a:ext cx="1905000" cy="1600200"/>
            <a:chOff x="624" y="2784"/>
            <a:chExt cx="1200" cy="1008"/>
          </a:xfrm>
        </p:grpSpPr>
        <p:sp>
          <p:nvSpPr>
            <p:cNvPr id="17452" name="Oval 3"/>
            <p:cNvSpPr>
              <a:spLocks noChangeArrowheads="1"/>
            </p:cNvSpPr>
            <p:nvPr/>
          </p:nvSpPr>
          <p:spPr bwMode="auto">
            <a:xfrm>
              <a:off x="1296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30</a:t>
              </a:r>
            </a:p>
          </p:txBody>
        </p:sp>
        <p:sp>
          <p:nvSpPr>
            <p:cNvPr id="17453" name="Oval 4"/>
            <p:cNvSpPr>
              <a:spLocks noChangeArrowheads="1"/>
            </p:cNvSpPr>
            <p:nvPr/>
          </p:nvSpPr>
          <p:spPr bwMode="auto">
            <a:xfrm>
              <a:off x="912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7454" name="Oval 5"/>
            <p:cNvSpPr>
              <a:spLocks noChangeArrowheads="1"/>
            </p:cNvSpPr>
            <p:nvPr/>
          </p:nvSpPr>
          <p:spPr bwMode="auto">
            <a:xfrm>
              <a:off x="624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7455" name="Line 6"/>
            <p:cNvSpPr>
              <a:spLocks noChangeShapeType="1"/>
            </p:cNvSpPr>
            <p:nvPr/>
          </p:nvSpPr>
          <p:spPr bwMode="auto">
            <a:xfrm flipH="1">
              <a:off x="793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7"/>
            <p:cNvSpPr>
              <a:spLocks noChangeShapeType="1"/>
            </p:cNvSpPr>
            <p:nvPr/>
          </p:nvSpPr>
          <p:spPr bwMode="auto">
            <a:xfrm flipH="1">
              <a:off x="1078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Oval 8"/>
            <p:cNvSpPr>
              <a:spLocks noChangeArrowheads="1"/>
            </p:cNvSpPr>
            <p:nvPr/>
          </p:nvSpPr>
          <p:spPr bwMode="auto">
            <a:xfrm flipH="1">
              <a:off x="1584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40</a:t>
              </a:r>
            </a:p>
          </p:txBody>
        </p:sp>
        <p:sp>
          <p:nvSpPr>
            <p:cNvPr id="17458" name="Line 9"/>
            <p:cNvSpPr>
              <a:spLocks noChangeShapeType="1"/>
            </p:cNvSpPr>
            <p:nvPr/>
          </p:nvSpPr>
          <p:spPr bwMode="auto">
            <a:xfrm>
              <a:off x="1509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  <a:sym typeface="Webdings" pitchFamily="18" charset="2"/>
              </a:rPr>
              <a:t>§3  Binary Search Trees</a:t>
            </a:r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381000" y="2428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Aft>
                <a:spcPct val="2000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</a:rPr>
              <a:t>Delete</a:t>
            </a:r>
          </a:p>
        </p:txBody>
      </p: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533400" y="762000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hlink"/>
                </a:solidFill>
                <a:ea typeface="宋体" charset="-122"/>
                <a:sym typeface="Wingdings" pitchFamily="2" charset="2"/>
              </a:rPr>
              <a:t>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Delete</a:t>
            </a:r>
            <a:r>
              <a:rPr kumimoji="1" lang="en-US" altLang="zh-CN" sz="2000" b="1" dirty="0">
                <a:solidFill>
                  <a:schemeClr val="hlink"/>
                </a:solidFill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a leaf node :  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Reset its parent link to NULL.</a:t>
            </a:r>
            <a:endParaRPr kumimoji="1" lang="en-US" altLang="zh-CN" sz="2000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533400" y="1219200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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Delete a degree 1 node :  Replace the node by its single child.</a:t>
            </a:r>
            <a:endParaRPr kumimoji="1" lang="en-US" altLang="zh-CN" sz="2000" b="1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06190" name="Text Box 14"/>
          <p:cNvSpPr txBox="1">
            <a:spLocks noChangeArrowheads="1"/>
          </p:cNvSpPr>
          <p:nvPr/>
        </p:nvSpPr>
        <p:spPr bwMode="auto">
          <a:xfrm>
            <a:off x="533400" y="16764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 </a:t>
            </a:r>
            <a:r>
              <a:rPr kumimoji="1" lang="en-US" altLang="zh-CN" sz="2000" b="1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Delete a degree 2 node :</a:t>
            </a:r>
            <a:endParaRPr kumimoji="1" lang="en-US" altLang="zh-CN" sz="2000" b="1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06191" name="Text Box 15"/>
          <p:cNvSpPr txBox="1">
            <a:spLocks noChangeArrowheads="1"/>
          </p:cNvSpPr>
          <p:nvPr/>
        </p:nvSpPr>
        <p:spPr bwMode="auto">
          <a:xfrm>
            <a:off x="838200" y="2057400"/>
            <a:ext cx="746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charset="-122"/>
                <a:sym typeface="Wingdings" pitchFamily="2" charset="2"/>
              </a:rPr>
              <a:t>  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Replace the node by the 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largest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one in its 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left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 err="1">
                <a:ea typeface="宋体" charset="-122"/>
                <a:sym typeface="Wingdings" pitchFamily="2" charset="2"/>
              </a:rPr>
              <a:t>subtree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>
                <a:solidFill>
                  <a:srgbClr val="FFFF00"/>
                </a:solidFill>
                <a:ea typeface="宋体" charset="-122"/>
                <a:sym typeface="Wingdings" pitchFamily="2" charset="2"/>
              </a:rPr>
              <a:t>or 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the 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smallest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one in its </a:t>
            </a:r>
            <a:r>
              <a:rPr kumimoji="1" lang="en-US" altLang="zh-CN" sz="2000" b="1" dirty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right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 err="1">
                <a:ea typeface="宋体" charset="-122"/>
                <a:sym typeface="Wingdings" pitchFamily="2" charset="2"/>
              </a:rPr>
              <a:t>subtree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.</a:t>
            </a:r>
            <a:endParaRPr kumimoji="1" lang="en-US" altLang="zh-CN" sz="2400" b="1" dirty="0">
              <a:ea typeface="宋体" charset="-122"/>
            </a:endParaRPr>
          </a:p>
        </p:txBody>
      </p:sp>
      <p:grpSp>
        <p:nvGrpSpPr>
          <p:cNvPr id="306192" name="Group 16"/>
          <p:cNvGrpSpPr>
            <a:grpSpLocks/>
          </p:cNvGrpSpPr>
          <p:nvPr/>
        </p:nvGrpSpPr>
        <p:grpSpPr bwMode="auto">
          <a:xfrm>
            <a:off x="2590800" y="533400"/>
            <a:ext cx="4038600" cy="1677988"/>
            <a:chOff x="1632" y="480"/>
            <a:chExt cx="2544" cy="1057"/>
          </a:xfrm>
        </p:grpSpPr>
        <p:sp>
          <p:nvSpPr>
            <p:cNvPr id="17449" name="AutoShape 17"/>
            <p:cNvSpPr>
              <a:spLocks noChangeArrowheads="1"/>
            </p:cNvSpPr>
            <p:nvPr/>
          </p:nvSpPr>
          <p:spPr bwMode="auto">
            <a:xfrm flipV="1">
              <a:off x="2856" y="1344"/>
              <a:ext cx="193" cy="193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AutoShape 18"/>
            <p:cNvSpPr>
              <a:spLocks noChangeArrowheads="1"/>
            </p:cNvSpPr>
            <p:nvPr/>
          </p:nvSpPr>
          <p:spPr bwMode="auto">
            <a:xfrm>
              <a:off x="1632" y="480"/>
              <a:ext cx="2544" cy="864"/>
            </a:xfrm>
            <a:prstGeom prst="wedgeEllipseCallout">
              <a:avLst>
                <a:gd name="adj1" fmla="val -58060"/>
                <a:gd name="adj2" fmla="val 91435"/>
              </a:avLst>
            </a:prstGeom>
            <a:solidFill>
              <a:srgbClr val="003300"/>
            </a:solidFill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ea typeface="宋体" charset="-122"/>
                </a:rPr>
                <a:t>Note: These kinds of nodes</a:t>
              </a:r>
            </a:p>
            <a:p>
              <a:pPr algn="ctr"/>
              <a:r>
                <a:rPr kumimoji="1" lang="en-US" altLang="zh-CN" sz="2000" b="1" dirty="0">
                  <a:ea typeface="宋体" charset="-122"/>
                </a:rPr>
                <a:t>have degree at most 1.</a:t>
              </a:r>
            </a:p>
          </p:txBody>
        </p:sp>
        <p:sp>
          <p:nvSpPr>
            <p:cNvPr id="17451" name="AutoShape 19"/>
            <p:cNvSpPr>
              <a:spLocks noChangeArrowheads="1"/>
            </p:cNvSpPr>
            <p:nvPr/>
          </p:nvSpPr>
          <p:spPr bwMode="auto">
            <a:xfrm flipV="1">
              <a:off x="2880" y="1342"/>
              <a:ext cx="170" cy="192"/>
            </a:xfrm>
            <a:prstGeom prst="triangle">
              <a:avLst>
                <a:gd name="adj" fmla="val 50000"/>
              </a:avLst>
            </a:prstGeom>
            <a:solidFill>
              <a:srgbClr val="003300"/>
            </a:solidFill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6196" name="Text Box 20"/>
          <p:cNvSpPr txBox="1">
            <a:spLocks noChangeArrowheads="1"/>
          </p:cNvSpPr>
          <p:nvPr/>
        </p:nvSpPr>
        <p:spPr bwMode="auto">
          <a:xfrm>
            <a:off x="838200" y="27432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charset="-122"/>
                <a:sym typeface="Wingdings" pitchFamily="2" charset="2"/>
              </a:rPr>
              <a:t>  </a:t>
            </a:r>
            <a:r>
              <a:rPr kumimoji="1" lang="en-US" altLang="zh-CN" sz="2000" b="1">
                <a:ea typeface="宋体" charset="-122"/>
                <a:sym typeface="Wingdings" pitchFamily="2" charset="2"/>
              </a:rPr>
              <a:t>Delete the replacing node from the subtree.</a:t>
            </a:r>
            <a:endParaRPr kumimoji="1" lang="en-US" altLang="zh-CN" sz="2400" b="1">
              <a:ea typeface="宋体" charset="-122"/>
            </a:endParaRPr>
          </a:p>
        </p:txBody>
      </p:sp>
      <p:sp>
        <p:nvSpPr>
          <p:cNvPr id="306197" name="Text Box 21"/>
          <p:cNvSpPr txBox="1">
            <a:spLocks noChangeArrowheads="1"/>
          </p:cNvSpPr>
          <p:nvPr/>
        </p:nvSpPr>
        <p:spPr bwMode="auto">
          <a:xfrm>
            <a:off x="381000" y="3276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MS Hei" pitchFamily="49" charset="-122"/>
              </a:rPr>
              <a:t>〖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Example</a:t>
            </a:r>
            <a:r>
              <a:rPr kumimoji="1" lang="en-US" altLang="zh-CN" sz="2400" b="1" dirty="0">
                <a:latin typeface="Times New Roman" pitchFamily="18" charset="0"/>
                <a:ea typeface="MS Hei" pitchFamily="49" charset="-122"/>
              </a:rPr>
              <a:t>〗  </a:t>
            </a:r>
            <a:r>
              <a:rPr kumimoji="1" lang="en-US" altLang="zh-CN" sz="2000" b="1" dirty="0">
                <a:ea typeface="MS Hei" pitchFamily="49" charset="-122"/>
              </a:rPr>
              <a:t>Delete </a:t>
            </a:r>
            <a:r>
              <a:rPr kumimoji="1" lang="en-US" altLang="zh-CN" sz="2000" b="1" dirty="0">
                <a:solidFill>
                  <a:srgbClr val="FFFF00"/>
                </a:solidFill>
                <a:ea typeface="MS Hei" pitchFamily="49" charset="-122"/>
              </a:rPr>
              <a:t>60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06198" name="Group 22"/>
          <p:cNvGrpSpPr>
            <a:grpSpLocks/>
          </p:cNvGrpSpPr>
          <p:nvPr/>
        </p:nvGrpSpPr>
        <p:grpSpPr bwMode="auto">
          <a:xfrm>
            <a:off x="5029200" y="3352800"/>
            <a:ext cx="2209800" cy="2819400"/>
            <a:chOff x="1344" y="2256"/>
            <a:chExt cx="1392" cy="1776"/>
          </a:xfrm>
        </p:grpSpPr>
        <p:sp>
          <p:nvSpPr>
            <p:cNvPr id="17428" name="Oval 23"/>
            <p:cNvSpPr>
              <a:spLocks noChangeArrowheads="1"/>
            </p:cNvSpPr>
            <p:nvPr/>
          </p:nvSpPr>
          <p:spPr bwMode="auto">
            <a:xfrm>
              <a:off x="1920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40</a:t>
              </a: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1920" y="3024"/>
              <a:ext cx="624" cy="624"/>
              <a:chOff x="1392" y="2928"/>
              <a:chExt cx="624" cy="624"/>
            </a:xfrm>
          </p:grpSpPr>
          <p:sp>
            <p:nvSpPr>
              <p:cNvPr id="17444" name="Oval 25"/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  <a:ea typeface="宋体" charset="-122"/>
                  </a:rPr>
                  <a:t>50</a:t>
                </a:r>
              </a:p>
            </p:txBody>
          </p:sp>
          <p:sp>
            <p:nvSpPr>
              <p:cNvPr id="17445" name="Oval 26"/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  <a:ea typeface="宋体" charset="-122"/>
                  </a:rPr>
                  <a:t>45</a:t>
                </a:r>
              </a:p>
            </p:txBody>
          </p:sp>
          <p:sp>
            <p:nvSpPr>
              <p:cNvPr id="17446" name="Line 27"/>
              <p:cNvSpPr>
                <a:spLocks noChangeShapeType="1"/>
              </p:cNvSpPr>
              <p:nvPr/>
            </p:nvSpPr>
            <p:spPr bwMode="auto">
              <a:xfrm flipH="1">
                <a:off x="153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Oval 28"/>
              <p:cNvSpPr>
                <a:spLocks noChangeArrowheads="1"/>
              </p:cNvSpPr>
              <p:nvPr/>
            </p:nvSpPr>
            <p:spPr bwMode="auto">
              <a:xfrm flipH="1">
                <a:off x="1776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  <a:ea typeface="宋体" charset="-122"/>
                  </a:rPr>
                  <a:t>55</a:t>
                </a:r>
              </a:p>
            </p:txBody>
          </p:sp>
          <p:sp>
            <p:nvSpPr>
              <p:cNvPr id="17448" name="Line 29"/>
              <p:cNvSpPr>
                <a:spLocks noChangeShapeType="1"/>
              </p:cNvSpPr>
              <p:nvPr/>
            </p:nvSpPr>
            <p:spPr bwMode="auto">
              <a:xfrm>
                <a:off x="177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30" name="Oval 30"/>
            <p:cNvSpPr>
              <a:spLocks noChangeArrowheads="1"/>
            </p:cNvSpPr>
            <p:nvPr/>
          </p:nvSpPr>
          <p:spPr bwMode="auto">
            <a:xfrm>
              <a:off x="2112" y="379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52</a:t>
              </a:r>
            </a:p>
          </p:txBody>
        </p:sp>
        <p:sp>
          <p:nvSpPr>
            <p:cNvPr id="17431" name="Line 31"/>
            <p:cNvSpPr>
              <a:spLocks noChangeShapeType="1"/>
            </p:cNvSpPr>
            <p:nvPr/>
          </p:nvSpPr>
          <p:spPr bwMode="auto">
            <a:xfrm flipH="1">
              <a:off x="2256" y="362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Oval 32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60</a:t>
              </a:r>
              <a:endParaRPr kumimoji="1"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33" name="Line 33"/>
            <p:cNvSpPr>
              <a:spLocks noChangeShapeType="1"/>
            </p:cNvSpPr>
            <p:nvPr/>
          </p:nvSpPr>
          <p:spPr bwMode="auto">
            <a:xfrm flipH="1">
              <a:off x="2256" y="2856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Oval 34"/>
            <p:cNvSpPr>
              <a:spLocks noChangeArrowheads="1"/>
            </p:cNvSpPr>
            <p:nvPr/>
          </p:nvSpPr>
          <p:spPr bwMode="auto">
            <a:xfrm flipH="1">
              <a:off x="2496" y="302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70</a:t>
              </a:r>
            </a:p>
          </p:txBody>
        </p:sp>
        <p:sp>
          <p:nvSpPr>
            <p:cNvPr id="17435" name="Line 35"/>
            <p:cNvSpPr>
              <a:spLocks noChangeShapeType="1"/>
            </p:cNvSpPr>
            <p:nvPr/>
          </p:nvSpPr>
          <p:spPr bwMode="auto">
            <a:xfrm>
              <a:off x="2496" y="2856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36" name="Group 36"/>
            <p:cNvGrpSpPr>
              <a:grpSpLocks/>
            </p:cNvGrpSpPr>
            <p:nvPr/>
          </p:nvGrpSpPr>
          <p:grpSpPr bwMode="auto">
            <a:xfrm>
              <a:off x="1344" y="2640"/>
              <a:ext cx="624" cy="624"/>
              <a:chOff x="1392" y="2928"/>
              <a:chExt cx="624" cy="624"/>
            </a:xfrm>
          </p:grpSpPr>
          <p:sp>
            <p:nvSpPr>
              <p:cNvPr id="17439" name="Oval 37"/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  <a:ea typeface="宋体" charset="-122"/>
                  </a:rPr>
                  <a:t>20</a:t>
                </a:r>
              </a:p>
            </p:txBody>
          </p:sp>
          <p:sp>
            <p:nvSpPr>
              <p:cNvPr id="17440" name="Oval 38"/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  <a:ea typeface="宋体" charset="-122"/>
                  </a:rPr>
                  <a:t>10</a:t>
                </a:r>
              </a:p>
            </p:txBody>
          </p:sp>
          <p:sp>
            <p:nvSpPr>
              <p:cNvPr id="17441" name="Line 39"/>
              <p:cNvSpPr>
                <a:spLocks noChangeShapeType="1"/>
              </p:cNvSpPr>
              <p:nvPr/>
            </p:nvSpPr>
            <p:spPr bwMode="auto">
              <a:xfrm flipH="1">
                <a:off x="153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2" name="Oval 40"/>
              <p:cNvSpPr>
                <a:spLocks noChangeArrowheads="1"/>
              </p:cNvSpPr>
              <p:nvPr/>
            </p:nvSpPr>
            <p:spPr bwMode="auto">
              <a:xfrm flipH="1">
                <a:off x="1776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  <a:ea typeface="宋体" charset="-122"/>
                  </a:rPr>
                  <a:t>30</a:t>
                </a:r>
              </a:p>
            </p:txBody>
          </p:sp>
          <p:sp>
            <p:nvSpPr>
              <p:cNvPr id="17443" name="Line 41"/>
              <p:cNvSpPr>
                <a:spLocks noChangeShapeType="1"/>
              </p:cNvSpPr>
              <p:nvPr/>
            </p:nvSpPr>
            <p:spPr bwMode="auto">
              <a:xfrm>
                <a:off x="177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37" name="Line 42"/>
            <p:cNvSpPr>
              <a:spLocks noChangeShapeType="1"/>
            </p:cNvSpPr>
            <p:nvPr/>
          </p:nvSpPr>
          <p:spPr bwMode="auto">
            <a:xfrm flipH="1">
              <a:off x="1728" y="2448"/>
              <a:ext cx="21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43"/>
            <p:cNvSpPr>
              <a:spLocks noChangeShapeType="1"/>
            </p:cNvSpPr>
            <p:nvPr/>
          </p:nvSpPr>
          <p:spPr bwMode="auto">
            <a:xfrm>
              <a:off x="2135" y="2448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6220" name="Text Box 44"/>
          <p:cNvSpPr txBox="1">
            <a:spLocks noChangeArrowheads="1"/>
          </p:cNvSpPr>
          <p:nvPr/>
        </p:nvSpPr>
        <p:spPr bwMode="auto">
          <a:xfrm>
            <a:off x="609600" y="4038600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38275" indent="-1438275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ea typeface="宋体" charset="-122"/>
              </a:rPr>
              <a:t>Solution 1:  reset left subtree.</a:t>
            </a:r>
          </a:p>
        </p:txBody>
      </p:sp>
      <p:sp>
        <p:nvSpPr>
          <p:cNvPr id="306221" name="Oval 45"/>
          <p:cNvSpPr>
            <a:spLocks noChangeArrowheads="1"/>
          </p:cNvSpPr>
          <p:nvPr/>
        </p:nvSpPr>
        <p:spPr bwMode="auto">
          <a:xfrm>
            <a:off x="6553200" y="5181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306222" name="Oval 46"/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55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306223" name="Oval 47"/>
          <p:cNvSpPr>
            <a:spLocks noChangeArrowheads="1"/>
          </p:cNvSpPr>
          <p:nvPr/>
        </p:nvSpPr>
        <p:spPr bwMode="auto">
          <a:xfrm>
            <a:off x="6553200" y="5181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52</a:t>
            </a:r>
          </a:p>
        </p:txBody>
      </p:sp>
      <p:sp>
        <p:nvSpPr>
          <p:cNvPr id="306224" name="Freeform 48"/>
          <p:cNvSpPr>
            <a:spLocks/>
          </p:cNvSpPr>
          <p:nvPr/>
        </p:nvSpPr>
        <p:spPr bwMode="auto">
          <a:xfrm>
            <a:off x="6169025" y="5543550"/>
            <a:ext cx="536575" cy="704850"/>
          </a:xfrm>
          <a:custGeom>
            <a:avLst/>
            <a:gdLst>
              <a:gd name="T0" fmla="*/ 454025 w 338"/>
              <a:gd name="T1" fmla="*/ 0 h 444"/>
              <a:gd name="T2" fmla="*/ 317500 w 338"/>
              <a:gd name="T3" fmla="*/ 77788 h 444"/>
              <a:gd name="T4" fmla="*/ 200025 w 338"/>
              <a:gd name="T5" fmla="*/ 117475 h 444"/>
              <a:gd name="T6" fmla="*/ 142875 w 338"/>
              <a:gd name="T7" fmla="*/ 155575 h 444"/>
              <a:gd name="T8" fmla="*/ 103188 w 338"/>
              <a:gd name="T9" fmla="*/ 195263 h 444"/>
              <a:gd name="T10" fmla="*/ 6350 w 338"/>
              <a:gd name="T11" fmla="*/ 233363 h 444"/>
              <a:gd name="T12" fmla="*/ 3175 w 338"/>
              <a:gd name="T13" fmla="*/ 704850 h 444"/>
              <a:gd name="T14" fmla="*/ 536575 w 338"/>
              <a:gd name="T15" fmla="*/ 704850 h 444"/>
              <a:gd name="T16" fmla="*/ 454025 w 338"/>
              <a:gd name="T17" fmla="*/ 0 h 4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8" h="444">
                <a:moveTo>
                  <a:pt x="286" y="0"/>
                </a:moveTo>
                <a:cubicBezTo>
                  <a:pt x="257" y="15"/>
                  <a:pt x="230" y="36"/>
                  <a:pt x="200" y="49"/>
                </a:cubicBezTo>
                <a:cubicBezTo>
                  <a:pt x="176" y="60"/>
                  <a:pt x="126" y="74"/>
                  <a:pt x="126" y="74"/>
                </a:cubicBezTo>
                <a:cubicBezTo>
                  <a:pt x="114" y="82"/>
                  <a:pt x="101" y="89"/>
                  <a:pt x="90" y="98"/>
                </a:cubicBezTo>
                <a:cubicBezTo>
                  <a:pt x="81" y="105"/>
                  <a:pt x="76" y="118"/>
                  <a:pt x="65" y="123"/>
                </a:cubicBezTo>
                <a:cubicBezTo>
                  <a:pt x="0" y="151"/>
                  <a:pt x="4" y="111"/>
                  <a:pt x="4" y="147"/>
                </a:cubicBezTo>
                <a:lnTo>
                  <a:pt x="2" y="444"/>
                </a:lnTo>
                <a:lnTo>
                  <a:pt x="338" y="444"/>
                </a:lnTo>
                <a:lnTo>
                  <a:pt x="286" y="0"/>
                </a:lnTo>
                <a:close/>
              </a:path>
            </a:pathLst>
          </a:custGeom>
          <a:solidFill>
            <a:srgbClr val="00484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25" name="Text Box 49"/>
          <p:cNvSpPr txBox="1">
            <a:spLocks noChangeArrowheads="1"/>
          </p:cNvSpPr>
          <p:nvPr/>
        </p:nvSpPr>
        <p:spPr bwMode="auto">
          <a:xfrm>
            <a:off x="609600" y="4876800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38275" indent="-1438275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ea typeface="宋体" charset="-122"/>
              </a:rPr>
              <a:t>Solution 2:  reset right subtree ?</a:t>
            </a:r>
          </a:p>
        </p:txBody>
      </p:sp>
    </p:spTree>
    <p:extLst>
      <p:ext uri="{BB962C8B-B14F-4D97-AF65-F5344CB8AC3E}">
        <p14:creationId xmlns:p14="http://schemas.microsoft.com/office/powerpoint/2010/main" val="283819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6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6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6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6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6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6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6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6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6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6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0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6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7" grpId="0" autoUpdateAnimBg="0"/>
      <p:bldP spid="306188" grpId="0" autoUpdateAnimBg="0"/>
      <p:bldP spid="306189" grpId="0" autoUpdateAnimBg="0"/>
      <p:bldP spid="306190" grpId="0" autoUpdateAnimBg="0"/>
      <p:bldP spid="306191" grpId="0" autoUpdateAnimBg="0"/>
      <p:bldP spid="306196" grpId="0" autoUpdateAnimBg="0"/>
      <p:bldP spid="306197" grpId="0" autoUpdateAnimBg="0"/>
      <p:bldP spid="306220" grpId="0" autoUpdateAnimBg="0"/>
      <p:bldP spid="306221" grpId="0" animBg="1" autoUpdateAnimBg="0"/>
      <p:bldP spid="306222" grpId="0" animBg="1" autoUpdateAnimBg="0"/>
      <p:bldP spid="306223" grpId="0" animBg="1" autoUpdateAnimBg="0"/>
      <p:bldP spid="306224" grpId="0" animBg="1"/>
      <p:bldP spid="3062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6406109-A55C-409C-9730-D7B4034F9671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307203" name="AutoShape 3"/>
          <p:cNvSpPr>
            <a:spLocks noChangeArrowheads="1"/>
          </p:cNvSpPr>
          <p:nvPr/>
        </p:nvSpPr>
        <p:spPr bwMode="auto">
          <a:xfrm>
            <a:off x="381000" y="381000"/>
            <a:ext cx="8229600" cy="6096000"/>
          </a:xfrm>
          <a:prstGeom prst="foldedCorner">
            <a:avLst>
              <a:gd name="adj" fmla="val 9009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6000" tIns="190800" rIns="36000" bIns="46800"/>
          <a:lstStyle/>
          <a:p>
            <a:r>
              <a:rPr kumimoji="1" lang="en-US" altLang="zh-CN" b="1" dirty="0" err="1">
                <a:ea typeface="宋体" charset="-122"/>
              </a:rPr>
              <a:t>SearchTree</a:t>
            </a:r>
            <a:r>
              <a:rPr kumimoji="1" lang="en-US" altLang="zh-CN" b="1" dirty="0">
                <a:ea typeface="宋体" charset="-122"/>
              </a:rPr>
              <a:t>  Delete( </a:t>
            </a:r>
            <a:r>
              <a:rPr kumimoji="1" lang="en-US" altLang="zh-CN" b="1" dirty="0" err="1">
                <a:ea typeface="宋体" charset="-122"/>
              </a:rPr>
              <a:t>ElementType</a:t>
            </a:r>
            <a:r>
              <a:rPr kumimoji="1" lang="en-US" altLang="zh-CN" b="1" dirty="0">
                <a:ea typeface="宋体" charset="-122"/>
              </a:rPr>
              <a:t> X, </a:t>
            </a:r>
            <a:r>
              <a:rPr kumimoji="1" lang="en-US" altLang="zh-CN" b="1" dirty="0" err="1">
                <a:ea typeface="宋体" charset="-122"/>
              </a:rPr>
              <a:t>SearchTree</a:t>
            </a:r>
            <a:r>
              <a:rPr kumimoji="1" lang="en-US" altLang="zh-CN" b="1" dirty="0">
                <a:ea typeface="宋体" charset="-122"/>
              </a:rPr>
              <a:t> T ) </a:t>
            </a:r>
          </a:p>
          <a:p>
            <a:r>
              <a:rPr kumimoji="1" lang="en-US" altLang="zh-CN" b="1" dirty="0">
                <a:ea typeface="宋体" charset="-122"/>
              </a:rPr>
              <a:t>{    Position  </a:t>
            </a:r>
            <a:r>
              <a:rPr kumimoji="1" lang="en-US" altLang="zh-CN" b="1" dirty="0" err="1">
                <a:ea typeface="宋体" charset="-122"/>
              </a:rPr>
              <a:t>TmpCell</a:t>
            </a:r>
            <a:r>
              <a:rPr kumimoji="1" lang="en-US" altLang="zh-CN" b="1" dirty="0">
                <a:ea typeface="宋体" charset="-122"/>
              </a:rPr>
              <a:t>; </a:t>
            </a:r>
          </a:p>
          <a:p>
            <a:r>
              <a:rPr kumimoji="1" lang="en-US" altLang="zh-CN" b="1" dirty="0">
                <a:ea typeface="宋体" charset="-122"/>
              </a:rPr>
              <a:t>    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b="1" dirty="0">
                <a:ea typeface="宋体" charset="-122"/>
              </a:rPr>
              <a:t> ( T == NULL )   Error( "Element not found" ); </a:t>
            </a:r>
          </a:p>
          <a:p>
            <a:r>
              <a:rPr kumimoji="1" lang="en-US" altLang="zh-CN" b="1" dirty="0">
                <a:ea typeface="宋体" charset="-122"/>
              </a:rPr>
              <a:t>    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else  if</a:t>
            </a:r>
            <a:r>
              <a:rPr kumimoji="1" lang="en-US" altLang="zh-CN" b="1" dirty="0">
                <a:ea typeface="宋体" charset="-122"/>
              </a:rPr>
              <a:t> ( X &lt; T-&gt;Element ) 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Go left */</a:t>
            </a:r>
            <a:r>
              <a:rPr kumimoji="1" lang="en-US" altLang="zh-CN" b="1" dirty="0">
                <a:ea typeface="宋体" charset="-122"/>
              </a:rPr>
              <a:t> </a:t>
            </a:r>
          </a:p>
          <a:p>
            <a:r>
              <a:rPr kumimoji="1" lang="en-US" altLang="zh-CN" b="1" dirty="0">
                <a:ea typeface="宋体" charset="-122"/>
              </a:rPr>
              <a:t>	    	</a:t>
            </a:r>
            <a:r>
              <a:rPr kumimoji="1" lang="en-US" altLang="zh-CN" b="1" dirty="0" smtClean="0">
                <a:ea typeface="宋体" charset="-122"/>
              </a:rPr>
              <a:t>  </a:t>
            </a:r>
            <a:r>
              <a:rPr kumimoji="1" lang="en-US" altLang="zh-CN" b="1" dirty="0">
                <a:ea typeface="宋体" charset="-122"/>
              </a:rPr>
              <a:t>Delete( X, T-&gt;Left ); </a:t>
            </a:r>
          </a:p>
          <a:p>
            <a:r>
              <a:rPr kumimoji="1" lang="en-US" altLang="zh-CN" b="1" dirty="0">
                <a:ea typeface="宋体" charset="-122"/>
              </a:rPr>
              <a:t>             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else  if</a:t>
            </a:r>
            <a:r>
              <a:rPr kumimoji="1" lang="en-US" altLang="zh-CN" b="1" dirty="0">
                <a:ea typeface="宋体" charset="-122"/>
              </a:rPr>
              <a:t> ( X &gt; T-&gt;Element ) 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Go right */</a:t>
            </a:r>
            <a:r>
              <a:rPr kumimoji="1" lang="en-US" altLang="zh-CN" b="1" dirty="0">
                <a:ea typeface="宋体" charset="-122"/>
              </a:rPr>
              <a:t> </a:t>
            </a:r>
          </a:p>
          <a:p>
            <a:r>
              <a:rPr kumimoji="1" lang="en-US" altLang="zh-CN" b="1" dirty="0">
                <a:ea typeface="宋体" charset="-122"/>
              </a:rPr>
              <a:t>	           	</a:t>
            </a:r>
            <a:r>
              <a:rPr kumimoji="1" lang="en-US" altLang="zh-CN" b="1">
                <a:ea typeface="宋体" charset="-122"/>
              </a:rPr>
              <a:t>	</a:t>
            </a:r>
            <a:r>
              <a:rPr kumimoji="1" lang="en-US" altLang="zh-CN" b="1" smtClean="0">
                <a:ea typeface="宋体" charset="-122"/>
              </a:rPr>
              <a:t>  </a:t>
            </a:r>
            <a:r>
              <a:rPr kumimoji="1" lang="en-US" altLang="zh-CN" b="1" dirty="0">
                <a:ea typeface="宋体" charset="-122"/>
              </a:rPr>
              <a:t>Delete( X, T-&gt;Right ); </a:t>
            </a:r>
          </a:p>
          <a:p>
            <a:r>
              <a:rPr kumimoji="1" lang="en-US" altLang="zh-CN" b="1" dirty="0">
                <a:ea typeface="宋体" charset="-122"/>
              </a:rPr>
              <a:t>	       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b="1" dirty="0">
                <a:ea typeface="宋体" charset="-122"/>
              </a:rPr>
              <a:t> 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Found element to be deleted */</a:t>
            </a:r>
            <a:r>
              <a:rPr kumimoji="1" lang="en-US" altLang="zh-CN" b="1" dirty="0">
                <a:ea typeface="宋体" charset="-122"/>
              </a:rPr>
              <a:t> </a:t>
            </a:r>
          </a:p>
          <a:p>
            <a:r>
              <a:rPr kumimoji="1" lang="en-US" altLang="zh-CN" b="1" dirty="0">
                <a:ea typeface="宋体" charset="-122"/>
              </a:rPr>
              <a:t>	         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b="1" dirty="0">
                <a:ea typeface="宋体" charset="-122"/>
              </a:rPr>
              <a:t> ( T-&gt;Left &amp;&amp; T-&gt;Right ) { 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Two children */</a:t>
            </a:r>
            <a:r>
              <a:rPr kumimoji="1" lang="en-US" altLang="zh-CN" b="1" dirty="0">
                <a:ea typeface="宋体" charset="-122"/>
              </a:rPr>
              <a:t> </a:t>
            </a:r>
          </a:p>
          <a:p>
            <a:r>
              <a:rPr kumimoji="1" lang="en-US" altLang="zh-CN" b="1" dirty="0">
                <a:ea typeface="宋体" charset="-122"/>
              </a:rPr>
              <a:t>	              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Replace with smallest in right </a:t>
            </a:r>
            <a:r>
              <a:rPr kumimoji="1" lang="en-US" altLang="zh-CN" b="1" dirty="0" err="1">
                <a:solidFill>
                  <a:srgbClr val="008000"/>
                </a:solidFill>
                <a:ea typeface="宋体" charset="-122"/>
              </a:rPr>
              <a:t>subtree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 */</a:t>
            </a:r>
            <a:r>
              <a:rPr kumimoji="1" lang="en-US" altLang="zh-CN" b="1" dirty="0">
                <a:ea typeface="宋体" charset="-122"/>
              </a:rPr>
              <a:t> </a:t>
            </a:r>
          </a:p>
          <a:p>
            <a:r>
              <a:rPr kumimoji="1" lang="en-US" altLang="zh-CN" b="1" dirty="0">
                <a:ea typeface="宋体" charset="-122"/>
              </a:rPr>
              <a:t>	</a:t>
            </a:r>
          </a:p>
          <a:p>
            <a:endParaRPr kumimoji="1" lang="en-US" altLang="zh-CN" b="1" dirty="0">
              <a:ea typeface="宋体" charset="-122"/>
            </a:endParaRPr>
          </a:p>
          <a:p>
            <a:r>
              <a:rPr kumimoji="1" lang="en-US" altLang="zh-CN" b="1" dirty="0">
                <a:ea typeface="宋体" charset="-122"/>
              </a:rPr>
              <a:t>							}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End if */</a:t>
            </a:r>
          </a:p>
          <a:p>
            <a:r>
              <a:rPr kumimoji="1" lang="en-US" altLang="zh-CN" b="1" dirty="0">
                <a:ea typeface="宋体" charset="-122"/>
              </a:rPr>
              <a:t>	         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b="1" dirty="0">
                <a:ea typeface="宋体" charset="-122"/>
              </a:rPr>
              <a:t> { 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One or zero child */</a:t>
            </a:r>
            <a:r>
              <a:rPr kumimoji="1" lang="en-US" altLang="zh-CN" b="1" dirty="0">
                <a:ea typeface="宋体" charset="-122"/>
              </a:rPr>
              <a:t> </a:t>
            </a:r>
          </a:p>
          <a:p>
            <a:r>
              <a:rPr kumimoji="1" lang="en-US" altLang="zh-CN" b="1" dirty="0">
                <a:ea typeface="宋体" charset="-122"/>
              </a:rPr>
              <a:t>	</a:t>
            </a:r>
          </a:p>
          <a:p>
            <a:endParaRPr kumimoji="1" lang="en-US" altLang="zh-CN" b="1" dirty="0">
              <a:ea typeface="宋体" charset="-122"/>
            </a:endParaRPr>
          </a:p>
          <a:p>
            <a:endParaRPr kumimoji="1" lang="en-US" altLang="zh-CN" b="1" dirty="0">
              <a:ea typeface="宋体" charset="-122"/>
            </a:endParaRPr>
          </a:p>
          <a:p>
            <a:endParaRPr kumimoji="1" lang="en-US" altLang="zh-CN" b="1" dirty="0">
              <a:ea typeface="宋体" charset="-122"/>
            </a:endParaRPr>
          </a:p>
          <a:p>
            <a:r>
              <a:rPr kumimoji="1" lang="en-US" altLang="zh-CN" b="1" dirty="0">
                <a:ea typeface="宋体" charset="-122"/>
              </a:rPr>
              <a:t>				} 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End else 1 or 0 child */</a:t>
            </a:r>
          </a:p>
          <a:p>
            <a:r>
              <a:rPr kumimoji="1" lang="en-US" altLang="zh-CN" b="1" dirty="0">
                <a:ea typeface="宋体" charset="-122"/>
              </a:rPr>
              <a:t>    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b="1" dirty="0">
                <a:ea typeface="宋体" charset="-122"/>
              </a:rPr>
              <a:t>  T; </a:t>
            </a:r>
          </a:p>
          <a:p>
            <a:r>
              <a:rPr kumimoji="1" lang="en-US" altLang="zh-CN" b="1" dirty="0">
                <a:ea typeface="宋体" charset="-122"/>
              </a:rPr>
              <a:t>}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2209800" y="5943600"/>
            <a:ext cx="563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T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= O 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 where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is the height of the tree</a:t>
            </a:r>
          </a:p>
        </p:txBody>
      </p:sp>
      <p:sp>
        <p:nvSpPr>
          <p:cNvPr id="307205" name="Rectangle 5" descr="再生纸"/>
          <p:cNvSpPr>
            <a:spLocks noChangeArrowheads="1"/>
          </p:cNvSpPr>
          <p:nvPr/>
        </p:nvSpPr>
        <p:spPr bwMode="auto">
          <a:xfrm>
            <a:off x="1476375" y="1628775"/>
            <a:ext cx="106469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T-&gt;</a:t>
            </a:r>
            <a:r>
              <a:rPr kumimoji="1" lang="en-US" altLang="zh-CN" b="1" dirty="0" smtClean="0">
                <a:latin typeface="Times New Roman" pitchFamily="18" charset="0"/>
                <a:ea typeface="宋体" charset="-122"/>
              </a:rPr>
              <a:t>Left=</a:t>
            </a:r>
            <a:endParaRPr kumimoji="1" lang="en-US" altLang="zh-CN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07206" name="Rectangle 6" descr="再生纸"/>
          <p:cNvSpPr>
            <a:spLocks noChangeArrowheads="1"/>
          </p:cNvSpPr>
          <p:nvPr/>
        </p:nvSpPr>
        <p:spPr bwMode="auto">
          <a:xfrm>
            <a:off x="2268538" y="2133600"/>
            <a:ext cx="120575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T-&gt;</a:t>
            </a:r>
            <a:r>
              <a:rPr kumimoji="1" lang="en-US" altLang="zh-CN" b="1" dirty="0" smtClean="0">
                <a:latin typeface="Times New Roman" pitchFamily="18" charset="0"/>
                <a:ea typeface="宋体" charset="-122"/>
              </a:rPr>
              <a:t>Right=</a:t>
            </a:r>
            <a:endParaRPr kumimoji="1" lang="en-US" altLang="zh-CN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07207" name="Rectangle 7" descr="再生纸"/>
          <p:cNvSpPr>
            <a:spLocks noChangeArrowheads="1"/>
          </p:cNvSpPr>
          <p:nvPr/>
        </p:nvSpPr>
        <p:spPr bwMode="auto">
          <a:xfrm>
            <a:off x="2555875" y="3284538"/>
            <a:ext cx="5616575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b="1" dirty="0" err="1">
                <a:latin typeface="Times New Roman" pitchFamily="18" charset="0"/>
                <a:ea typeface="宋体" charset="-122"/>
              </a:rPr>
              <a:t>TmpCell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 = </a:t>
            </a:r>
            <a:r>
              <a:rPr kumimoji="1" lang="en-US" altLang="zh-CN" b="1" dirty="0" err="1">
                <a:latin typeface="Times New Roman" pitchFamily="18" charset="0"/>
                <a:ea typeface="宋体" charset="-122"/>
              </a:rPr>
              <a:t>FindMin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( T-&gt;Right ); </a:t>
            </a:r>
          </a:p>
          <a:p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T-&gt;Element = </a:t>
            </a:r>
            <a:r>
              <a:rPr kumimoji="1" lang="en-US" altLang="zh-CN" b="1" dirty="0" err="1">
                <a:latin typeface="Times New Roman" pitchFamily="18" charset="0"/>
                <a:ea typeface="宋体" charset="-122"/>
              </a:rPr>
              <a:t>TmpCell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-&gt;Element; </a:t>
            </a:r>
          </a:p>
          <a:p>
            <a:r>
              <a:rPr kumimoji="1" lang="en-US" altLang="zh-CN" b="1" dirty="0" smtClean="0">
                <a:latin typeface="Times New Roman" pitchFamily="18" charset="0"/>
                <a:ea typeface="宋体" charset="-122"/>
              </a:rPr>
              <a:t>                       Delete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( T-&gt;Element, T-&gt;Right );</a:t>
            </a:r>
          </a:p>
        </p:txBody>
      </p:sp>
      <p:sp>
        <p:nvSpPr>
          <p:cNvPr id="307208" name="Rectangle 8" descr="再生纸"/>
          <p:cNvSpPr>
            <a:spLocks noChangeArrowheads="1"/>
          </p:cNvSpPr>
          <p:nvPr/>
        </p:nvSpPr>
        <p:spPr bwMode="auto">
          <a:xfrm>
            <a:off x="2447925" y="4365625"/>
            <a:ext cx="56530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b="1">
                <a:latin typeface="Times New Roman" pitchFamily="18" charset="0"/>
                <a:ea typeface="宋体" charset="-122"/>
              </a:rPr>
              <a:t>TmpCell = T; </a:t>
            </a:r>
          </a:p>
          <a:p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if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 ( T-&gt;Left == NULL ) </a:t>
            </a: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/* Also handles 0 child */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 </a:t>
            </a:r>
          </a:p>
          <a:p>
            <a:r>
              <a:rPr kumimoji="1" lang="en-US" altLang="zh-CN" b="1">
                <a:latin typeface="Times New Roman" pitchFamily="18" charset="0"/>
                <a:ea typeface="宋体" charset="-122"/>
              </a:rPr>
              <a:t>	T = T-&gt;Right; </a:t>
            </a:r>
          </a:p>
          <a:p>
            <a:r>
              <a:rPr kumimoji="1" lang="en-US" altLang="zh-CN" b="1"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else  if 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( T-&gt;Right == NULL )  T = T-&gt;Left; </a:t>
            </a:r>
          </a:p>
          <a:p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free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( TmpCell );</a:t>
            </a:r>
          </a:p>
        </p:txBody>
      </p:sp>
      <p:sp>
        <p:nvSpPr>
          <p:cNvPr id="2" name="矩形 1"/>
          <p:cNvSpPr/>
          <p:nvPr/>
        </p:nvSpPr>
        <p:spPr>
          <a:xfrm>
            <a:off x="2585880" y="3789040"/>
            <a:ext cx="1324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T-&gt;Right 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907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nimBg="1" autoUpdateAnimBg="0"/>
      <p:bldP spid="307204" grpId="0" autoUpdateAnimBg="0"/>
      <p:bldP spid="307205" grpId="0"/>
      <p:bldP spid="307206" grpId="0"/>
      <p:bldP spid="30720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40E13C3-3F5A-4D9D-B3F3-08AAA1FF4DB2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  <a:sym typeface="Webdings" pitchFamily="18" charset="2"/>
              </a:rPr>
              <a:t>§3  Binary Search Trees</a:t>
            </a:r>
          </a:p>
        </p:txBody>
      </p:sp>
      <p:sp>
        <p:nvSpPr>
          <p:cNvPr id="308227" name="AutoShape 3" descr="再生纸"/>
          <p:cNvSpPr>
            <a:spLocks noChangeArrowheads="1"/>
          </p:cNvSpPr>
          <p:nvPr/>
        </p:nvSpPr>
        <p:spPr bwMode="auto">
          <a:xfrm>
            <a:off x="755650" y="476250"/>
            <a:ext cx="7848600" cy="3200400"/>
          </a:xfrm>
          <a:prstGeom prst="roundRect">
            <a:avLst>
              <a:gd name="adj" fmla="val 9148"/>
            </a:avLst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62000" tIns="82800" rIns="162000" bIns="82800"/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Note: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 </a:t>
            </a:r>
          </a:p>
          <a:p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        If there are not many deletions, then </a:t>
            </a:r>
            <a:r>
              <a:rPr kumimoji="1" lang="en-US" altLang="zh-CN" sz="2400" b="1" i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lazy deletion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 may be employed: add a flag field to each node, to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mark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 if a node is active or is deleted.  Therefore we can delete a node without actually freeing the space of that node.  If a deleted key is reinserted, we won’t have to call malloc again.</a:t>
            </a:r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7391400" y="5359400"/>
          <a:ext cx="144621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剪辑" r:id="rId4" imgW="2166845" imgH="2287575" progId="MS_ClipArt_Gallery.2">
                  <p:embed/>
                </p:oleObj>
              </mc:Choice>
              <mc:Fallback>
                <p:oleObj name="剪辑" r:id="rId4" imgW="2166845" imgH="22875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359400"/>
                        <a:ext cx="1446213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9" name="AutoShape 5"/>
          <p:cNvSpPr>
            <a:spLocks noChangeArrowheads="1"/>
          </p:cNvSpPr>
          <p:nvPr/>
        </p:nvSpPr>
        <p:spPr bwMode="auto">
          <a:xfrm flipH="1">
            <a:off x="900113" y="3848100"/>
            <a:ext cx="6400800" cy="1725613"/>
          </a:xfrm>
          <a:prstGeom prst="cloudCallout">
            <a:avLst>
              <a:gd name="adj1" fmla="val -51912"/>
              <a:gd name="adj2" fmla="val 71523"/>
            </a:avLst>
          </a:prstGeom>
          <a:solidFill>
            <a:srgbClr val="003300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10800" rIns="0" bIns="10800" anchor="ctr"/>
          <a:lstStyle/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While the number of deleted nodes        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is the same as the number of active nodes       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in the tree, will it seriously affect 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the efficiency of the operations?</a:t>
            </a:r>
          </a:p>
        </p:txBody>
      </p:sp>
    </p:spTree>
    <p:extLst>
      <p:ext uri="{BB962C8B-B14F-4D97-AF65-F5344CB8AC3E}">
        <p14:creationId xmlns:p14="http://schemas.microsoft.com/office/powerpoint/2010/main" val="158909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animBg="1" autoUpdateAnimBg="0"/>
      <p:bldP spid="3082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D38F5-CD4E-4EB2-B472-FDAE376699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75656" y="692696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第三个项目中</a:t>
            </a:r>
            <a:endParaRPr lang="zh-CN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488615" y="2492896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hlinkClick r:id="rId2" action="ppaction://hlinkpres?slideindex=1&amp;slidetitle="/>
              </a:rPr>
              <a:t>请编程实现二叉排序树的相关操作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求解旅游背包问题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19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D2F896A-C30C-450F-8D1F-9AE3B8C4FA2A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1725613" y="387350"/>
            <a:ext cx="408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</a:rPr>
              <a:t>5</a:t>
            </a:r>
            <a:r>
              <a:rPr kumimoji="1" lang="zh-CN" altLang="en-US" sz="3600" b="1">
                <a:latin typeface="Times New Roman" pitchFamily="18" charset="0"/>
              </a:rPr>
              <a:t>．查找性能的分析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85750" y="1143000"/>
            <a:ext cx="87058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        对于一棵特定的二叉排序树，均可按照平均查找长度的定义来求它的 </a:t>
            </a:r>
            <a:r>
              <a:rPr kumimoji="1" lang="en-US" altLang="zh-CN" sz="3600" b="1" i="1" dirty="0">
                <a:solidFill>
                  <a:srgbClr val="FFFF00"/>
                </a:solidFill>
                <a:latin typeface="Times New Roman" pitchFamily="18" charset="0"/>
              </a:rPr>
              <a:t>ASL 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值，</a:t>
            </a:r>
            <a:r>
              <a:rPr kumimoji="1" lang="en-US" altLang="zh-CN" sz="3600" b="1" i="1" dirty="0">
                <a:solidFill>
                  <a:srgbClr val="FFFF00"/>
                </a:solidFill>
                <a:latin typeface="Times New Roman" pitchFamily="18" charset="0"/>
              </a:rPr>
              <a:t>n 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个关键字，由于查找顺序不同可构造出不同形态的多棵二叉排序树，其平均查找长度的值不同，甚至可能差别很大。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utoUpdateAnimBg="0"/>
      <p:bldP spid="2519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416464" y="34482"/>
            <a:ext cx="5064953" cy="1695631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dirty="0" smtClean="0">
                <a:solidFill>
                  <a:srgbClr val="FF5050"/>
                </a:solidFill>
                <a:latin typeface="幼圆" pitchFamily="49" charset="-122"/>
              </a:rPr>
              <a:t>思考：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81150"/>
            <a:ext cx="7999412" cy="4232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幼圆" pitchFamily="49" charset="-122"/>
              </a:rPr>
              <a:t>  通过遍历二叉树可得到结点的一个线性序列，在线性序列中，就存在结点的前驱和后继，但是在二叉树上只能找到结点的左孩子、右孩子，结点的前驱和后继只有在遍历过程中才能得到，那么，能否通过结点的两个链域查找出任一结点的前驱和后继</a:t>
            </a:r>
            <a:r>
              <a:rPr lang="en-US" altLang="zh-CN" b="1" dirty="0" smtClean="0">
                <a:latin typeface="幼圆" pitchFamily="49" charset="-122"/>
              </a:rPr>
              <a:t>?</a:t>
            </a:r>
            <a:endParaRPr lang="en-US" altLang="zh-CN" dirty="0" smtClean="0">
              <a:latin typeface="幼圆" pitchFamily="49" charset="-122"/>
            </a:endParaRP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 rot="900000">
            <a:off x="6885331" y="-182563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2E3E693D-0907-457B-BA95-91FA1B847CB6}" type="slidenum">
              <a:rPr lang="en-US" altLang="zh-CN"/>
              <a:pPr eaLnBrk="1" hangingPunct="1"/>
              <a:t>2</a:t>
            </a:fld>
            <a:endParaRPr lang="en-US" altLang="zh-CN" dirty="0"/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116013" y="5300663"/>
            <a:ext cx="7343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用空链域指向前趋或者后继！</a:t>
            </a:r>
          </a:p>
        </p:txBody>
      </p:sp>
      <p:sp useBgFill="1"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2771775" y="2565400"/>
            <a:ext cx="4105275" cy="5889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请自学线索二叉树！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2283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CD75FC2-9706-43F6-AA93-033387DA3AD5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228600" y="3810000"/>
            <a:ext cx="62484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3600" b="1" dirty="0">
                <a:latin typeface="Times New Roman" pitchFamily="18" charset="0"/>
              </a:rPr>
              <a:t>由关键字序列 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</a:rPr>
              <a:t>5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</a:rPr>
              <a:t>4</a:t>
            </a:r>
            <a:r>
              <a:rPr kumimoji="1" lang="zh-CN" altLang="en-US" sz="3600" b="1" dirty="0">
                <a:latin typeface="Times New Roman" pitchFamily="18" charset="0"/>
              </a:rPr>
              <a:t>构造而得的二叉排序树，</a:t>
            </a:r>
            <a:endParaRPr kumimoji="1" lang="zh-CN" altLang="en-US" sz="4000" b="1" dirty="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61722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3600" b="1" dirty="0">
                <a:latin typeface="Times New Roman" pitchFamily="18" charset="0"/>
              </a:rPr>
              <a:t>由关键字序列 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</a:rPr>
              <a:t>4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</a:rPr>
              <a:t>5</a:t>
            </a:r>
            <a:r>
              <a:rPr kumimoji="1" lang="zh-CN" altLang="en-US" sz="3600" b="1" dirty="0">
                <a:latin typeface="Times New Roman" pitchFamily="18" charset="0"/>
              </a:rPr>
              <a:t>构造而得的二叉排序树，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576388" y="195263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</a:rPr>
              <a:t>例如：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52933" name="Line 5"/>
          <p:cNvSpPr>
            <a:spLocks noChangeShapeType="1"/>
          </p:cNvSpPr>
          <p:nvPr/>
        </p:nvSpPr>
        <p:spPr bwMode="auto">
          <a:xfrm>
            <a:off x="6705600" y="762000"/>
            <a:ext cx="304800" cy="228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4" name="Line 6"/>
          <p:cNvSpPr>
            <a:spLocks noChangeShapeType="1"/>
          </p:cNvSpPr>
          <p:nvPr/>
        </p:nvSpPr>
        <p:spPr bwMode="auto">
          <a:xfrm>
            <a:off x="7239000" y="1219200"/>
            <a:ext cx="250825" cy="228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>
            <a:off x="7667625" y="1628775"/>
            <a:ext cx="304800" cy="3000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6" name="Line 8"/>
          <p:cNvSpPr>
            <a:spLocks noChangeShapeType="1"/>
          </p:cNvSpPr>
          <p:nvPr/>
        </p:nvSpPr>
        <p:spPr bwMode="auto">
          <a:xfrm>
            <a:off x="8243888" y="2133600"/>
            <a:ext cx="290512" cy="2889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7" name="Oval 9"/>
          <p:cNvSpPr>
            <a:spLocks noChangeArrowheads="1"/>
          </p:cNvSpPr>
          <p:nvPr/>
        </p:nvSpPr>
        <p:spPr bwMode="auto">
          <a:xfrm>
            <a:off x="7543800" y="381000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2938" name="Oval 10"/>
          <p:cNvSpPr>
            <a:spLocks noChangeArrowheads="1"/>
          </p:cNvSpPr>
          <p:nvPr/>
        </p:nvSpPr>
        <p:spPr bwMode="auto">
          <a:xfrm>
            <a:off x="8458200" y="449580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2939" name="Oval 11"/>
          <p:cNvSpPr>
            <a:spLocks noChangeArrowheads="1"/>
          </p:cNvSpPr>
          <p:nvPr/>
        </p:nvSpPr>
        <p:spPr bwMode="auto">
          <a:xfrm>
            <a:off x="7924800" y="533400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2940" name="Oval 12"/>
          <p:cNvSpPr>
            <a:spLocks noChangeArrowheads="1"/>
          </p:cNvSpPr>
          <p:nvPr/>
        </p:nvSpPr>
        <p:spPr bwMode="auto">
          <a:xfrm>
            <a:off x="6629400" y="449580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2941" name="Oval 13"/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2942" name="Line 14"/>
          <p:cNvSpPr>
            <a:spLocks noChangeShapeType="1"/>
          </p:cNvSpPr>
          <p:nvPr/>
        </p:nvSpPr>
        <p:spPr bwMode="auto">
          <a:xfrm flipH="1">
            <a:off x="6858000" y="4038600"/>
            <a:ext cx="685800" cy="457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3" name="Line 15"/>
          <p:cNvSpPr>
            <a:spLocks noChangeShapeType="1"/>
          </p:cNvSpPr>
          <p:nvPr/>
        </p:nvSpPr>
        <p:spPr bwMode="auto">
          <a:xfrm>
            <a:off x="7924800" y="4038600"/>
            <a:ext cx="609600" cy="457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4" name="Line 16"/>
          <p:cNvSpPr>
            <a:spLocks noChangeShapeType="1"/>
          </p:cNvSpPr>
          <p:nvPr/>
        </p:nvSpPr>
        <p:spPr bwMode="auto">
          <a:xfrm>
            <a:off x="6858000" y="4876800"/>
            <a:ext cx="381000" cy="457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5" name="Line 17"/>
          <p:cNvSpPr>
            <a:spLocks noChangeShapeType="1"/>
          </p:cNvSpPr>
          <p:nvPr/>
        </p:nvSpPr>
        <p:spPr bwMode="auto">
          <a:xfrm flipH="1">
            <a:off x="8229600" y="4876800"/>
            <a:ext cx="304800" cy="457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6" name="Rectangle 18"/>
          <p:cNvSpPr>
            <a:spLocks noChangeArrowheads="1"/>
          </p:cNvSpPr>
          <p:nvPr/>
        </p:nvSpPr>
        <p:spPr bwMode="auto">
          <a:xfrm>
            <a:off x="762000" y="2209800"/>
            <a:ext cx="55514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ASL =</a:t>
            </a:r>
            <a:r>
              <a:rPr kumimoji="1" lang="zh-CN" altLang="en-US" sz="4000" b="1" dirty="0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1+2+3+4+5</a:t>
            </a:r>
            <a:r>
              <a:rPr kumimoji="1" lang="zh-CN" altLang="en-US" sz="40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/ 5</a:t>
            </a:r>
          </a:p>
          <a:p>
            <a:pPr>
              <a:lnSpc>
                <a:spcPct val="115000"/>
              </a:lnSpc>
            </a:pP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         = 3</a:t>
            </a:r>
          </a:p>
        </p:txBody>
      </p:sp>
      <p:sp>
        <p:nvSpPr>
          <p:cNvPr id="252947" name="Rectangle 19"/>
          <p:cNvSpPr>
            <a:spLocks noChangeArrowheads="1"/>
          </p:cNvSpPr>
          <p:nvPr/>
        </p:nvSpPr>
        <p:spPr bwMode="auto">
          <a:xfrm>
            <a:off x="766763" y="5084763"/>
            <a:ext cx="5681662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ASL =</a:t>
            </a:r>
            <a:r>
              <a:rPr kumimoji="1" lang="zh-CN" altLang="en-US" sz="4000" b="1" dirty="0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1+2+3+2+3</a:t>
            </a:r>
            <a:r>
              <a:rPr kumimoji="1" lang="zh-CN" altLang="en-US" sz="40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/ 5 </a:t>
            </a:r>
          </a:p>
          <a:p>
            <a:pPr>
              <a:lnSpc>
                <a:spcPct val="115000"/>
              </a:lnSpc>
            </a:pP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             = 2.2</a:t>
            </a:r>
          </a:p>
        </p:txBody>
      </p:sp>
      <p:sp>
        <p:nvSpPr>
          <p:cNvPr id="252948" name="Oval 20"/>
          <p:cNvSpPr>
            <a:spLocks noChangeArrowheads="1"/>
          </p:cNvSpPr>
          <p:nvPr/>
        </p:nvSpPr>
        <p:spPr bwMode="auto">
          <a:xfrm>
            <a:off x="6934200" y="91440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2949" name="Oval 21"/>
          <p:cNvSpPr>
            <a:spLocks noChangeArrowheads="1"/>
          </p:cNvSpPr>
          <p:nvPr/>
        </p:nvSpPr>
        <p:spPr bwMode="auto">
          <a:xfrm>
            <a:off x="6400800" y="45720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2950" name="Oval 22"/>
          <p:cNvSpPr>
            <a:spLocks noChangeArrowheads="1"/>
          </p:cNvSpPr>
          <p:nvPr/>
        </p:nvSpPr>
        <p:spPr bwMode="auto">
          <a:xfrm>
            <a:off x="7391400" y="137160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2951" name="Oval 23"/>
          <p:cNvSpPr>
            <a:spLocks noChangeArrowheads="1"/>
          </p:cNvSpPr>
          <p:nvPr/>
        </p:nvSpPr>
        <p:spPr bwMode="auto">
          <a:xfrm>
            <a:off x="7924800" y="182880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2952" name="Oval 24"/>
          <p:cNvSpPr>
            <a:spLocks noChangeArrowheads="1"/>
          </p:cNvSpPr>
          <p:nvPr/>
        </p:nvSpPr>
        <p:spPr bwMode="auto">
          <a:xfrm>
            <a:off x="8458200" y="236220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25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5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5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5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"/>
                                        <p:tgtEl>
                                          <p:spTgt spid="25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utoUpdateAnimBg="0"/>
      <p:bldP spid="252931" grpId="0" autoUpdateAnimBg="0"/>
      <p:bldP spid="252932" grpId="0" autoUpdateAnimBg="0"/>
      <p:bldP spid="252933" grpId="0" animBg="1"/>
      <p:bldP spid="252934" grpId="0" animBg="1"/>
      <p:bldP spid="252935" grpId="0" animBg="1"/>
      <p:bldP spid="252936" grpId="0" animBg="1"/>
      <p:bldP spid="252937" grpId="0" animBg="1" autoUpdateAnimBg="0"/>
      <p:bldP spid="252938" grpId="0" animBg="1" autoUpdateAnimBg="0"/>
      <p:bldP spid="252939" grpId="0" animBg="1" autoUpdateAnimBg="0"/>
      <p:bldP spid="252940" grpId="0" animBg="1" autoUpdateAnimBg="0"/>
      <p:bldP spid="252941" grpId="0" animBg="1" autoUpdateAnimBg="0"/>
      <p:bldP spid="252942" grpId="0" animBg="1"/>
      <p:bldP spid="252943" grpId="0" animBg="1"/>
      <p:bldP spid="252944" grpId="0" animBg="1"/>
      <p:bldP spid="252945" grpId="0" animBg="1"/>
      <p:bldP spid="252946" grpId="0" autoUpdateAnimBg="0"/>
      <p:bldP spid="252947" grpId="0" autoUpdateAnimBg="0"/>
      <p:bldP spid="252948" grpId="0" animBg="1" autoUpdateAnimBg="0"/>
      <p:bldP spid="252949" grpId="0" animBg="1" autoUpdateAnimBg="0"/>
      <p:bldP spid="252950" grpId="0" animBg="1" autoUpdateAnimBg="0"/>
      <p:bldP spid="252951" grpId="0" animBg="1" autoUpdateAnimBg="0"/>
      <p:bldP spid="25295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11886" y="391153"/>
            <a:ext cx="5064953" cy="169563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思考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504192" y="1004937"/>
            <a:ext cx="6634607" cy="5077623"/>
          </a:xfrm>
        </p:spPr>
        <p:txBody>
          <a:bodyPr/>
          <a:lstStyle/>
          <a:p>
            <a:r>
              <a:rPr lang="zh-CN" altLang="en-US" dirty="0" smtClean="0"/>
              <a:t>如何改进二叉排序树</a:t>
            </a:r>
            <a:r>
              <a:rPr lang="en-US" altLang="zh-CN" dirty="0" smtClean="0"/>
              <a:t>?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579481EB-5162-4310-B202-767BD779F0C3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504192" y="1004937"/>
            <a:ext cx="6634607" cy="5077623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个分组项目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路由协议设计</a:t>
            </a:r>
            <a:endParaRPr lang="en-US" altLang="zh-CN" dirty="0" smtClean="0"/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579481EB-5162-4310-B202-767BD779F0C3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576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F03B338-40D0-46BF-83AE-6D4BDD3E3422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graphicFrame>
        <p:nvGraphicFramePr>
          <p:cNvPr id="6147" name="Object 3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457200" y="5257800"/>
          <a:ext cx="16764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剪辑" r:id="rId4" imgW="984809" imgH="697687" progId="MS_ClipArt_Gallery.2">
                  <p:embed/>
                </p:oleObj>
              </mc:Choice>
              <mc:Fallback>
                <p:oleObj name="剪辑" r:id="rId4" imgW="984809" imgH="697687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57800"/>
                        <a:ext cx="16764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8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77925" y="27432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</a:rPr>
              <a:t>1</a:t>
            </a:r>
            <a:r>
              <a:rPr kumimoji="1" lang="zh-CN" altLang="en-US" sz="3600" b="1">
                <a:latin typeface="Times New Roman" pitchFamily="18" charset="0"/>
              </a:rPr>
              <a:t>．定义</a:t>
            </a:r>
            <a:endParaRPr kumimoji="1" lang="zh-CN" altLang="en-US" sz="4400" b="1">
              <a:latin typeface="Times New Roman" pitchFamily="18" charset="0"/>
            </a:endParaRPr>
          </a:p>
        </p:txBody>
      </p:sp>
      <p:sp>
        <p:nvSpPr>
          <p:cNvPr id="236549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933575" y="3505200"/>
            <a:ext cx="2706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2</a:t>
            </a:r>
            <a:r>
              <a:rPr kumimoji="1" lang="zh-CN" altLang="en-US" sz="3600" b="1">
                <a:latin typeface="Times New Roman" pitchFamily="18" charset="0"/>
              </a:rPr>
              <a:t>．查找算法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36550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695575" y="4267200"/>
            <a:ext cx="2706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</a:rPr>
              <a:t>3</a:t>
            </a:r>
            <a:r>
              <a:rPr kumimoji="1" lang="zh-CN" altLang="en-US" sz="3600" b="1">
                <a:latin typeface="Times New Roman" pitchFamily="18" charset="0"/>
              </a:rPr>
              <a:t>．插入算法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36551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429000" y="5029200"/>
            <a:ext cx="2706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</a:rPr>
              <a:t>4</a:t>
            </a:r>
            <a:r>
              <a:rPr kumimoji="1" lang="zh-CN" altLang="en-US" sz="3600" b="1">
                <a:latin typeface="Times New Roman" pitchFamily="18" charset="0"/>
              </a:rPr>
              <a:t>．删除算法</a:t>
            </a:r>
            <a:endParaRPr kumimoji="1" lang="zh-CN" altLang="en-US" sz="4000" b="1">
              <a:latin typeface="Times New Roman" pitchFamily="18" charset="0"/>
            </a:endParaRPr>
          </a:p>
        </p:txBody>
      </p:sp>
      <p:sp>
        <p:nvSpPr>
          <p:cNvPr id="23655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210050" y="5791200"/>
            <a:ext cx="408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</a:rPr>
              <a:t>5</a:t>
            </a:r>
            <a:r>
              <a:rPr kumimoji="1" lang="zh-CN" altLang="en-US" sz="3600" b="1">
                <a:latin typeface="Times New Roman" pitchFamily="18" charset="0"/>
              </a:rPr>
              <a:t>．查找性能的分析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57200" y="260350"/>
            <a:ext cx="77152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600" b="1" dirty="0" smtClean="0">
                <a:solidFill>
                  <a:srgbClr val="FFFF00"/>
                </a:solidFill>
                <a:latin typeface="Times New Roman" pitchFamily="18" charset="0"/>
                <a:ea typeface="华文新魏" pitchFamily="2" charset="-122"/>
              </a:rPr>
              <a:t>二叉树</a:t>
            </a:r>
            <a:r>
              <a:rPr lang="zh-CN" altLang="en-US" sz="3600" b="1" dirty="0">
                <a:solidFill>
                  <a:srgbClr val="FFFF00"/>
                </a:solidFill>
                <a:latin typeface="Times New Roman" pitchFamily="18" charset="0"/>
                <a:ea typeface="华文新魏" pitchFamily="2" charset="-122"/>
              </a:rPr>
              <a:t>的变形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55650" y="1481138"/>
            <a:ext cx="525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/>
              <a:t>二</a:t>
            </a:r>
            <a:r>
              <a:rPr lang="zh-CN" altLang="en-US" sz="3200" b="1" dirty="0"/>
              <a:t>叉排序树（</a:t>
            </a:r>
            <a:r>
              <a:rPr lang="en-US" altLang="zh-CN" sz="3200" b="1" dirty="0"/>
              <a:t>BST</a:t>
            </a:r>
            <a:r>
              <a:rPr lang="zh-CN" altLang="en-US" sz="3200" b="1" dirty="0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 autoUpdateAnimBg="0"/>
      <p:bldP spid="236549" grpId="0" autoUpdateAnimBg="0"/>
      <p:bldP spid="236550" grpId="0" autoUpdateAnimBg="0"/>
      <p:bldP spid="236551" grpId="0" autoUpdateAnimBg="0"/>
      <p:bldP spid="23655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6868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/>
              <a:t>二叉树的变形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507413" cy="345598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 smtClean="0"/>
              <a:t>二叉排序树（</a:t>
            </a:r>
            <a:r>
              <a:rPr lang="en-US" altLang="zh-CN" sz="2800" b="1" dirty="0" smtClean="0"/>
              <a:t>BST</a:t>
            </a:r>
            <a:r>
              <a:rPr lang="zh-CN" altLang="en-US" sz="2800" b="1" dirty="0" smtClean="0"/>
              <a:t>）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定义</a:t>
            </a:r>
          </a:p>
          <a:p>
            <a:r>
              <a:rPr kumimoji="1" lang="zh-CN" altLang="en-US" sz="2400" b="1" dirty="0" smtClean="0">
                <a:solidFill>
                  <a:srgbClr val="00FF99"/>
                </a:solidFill>
              </a:rPr>
              <a:t>二叉排序树</a:t>
            </a:r>
            <a:r>
              <a:rPr kumimoji="1" lang="zh-CN" altLang="en-US" sz="2400" b="1" dirty="0" smtClean="0"/>
              <a:t>或者是一棵空树；或者是具有如下特性的二叉树：</a:t>
            </a:r>
          </a:p>
          <a:p>
            <a:r>
              <a:rPr lang="zh-CN" altLang="pt-BR" sz="2400" b="1" dirty="0" smtClean="0"/>
              <a:t>若根结点的左子树不空，则左子树上所有结点的值均</a:t>
            </a:r>
            <a:r>
              <a:rPr lang="zh-CN" altLang="pt-BR" sz="2400" b="1" dirty="0" smtClean="0">
                <a:solidFill>
                  <a:srgbClr val="00FF99"/>
                </a:solidFill>
              </a:rPr>
              <a:t>小于</a:t>
            </a:r>
            <a:r>
              <a:rPr lang="zh-CN" altLang="pt-BR" sz="2400" b="1" dirty="0" smtClean="0"/>
              <a:t>根结点的值；</a:t>
            </a:r>
          </a:p>
          <a:p>
            <a:r>
              <a:rPr lang="zh-CN" altLang="pt-BR" sz="2400" b="1" dirty="0" smtClean="0"/>
              <a:t>若根结点的右子树不空，则右子树上所有结点的值均</a:t>
            </a:r>
            <a:r>
              <a:rPr lang="zh-CN" altLang="pt-BR" sz="2400" b="1" dirty="0" smtClean="0">
                <a:solidFill>
                  <a:srgbClr val="00FF99"/>
                </a:solidFill>
              </a:rPr>
              <a:t>大于</a:t>
            </a:r>
            <a:r>
              <a:rPr lang="zh-CN" altLang="pt-BR" sz="2400" b="1" dirty="0" smtClean="0"/>
              <a:t>根结点的值；</a:t>
            </a:r>
          </a:p>
          <a:p>
            <a:r>
              <a:rPr lang="zh-CN" altLang="en-US" sz="2400" b="1" dirty="0" smtClean="0"/>
              <a:t>左、右子树本身也是一棵二叉排序树。 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0DB76DA-EA65-4B09-BF64-4B8BE2F873CD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04060"/>
              </p:ext>
            </p:extLst>
          </p:nvPr>
        </p:nvGraphicFramePr>
        <p:xfrm>
          <a:off x="684213" y="4221163"/>
          <a:ext cx="3455987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Visio" r:id="rId3" imgW="1942646" imgH="1150530" progId="Visio.Drawing.11">
                  <p:embed/>
                </p:oleObj>
              </mc:Choice>
              <mc:Fallback>
                <p:oleObj name="Visio" r:id="rId3" imgW="1942646" imgH="115053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3455987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3505200" y="4566077"/>
            <a:ext cx="522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00FF99"/>
                </a:solidFill>
              </a:rPr>
              <a:t>中序遍历序列：</a:t>
            </a:r>
          </a:p>
          <a:p>
            <a:pPr eaLnBrk="0" hangingPunct="0"/>
            <a:r>
              <a:rPr lang="en-US" altLang="zh-CN" sz="2400" b="1" dirty="0">
                <a:solidFill>
                  <a:srgbClr val="00FF99"/>
                </a:solidFill>
              </a:rPr>
              <a:t>23, 37, 45, 54, 65, 78, 82, 85, 87, 94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5FDA878-086F-470A-A9A9-0E297F9F6C5D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1644650" y="219075"/>
            <a:ext cx="14906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400" b="1">
                <a:latin typeface="Times New Roman" pitchFamily="18" charset="0"/>
                <a:ea typeface="隶书" pitchFamily="49" charset="-122"/>
              </a:rPr>
              <a:t>例如</a:t>
            </a:r>
            <a:r>
              <a:rPr kumimoji="1" lang="en-US" altLang="zh-CN" sz="4400" b="1">
                <a:latin typeface="Times New Roman" pitchFamily="18" charset="0"/>
                <a:ea typeface="隶书" pitchFamily="49" charset="-122"/>
              </a:rPr>
              <a:t>: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2736850" y="5334000"/>
            <a:ext cx="3751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</a:rPr>
              <a:t>是二叉排序树。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1905000" y="5105400"/>
            <a:ext cx="94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6000" b="1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不</a:t>
            </a:r>
            <a:endParaRPr kumimoji="1" lang="zh-CN" altLang="en-US" sz="6000"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37573" name="Group 5"/>
          <p:cNvGrpSpPr>
            <a:grpSpLocks/>
          </p:cNvGrpSpPr>
          <p:nvPr/>
        </p:nvGrpSpPr>
        <p:grpSpPr bwMode="auto">
          <a:xfrm>
            <a:off x="381000" y="381000"/>
            <a:ext cx="7848600" cy="4572000"/>
            <a:chOff x="240" y="240"/>
            <a:chExt cx="4944" cy="2880"/>
          </a:xfrm>
        </p:grpSpPr>
        <p:sp>
          <p:nvSpPr>
            <p:cNvPr id="8202" name="Line 6"/>
            <p:cNvSpPr>
              <a:spLocks noChangeShapeType="1"/>
            </p:cNvSpPr>
            <p:nvPr/>
          </p:nvSpPr>
          <p:spPr bwMode="auto">
            <a:xfrm>
              <a:off x="3072" y="528"/>
              <a:ext cx="764" cy="373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03" name="Group 7"/>
            <p:cNvGrpSpPr>
              <a:grpSpLocks/>
            </p:cNvGrpSpPr>
            <p:nvPr/>
          </p:nvGrpSpPr>
          <p:grpSpPr bwMode="auto">
            <a:xfrm>
              <a:off x="240" y="240"/>
              <a:ext cx="4944" cy="2880"/>
              <a:chOff x="240" y="240"/>
              <a:chExt cx="4944" cy="2880"/>
            </a:xfrm>
          </p:grpSpPr>
          <p:sp>
            <p:nvSpPr>
              <p:cNvPr id="8204" name="Line 8"/>
              <p:cNvSpPr>
                <a:spLocks noChangeShapeType="1"/>
              </p:cNvSpPr>
              <p:nvPr/>
            </p:nvSpPr>
            <p:spPr bwMode="auto">
              <a:xfrm flipH="1">
                <a:off x="2013" y="506"/>
                <a:ext cx="685" cy="394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5" name="Line 9"/>
              <p:cNvSpPr>
                <a:spLocks noChangeShapeType="1"/>
              </p:cNvSpPr>
              <p:nvPr/>
            </p:nvSpPr>
            <p:spPr bwMode="auto">
              <a:xfrm flipH="1">
                <a:off x="1060" y="1060"/>
                <a:ext cx="623" cy="409"/>
              </a:xfrm>
              <a:prstGeom prst="line">
                <a:avLst/>
              </a:prstGeom>
              <a:noFill/>
              <a:ln w="38100">
                <a:solidFill>
                  <a:srgbClr val="66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6" name="Line 10"/>
              <p:cNvSpPr>
                <a:spLocks noChangeShapeType="1"/>
              </p:cNvSpPr>
              <p:nvPr/>
            </p:nvSpPr>
            <p:spPr bwMode="auto">
              <a:xfrm>
                <a:off x="2064" y="1104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7" name="Line 11"/>
              <p:cNvSpPr>
                <a:spLocks noChangeShapeType="1"/>
              </p:cNvSpPr>
              <p:nvPr/>
            </p:nvSpPr>
            <p:spPr bwMode="auto">
              <a:xfrm flipH="1">
                <a:off x="458" y="1725"/>
                <a:ext cx="325" cy="424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8" name="Line 12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336" cy="384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9" name="Line 13"/>
              <p:cNvSpPr>
                <a:spLocks noChangeShapeType="1"/>
              </p:cNvSpPr>
              <p:nvPr/>
            </p:nvSpPr>
            <p:spPr bwMode="auto">
              <a:xfrm flipH="1">
                <a:off x="1008" y="2430"/>
                <a:ext cx="288" cy="306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0" name="Line 14"/>
              <p:cNvSpPr>
                <a:spLocks noChangeShapeType="1"/>
              </p:cNvSpPr>
              <p:nvPr/>
            </p:nvSpPr>
            <p:spPr bwMode="auto">
              <a:xfrm flipH="1">
                <a:off x="2304" y="1728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1" name="Line 15"/>
              <p:cNvSpPr>
                <a:spLocks noChangeShapeType="1"/>
              </p:cNvSpPr>
              <p:nvPr/>
            </p:nvSpPr>
            <p:spPr bwMode="auto">
              <a:xfrm>
                <a:off x="4143" y="1039"/>
                <a:ext cx="667" cy="452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2" name="Line 16"/>
              <p:cNvSpPr>
                <a:spLocks noChangeShapeType="1"/>
              </p:cNvSpPr>
              <p:nvPr/>
            </p:nvSpPr>
            <p:spPr bwMode="auto">
              <a:xfrm flipH="1">
                <a:off x="4464" y="1703"/>
                <a:ext cx="416" cy="457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3" name="Line 17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454" cy="331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4" name="Oval 18"/>
              <p:cNvSpPr>
                <a:spLocks noChangeArrowheads="1"/>
              </p:cNvSpPr>
              <p:nvPr/>
            </p:nvSpPr>
            <p:spPr bwMode="auto">
              <a:xfrm>
                <a:off x="2640" y="240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50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15" name="Oval 19"/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16" name="Oval 20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80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17" name="Oval 21"/>
              <p:cNvSpPr>
                <a:spLocks noChangeArrowheads="1"/>
              </p:cNvSpPr>
              <p:nvPr/>
            </p:nvSpPr>
            <p:spPr bwMode="auto">
              <a:xfrm>
                <a:off x="672" y="1392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18" name="Oval 22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90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19" name="Oval 23"/>
              <p:cNvSpPr>
                <a:spLocks noChangeArrowheads="1"/>
              </p:cNvSpPr>
              <p:nvPr/>
            </p:nvSpPr>
            <p:spPr bwMode="auto">
              <a:xfrm>
                <a:off x="240" y="2112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0" name="Oval 24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85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1" name="Oval 25"/>
              <p:cNvSpPr>
                <a:spLocks noChangeArrowheads="1"/>
              </p:cNvSpPr>
              <p:nvPr/>
            </p:nvSpPr>
            <p:spPr bwMode="auto">
              <a:xfrm>
                <a:off x="2640" y="1392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40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2" name="Oval 26"/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35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3" name="Oval 27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25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4" name="Oval 28"/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23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5" name="Oval 29"/>
              <p:cNvSpPr>
                <a:spLocks noChangeArrowheads="1"/>
              </p:cNvSpPr>
              <p:nvPr/>
            </p:nvSpPr>
            <p:spPr bwMode="auto">
              <a:xfrm>
                <a:off x="4704" y="2736"/>
                <a:ext cx="480" cy="384"/>
              </a:xfrm>
              <a:prstGeom prst="ellipse">
                <a:avLst/>
              </a:prstGeom>
              <a:solidFill>
                <a:srgbClr val="FFFF99"/>
              </a:solidFill>
              <a:ln w="38100" cap="sq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0000FF"/>
                    </a:solidFill>
                    <a:latin typeface="Times New Roman" pitchFamily="18" charset="0"/>
                  </a:rPr>
                  <a:t>88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37598" name="Group 30"/>
          <p:cNvGrpSpPr>
            <a:grpSpLocks/>
          </p:cNvGrpSpPr>
          <p:nvPr/>
        </p:nvGrpSpPr>
        <p:grpSpPr bwMode="auto">
          <a:xfrm>
            <a:off x="4770438" y="2797175"/>
            <a:ext cx="1265237" cy="1252538"/>
            <a:chOff x="3005" y="1762"/>
            <a:chExt cx="797" cy="789"/>
          </a:xfrm>
        </p:grpSpPr>
        <p:sp>
          <p:nvSpPr>
            <p:cNvPr id="8200" name="Line 31"/>
            <p:cNvSpPr>
              <a:spLocks noChangeShapeType="1"/>
            </p:cNvSpPr>
            <p:nvPr/>
          </p:nvSpPr>
          <p:spPr bwMode="auto">
            <a:xfrm>
              <a:off x="3005" y="1762"/>
              <a:ext cx="553" cy="553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" name="Oval 32"/>
            <p:cNvSpPr>
              <a:spLocks noChangeArrowheads="1"/>
            </p:cNvSpPr>
            <p:nvPr/>
          </p:nvSpPr>
          <p:spPr bwMode="auto">
            <a:xfrm>
              <a:off x="3322" y="2215"/>
              <a:ext cx="480" cy="336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FFFF00"/>
                  </a:solidFill>
                  <a:latin typeface="Times New Roman" pitchFamily="18" charset="0"/>
                </a:rPr>
                <a:t>66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  <p:bldP spid="237571" grpId="0" autoUpdateAnimBg="0"/>
      <p:bldP spid="2375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566E2F05-FD7A-43E6-8AC4-42687CBCFDDD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  <a:sym typeface="Webdings" pitchFamily="18" charset="2"/>
              </a:rPr>
              <a:t>§3  Binary Search Trees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2.  ADT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44600" indent="-1244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Objects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:  A finite ordered list with zero or more elements.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609600" y="1447800"/>
            <a:ext cx="7543800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40000"/>
              </a:spcAft>
            </a:pP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Operations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:</a:t>
            </a:r>
          </a:p>
          <a:p>
            <a:pPr fontAlgn="ctr">
              <a:spcAft>
                <a:spcPct val="20000"/>
              </a:spcAft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ea typeface="宋体" charset="-122"/>
              </a:rPr>
              <a:t>SearchTree</a:t>
            </a:r>
            <a:r>
              <a:rPr kumimoji="1" lang="en-US" altLang="zh-CN" sz="2000" b="1" dirty="0">
                <a:ea typeface="宋体" charset="-122"/>
              </a:rPr>
              <a:t>  </a:t>
            </a:r>
            <a:r>
              <a:rPr kumimoji="1" lang="en-US" altLang="zh-CN" sz="2000" b="1" dirty="0" err="1">
                <a:solidFill>
                  <a:srgbClr val="00FF99"/>
                </a:solidFill>
                <a:ea typeface="宋体" charset="-122"/>
              </a:rPr>
              <a:t>MakeEmpty</a:t>
            </a:r>
            <a:r>
              <a:rPr kumimoji="1" lang="en-US" altLang="zh-CN" sz="2000" b="1" dirty="0">
                <a:ea typeface="宋体" charset="-122"/>
              </a:rPr>
              <a:t>( </a:t>
            </a:r>
            <a:r>
              <a:rPr kumimoji="1" lang="en-US" altLang="zh-CN" sz="2000" b="1" dirty="0" err="1">
                <a:ea typeface="宋体" charset="-122"/>
              </a:rPr>
              <a:t>SearchTree</a:t>
            </a:r>
            <a:r>
              <a:rPr kumimoji="1" lang="en-US" altLang="zh-CN" sz="2000" b="1" dirty="0">
                <a:ea typeface="宋体" charset="-122"/>
              </a:rPr>
              <a:t> T ); </a:t>
            </a:r>
          </a:p>
          <a:p>
            <a:pPr fontAlgn="ctr">
              <a:spcAft>
                <a:spcPct val="20000"/>
              </a:spcAft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>
                <a:ea typeface="宋体" charset="-122"/>
              </a:rPr>
              <a:t>Position  </a:t>
            </a:r>
            <a:r>
              <a:rPr kumimoji="1" lang="en-US" altLang="zh-CN" sz="2000" b="1" dirty="0">
                <a:solidFill>
                  <a:srgbClr val="00FF99"/>
                </a:solidFill>
                <a:ea typeface="宋体" charset="-122"/>
              </a:rPr>
              <a:t>Find</a:t>
            </a:r>
            <a:r>
              <a:rPr kumimoji="1" lang="en-US" altLang="zh-CN" sz="2000" b="1" dirty="0">
                <a:ea typeface="宋体" charset="-122"/>
              </a:rPr>
              <a:t>( </a:t>
            </a:r>
            <a:r>
              <a:rPr kumimoji="1" lang="en-US" altLang="zh-CN" sz="2000" b="1" dirty="0" err="1">
                <a:ea typeface="宋体" charset="-122"/>
              </a:rPr>
              <a:t>ElementType</a:t>
            </a:r>
            <a:r>
              <a:rPr kumimoji="1" lang="en-US" altLang="zh-CN" sz="2000" b="1" dirty="0">
                <a:ea typeface="宋体" charset="-122"/>
              </a:rPr>
              <a:t> X, </a:t>
            </a:r>
            <a:r>
              <a:rPr kumimoji="1" lang="en-US" altLang="zh-CN" sz="2000" b="1" dirty="0" err="1">
                <a:ea typeface="宋体" charset="-122"/>
              </a:rPr>
              <a:t>SearchTree</a:t>
            </a:r>
            <a:r>
              <a:rPr kumimoji="1" lang="en-US" altLang="zh-CN" sz="2000" b="1" dirty="0">
                <a:ea typeface="宋体" charset="-122"/>
              </a:rPr>
              <a:t> T ); </a:t>
            </a:r>
          </a:p>
          <a:p>
            <a:pPr fontAlgn="ctr">
              <a:spcAft>
                <a:spcPct val="20000"/>
              </a:spcAft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>
                <a:ea typeface="宋体" charset="-122"/>
              </a:rPr>
              <a:t>Position  </a:t>
            </a:r>
            <a:r>
              <a:rPr kumimoji="1" lang="en-US" altLang="zh-CN" sz="2000" b="1" dirty="0" err="1">
                <a:solidFill>
                  <a:srgbClr val="00FF99"/>
                </a:solidFill>
                <a:ea typeface="宋体" charset="-122"/>
              </a:rPr>
              <a:t>FindMin</a:t>
            </a:r>
            <a:r>
              <a:rPr kumimoji="1" lang="en-US" altLang="zh-CN" sz="2000" b="1" dirty="0">
                <a:ea typeface="宋体" charset="-122"/>
              </a:rPr>
              <a:t>( </a:t>
            </a:r>
            <a:r>
              <a:rPr kumimoji="1" lang="en-US" altLang="zh-CN" sz="2000" b="1" dirty="0" err="1">
                <a:ea typeface="宋体" charset="-122"/>
              </a:rPr>
              <a:t>SearchTree</a:t>
            </a:r>
            <a:r>
              <a:rPr kumimoji="1" lang="en-US" altLang="zh-CN" sz="2000" b="1" dirty="0">
                <a:ea typeface="宋体" charset="-122"/>
              </a:rPr>
              <a:t> T ); </a:t>
            </a:r>
          </a:p>
          <a:p>
            <a:pPr fontAlgn="ctr">
              <a:spcAft>
                <a:spcPct val="20000"/>
              </a:spcAft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>
                <a:ea typeface="宋体" charset="-122"/>
              </a:rPr>
              <a:t>Position  </a:t>
            </a:r>
            <a:r>
              <a:rPr kumimoji="1" lang="en-US" altLang="zh-CN" sz="2000" b="1" dirty="0" err="1">
                <a:solidFill>
                  <a:srgbClr val="00FF99"/>
                </a:solidFill>
                <a:ea typeface="宋体" charset="-122"/>
              </a:rPr>
              <a:t>FindMax</a:t>
            </a:r>
            <a:r>
              <a:rPr kumimoji="1" lang="en-US" altLang="zh-CN" sz="2000" b="1" dirty="0">
                <a:ea typeface="宋体" charset="-122"/>
              </a:rPr>
              <a:t>( </a:t>
            </a:r>
            <a:r>
              <a:rPr kumimoji="1" lang="en-US" altLang="zh-CN" sz="2000" b="1" dirty="0" err="1">
                <a:ea typeface="宋体" charset="-122"/>
              </a:rPr>
              <a:t>SearchTree</a:t>
            </a:r>
            <a:r>
              <a:rPr kumimoji="1" lang="en-US" altLang="zh-CN" sz="2000" b="1" dirty="0">
                <a:ea typeface="宋体" charset="-122"/>
              </a:rPr>
              <a:t> T ); </a:t>
            </a:r>
          </a:p>
          <a:p>
            <a:pPr fontAlgn="ctr">
              <a:spcAft>
                <a:spcPct val="20000"/>
              </a:spcAft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ea typeface="宋体" charset="-122"/>
              </a:rPr>
              <a:t>SearchTree</a:t>
            </a:r>
            <a:r>
              <a:rPr kumimoji="1" lang="en-US" altLang="zh-CN" sz="2000" b="1" dirty="0">
                <a:ea typeface="宋体" charset="-122"/>
              </a:rPr>
              <a:t>  </a:t>
            </a:r>
            <a:r>
              <a:rPr kumimoji="1" lang="en-US" altLang="zh-CN" sz="2000" b="1" dirty="0">
                <a:solidFill>
                  <a:srgbClr val="00FF99"/>
                </a:solidFill>
                <a:ea typeface="宋体" charset="-122"/>
              </a:rPr>
              <a:t>Insert</a:t>
            </a:r>
            <a:r>
              <a:rPr kumimoji="1" lang="en-US" altLang="zh-CN" sz="2000" b="1" dirty="0">
                <a:ea typeface="宋体" charset="-122"/>
              </a:rPr>
              <a:t>( </a:t>
            </a:r>
            <a:r>
              <a:rPr kumimoji="1" lang="en-US" altLang="zh-CN" sz="2000" b="1" dirty="0" err="1">
                <a:ea typeface="宋体" charset="-122"/>
              </a:rPr>
              <a:t>ElementType</a:t>
            </a:r>
            <a:r>
              <a:rPr kumimoji="1" lang="en-US" altLang="zh-CN" sz="2000" b="1" dirty="0">
                <a:ea typeface="宋体" charset="-122"/>
              </a:rPr>
              <a:t> X, </a:t>
            </a:r>
            <a:r>
              <a:rPr kumimoji="1" lang="en-US" altLang="zh-CN" sz="2000" b="1" dirty="0" err="1">
                <a:ea typeface="宋体" charset="-122"/>
              </a:rPr>
              <a:t>SearchTree</a:t>
            </a:r>
            <a:r>
              <a:rPr kumimoji="1" lang="en-US" altLang="zh-CN" sz="2000" b="1" dirty="0">
                <a:ea typeface="宋体" charset="-122"/>
              </a:rPr>
              <a:t> T ); </a:t>
            </a:r>
          </a:p>
          <a:p>
            <a:pPr fontAlgn="ctr">
              <a:spcAft>
                <a:spcPct val="20000"/>
              </a:spcAft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ea typeface="宋体" charset="-122"/>
              </a:rPr>
              <a:t>SearchTree</a:t>
            </a:r>
            <a:r>
              <a:rPr kumimoji="1" lang="en-US" altLang="zh-CN" sz="2000" b="1" dirty="0">
                <a:ea typeface="宋体" charset="-122"/>
              </a:rPr>
              <a:t>  </a:t>
            </a:r>
            <a:r>
              <a:rPr kumimoji="1" lang="en-US" altLang="zh-CN" sz="2000" b="1" dirty="0">
                <a:solidFill>
                  <a:srgbClr val="00FF99"/>
                </a:solidFill>
                <a:ea typeface="宋体" charset="-122"/>
              </a:rPr>
              <a:t>Delete</a:t>
            </a:r>
            <a:r>
              <a:rPr kumimoji="1" lang="en-US" altLang="zh-CN" sz="2000" b="1" dirty="0">
                <a:ea typeface="宋体" charset="-122"/>
              </a:rPr>
              <a:t>( </a:t>
            </a:r>
            <a:r>
              <a:rPr kumimoji="1" lang="en-US" altLang="zh-CN" sz="2000" b="1" dirty="0" err="1">
                <a:ea typeface="宋体" charset="-122"/>
              </a:rPr>
              <a:t>ElementType</a:t>
            </a:r>
            <a:r>
              <a:rPr kumimoji="1" lang="en-US" altLang="zh-CN" sz="2000" b="1" dirty="0">
                <a:ea typeface="宋体" charset="-122"/>
              </a:rPr>
              <a:t> X, </a:t>
            </a:r>
            <a:r>
              <a:rPr kumimoji="1" lang="en-US" altLang="zh-CN" sz="2000" b="1" dirty="0" err="1">
                <a:ea typeface="宋体" charset="-122"/>
              </a:rPr>
              <a:t>SearchTree</a:t>
            </a:r>
            <a:r>
              <a:rPr kumimoji="1" lang="en-US" altLang="zh-CN" sz="2000" b="1" dirty="0">
                <a:ea typeface="宋体" charset="-122"/>
              </a:rPr>
              <a:t> T ); </a:t>
            </a:r>
          </a:p>
          <a:p>
            <a:pPr fontAlgn="ctr">
              <a:spcAft>
                <a:spcPct val="20000"/>
              </a:spcAft>
              <a:buFont typeface="Wingdings" pitchFamily="2" charset="2"/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ea typeface="宋体" charset="-122"/>
              </a:rPr>
              <a:t>ElementType</a:t>
            </a:r>
            <a:r>
              <a:rPr kumimoji="1" lang="en-US" altLang="zh-CN" sz="2000" b="1" dirty="0">
                <a:ea typeface="宋体" charset="-122"/>
              </a:rPr>
              <a:t>  </a:t>
            </a:r>
            <a:r>
              <a:rPr kumimoji="1" lang="en-US" altLang="zh-CN" sz="2000" b="1" dirty="0">
                <a:solidFill>
                  <a:srgbClr val="00FF99"/>
                </a:solidFill>
                <a:ea typeface="宋体" charset="-122"/>
              </a:rPr>
              <a:t>Retrieve</a:t>
            </a:r>
            <a:r>
              <a:rPr kumimoji="1" lang="en-US" altLang="zh-CN" sz="2000" b="1" dirty="0">
                <a:ea typeface="宋体" charset="-122"/>
              </a:rPr>
              <a:t>( Position P 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utoUpdateAnimBg="0"/>
      <p:bldP spid="299012" grpId="0" autoUpdateAnimBg="0"/>
      <p:bldP spid="2990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B535057F-2A91-4F8E-AF59-8F391F7A071E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grpSp>
        <p:nvGrpSpPr>
          <p:cNvPr id="300034" name="Group 2"/>
          <p:cNvGrpSpPr>
            <a:grpSpLocks/>
          </p:cNvGrpSpPr>
          <p:nvPr/>
        </p:nvGrpSpPr>
        <p:grpSpPr bwMode="auto">
          <a:xfrm>
            <a:off x="6227763" y="549275"/>
            <a:ext cx="1905000" cy="1600200"/>
            <a:chOff x="624" y="2784"/>
            <a:chExt cx="1200" cy="1008"/>
          </a:xfrm>
        </p:grpSpPr>
        <p:sp>
          <p:nvSpPr>
            <p:cNvPr id="10254" name="Oval 3"/>
            <p:cNvSpPr>
              <a:spLocks noChangeArrowheads="1"/>
            </p:cNvSpPr>
            <p:nvPr/>
          </p:nvSpPr>
          <p:spPr bwMode="auto">
            <a:xfrm>
              <a:off x="1296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30</a:t>
              </a:r>
            </a:p>
          </p:txBody>
        </p:sp>
        <p:sp>
          <p:nvSpPr>
            <p:cNvPr id="10255" name="Oval 4"/>
            <p:cNvSpPr>
              <a:spLocks noChangeArrowheads="1"/>
            </p:cNvSpPr>
            <p:nvPr/>
          </p:nvSpPr>
          <p:spPr bwMode="auto">
            <a:xfrm>
              <a:off x="912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0256" name="Oval 5"/>
            <p:cNvSpPr>
              <a:spLocks noChangeArrowheads="1"/>
            </p:cNvSpPr>
            <p:nvPr/>
          </p:nvSpPr>
          <p:spPr bwMode="auto">
            <a:xfrm>
              <a:off x="624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0257" name="Line 6"/>
            <p:cNvSpPr>
              <a:spLocks noChangeShapeType="1"/>
            </p:cNvSpPr>
            <p:nvPr/>
          </p:nvSpPr>
          <p:spPr bwMode="auto">
            <a:xfrm flipH="1">
              <a:off x="793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7"/>
            <p:cNvSpPr>
              <a:spLocks noChangeShapeType="1"/>
            </p:cNvSpPr>
            <p:nvPr/>
          </p:nvSpPr>
          <p:spPr bwMode="auto">
            <a:xfrm flipH="1">
              <a:off x="1078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Oval 8"/>
            <p:cNvSpPr>
              <a:spLocks noChangeArrowheads="1"/>
            </p:cNvSpPr>
            <p:nvPr/>
          </p:nvSpPr>
          <p:spPr bwMode="auto">
            <a:xfrm flipH="1">
              <a:off x="1584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40</a:t>
              </a:r>
            </a:p>
          </p:txBody>
        </p:sp>
        <p:sp>
          <p:nvSpPr>
            <p:cNvPr id="10260" name="Line 9"/>
            <p:cNvSpPr>
              <a:spLocks noChangeShapeType="1"/>
            </p:cNvSpPr>
            <p:nvPr/>
          </p:nvSpPr>
          <p:spPr bwMode="auto">
            <a:xfrm>
              <a:off x="1509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4" name="Text Box 10"/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  <a:sym typeface="Webdings" pitchFamily="18" charset="2"/>
              </a:rPr>
              <a:t>§3  Binary Search Trees</a:t>
            </a:r>
          </a:p>
        </p:txBody>
      </p:sp>
      <p:sp>
        <p:nvSpPr>
          <p:cNvPr id="300043" name="Text Box 11"/>
          <p:cNvSpPr txBox="1">
            <a:spLocks noChangeArrowheads="1"/>
          </p:cNvSpPr>
          <p:nvPr/>
        </p:nvSpPr>
        <p:spPr bwMode="auto">
          <a:xfrm>
            <a:off x="533400" y="3810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3.  Implementations</a:t>
            </a:r>
          </a:p>
        </p:txBody>
      </p:sp>
      <p:sp>
        <p:nvSpPr>
          <p:cNvPr id="300044" name="Rectangle 12"/>
          <p:cNvSpPr>
            <a:spLocks noChangeArrowheads="1"/>
          </p:cNvSpPr>
          <p:nvPr/>
        </p:nvSpPr>
        <p:spPr bwMode="auto">
          <a:xfrm>
            <a:off x="609600" y="9906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Aft>
                <a:spcPct val="20000"/>
              </a:spcAft>
            </a:pPr>
            <a:r>
              <a:rPr kumimoji="1" lang="zh-CN" altLang="en-US" sz="2800" b="1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Find</a:t>
            </a:r>
          </a:p>
        </p:txBody>
      </p:sp>
      <p:sp>
        <p:nvSpPr>
          <p:cNvPr id="300045" name="AutoShape 13"/>
          <p:cNvSpPr>
            <a:spLocks noChangeArrowheads="1"/>
          </p:cNvSpPr>
          <p:nvPr/>
        </p:nvSpPr>
        <p:spPr bwMode="auto">
          <a:xfrm>
            <a:off x="762000" y="1600200"/>
            <a:ext cx="7772400" cy="4343400"/>
          </a:xfrm>
          <a:prstGeom prst="foldedCorner">
            <a:avLst>
              <a:gd name="adj" fmla="val 11083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6000" tIns="190800" rIns="36000" bIns="46800"/>
          <a:lstStyle/>
          <a:p>
            <a:r>
              <a:rPr kumimoji="1" lang="en-US" altLang="zh-CN" sz="2000" b="1">
                <a:ea typeface="宋体" charset="-122"/>
              </a:rPr>
              <a:t>Position  Find( ElementType X,  SearchTree T ) </a:t>
            </a:r>
          </a:p>
          <a:p>
            <a:r>
              <a:rPr kumimoji="1" lang="en-US" altLang="zh-CN" sz="2000" b="1">
                <a:ea typeface="宋体" charset="-122"/>
              </a:rPr>
              <a:t>{ </a:t>
            </a:r>
          </a:p>
          <a:p>
            <a:r>
              <a:rPr kumimoji="1" lang="en-US" altLang="zh-CN" sz="2000" b="1">
                <a:ea typeface="宋体" charset="-122"/>
              </a:rPr>
              <a:t>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if </a:t>
            </a:r>
            <a:r>
              <a:rPr kumimoji="1" lang="en-US" altLang="zh-CN" sz="2000" b="1">
                <a:ea typeface="宋体" charset="-122"/>
              </a:rPr>
              <a:t>( T == NULL ) </a:t>
            </a:r>
          </a:p>
          <a:p>
            <a:r>
              <a:rPr kumimoji="1" lang="en-US" altLang="zh-CN" sz="2000" b="1">
                <a:ea typeface="宋体" charset="-122"/>
              </a:rPr>
              <a:t>    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sz="2000" b="1">
                <a:ea typeface="宋体" charset="-122"/>
              </a:rPr>
              <a:t>  NULL;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not found in an empty tree */</a:t>
            </a:r>
          </a:p>
          <a:p>
            <a:r>
              <a:rPr kumimoji="1" lang="en-US" altLang="zh-CN" sz="2000" b="1">
                <a:ea typeface="宋体" charset="-122"/>
              </a:rPr>
              <a:t>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if </a:t>
            </a:r>
            <a:r>
              <a:rPr kumimoji="1" lang="en-US" altLang="zh-CN" sz="2000" b="1">
                <a:ea typeface="宋体" charset="-122"/>
              </a:rPr>
              <a:t>( X &lt; T-&gt;Element )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if smaller than root */</a:t>
            </a:r>
          </a:p>
          <a:p>
            <a:r>
              <a:rPr kumimoji="1" lang="en-US" altLang="zh-CN" sz="2000" b="1">
                <a:ea typeface="宋体" charset="-122"/>
              </a:rPr>
              <a:t>    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sz="2000" b="1">
                <a:ea typeface="宋体" charset="-122"/>
              </a:rPr>
              <a:t>  Find( X, T-&gt;Left );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search left subtree */</a:t>
            </a:r>
          </a:p>
          <a:p>
            <a:r>
              <a:rPr kumimoji="1" lang="en-US" altLang="zh-CN" sz="2000" b="1">
                <a:ea typeface="宋体" charset="-122"/>
              </a:rPr>
              <a:t>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else </a:t>
            </a:r>
          </a:p>
          <a:p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          if </a:t>
            </a:r>
            <a:r>
              <a:rPr kumimoji="1" lang="en-US" altLang="zh-CN" sz="2000" b="1">
                <a:ea typeface="宋体" charset="-122"/>
              </a:rPr>
              <a:t>( X &gt; T-&gt;Element )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if larger than root */</a:t>
            </a:r>
          </a:p>
          <a:p>
            <a:r>
              <a:rPr kumimoji="1" lang="en-US" altLang="zh-CN" sz="2000" b="1">
                <a:ea typeface="宋体" charset="-122"/>
              </a:rPr>
              <a:t>	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sz="2000" b="1">
                <a:ea typeface="宋体" charset="-122"/>
              </a:rPr>
              <a:t>  Find( X, T-&gt;Right );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search right subtree */</a:t>
            </a:r>
          </a:p>
          <a:p>
            <a:r>
              <a:rPr kumimoji="1" lang="en-US" altLang="zh-CN" sz="2000" b="1">
                <a:ea typeface="宋体" charset="-122"/>
              </a:rPr>
              <a:t>    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else 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if X == root */</a:t>
            </a:r>
          </a:p>
          <a:p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	  return</a:t>
            </a:r>
            <a:r>
              <a:rPr kumimoji="1" lang="en-US" altLang="zh-CN" sz="2000" b="1">
                <a:ea typeface="宋体" charset="-122"/>
              </a:rPr>
              <a:t>  T;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found */</a:t>
            </a:r>
          </a:p>
          <a:p>
            <a:r>
              <a:rPr kumimoji="1" lang="en-US" altLang="zh-CN" sz="2000" b="1">
                <a:ea typeface="宋体" charset="-122"/>
              </a:rPr>
              <a:t>} </a:t>
            </a:r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1447800" y="5334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T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=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=</a:t>
            </a:r>
          </a:p>
        </p:txBody>
      </p:sp>
      <p:sp>
        <p:nvSpPr>
          <p:cNvPr id="300047" name="Rectangle 15"/>
          <p:cNvSpPr>
            <a:spLocks noChangeArrowheads="1"/>
          </p:cNvSpPr>
          <p:nvPr/>
        </p:nvSpPr>
        <p:spPr bwMode="auto">
          <a:xfrm>
            <a:off x="3352800" y="5334000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O(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d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 where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d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is the depth of X</a:t>
            </a:r>
          </a:p>
        </p:txBody>
      </p:sp>
      <p:sp>
        <p:nvSpPr>
          <p:cNvPr id="300048" name="AutoShape 16"/>
          <p:cNvSpPr>
            <a:spLocks noChangeArrowheads="1"/>
          </p:cNvSpPr>
          <p:nvPr/>
        </p:nvSpPr>
        <p:spPr bwMode="auto">
          <a:xfrm>
            <a:off x="4191000" y="228600"/>
            <a:ext cx="2895600" cy="1447800"/>
          </a:xfrm>
          <a:prstGeom prst="wedgeEllipseCallout">
            <a:avLst>
              <a:gd name="adj1" fmla="val -92051"/>
              <a:gd name="adj2" fmla="val 109102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46800" rIns="36000" bIns="46800" anchor="ctr"/>
          <a:lstStyle/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Must this test </a:t>
            </a:r>
          </a:p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be performed first?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  <p:grpSp>
        <p:nvGrpSpPr>
          <p:cNvPr id="300049" name="Group 17"/>
          <p:cNvGrpSpPr>
            <a:grpSpLocks/>
          </p:cNvGrpSpPr>
          <p:nvPr/>
        </p:nvGrpSpPr>
        <p:grpSpPr bwMode="auto">
          <a:xfrm>
            <a:off x="5029200" y="2133600"/>
            <a:ext cx="3657600" cy="1828800"/>
            <a:chOff x="3168" y="1344"/>
            <a:chExt cx="2304" cy="1152"/>
          </a:xfrm>
        </p:grpSpPr>
        <p:sp>
          <p:nvSpPr>
            <p:cNvPr id="10252" name="AutoShape 18"/>
            <p:cNvSpPr>
              <a:spLocks noChangeArrowheads="1"/>
            </p:cNvSpPr>
            <p:nvPr/>
          </p:nvSpPr>
          <p:spPr bwMode="auto">
            <a:xfrm rot="-7525033">
              <a:off x="3672" y="1848"/>
              <a:ext cx="144" cy="1152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AutoShape 19"/>
            <p:cNvSpPr>
              <a:spLocks noChangeArrowheads="1"/>
            </p:cNvSpPr>
            <p:nvPr/>
          </p:nvSpPr>
          <p:spPr bwMode="auto">
            <a:xfrm>
              <a:off x="3936" y="1344"/>
              <a:ext cx="1536" cy="912"/>
            </a:xfrm>
            <a:prstGeom prst="wedgeEllipseCallout">
              <a:avLst>
                <a:gd name="adj1" fmla="val -122657"/>
                <a:gd name="adj2" fmla="val 45722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36000" tIns="46800" rIns="36000" bIns="46800" anchor="ctr"/>
            <a:lstStyle/>
            <a:p>
              <a:pPr algn="ctr"/>
              <a:r>
                <a:rPr kumimoji="1" lang="en-US" altLang="zh-CN" sz="2000" b="1" dirty="0">
                  <a:latin typeface="Times New Roman" pitchFamily="18" charset="0"/>
                  <a:ea typeface="宋体" charset="-122"/>
                  <a:sym typeface="Wingdings" pitchFamily="2" charset="2"/>
                </a:rPr>
                <a:t>These are</a:t>
              </a:r>
            </a:p>
            <a:p>
              <a:pPr algn="ctr"/>
              <a:r>
                <a:rPr kumimoji="1" lang="en-US" altLang="zh-CN" sz="2000" b="1" dirty="0">
                  <a:latin typeface="Times New Roman" pitchFamily="18" charset="0"/>
                  <a:ea typeface="宋体" charset="-122"/>
                  <a:sym typeface="Wingdings" pitchFamily="2" charset="2"/>
                </a:rPr>
                <a:t>tail recursions.</a:t>
              </a:r>
              <a:endParaRPr kumimoji="1"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00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3" grpId="0" autoUpdateAnimBg="0"/>
      <p:bldP spid="300044" grpId="0" autoUpdateAnimBg="0"/>
      <p:bldP spid="300045" grpId="0" animBg="1" autoUpdateAnimBg="0"/>
      <p:bldP spid="300046" grpId="0" autoUpdateAnimBg="0"/>
      <p:bldP spid="300047" grpId="0" autoUpdateAnimBg="0"/>
      <p:bldP spid="3000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FE0D190-9954-401D-8F63-58413E1B45CC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301059" name="AutoShape 3"/>
          <p:cNvSpPr>
            <a:spLocks noChangeArrowheads="1"/>
          </p:cNvSpPr>
          <p:nvPr/>
        </p:nvSpPr>
        <p:spPr bwMode="auto">
          <a:xfrm>
            <a:off x="685800" y="685800"/>
            <a:ext cx="7772400" cy="4724400"/>
          </a:xfrm>
          <a:prstGeom prst="foldedCorner">
            <a:avLst>
              <a:gd name="adj" fmla="val 11083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6000" tIns="190800" rIns="36000" bIns="46800"/>
          <a:lstStyle/>
          <a:p>
            <a:r>
              <a:rPr kumimoji="1" lang="en-US" altLang="zh-CN" sz="2000" b="1">
                <a:ea typeface="宋体" charset="-122"/>
              </a:rPr>
              <a:t>Position  Iter_Find( ElementType X,  SearchTree T ) </a:t>
            </a:r>
          </a:p>
          <a:p>
            <a:r>
              <a:rPr kumimoji="1" lang="en-US" altLang="zh-CN" sz="2000" b="1">
                <a:ea typeface="宋体" charset="-122"/>
              </a:rPr>
              <a:t>{ </a:t>
            </a:r>
          </a:p>
          <a:p>
            <a:r>
              <a:rPr kumimoji="1" lang="en-US" altLang="zh-CN" sz="2000" b="1">
                <a:ea typeface="宋体" charset="-122"/>
              </a:rPr>
              <a:t>    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iterative version of Find */</a:t>
            </a:r>
          </a:p>
          <a:p>
            <a:r>
              <a:rPr kumimoji="1" lang="en-US" altLang="zh-CN" sz="2000" b="1">
                <a:ea typeface="宋体" charset="-122"/>
              </a:rPr>
              <a:t>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while</a:t>
            </a:r>
            <a:r>
              <a:rPr kumimoji="1" lang="en-US" altLang="zh-CN" sz="2000" b="1">
                <a:ea typeface="宋体" charset="-122"/>
              </a:rPr>
              <a:t>  ( T )   {</a:t>
            </a:r>
          </a:p>
          <a:p>
            <a:r>
              <a:rPr kumimoji="1" lang="en-US" altLang="zh-CN" sz="2000" b="1">
                <a:ea typeface="宋体" charset="-122"/>
              </a:rPr>
              <a:t>    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sz="2000" b="1">
                <a:ea typeface="宋体" charset="-122"/>
              </a:rPr>
              <a:t>  ( X == T-&gt;Element )  </a:t>
            </a:r>
          </a:p>
          <a:p>
            <a:r>
              <a:rPr kumimoji="1" lang="en-US" altLang="zh-CN" sz="2000" b="1">
                <a:ea typeface="宋体" charset="-122"/>
              </a:rPr>
              <a:t>	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sz="2000" b="1">
                <a:ea typeface="宋体" charset="-122"/>
              </a:rPr>
              <a:t> T ;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found */</a:t>
            </a:r>
          </a:p>
          <a:p>
            <a:r>
              <a:rPr kumimoji="1" lang="en-US" altLang="zh-CN" sz="2000" b="1">
                <a:ea typeface="宋体" charset="-122"/>
              </a:rPr>
              <a:t>    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sz="2000" b="1">
                <a:ea typeface="宋体" charset="-122"/>
              </a:rPr>
              <a:t>  ( X &lt; T-&gt;Element )</a:t>
            </a:r>
          </a:p>
          <a:p>
            <a:r>
              <a:rPr kumimoji="1" lang="en-US" altLang="zh-CN" sz="2000" b="1">
                <a:ea typeface="宋体" charset="-122"/>
              </a:rPr>
              <a:t>             T = T-&gt;Left ;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/*move down along left path */</a:t>
            </a:r>
          </a:p>
          <a:p>
            <a:r>
              <a:rPr kumimoji="1" lang="en-US" altLang="zh-CN" sz="2000" b="1">
                <a:ea typeface="宋体" charset="-122"/>
              </a:rPr>
              <a:t>    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else</a:t>
            </a:r>
          </a:p>
          <a:p>
            <a:r>
              <a:rPr kumimoji="1" lang="en-US" altLang="zh-CN" sz="2000" b="1">
                <a:ea typeface="宋体" charset="-122"/>
              </a:rPr>
              <a:t> 	T = T-&gt; Right ;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move down along right path */</a:t>
            </a:r>
          </a:p>
          <a:p>
            <a:r>
              <a:rPr kumimoji="1" lang="en-US" altLang="zh-CN" sz="2000" b="1">
                <a:ea typeface="宋体" charset="-122"/>
              </a:rPr>
              <a:t>      }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end while-loop */</a:t>
            </a:r>
          </a:p>
          <a:p>
            <a:r>
              <a:rPr kumimoji="1" lang="en-US" altLang="zh-CN" sz="2000" b="1">
                <a:ea typeface="宋体" charset="-122"/>
              </a:rPr>
              <a:t>      </a:t>
            </a: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sz="2000" b="1">
                <a:ea typeface="宋体" charset="-122"/>
              </a:rPr>
              <a:t>  NULL ;   </a:t>
            </a:r>
            <a:r>
              <a:rPr kumimoji="1" lang="en-US" altLang="zh-CN" sz="2000" b="1">
                <a:solidFill>
                  <a:srgbClr val="008000"/>
                </a:solidFill>
                <a:ea typeface="宋体" charset="-122"/>
              </a:rPr>
              <a:t>/* not found */</a:t>
            </a:r>
          </a:p>
          <a:p>
            <a:r>
              <a:rPr kumimoji="1" lang="en-US" altLang="zh-CN" sz="2000" b="1">
                <a:ea typeface="宋体" charset="-122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5355FB9A-53C7-49A8-A78C-A82296B812B9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533400" y="76200"/>
            <a:ext cx="389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Aft>
                <a:spcPct val="20000"/>
              </a:spcAft>
            </a:pPr>
            <a:r>
              <a:rPr kumimoji="1" lang="zh-CN" altLang="en-US" sz="2800" b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solidFill>
                  <a:srgbClr val="00FF99"/>
                </a:solidFill>
                <a:ea typeface="宋体" charset="-122"/>
              </a:rPr>
              <a:t>FindMin</a:t>
            </a:r>
            <a:r>
              <a:rPr kumimoji="1" lang="en-US" altLang="zh-CN" sz="2000" b="1" dirty="0">
                <a:solidFill>
                  <a:srgbClr val="00FF99"/>
                </a:solidFill>
                <a:ea typeface="宋体" charset="-122"/>
              </a:rPr>
              <a:t>-recursion function</a:t>
            </a:r>
          </a:p>
        </p:txBody>
      </p:sp>
      <p:sp>
        <p:nvSpPr>
          <p:cNvPr id="302084" name="AutoShape 4"/>
          <p:cNvSpPr>
            <a:spLocks noChangeArrowheads="1"/>
          </p:cNvSpPr>
          <p:nvPr/>
        </p:nvSpPr>
        <p:spPr bwMode="auto">
          <a:xfrm>
            <a:off x="685800" y="533400"/>
            <a:ext cx="7391400" cy="2590800"/>
          </a:xfrm>
          <a:prstGeom prst="foldedCorner">
            <a:avLst>
              <a:gd name="adj" fmla="val 11083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44000" tIns="118800" rIns="36000" bIns="46800"/>
          <a:lstStyle/>
          <a:p>
            <a:r>
              <a:rPr kumimoji="1" lang="en-US" altLang="zh-CN" b="1">
                <a:ea typeface="宋体" charset="-122"/>
              </a:rPr>
              <a:t>Position  FindMin( SearchTree T ) </a:t>
            </a:r>
          </a:p>
          <a:p>
            <a:r>
              <a:rPr kumimoji="1" lang="en-US" altLang="zh-CN" b="1">
                <a:ea typeface="宋体" charset="-122"/>
              </a:rPr>
              <a:t>{ </a:t>
            </a:r>
          </a:p>
          <a:p>
            <a:r>
              <a:rPr kumimoji="1" lang="en-US" altLang="zh-CN" b="1">
                <a:ea typeface="宋体" charset="-122"/>
              </a:rPr>
              <a:t>    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b="1">
                <a:ea typeface="宋体" charset="-122"/>
              </a:rPr>
              <a:t> ( T == NULL )   </a:t>
            </a:r>
          </a:p>
          <a:p>
            <a:r>
              <a:rPr kumimoji="1" lang="en-US" altLang="zh-CN" b="1">
                <a:ea typeface="宋体" charset="-122"/>
              </a:rPr>
              <a:t>        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b="1">
                <a:ea typeface="宋体" charset="-122"/>
              </a:rPr>
              <a:t>  NULL; </a:t>
            </a:r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/* not found in an empty tree */</a:t>
            </a:r>
            <a:endParaRPr kumimoji="1" lang="en-US" altLang="zh-CN" b="1">
              <a:ea typeface="宋体" charset="-122"/>
            </a:endParaRPr>
          </a:p>
          <a:p>
            <a:r>
              <a:rPr kumimoji="1" lang="en-US" altLang="zh-CN" b="1">
                <a:ea typeface="宋体" charset="-122"/>
              </a:rPr>
              <a:t>    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else </a:t>
            </a:r>
          </a:p>
          <a:p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          if </a:t>
            </a:r>
            <a:r>
              <a:rPr kumimoji="1" lang="en-US" altLang="zh-CN" b="1">
                <a:ea typeface="宋体" charset="-122"/>
              </a:rPr>
              <a:t>( T-&gt;Left == NULL ) 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b="1">
                <a:ea typeface="宋体" charset="-122"/>
              </a:rPr>
              <a:t>  T;  </a:t>
            </a:r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/* found left most */</a:t>
            </a:r>
          </a:p>
          <a:p>
            <a:r>
              <a:rPr kumimoji="1" lang="en-US" altLang="zh-CN" b="1">
                <a:ea typeface="宋体" charset="-122"/>
              </a:rPr>
              <a:t>        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else   return</a:t>
            </a:r>
            <a:r>
              <a:rPr kumimoji="1" lang="en-US" altLang="zh-CN" b="1">
                <a:ea typeface="宋体" charset="-122"/>
              </a:rPr>
              <a:t>  FindMin( T-&gt;Left );   </a:t>
            </a:r>
            <a:r>
              <a:rPr kumimoji="1" lang="en-US" altLang="zh-CN" b="1">
                <a:solidFill>
                  <a:srgbClr val="008000"/>
                </a:solidFill>
                <a:ea typeface="宋体" charset="-122"/>
              </a:rPr>
              <a:t>/* keep moving to left */</a:t>
            </a:r>
          </a:p>
          <a:p>
            <a:r>
              <a:rPr kumimoji="1" lang="en-US" altLang="zh-CN" b="1">
                <a:ea typeface="宋体" charset="-122"/>
              </a:rPr>
              <a:t>}</a:t>
            </a:r>
            <a:r>
              <a:rPr kumimoji="1" lang="en-US" altLang="zh-CN" b="1">
                <a:latin typeface="Arial Unicode MS" pitchFamily="34" charset="-122"/>
                <a:ea typeface="宋体" charset="-122"/>
              </a:rPr>
              <a:t> 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533400" y="33528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Aft>
                <a:spcPct val="20000"/>
              </a:spcAft>
            </a:pPr>
            <a:r>
              <a:rPr kumimoji="1" lang="zh-CN" altLang="en-US" sz="2800" b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solidFill>
                  <a:srgbClr val="00FF99"/>
                </a:solidFill>
                <a:ea typeface="宋体" charset="-122"/>
              </a:rPr>
              <a:t>FindMax</a:t>
            </a:r>
            <a:r>
              <a:rPr kumimoji="1" lang="en-US" altLang="zh-CN" sz="2000" b="1" dirty="0">
                <a:solidFill>
                  <a:srgbClr val="00FF99"/>
                </a:solidFill>
                <a:ea typeface="宋体" charset="-122"/>
              </a:rPr>
              <a:t>-iterative function</a:t>
            </a:r>
          </a:p>
        </p:txBody>
      </p:sp>
      <p:sp>
        <p:nvSpPr>
          <p:cNvPr id="302086" name="AutoShape 6"/>
          <p:cNvSpPr>
            <a:spLocks noChangeArrowheads="1"/>
          </p:cNvSpPr>
          <p:nvPr/>
        </p:nvSpPr>
        <p:spPr bwMode="auto">
          <a:xfrm>
            <a:off x="685800" y="3810000"/>
            <a:ext cx="7391400" cy="2209800"/>
          </a:xfrm>
          <a:prstGeom prst="foldedCorner">
            <a:avLst>
              <a:gd name="adj" fmla="val 11083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44000" tIns="118800" rIns="36000" bIns="46800"/>
          <a:lstStyle/>
          <a:p>
            <a:r>
              <a:rPr kumimoji="1" lang="en-US" altLang="zh-CN" b="1" dirty="0">
                <a:ea typeface="宋体" charset="-122"/>
              </a:rPr>
              <a:t>Position  </a:t>
            </a:r>
            <a:r>
              <a:rPr kumimoji="1" lang="en-US" altLang="zh-CN" b="1" dirty="0" err="1">
                <a:ea typeface="宋体" charset="-122"/>
              </a:rPr>
              <a:t>FindMax</a:t>
            </a:r>
            <a:r>
              <a:rPr kumimoji="1" lang="en-US" altLang="zh-CN" b="1" dirty="0">
                <a:ea typeface="宋体" charset="-122"/>
              </a:rPr>
              <a:t>( </a:t>
            </a:r>
            <a:r>
              <a:rPr kumimoji="1" lang="en-US" altLang="zh-CN" b="1" dirty="0" err="1">
                <a:ea typeface="宋体" charset="-122"/>
              </a:rPr>
              <a:t>SearchTree</a:t>
            </a:r>
            <a:r>
              <a:rPr kumimoji="1" lang="en-US" altLang="zh-CN" b="1" dirty="0">
                <a:ea typeface="宋体" charset="-122"/>
              </a:rPr>
              <a:t> T ) </a:t>
            </a:r>
          </a:p>
          <a:p>
            <a:r>
              <a:rPr kumimoji="1" lang="en-US" altLang="zh-CN" b="1" dirty="0">
                <a:ea typeface="宋体" charset="-122"/>
              </a:rPr>
              <a:t>{ </a:t>
            </a:r>
          </a:p>
          <a:p>
            <a:r>
              <a:rPr kumimoji="1" lang="en-US" altLang="zh-CN" b="1" dirty="0">
                <a:ea typeface="宋体" charset="-122"/>
              </a:rPr>
              <a:t>    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b="1" dirty="0">
                <a:ea typeface="宋体" charset="-122"/>
              </a:rPr>
              <a:t> ( T != NULL ) </a:t>
            </a:r>
          </a:p>
          <a:p>
            <a:r>
              <a:rPr kumimoji="1" lang="en-US" altLang="zh-CN" b="1" dirty="0">
                <a:ea typeface="宋体" charset="-122"/>
              </a:rPr>
              <a:t>        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while </a:t>
            </a:r>
            <a:r>
              <a:rPr kumimoji="1" lang="en-US" altLang="zh-CN" b="1" dirty="0">
                <a:ea typeface="宋体" charset="-122"/>
              </a:rPr>
              <a:t>( T-&gt;Right != NULL )   </a:t>
            </a:r>
          </a:p>
          <a:p>
            <a:r>
              <a:rPr kumimoji="1" lang="en-US" altLang="zh-CN" b="1" dirty="0">
                <a:ea typeface="宋体" charset="-122"/>
              </a:rPr>
              <a:t>	T = T-&gt;Right;  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keep moving to find right most */</a:t>
            </a:r>
            <a:endParaRPr kumimoji="1" lang="en-US" altLang="zh-CN" b="1" dirty="0">
              <a:ea typeface="宋体" charset="-122"/>
            </a:endParaRPr>
          </a:p>
          <a:p>
            <a:r>
              <a:rPr kumimoji="1" lang="en-US" altLang="zh-CN" b="1" dirty="0">
                <a:ea typeface="宋体" charset="-122"/>
              </a:rPr>
              <a:t>      </a:t>
            </a:r>
            <a:r>
              <a:rPr kumimoji="1" lang="en-US" altLang="zh-CN" b="1" dirty="0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b="1" dirty="0">
                <a:ea typeface="宋体" charset="-122"/>
              </a:rPr>
              <a:t> T;  </a:t>
            </a:r>
            <a:r>
              <a:rPr kumimoji="1" lang="en-US" altLang="zh-CN" b="1" dirty="0">
                <a:solidFill>
                  <a:srgbClr val="008000"/>
                </a:solidFill>
                <a:ea typeface="宋体" charset="-122"/>
              </a:rPr>
              <a:t>/* return NULL or the right most */</a:t>
            </a:r>
          </a:p>
          <a:p>
            <a:r>
              <a:rPr kumimoji="1" lang="en-US" altLang="zh-CN" b="1" dirty="0">
                <a:ea typeface="宋体" charset="-122"/>
              </a:rPr>
              <a:t>}</a:t>
            </a:r>
            <a:r>
              <a:rPr kumimoji="1" lang="en-US" altLang="zh-CN" b="1" dirty="0">
                <a:latin typeface="Arial Unicode MS" pitchFamily="34" charset="-122"/>
                <a:ea typeface="宋体" charset="-122"/>
              </a:rPr>
              <a:t> </a:t>
            </a:r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5105400" y="762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T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= O 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d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</a:t>
            </a: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5181600" y="4038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T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= O (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  <a:sym typeface="Wingdings" pitchFamily="2" charset="2"/>
              </a:rPr>
              <a:t>d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autoUpdateAnimBg="0"/>
      <p:bldP spid="302084" grpId="0" animBg="1" autoUpdateAnimBg="0"/>
      <p:bldP spid="302085" grpId="0" autoUpdateAnimBg="0"/>
      <p:bldP spid="302086" grpId="0" animBg="1" autoUpdateAnimBg="0"/>
      <p:bldP spid="302087" grpId="0" autoUpdateAnimBg="0"/>
      <p:bldP spid="302088" grpId="0" autoUpdateAnimBg="0"/>
    </p:bldLst>
  </p:timing>
</p:sld>
</file>

<file path=ppt/theme/theme1.xml><?xml version="1.0" encoding="utf-8"?>
<a:theme xmlns:a="http://schemas.openxmlformats.org/drawingml/2006/main" name="平衡">
  <a:themeElements>
    <a:clrScheme name="自定义 11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FFFF00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1620</Words>
  <Application>Microsoft Office PowerPoint</Application>
  <PresentationFormat>全屏显示(4:3)</PresentationFormat>
  <Paragraphs>342</Paragraphs>
  <Slides>22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 Unicode MS</vt:lpstr>
      <vt:lpstr>MS Hei</vt:lpstr>
      <vt:lpstr>方正姚体</vt:lpstr>
      <vt:lpstr>华文新魏</vt:lpstr>
      <vt:lpstr>隶书</vt:lpstr>
      <vt:lpstr>宋体</vt:lpstr>
      <vt:lpstr>幼圆</vt:lpstr>
      <vt:lpstr>Arial</vt:lpstr>
      <vt:lpstr>Calibri</vt:lpstr>
      <vt:lpstr>Rockwell</vt:lpstr>
      <vt:lpstr>Tahoma</vt:lpstr>
      <vt:lpstr>Times New Roman</vt:lpstr>
      <vt:lpstr>Webdings</vt:lpstr>
      <vt:lpstr>Wingdings</vt:lpstr>
      <vt:lpstr>平衡</vt:lpstr>
      <vt:lpstr>剪辑</vt:lpstr>
      <vt:lpstr>Visio</vt:lpstr>
      <vt:lpstr>PowerPoint 演示文稿</vt:lpstr>
      <vt:lpstr>思考：</vt:lpstr>
      <vt:lpstr>PowerPoint 演示文稿</vt:lpstr>
      <vt:lpstr>二叉树的变形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sync</cp:lastModifiedBy>
  <cp:revision>313</cp:revision>
  <dcterms:created xsi:type="dcterms:W3CDTF">2010-01-12T03:28:10Z</dcterms:created>
  <dcterms:modified xsi:type="dcterms:W3CDTF">2014-10-25T01:23:34Z</dcterms:modified>
</cp:coreProperties>
</file>