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ppt/media/audio2.bin" ContentType="audio/unknown"/>
  <Override PartName="/ppt/media/audio3.bin" ContentType="audio/unknown"/>
  <Override PartName="/ppt/media/audio4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26"/>
  </p:notesMasterIdLst>
  <p:sldIdLst>
    <p:sldId id="395" r:id="rId2"/>
    <p:sldId id="303" r:id="rId3"/>
    <p:sldId id="421" r:id="rId4"/>
    <p:sldId id="422" r:id="rId5"/>
    <p:sldId id="484" r:id="rId6"/>
    <p:sldId id="423" r:id="rId7"/>
    <p:sldId id="305" r:id="rId8"/>
    <p:sldId id="306" r:id="rId9"/>
    <p:sldId id="307" r:id="rId10"/>
    <p:sldId id="308" r:id="rId11"/>
    <p:sldId id="458" r:id="rId12"/>
    <p:sldId id="459" r:id="rId13"/>
    <p:sldId id="460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463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FF6600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39" autoAdjust="0"/>
  </p:normalViewPr>
  <p:slideViewPr>
    <p:cSldViewPr>
      <p:cViewPr varScale="1">
        <p:scale>
          <a:sx n="64" d="100"/>
          <a:sy n="64" d="100"/>
        </p:scale>
        <p:origin x="9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0" y="291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FD2EEB3-7268-4C9A-A171-963220932EE5}" type="datetimeFigureOut">
              <a:rPr lang="zh-CN" altLang="en-US"/>
              <a:pPr>
                <a:defRPr/>
              </a:pPr>
              <a:t>2014/10/28</a:t>
            </a:fld>
            <a:endParaRPr lang="en-US" altLang="zh-CN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E9B4548-0ADB-4F79-BD49-CADF06B4AE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430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几个图形</a:t>
            </a:r>
            <a:r>
              <a:rPr lang="en-US" altLang="zh-CN" smtClean="0"/>
              <a:t>LL</a:t>
            </a:r>
            <a:r>
              <a:rPr lang="zh-CN" altLang="en-US" smtClean="0"/>
              <a:t>，</a:t>
            </a:r>
            <a:r>
              <a:rPr lang="en-US" altLang="zh-CN" smtClean="0"/>
              <a:t>RR</a:t>
            </a:r>
            <a:r>
              <a:rPr lang="zh-CN" altLang="en-US" smtClean="0"/>
              <a:t>，</a:t>
            </a:r>
            <a:r>
              <a:rPr lang="en-US" altLang="zh-CN" smtClean="0"/>
              <a:t>LR</a:t>
            </a:r>
            <a:r>
              <a:rPr lang="zh-CN" altLang="en-US" smtClean="0"/>
              <a:t>，</a:t>
            </a:r>
            <a:r>
              <a:rPr lang="en-US" altLang="zh-CN" smtClean="0"/>
              <a:t>RL</a:t>
            </a:r>
          </a:p>
        </p:txBody>
      </p:sp>
    </p:spTree>
    <p:extLst>
      <p:ext uri="{BB962C8B-B14F-4D97-AF65-F5344CB8AC3E}">
        <p14:creationId xmlns:p14="http://schemas.microsoft.com/office/powerpoint/2010/main" val="381400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>
            <a:lvl1pPr marL="457200" indent="-457200">
              <a:buFont typeface="Arial" pitchFamily="34" charset="0"/>
              <a:buChar char="•"/>
              <a:defRPr/>
            </a:lvl1pPr>
            <a:lvl2pPr marL="708660" indent="-342900">
              <a:buFont typeface="Arial" pitchFamily="34" charset="0"/>
              <a:buChar char="•"/>
              <a:defRPr/>
            </a:lvl2pPr>
            <a:lvl3pPr marL="1120140" indent="-342900">
              <a:buFont typeface="Arial" pitchFamily="34" charset="0"/>
              <a:buChar char="•"/>
              <a:defRPr/>
            </a:lvl3pPr>
            <a:lvl4pPr marL="1383030" indent="-285750">
              <a:buFont typeface="Arial" pitchFamily="34" charset="0"/>
              <a:buChar char="•"/>
              <a:defRPr/>
            </a:lvl4pPr>
            <a:lvl5pPr marL="165735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6956546" y="-163075"/>
            <a:ext cx="2287319" cy="365125"/>
          </a:xfrm>
        </p:spPr>
        <p:txBody>
          <a:bodyPr/>
          <a:lstStyle/>
          <a:p>
            <a:pPr>
              <a:defRPr/>
            </a:pPr>
            <a:fld id="{F1978418-D696-4268-B2B9-B137DF13A9D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C1EE6E7-2766-473C-BC7D-5AD901461A71}" type="datetime1">
              <a:rPr lang="zh-CN" altLang="en-US" smtClean="0"/>
              <a:pPr>
                <a:defRPr/>
              </a:pPr>
              <a:t>2014/10/28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7385B5-162B-4895-AD5B-482FF45BD1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68413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773488"/>
            <a:ext cx="4038600" cy="2352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00F28-9785-49C8-861A-C9FAE232CAA6}" type="datetime1">
              <a:rPr lang="zh-CN" altLang="en-US"/>
              <a:pPr>
                <a:defRPr/>
              </a:pPr>
              <a:t>2014/10/28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DF39C-77EB-41D8-BFAA-4A9CC667EE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082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755C-BD1D-4FE4-800C-D870756EEE19}" type="datetime1">
              <a:rPr lang="zh-CN" altLang="en-US"/>
              <a:pPr>
                <a:defRPr/>
              </a:pPr>
              <a:t>2014/10/28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B6DD9-DD8C-4DCC-BD07-D71F24DBA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917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6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89344FE3-2D2E-4E3B-9E03-CF5B738042A9}" type="datetime1">
              <a:rPr lang="zh-CN" altLang="en-US" smtClean="0"/>
              <a:pPr>
                <a:defRPr/>
              </a:pPr>
              <a:t>2014/10/28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26F4A9-8FF4-4DC1-B2E3-F2FE93E5B22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3333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179388" y="6381750"/>
            <a:ext cx="8856662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 userDrawn="1"/>
        </p:nvSpPr>
        <p:spPr bwMode="auto">
          <a:xfrm>
            <a:off x="34925" y="6308725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 userDrawn="1"/>
        </p:nvSpPr>
        <p:spPr bwMode="auto">
          <a:xfrm>
            <a:off x="8942388" y="6308725"/>
            <a:ext cx="144462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2" name="Picture 19" descr="Uestc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>
              <a:alpha val="5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</a:pPr>
            <a:endParaRPr kumimoji="1" lang="zh-CN" altLang="zh-CN" sz="3000">
              <a:latin typeface="Tahoma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107950" y="404813"/>
            <a:ext cx="5688013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 userDrawn="1"/>
        </p:nvSpPr>
        <p:spPr bwMode="auto">
          <a:xfrm flipH="1" flipV="1">
            <a:off x="107950" y="115888"/>
            <a:ext cx="0" cy="6265862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 userDrawn="1"/>
        </p:nvSpPr>
        <p:spPr bwMode="auto">
          <a:xfrm>
            <a:off x="34925" y="333375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 userDrawn="1"/>
        </p:nvSpPr>
        <p:spPr bwMode="auto">
          <a:xfrm>
            <a:off x="34925" y="44450"/>
            <a:ext cx="144463" cy="144463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9"/>
          <p:cNvSpPr txBox="1">
            <a:spLocks noChangeArrowheads="1"/>
          </p:cNvSpPr>
          <p:nvPr userDrawn="1"/>
        </p:nvSpPr>
        <p:spPr bwMode="auto">
          <a:xfrm>
            <a:off x="107950" y="0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smtClean="0">
                <a:latin typeface="Times New Roman" pitchFamily="18" charset="0"/>
                <a:ea typeface="华文新魏" pitchFamily="2" charset="-122"/>
              </a:rPr>
              <a:t>第</a:t>
            </a:r>
            <a:r>
              <a:rPr lang="en-US" altLang="zh-CN" sz="2000" b="1" smtClean="0">
                <a:latin typeface="Times New Roman" pitchFamily="18" charset="0"/>
                <a:ea typeface="华文新魏" pitchFamily="2" charset="-122"/>
              </a:rPr>
              <a:t>3</a:t>
            </a:r>
            <a:r>
              <a:rPr lang="zh-CN" altLang="en-US" sz="2000" b="1" smtClean="0">
                <a:latin typeface="Times New Roman" pitchFamily="18" charset="0"/>
                <a:ea typeface="华文新魏" pitchFamily="2" charset="-122"/>
              </a:rPr>
              <a:t>章 树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83" r:id="rId2"/>
    <p:sldLayoutId id="2147483688" r:id="rId3"/>
    <p:sldLayoutId id="2147483689" r:id="rId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audio" Target="../media/audio1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audio" Target="../media/audio4.bin"/><Relationship Id="rId11" Type="http://schemas.openxmlformats.org/officeDocument/2006/relationships/oleObject" Target="../embeddings/oleObject8.bin"/><Relationship Id="rId5" Type="http://schemas.openxmlformats.org/officeDocument/2006/relationships/audio" Target="../media/audio3.bin"/><Relationship Id="rId10" Type="http://schemas.openxmlformats.org/officeDocument/2006/relationships/image" Target="../media/image9.wmf"/><Relationship Id="rId4" Type="http://schemas.openxmlformats.org/officeDocument/2006/relationships/audio" Target="../media/audio2.bin"/><Relationship Id="rId9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D588229-973D-434C-8753-9BD33512C538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6"/>
          <p:cNvSpPr>
            <a:spLocks noChangeArrowheads="1"/>
          </p:cNvSpPr>
          <p:nvPr/>
        </p:nvSpPr>
        <p:spPr bwMode="auto">
          <a:xfrm>
            <a:off x="457200" y="404813"/>
            <a:ext cx="69945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r>
              <a:rPr lang="en-US" altLang="zh-CN" sz="4000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3.2 </a:t>
            </a:r>
            <a:r>
              <a:rPr lang="zh-CN" altLang="en-US" sz="4000" b="1">
                <a:solidFill>
                  <a:schemeClr val="tx2"/>
                </a:solidFill>
                <a:latin typeface="Times New Roman" pitchFamily="18" charset="0"/>
                <a:ea typeface="华文新魏" pitchFamily="2" charset="-122"/>
              </a:rPr>
              <a:t>二叉树的变形</a:t>
            </a:r>
          </a:p>
        </p:txBody>
      </p:sp>
      <p:sp>
        <p:nvSpPr>
          <p:cNvPr id="3076" name="Rectangle 28"/>
          <p:cNvSpPr>
            <a:spLocks noChangeArrowheads="1"/>
          </p:cNvSpPr>
          <p:nvPr/>
        </p:nvSpPr>
        <p:spPr bwMode="auto">
          <a:xfrm>
            <a:off x="1403350" y="2276475"/>
            <a:ext cx="6778625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en-US" altLang="zh-CN" sz="3600" b="1"/>
              <a:t>3.2.3 </a:t>
            </a:r>
            <a:r>
              <a:rPr lang="zh-CN" altLang="en-US" sz="3600" b="1"/>
              <a:t>平衡二叉树</a:t>
            </a:r>
            <a:r>
              <a:rPr lang="en-US" altLang="zh-CN" sz="3600" b="1"/>
              <a:t>(AVL)</a:t>
            </a:r>
          </a:p>
        </p:txBody>
      </p:sp>
      <p:sp>
        <p:nvSpPr>
          <p:cNvPr id="227357" name="Text Box 29"/>
          <p:cNvSpPr txBox="1">
            <a:spLocks noChangeArrowheads="1"/>
          </p:cNvSpPr>
          <p:nvPr/>
        </p:nvSpPr>
        <p:spPr bwMode="auto">
          <a:xfrm>
            <a:off x="1317625" y="3357563"/>
            <a:ext cx="7223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3600" b="1"/>
              <a:t>3.2.4 </a:t>
            </a:r>
            <a:r>
              <a:rPr lang="zh-CN" altLang="en-US" sz="3600" b="1"/>
              <a:t>哈夫曼树及哈夫曼编码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5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5327650" cy="865188"/>
          </a:xfrm>
        </p:spPr>
        <p:txBody>
          <a:bodyPr/>
          <a:lstStyle/>
          <a:p>
            <a:r>
              <a:rPr lang="en-US" altLang="zh-CN" smtClean="0"/>
              <a:t>RL</a:t>
            </a:r>
            <a:r>
              <a:rPr lang="zh-CN" altLang="en-US" smtClean="0"/>
              <a:t>型</a:t>
            </a:r>
          </a:p>
        </p:txBody>
      </p:sp>
      <p:sp>
        <p:nvSpPr>
          <p:cNvPr id="105475" name="Oval 3"/>
          <p:cNvSpPr>
            <a:spLocks noChangeArrowheads="1"/>
          </p:cNvSpPr>
          <p:nvPr/>
        </p:nvSpPr>
        <p:spPr bwMode="auto">
          <a:xfrm>
            <a:off x="2195513" y="4870450"/>
            <a:ext cx="504825" cy="504825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2800" dirty="0">
                <a:solidFill>
                  <a:srgbClr val="FF0000"/>
                </a:solidFill>
              </a:rPr>
              <a:t>D</a:t>
            </a:r>
          </a:p>
        </p:txBody>
      </p:sp>
      <p:grpSp>
        <p:nvGrpSpPr>
          <p:cNvPr id="105476" name="Group 4"/>
          <p:cNvGrpSpPr>
            <a:grpSpLocks/>
          </p:cNvGrpSpPr>
          <p:nvPr/>
        </p:nvGrpSpPr>
        <p:grpSpPr bwMode="auto">
          <a:xfrm>
            <a:off x="684213" y="1773238"/>
            <a:ext cx="2663825" cy="3097212"/>
            <a:chOff x="431" y="1117"/>
            <a:chExt cx="1678" cy="1951"/>
          </a:xfrm>
        </p:grpSpPr>
        <p:sp>
          <p:nvSpPr>
            <p:cNvPr id="18474" name="Line 5"/>
            <p:cNvSpPr>
              <a:spLocks noChangeShapeType="1"/>
            </p:cNvSpPr>
            <p:nvPr/>
          </p:nvSpPr>
          <p:spPr bwMode="auto">
            <a:xfrm flipH="1">
              <a:off x="703" y="1253"/>
              <a:ext cx="453" cy="54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6"/>
            <p:cNvSpPr>
              <a:spLocks noChangeShapeType="1"/>
            </p:cNvSpPr>
            <p:nvPr/>
          </p:nvSpPr>
          <p:spPr bwMode="auto">
            <a:xfrm flipH="1">
              <a:off x="1247" y="1842"/>
              <a:ext cx="363" cy="40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7"/>
            <p:cNvSpPr>
              <a:spLocks noChangeShapeType="1"/>
            </p:cNvSpPr>
            <p:nvPr/>
          </p:nvSpPr>
          <p:spPr bwMode="auto">
            <a:xfrm>
              <a:off x="1655" y="1888"/>
              <a:ext cx="317" cy="4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8"/>
            <p:cNvSpPr>
              <a:spLocks noChangeShapeType="1"/>
            </p:cNvSpPr>
            <p:nvPr/>
          </p:nvSpPr>
          <p:spPr bwMode="auto">
            <a:xfrm>
              <a:off x="1201" y="1253"/>
              <a:ext cx="545" cy="63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9"/>
            <p:cNvSpPr>
              <a:spLocks noChangeShapeType="1"/>
            </p:cNvSpPr>
            <p:nvPr/>
          </p:nvSpPr>
          <p:spPr bwMode="auto">
            <a:xfrm flipH="1">
              <a:off x="1066" y="2342"/>
              <a:ext cx="181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10"/>
            <p:cNvSpPr>
              <a:spLocks noChangeShapeType="1"/>
            </p:cNvSpPr>
            <p:nvPr/>
          </p:nvSpPr>
          <p:spPr bwMode="auto">
            <a:xfrm>
              <a:off x="1292" y="2342"/>
              <a:ext cx="227" cy="40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Oval 11"/>
            <p:cNvSpPr>
              <a:spLocks noChangeArrowheads="1"/>
            </p:cNvSpPr>
            <p:nvPr/>
          </p:nvSpPr>
          <p:spPr bwMode="auto">
            <a:xfrm>
              <a:off x="975" y="1117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8481" name="Oval 12"/>
            <p:cNvSpPr>
              <a:spLocks noChangeArrowheads="1"/>
            </p:cNvSpPr>
            <p:nvPr/>
          </p:nvSpPr>
          <p:spPr bwMode="auto">
            <a:xfrm>
              <a:off x="1429" y="1706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  <p:sp>
          <p:nvSpPr>
            <p:cNvPr id="18482" name="Rectangle 13"/>
            <p:cNvSpPr>
              <a:spLocks noChangeArrowheads="1"/>
            </p:cNvSpPr>
            <p:nvPr/>
          </p:nvSpPr>
          <p:spPr bwMode="auto">
            <a:xfrm>
              <a:off x="1747" y="2296"/>
              <a:ext cx="362" cy="77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8483" name="Rectangle 14"/>
            <p:cNvSpPr>
              <a:spLocks noChangeArrowheads="1"/>
            </p:cNvSpPr>
            <p:nvPr/>
          </p:nvSpPr>
          <p:spPr bwMode="auto">
            <a:xfrm>
              <a:off x="884" y="2659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8484" name="Rectangle 15"/>
            <p:cNvSpPr>
              <a:spLocks noChangeArrowheads="1"/>
            </p:cNvSpPr>
            <p:nvPr/>
          </p:nvSpPr>
          <p:spPr bwMode="auto">
            <a:xfrm>
              <a:off x="431" y="1752"/>
              <a:ext cx="362" cy="95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8485" name="Oval 16"/>
            <p:cNvSpPr>
              <a:spLocks noChangeArrowheads="1"/>
            </p:cNvSpPr>
            <p:nvPr/>
          </p:nvSpPr>
          <p:spPr bwMode="auto">
            <a:xfrm>
              <a:off x="1066" y="2160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 </a:t>
              </a:r>
            </a:p>
          </p:txBody>
        </p:sp>
        <p:sp>
          <p:nvSpPr>
            <p:cNvPr id="18486" name="Rectangle 17"/>
            <p:cNvSpPr>
              <a:spLocks noChangeArrowheads="1"/>
            </p:cNvSpPr>
            <p:nvPr/>
          </p:nvSpPr>
          <p:spPr bwMode="auto">
            <a:xfrm>
              <a:off x="1383" y="2659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</a:t>
              </a:r>
              <a:r>
                <a:rPr lang="en-US" altLang="zh-CN" sz="2800" baseline="-25000"/>
                <a:t>R</a:t>
              </a:r>
            </a:p>
          </p:txBody>
        </p:sp>
      </p:grpSp>
      <p:sp>
        <p:nvSpPr>
          <p:cNvPr id="105490" name="Line 18"/>
          <p:cNvSpPr>
            <a:spLocks noChangeShapeType="1"/>
          </p:cNvSpPr>
          <p:nvPr/>
        </p:nvSpPr>
        <p:spPr bwMode="auto">
          <a:xfrm flipV="1">
            <a:off x="3203575" y="2636838"/>
            <a:ext cx="1223963" cy="7937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5508625" y="2708275"/>
            <a:ext cx="792163" cy="1223963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5492" name="Group 20"/>
          <p:cNvGrpSpPr>
            <a:grpSpLocks/>
          </p:cNvGrpSpPr>
          <p:nvPr/>
        </p:nvGrpSpPr>
        <p:grpSpPr bwMode="auto">
          <a:xfrm>
            <a:off x="4787900" y="171450"/>
            <a:ext cx="1657350" cy="2320925"/>
            <a:chOff x="3697" y="108"/>
            <a:chExt cx="1044" cy="1462"/>
          </a:xfrm>
        </p:grpSpPr>
        <p:sp>
          <p:nvSpPr>
            <p:cNvPr id="18470" name="Line 21"/>
            <p:cNvSpPr>
              <a:spLocks noChangeShapeType="1"/>
            </p:cNvSpPr>
            <p:nvPr/>
          </p:nvSpPr>
          <p:spPr bwMode="auto">
            <a:xfrm flipH="1">
              <a:off x="3833" y="210"/>
              <a:ext cx="408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22"/>
            <p:cNvSpPr>
              <a:spLocks noChangeShapeType="1"/>
            </p:cNvSpPr>
            <p:nvPr/>
          </p:nvSpPr>
          <p:spPr bwMode="auto">
            <a:xfrm>
              <a:off x="4332" y="165"/>
              <a:ext cx="409" cy="362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Oval 23"/>
            <p:cNvSpPr>
              <a:spLocks noChangeArrowheads="1"/>
            </p:cNvSpPr>
            <p:nvPr/>
          </p:nvSpPr>
          <p:spPr bwMode="auto">
            <a:xfrm>
              <a:off x="4106" y="108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8473" name="Rectangle 24"/>
            <p:cNvSpPr>
              <a:spLocks noChangeArrowheads="1"/>
            </p:cNvSpPr>
            <p:nvPr/>
          </p:nvSpPr>
          <p:spPr bwMode="auto">
            <a:xfrm>
              <a:off x="3697" y="664"/>
              <a:ext cx="362" cy="90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L</a:t>
              </a:r>
            </a:p>
          </p:txBody>
        </p:sp>
      </p:grpSp>
      <p:grpSp>
        <p:nvGrpSpPr>
          <p:cNvPr id="105497" name="Group 25"/>
          <p:cNvGrpSpPr>
            <a:grpSpLocks/>
          </p:cNvGrpSpPr>
          <p:nvPr/>
        </p:nvGrpSpPr>
        <p:grpSpPr bwMode="auto">
          <a:xfrm>
            <a:off x="6372225" y="1557338"/>
            <a:ext cx="720725" cy="1728787"/>
            <a:chOff x="4695" y="981"/>
            <a:chExt cx="454" cy="1089"/>
          </a:xfrm>
        </p:grpSpPr>
        <p:sp>
          <p:nvSpPr>
            <p:cNvPr id="18467" name="Oval 26"/>
            <p:cNvSpPr>
              <a:spLocks noChangeArrowheads="1"/>
            </p:cNvSpPr>
            <p:nvPr/>
          </p:nvSpPr>
          <p:spPr bwMode="auto">
            <a:xfrm>
              <a:off x="4695" y="1752"/>
              <a:ext cx="318" cy="31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8468" name="Line 27"/>
            <p:cNvSpPr>
              <a:spLocks noChangeShapeType="1"/>
            </p:cNvSpPr>
            <p:nvPr/>
          </p:nvSpPr>
          <p:spPr bwMode="auto">
            <a:xfrm flipH="1">
              <a:off x="4876" y="981"/>
              <a:ext cx="273" cy="4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Rectangle 28"/>
            <p:cNvSpPr>
              <a:spLocks noChangeArrowheads="1"/>
            </p:cNvSpPr>
            <p:nvPr/>
          </p:nvSpPr>
          <p:spPr bwMode="auto">
            <a:xfrm>
              <a:off x="4741" y="1344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</a:t>
              </a:r>
              <a:r>
                <a:rPr lang="en-US" altLang="zh-CN" sz="2800" baseline="-25000"/>
                <a:t>R</a:t>
              </a:r>
            </a:p>
          </p:txBody>
        </p:sp>
      </p:grpSp>
      <p:grpSp>
        <p:nvGrpSpPr>
          <p:cNvPr id="105501" name="Group 29"/>
          <p:cNvGrpSpPr>
            <a:grpSpLocks/>
          </p:cNvGrpSpPr>
          <p:nvPr/>
        </p:nvGrpSpPr>
        <p:grpSpPr bwMode="auto">
          <a:xfrm>
            <a:off x="6372225" y="4581525"/>
            <a:ext cx="431800" cy="1296988"/>
            <a:chOff x="4014" y="2886"/>
            <a:chExt cx="272" cy="817"/>
          </a:xfrm>
        </p:grpSpPr>
        <p:sp>
          <p:nvSpPr>
            <p:cNvPr id="18465" name="Line 30"/>
            <p:cNvSpPr>
              <a:spLocks noChangeShapeType="1"/>
            </p:cNvSpPr>
            <p:nvPr/>
          </p:nvSpPr>
          <p:spPr bwMode="auto">
            <a:xfrm>
              <a:off x="4014" y="2886"/>
              <a:ext cx="227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Rectangle 31"/>
            <p:cNvSpPr>
              <a:spLocks noChangeArrowheads="1"/>
            </p:cNvSpPr>
            <p:nvPr/>
          </p:nvSpPr>
          <p:spPr bwMode="auto">
            <a:xfrm>
              <a:off x="4014" y="3294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/>
                <a:t>C</a:t>
              </a:r>
              <a:r>
                <a:rPr lang="en-US" altLang="zh-CN" sz="2800" baseline="-25000" dirty="0"/>
                <a:t>L</a:t>
              </a:r>
            </a:p>
          </p:txBody>
        </p:sp>
      </p:grpSp>
      <p:grpSp>
        <p:nvGrpSpPr>
          <p:cNvPr id="105504" name="Group 32"/>
          <p:cNvGrpSpPr>
            <a:grpSpLocks/>
          </p:cNvGrpSpPr>
          <p:nvPr/>
        </p:nvGrpSpPr>
        <p:grpSpPr bwMode="auto">
          <a:xfrm>
            <a:off x="5437188" y="3932238"/>
            <a:ext cx="1511300" cy="2449512"/>
            <a:chOff x="3425" y="2477"/>
            <a:chExt cx="952" cy="1543"/>
          </a:xfrm>
        </p:grpSpPr>
        <p:sp>
          <p:nvSpPr>
            <p:cNvPr id="18461" name="Line 33"/>
            <p:cNvSpPr>
              <a:spLocks noChangeShapeType="1"/>
            </p:cNvSpPr>
            <p:nvPr/>
          </p:nvSpPr>
          <p:spPr bwMode="auto">
            <a:xfrm flipV="1">
              <a:off x="4014" y="2477"/>
              <a:ext cx="363" cy="31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34"/>
            <p:cNvSpPr>
              <a:spLocks noChangeShapeType="1"/>
            </p:cNvSpPr>
            <p:nvPr/>
          </p:nvSpPr>
          <p:spPr bwMode="auto">
            <a:xfrm flipH="1">
              <a:off x="3606" y="2931"/>
              <a:ext cx="272" cy="4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Oval 35"/>
            <p:cNvSpPr>
              <a:spLocks noChangeArrowheads="1"/>
            </p:cNvSpPr>
            <p:nvPr/>
          </p:nvSpPr>
          <p:spPr bwMode="auto">
            <a:xfrm>
              <a:off x="3787" y="2738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8464" name="Rectangle 36"/>
            <p:cNvSpPr>
              <a:spLocks noChangeArrowheads="1"/>
            </p:cNvSpPr>
            <p:nvPr/>
          </p:nvSpPr>
          <p:spPr bwMode="auto">
            <a:xfrm>
              <a:off x="3425" y="3294"/>
              <a:ext cx="362" cy="72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L</a:t>
              </a:r>
            </a:p>
          </p:txBody>
        </p:sp>
      </p:grpSp>
      <p:grpSp>
        <p:nvGrpSpPr>
          <p:cNvPr id="105509" name="Group 37"/>
          <p:cNvGrpSpPr>
            <a:grpSpLocks/>
          </p:cNvGrpSpPr>
          <p:nvPr/>
        </p:nvGrpSpPr>
        <p:grpSpPr bwMode="auto">
          <a:xfrm>
            <a:off x="6780213" y="3716338"/>
            <a:ext cx="1824037" cy="2665412"/>
            <a:chOff x="4271" y="2341"/>
            <a:chExt cx="1149" cy="1679"/>
          </a:xfrm>
        </p:grpSpPr>
        <p:sp>
          <p:nvSpPr>
            <p:cNvPr id="18453" name="Line 38"/>
            <p:cNvSpPr>
              <a:spLocks noChangeShapeType="1"/>
            </p:cNvSpPr>
            <p:nvPr/>
          </p:nvSpPr>
          <p:spPr bwMode="auto">
            <a:xfrm>
              <a:off x="4966" y="2976"/>
              <a:ext cx="363" cy="4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39"/>
            <p:cNvSpPr>
              <a:spLocks noChangeArrowheads="1"/>
            </p:cNvSpPr>
            <p:nvPr/>
          </p:nvSpPr>
          <p:spPr bwMode="auto">
            <a:xfrm>
              <a:off x="4376" y="3702"/>
              <a:ext cx="318" cy="31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8455" name="Line 40"/>
            <p:cNvSpPr>
              <a:spLocks noChangeShapeType="1"/>
            </p:cNvSpPr>
            <p:nvPr/>
          </p:nvSpPr>
          <p:spPr bwMode="auto">
            <a:xfrm flipH="1">
              <a:off x="4422" y="2931"/>
              <a:ext cx="408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56" name="Line 41"/>
            <p:cNvSpPr>
              <a:spLocks noChangeShapeType="1"/>
            </p:cNvSpPr>
            <p:nvPr/>
          </p:nvSpPr>
          <p:spPr bwMode="auto">
            <a:xfrm>
              <a:off x="4467" y="2432"/>
              <a:ext cx="362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Oval 42"/>
            <p:cNvSpPr>
              <a:spLocks noChangeArrowheads="1"/>
            </p:cNvSpPr>
            <p:nvPr/>
          </p:nvSpPr>
          <p:spPr bwMode="auto">
            <a:xfrm>
              <a:off x="4725" y="2750"/>
              <a:ext cx="332" cy="2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  <p:sp>
          <p:nvSpPr>
            <p:cNvPr id="18458" name="Rectangle 43"/>
            <p:cNvSpPr>
              <a:spLocks noChangeArrowheads="1"/>
            </p:cNvSpPr>
            <p:nvPr/>
          </p:nvSpPr>
          <p:spPr bwMode="auto">
            <a:xfrm>
              <a:off x="5058" y="3249"/>
              <a:ext cx="362" cy="77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8459" name="Oval 44"/>
            <p:cNvSpPr>
              <a:spLocks noChangeArrowheads="1"/>
            </p:cNvSpPr>
            <p:nvPr/>
          </p:nvSpPr>
          <p:spPr bwMode="auto">
            <a:xfrm>
              <a:off x="4271" y="2341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 </a:t>
              </a:r>
            </a:p>
          </p:txBody>
        </p:sp>
        <p:sp>
          <p:nvSpPr>
            <p:cNvPr id="18460" name="Rectangle 45"/>
            <p:cNvSpPr>
              <a:spLocks noChangeArrowheads="1"/>
            </p:cNvSpPr>
            <p:nvPr/>
          </p:nvSpPr>
          <p:spPr bwMode="auto">
            <a:xfrm>
              <a:off x="4422" y="3294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</a:t>
              </a:r>
              <a:r>
                <a:rPr lang="en-US" altLang="zh-CN" sz="2800" baseline="-25000"/>
                <a:t>R</a:t>
              </a:r>
            </a:p>
          </p:txBody>
        </p:sp>
      </p:grpSp>
      <p:grpSp>
        <p:nvGrpSpPr>
          <p:cNvPr id="105518" name="Group 46"/>
          <p:cNvGrpSpPr>
            <a:grpSpLocks/>
          </p:cNvGrpSpPr>
          <p:nvPr/>
        </p:nvGrpSpPr>
        <p:grpSpPr bwMode="auto">
          <a:xfrm>
            <a:off x="5653088" y="620713"/>
            <a:ext cx="2230437" cy="2665412"/>
            <a:chOff x="4242" y="391"/>
            <a:chExt cx="1405" cy="1679"/>
          </a:xfrm>
        </p:grpSpPr>
        <p:sp>
          <p:nvSpPr>
            <p:cNvPr id="18446" name="Line 47"/>
            <p:cNvSpPr>
              <a:spLocks noChangeShapeType="1"/>
            </p:cNvSpPr>
            <p:nvPr/>
          </p:nvSpPr>
          <p:spPr bwMode="auto">
            <a:xfrm>
              <a:off x="5240" y="1026"/>
              <a:ext cx="316" cy="4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48"/>
            <p:cNvSpPr>
              <a:spLocks noChangeShapeType="1"/>
            </p:cNvSpPr>
            <p:nvPr/>
          </p:nvSpPr>
          <p:spPr bwMode="auto">
            <a:xfrm flipH="1">
              <a:off x="4422" y="527"/>
              <a:ext cx="318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49"/>
            <p:cNvSpPr>
              <a:spLocks noChangeShapeType="1"/>
            </p:cNvSpPr>
            <p:nvPr/>
          </p:nvSpPr>
          <p:spPr bwMode="auto">
            <a:xfrm>
              <a:off x="4831" y="482"/>
              <a:ext cx="362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Rectangle 50"/>
            <p:cNvSpPr>
              <a:spLocks noChangeArrowheads="1"/>
            </p:cNvSpPr>
            <p:nvPr/>
          </p:nvSpPr>
          <p:spPr bwMode="auto">
            <a:xfrm>
              <a:off x="4242" y="845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/>
                <a:t>C</a:t>
              </a:r>
              <a:r>
                <a:rPr lang="en-US" altLang="zh-CN" sz="2800" baseline="-25000" dirty="0"/>
                <a:t>L</a:t>
              </a:r>
            </a:p>
          </p:txBody>
        </p:sp>
        <p:sp>
          <p:nvSpPr>
            <p:cNvPr id="18450" name="Oval 51"/>
            <p:cNvSpPr>
              <a:spLocks noChangeArrowheads="1"/>
            </p:cNvSpPr>
            <p:nvPr/>
          </p:nvSpPr>
          <p:spPr bwMode="auto">
            <a:xfrm>
              <a:off x="5013" y="800"/>
              <a:ext cx="332" cy="272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  <p:sp>
          <p:nvSpPr>
            <p:cNvPr id="18451" name="Rectangle 52"/>
            <p:cNvSpPr>
              <a:spLocks noChangeArrowheads="1"/>
            </p:cNvSpPr>
            <p:nvPr/>
          </p:nvSpPr>
          <p:spPr bwMode="auto">
            <a:xfrm>
              <a:off x="5285" y="1299"/>
              <a:ext cx="362" cy="77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8452" name="Oval 53"/>
            <p:cNvSpPr>
              <a:spLocks noChangeArrowheads="1"/>
            </p:cNvSpPr>
            <p:nvPr/>
          </p:nvSpPr>
          <p:spPr bwMode="auto">
            <a:xfrm>
              <a:off x="4635" y="391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90" grpId="0" animBg="1"/>
      <p:bldP spid="1054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35DA91E-E0EB-4F23-9535-8261DCAA245A}" type="slidenum">
              <a:rPr lang="en-US" altLang="zh-CN" smtClean="0"/>
              <a:pPr eaLnBrk="1" hangingPunct="1"/>
              <a:t>11</a:t>
            </a:fld>
            <a:endParaRPr lang="en-US" altLang="zh-CN" smtClean="0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7315200" y="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§4  AVL Trees</a:t>
            </a:r>
          </a:p>
        </p:txBody>
      </p:sp>
      <p:sp>
        <p:nvSpPr>
          <p:cNvPr id="309251" name="AutoShape 3"/>
          <p:cNvSpPr>
            <a:spLocks noChangeArrowheads="1"/>
          </p:cNvSpPr>
          <p:nvPr/>
        </p:nvSpPr>
        <p:spPr bwMode="auto">
          <a:xfrm>
            <a:off x="381000" y="304800"/>
            <a:ext cx="8229600" cy="6096000"/>
          </a:xfrm>
          <a:prstGeom prst="foldedCorner">
            <a:avLst>
              <a:gd name="adj" fmla="val 9009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08000" tIns="82800" rIns="36000" bIns="46800"/>
          <a:lstStyle/>
          <a:p>
            <a:r>
              <a:rPr kumimoji="1" lang="en-US" altLang="zh-CN" sz="1600" b="1">
                <a:ea typeface="宋体" charset="-122"/>
              </a:rPr>
              <a:t>AvlTree  Insert( ElementType X, AvlTree T ) </a:t>
            </a:r>
          </a:p>
          <a:p>
            <a:r>
              <a:rPr kumimoji="1" lang="en-US" altLang="zh-CN" sz="1600" b="1">
                <a:ea typeface="宋体" charset="-122"/>
              </a:rPr>
              <a:t>{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sz="1600" b="1">
                <a:ea typeface="宋体" charset="-122"/>
              </a:rPr>
              <a:t> ( T == NULL ) {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Create and return a one-node tree */ </a:t>
            </a:r>
          </a:p>
          <a:p>
            <a:r>
              <a:rPr kumimoji="1" lang="en-US" altLang="zh-CN" sz="1600" b="1">
                <a:ea typeface="宋体" charset="-122"/>
              </a:rPr>
              <a:t>        T = malloc(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sizeof</a:t>
            </a:r>
            <a:r>
              <a:rPr kumimoji="1" lang="en-US" altLang="zh-CN" sz="1600" b="1">
                <a:ea typeface="宋体" charset="-122"/>
              </a:rPr>
              <a:t>(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struct</a:t>
            </a:r>
            <a:r>
              <a:rPr kumimoji="1" lang="en-US" altLang="zh-CN" sz="1600" b="1">
                <a:ea typeface="宋体" charset="-122"/>
              </a:rPr>
              <a:t> AvlNode ) ); </a:t>
            </a:r>
          </a:p>
          <a:p>
            <a:r>
              <a:rPr kumimoji="1" lang="en-US" altLang="zh-CN" sz="1600" b="1">
                <a:ea typeface="宋体" charset="-122"/>
              </a:rPr>
              <a:t>     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sz="1600" b="1">
                <a:ea typeface="宋体" charset="-122"/>
              </a:rPr>
              <a:t> ( T == NULL )  FatalError( "Out of space!!!" ); </a:t>
            </a:r>
          </a:p>
          <a:p>
            <a:r>
              <a:rPr kumimoji="1" lang="en-US" altLang="zh-CN" sz="1600" b="1">
                <a:ea typeface="宋体" charset="-122"/>
              </a:rPr>
              <a:t>     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sz="1600" b="1">
                <a:ea typeface="宋体" charset="-122"/>
              </a:rPr>
              <a:t> {  T-&gt;Element = X; T-&gt;Height = 0; T-&gt;Left = T-&gt;Right = NULL; } </a:t>
            </a:r>
          </a:p>
          <a:p>
            <a:r>
              <a:rPr kumimoji="1" lang="en-US" altLang="zh-CN" sz="1600" b="1">
                <a:ea typeface="宋体" charset="-122"/>
              </a:rPr>
              <a:t>    }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End creating a one-node tree */</a:t>
            </a:r>
          </a:p>
          <a:p>
            <a:r>
              <a:rPr kumimoji="1" lang="en-US" altLang="zh-CN" sz="1600" b="1">
                <a:ea typeface="宋体" charset="-122"/>
              </a:rPr>
              <a:t> 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else	if</a:t>
            </a:r>
            <a:r>
              <a:rPr kumimoji="1" lang="en-US" altLang="zh-CN" sz="1600" b="1">
                <a:ea typeface="宋体" charset="-122"/>
              </a:rPr>
              <a:t> ( X &lt; T-&gt;Element ) {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handle left insertion */</a:t>
            </a:r>
          </a:p>
          <a:p>
            <a:r>
              <a:rPr kumimoji="1" lang="en-US" altLang="zh-CN" sz="1600" b="1">
                <a:ea typeface="宋体" charset="-122"/>
              </a:rPr>
              <a:t>	       T-&gt;Left = Insert( X, T-&gt;Left ); </a:t>
            </a:r>
          </a:p>
          <a:p>
            <a:r>
              <a:rPr kumimoji="1" lang="en-US" altLang="zh-CN" sz="1600" b="1">
                <a:ea typeface="宋体" charset="-122"/>
              </a:rPr>
              <a:t>	    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sz="1600" b="1">
                <a:ea typeface="宋体" charset="-122"/>
              </a:rPr>
              <a:t> ( Height( T-&gt;Left ) - Height( T-&gt;Right ) == 2 )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not balanced */</a:t>
            </a:r>
          </a:p>
          <a:p>
            <a:r>
              <a:rPr kumimoji="1" lang="en-US" altLang="zh-CN" sz="1600" b="1">
                <a:ea typeface="宋体" charset="-122"/>
              </a:rPr>
              <a:t>	        	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sz="1600" b="1">
                <a:ea typeface="宋体" charset="-122"/>
              </a:rPr>
              <a:t> ( X &lt; T-&gt;Left-&gt;Element )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LL Rotation */</a:t>
            </a:r>
          </a:p>
          <a:p>
            <a:r>
              <a:rPr kumimoji="1" lang="en-US" altLang="zh-CN" sz="1600" b="1">
                <a:ea typeface="宋体" charset="-122"/>
              </a:rPr>
              <a:t>			T = SingleRotateWithLeft( T ); </a:t>
            </a:r>
          </a:p>
          <a:p>
            <a:r>
              <a:rPr kumimoji="1" lang="en-US" altLang="zh-CN" sz="1600" b="1">
                <a:ea typeface="宋体" charset="-122"/>
              </a:rPr>
              <a:t>	        	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sz="1600" b="1">
                <a:ea typeface="宋体" charset="-122"/>
              </a:rPr>
              <a:t>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LR Rotation */</a:t>
            </a:r>
          </a:p>
          <a:p>
            <a:r>
              <a:rPr kumimoji="1" lang="en-US" altLang="zh-CN" sz="1600" b="1">
                <a:ea typeface="宋体" charset="-122"/>
              </a:rPr>
              <a:t>			T = DoubleRotateWithLeft( T ); }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End left */</a:t>
            </a:r>
          </a:p>
          <a:p>
            <a:r>
              <a:rPr kumimoji="1" lang="en-US" altLang="zh-CN" sz="1600" b="1">
                <a:ea typeface="宋体" charset="-122"/>
              </a:rPr>
              <a:t>	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else if</a:t>
            </a:r>
            <a:r>
              <a:rPr kumimoji="1" lang="en-US" altLang="zh-CN" sz="1600" b="1">
                <a:ea typeface="宋体" charset="-122"/>
              </a:rPr>
              <a:t>( X &gt; T-&gt;Element ) {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handle right insertion */</a:t>
            </a:r>
          </a:p>
          <a:p>
            <a:r>
              <a:rPr kumimoji="1" lang="en-US" altLang="zh-CN" sz="1600" b="1">
                <a:ea typeface="宋体" charset="-122"/>
              </a:rPr>
              <a:t>		T-&gt;Right = Insert( X, T-&gt;Right ); </a:t>
            </a:r>
          </a:p>
          <a:p>
            <a:r>
              <a:rPr kumimoji="1" lang="en-US" altLang="zh-CN" sz="1600" b="1">
                <a:ea typeface="宋体" charset="-122"/>
              </a:rPr>
              <a:t>		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if </a:t>
            </a:r>
            <a:r>
              <a:rPr kumimoji="1" lang="en-US" altLang="zh-CN" sz="1600" b="1">
                <a:ea typeface="宋体" charset="-122"/>
              </a:rPr>
              <a:t>( Height( T-&gt;Right ) - Height( T-&gt;Left ) == 2 )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not balanced */</a:t>
            </a:r>
          </a:p>
          <a:p>
            <a:r>
              <a:rPr kumimoji="1" lang="en-US" altLang="zh-CN" sz="1600" b="1">
                <a:ea typeface="宋体" charset="-122"/>
              </a:rPr>
              <a:t>		   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if</a:t>
            </a:r>
            <a:r>
              <a:rPr kumimoji="1" lang="en-US" altLang="zh-CN" sz="1600" b="1">
                <a:ea typeface="宋体" charset="-122"/>
              </a:rPr>
              <a:t> ( X &gt; T-&gt;Right-&gt;Element )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RR Rotation */</a:t>
            </a:r>
          </a:p>
          <a:p>
            <a:r>
              <a:rPr kumimoji="1" lang="en-US" altLang="zh-CN" sz="1600" b="1">
                <a:ea typeface="宋体" charset="-122"/>
              </a:rPr>
              <a:t>			T = SingleRotateWithRight( T ); </a:t>
            </a:r>
          </a:p>
          <a:p>
            <a:r>
              <a:rPr kumimoji="1" lang="en-US" altLang="zh-CN" sz="1600" b="1">
                <a:ea typeface="宋体" charset="-122"/>
              </a:rPr>
              <a:t>		   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else</a:t>
            </a:r>
            <a:r>
              <a:rPr kumimoji="1" lang="en-US" altLang="zh-CN" sz="1600" b="1">
                <a:ea typeface="宋体" charset="-122"/>
              </a:rPr>
              <a:t>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RL Rotation */</a:t>
            </a:r>
          </a:p>
          <a:p>
            <a:r>
              <a:rPr kumimoji="1" lang="en-US" altLang="zh-CN" sz="1600" b="1">
                <a:ea typeface="宋体" charset="-122"/>
              </a:rPr>
              <a:t>			T = DoubleRotateWithRight( T ); }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End right */</a:t>
            </a:r>
          </a:p>
          <a:p>
            <a:r>
              <a:rPr kumimoji="1" lang="en-US" altLang="zh-CN" sz="1600" b="1">
                <a:ea typeface="宋体" charset="-122"/>
              </a:rPr>
              <a:t>	         </a:t>
            </a:r>
            <a:r>
              <a:rPr kumimoji="1" lang="en-US" altLang="zh-CN" sz="1600" b="1">
                <a:solidFill>
                  <a:srgbClr val="008000"/>
                </a:solidFill>
                <a:ea typeface="宋体" charset="-122"/>
              </a:rPr>
              <a:t>/* Else X is in the tree already; we'll do nothing */ </a:t>
            </a:r>
          </a:p>
          <a:p>
            <a:r>
              <a:rPr kumimoji="1" lang="en-US" altLang="zh-CN" sz="1600" b="1">
                <a:ea typeface="宋体" charset="-122"/>
              </a:rPr>
              <a:t>    T-&gt;Height = Max( Height( T-&gt;Left ), Height( T-&gt;Right ) ) + 1; </a:t>
            </a:r>
          </a:p>
          <a:p>
            <a:r>
              <a:rPr kumimoji="1" lang="en-US" altLang="zh-CN" sz="1600" b="1">
                <a:ea typeface="宋体" charset="-122"/>
              </a:rPr>
              <a:t>    </a:t>
            </a:r>
            <a:r>
              <a:rPr kumimoji="1" lang="en-US" altLang="zh-CN" sz="1600" b="1">
                <a:solidFill>
                  <a:schemeClr val="hlink"/>
                </a:solidFill>
                <a:ea typeface="宋体" charset="-122"/>
              </a:rPr>
              <a:t>return</a:t>
            </a:r>
            <a:r>
              <a:rPr kumimoji="1" lang="en-US" altLang="zh-CN" sz="1600" b="1">
                <a:ea typeface="宋体" charset="-122"/>
              </a:rPr>
              <a:t> T; </a:t>
            </a:r>
          </a:p>
          <a:p>
            <a:r>
              <a:rPr kumimoji="1" lang="en-US" altLang="zh-CN" sz="1600" b="1">
                <a:ea typeface="宋体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BEAE8B9-5EE9-4FC9-83DE-DF0724D87582}" type="slidenum">
              <a:rPr lang="en-US" altLang="zh-CN" smtClean="0"/>
              <a:pPr eaLnBrk="1" hangingPunct="1"/>
              <a:t>12</a:t>
            </a:fld>
            <a:endParaRPr lang="en-US" altLang="zh-CN" smtClean="0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315200" y="0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宋体" charset="-122"/>
                <a:sym typeface="Webdings" pitchFamily="18" charset="2"/>
              </a:rPr>
              <a:t>§4  AVL Trees</a:t>
            </a:r>
          </a:p>
        </p:txBody>
      </p:sp>
      <p:graphicFrame>
        <p:nvGraphicFramePr>
          <p:cNvPr id="310275" name="Object 3"/>
          <p:cNvGraphicFramePr>
            <a:graphicFrameLocks noChangeAspect="1"/>
          </p:cNvGraphicFramePr>
          <p:nvPr/>
        </p:nvGraphicFramePr>
        <p:xfrm>
          <a:off x="6553200" y="4267200"/>
          <a:ext cx="2166938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Clip" r:id="rId7" imgW="2166845" imgH="2287575" progId="MS_ClipArt_Gallery.5">
                  <p:embed/>
                </p:oleObj>
              </mc:Choice>
              <mc:Fallback>
                <p:oleObj name="Clip" r:id="rId7" imgW="2166845" imgH="2287575" progId="MS_ClipArt_Gallery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267200"/>
                        <a:ext cx="2166938" cy="228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6553200" y="4267200"/>
            <a:ext cx="2209800" cy="228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310277" name="AutoShape 5"/>
          <p:cNvSpPr>
            <a:spLocks noChangeArrowheads="1"/>
          </p:cNvSpPr>
          <p:nvPr/>
        </p:nvSpPr>
        <p:spPr bwMode="auto">
          <a:xfrm flipH="1">
            <a:off x="1524000" y="1828800"/>
            <a:ext cx="5486400" cy="1905000"/>
          </a:xfrm>
          <a:prstGeom prst="cloudCallout">
            <a:avLst>
              <a:gd name="adj1" fmla="val -45894"/>
              <a:gd name="adj2" fmla="val 112745"/>
            </a:avLst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46800" rIns="0" bIns="46800" anchor="ctr"/>
          <a:lstStyle/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One last question:  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Obviously we have </a:t>
            </a:r>
            <a:r>
              <a:rPr kumimoji="1" lang="en-US" altLang="zh-CN" sz="2400" b="1" i="1" dirty="0" err="1">
                <a:latin typeface="Times New Roman" pitchFamily="18" charset="0"/>
                <a:ea typeface="宋体" charset="-122"/>
              </a:rPr>
              <a:t>T</a:t>
            </a:r>
            <a:r>
              <a:rPr kumimoji="1" lang="en-US" altLang="zh-CN" sz="2400" b="1" i="1" baseline="-25000" dirty="0" err="1">
                <a:latin typeface="Times New Roman" pitchFamily="18" charset="0"/>
                <a:ea typeface="宋体" charset="-122"/>
              </a:rPr>
              <a:t>p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O( 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) 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   where 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is the height of the tree.</a:t>
            </a:r>
          </a:p>
          <a:p>
            <a:pPr algn="ctr"/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But 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 = ?</a:t>
            </a: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533400" y="3048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indent="485775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Let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</a:rPr>
              <a:t>n</a:t>
            </a:r>
            <a:r>
              <a:rPr kumimoji="1" lang="en-US" altLang="zh-CN" sz="2000" b="1" i="1" baseline="-25000"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 be the minimum number of nodes in a height balanced tree of height </a:t>
            </a:r>
            <a:r>
              <a:rPr kumimoji="1" lang="en-US" altLang="zh-CN" sz="2000" b="1" i="1"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宋体" charset="-122"/>
              </a:rPr>
              <a:t>.  Then the tree must look like</a:t>
            </a:r>
          </a:p>
        </p:txBody>
      </p:sp>
      <p:grpSp>
        <p:nvGrpSpPr>
          <p:cNvPr id="310279" name="Group 7"/>
          <p:cNvGrpSpPr>
            <a:grpSpLocks/>
          </p:cNvGrpSpPr>
          <p:nvPr/>
        </p:nvGrpSpPr>
        <p:grpSpPr bwMode="auto">
          <a:xfrm>
            <a:off x="609600" y="1066800"/>
            <a:ext cx="4648200" cy="2209800"/>
            <a:chOff x="288" y="864"/>
            <a:chExt cx="2928" cy="1392"/>
          </a:xfrm>
        </p:grpSpPr>
        <p:grpSp>
          <p:nvGrpSpPr>
            <p:cNvPr id="20496" name="Group 8"/>
            <p:cNvGrpSpPr>
              <a:grpSpLocks/>
            </p:cNvGrpSpPr>
            <p:nvPr/>
          </p:nvGrpSpPr>
          <p:grpSpPr bwMode="auto">
            <a:xfrm>
              <a:off x="288" y="864"/>
              <a:ext cx="1200" cy="1392"/>
              <a:chOff x="576" y="2328"/>
              <a:chExt cx="1200" cy="1392"/>
            </a:xfrm>
          </p:grpSpPr>
          <p:sp>
            <p:nvSpPr>
              <p:cNvPr id="20505" name="Oval 9"/>
              <p:cNvSpPr>
                <a:spLocks noChangeArrowheads="1"/>
              </p:cNvSpPr>
              <p:nvPr/>
            </p:nvSpPr>
            <p:spPr bwMode="auto">
              <a:xfrm>
                <a:off x="981" y="2328"/>
                <a:ext cx="363" cy="3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宋体" charset="-122"/>
                  </a:rPr>
                  <a:t>A</a:t>
                </a:r>
                <a:endParaRPr kumimoji="1"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06" name="Line 10"/>
              <p:cNvSpPr>
                <a:spLocks noChangeShapeType="1"/>
              </p:cNvSpPr>
              <p:nvPr/>
            </p:nvSpPr>
            <p:spPr bwMode="auto">
              <a:xfrm flipH="1">
                <a:off x="864" y="2665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20507" name="Line 11"/>
              <p:cNvSpPr>
                <a:spLocks noChangeShapeType="1"/>
              </p:cNvSpPr>
              <p:nvPr/>
            </p:nvSpPr>
            <p:spPr bwMode="auto">
              <a:xfrm>
                <a:off x="1274" y="2665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20508" name="Rectangle 12"/>
              <p:cNvSpPr>
                <a:spLocks noChangeArrowheads="1"/>
              </p:cNvSpPr>
              <p:nvPr/>
            </p:nvSpPr>
            <p:spPr bwMode="auto">
              <a:xfrm>
                <a:off x="576" y="2856"/>
                <a:ext cx="480" cy="5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  <a:ea typeface="宋体" charset="-122"/>
                  </a:rPr>
                  <a:t>h</a:t>
                </a:r>
                <a:r>
                  <a:rPr kumimoji="1" lang="en-US" altLang="zh-CN" sz="2400" b="1">
                    <a:latin typeface="Times New Roman" pitchFamily="18" charset="0"/>
                    <a:ea typeface="宋体" charset="-122"/>
                    <a:sym typeface="Symbol" pitchFamily="18" charset="2"/>
                  </a:rPr>
                  <a:t>2</a:t>
                </a:r>
                <a:endParaRPr kumimoji="1" lang="en-US" altLang="zh-CN" sz="2400" b="1" i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09" name="Rectangle 13"/>
              <p:cNvSpPr>
                <a:spLocks noChangeArrowheads="1"/>
              </p:cNvSpPr>
              <p:nvPr/>
            </p:nvSpPr>
            <p:spPr bwMode="auto">
              <a:xfrm>
                <a:off x="1296" y="2856"/>
                <a:ext cx="480" cy="5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  <a:ea typeface="宋体" charset="-122"/>
                  </a:rPr>
                  <a:t>h</a:t>
                </a:r>
                <a:r>
                  <a:rPr kumimoji="1" lang="en-US" altLang="zh-CN" sz="2400" b="1">
                    <a:latin typeface="Times New Roman" pitchFamily="18" charset="0"/>
                    <a:ea typeface="宋体" charset="-122"/>
                    <a:sym typeface="Symbol" pitchFamily="18" charset="2"/>
                  </a:rPr>
                  <a:t>1</a:t>
                </a:r>
                <a:endParaRPr kumimoji="1" lang="en-US" altLang="zh-CN" sz="2400" b="1" i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10" name="Rectangle 14"/>
              <p:cNvSpPr>
                <a:spLocks noChangeArrowheads="1"/>
              </p:cNvSpPr>
              <p:nvPr/>
            </p:nvSpPr>
            <p:spPr bwMode="auto">
              <a:xfrm>
                <a:off x="1296" y="3432"/>
                <a:ext cx="48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20497" name="Group 15"/>
            <p:cNvGrpSpPr>
              <a:grpSpLocks/>
            </p:cNvGrpSpPr>
            <p:nvPr/>
          </p:nvGrpSpPr>
          <p:grpSpPr bwMode="auto">
            <a:xfrm flipH="1">
              <a:off x="2016" y="864"/>
              <a:ext cx="1200" cy="1392"/>
              <a:chOff x="576" y="2328"/>
              <a:chExt cx="1200" cy="1392"/>
            </a:xfrm>
          </p:grpSpPr>
          <p:sp>
            <p:nvSpPr>
              <p:cNvPr id="20499" name="Oval 16"/>
              <p:cNvSpPr>
                <a:spLocks noChangeArrowheads="1"/>
              </p:cNvSpPr>
              <p:nvPr/>
            </p:nvSpPr>
            <p:spPr bwMode="auto">
              <a:xfrm>
                <a:off x="981" y="2328"/>
                <a:ext cx="363" cy="36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  <a:ea typeface="宋体" charset="-122"/>
                  </a:rPr>
                  <a:t>A</a:t>
                </a:r>
                <a:endParaRPr kumimoji="1" lang="en-US" altLang="zh-CN" sz="2400" b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00" name="Line 17"/>
              <p:cNvSpPr>
                <a:spLocks noChangeShapeType="1"/>
              </p:cNvSpPr>
              <p:nvPr/>
            </p:nvSpPr>
            <p:spPr bwMode="auto">
              <a:xfrm flipH="1">
                <a:off x="864" y="2665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20501" name="Line 18"/>
              <p:cNvSpPr>
                <a:spLocks noChangeShapeType="1"/>
              </p:cNvSpPr>
              <p:nvPr/>
            </p:nvSpPr>
            <p:spPr bwMode="auto">
              <a:xfrm>
                <a:off x="1274" y="2665"/>
                <a:ext cx="192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  <p:sp>
            <p:nvSpPr>
              <p:cNvPr id="20502" name="Rectangle 19"/>
              <p:cNvSpPr>
                <a:spLocks noChangeArrowheads="1"/>
              </p:cNvSpPr>
              <p:nvPr/>
            </p:nvSpPr>
            <p:spPr bwMode="auto">
              <a:xfrm>
                <a:off x="576" y="2856"/>
                <a:ext cx="480" cy="5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  <a:ea typeface="宋体" charset="-122"/>
                  </a:rPr>
                  <a:t>h</a:t>
                </a:r>
                <a:r>
                  <a:rPr kumimoji="1" lang="en-US" altLang="zh-CN" sz="2400" b="1">
                    <a:latin typeface="Times New Roman" pitchFamily="18" charset="0"/>
                    <a:ea typeface="宋体" charset="-122"/>
                    <a:sym typeface="Symbol" pitchFamily="18" charset="2"/>
                  </a:rPr>
                  <a:t>2</a:t>
                </a:r>
                <a:endParaRPr kumimoji="1" lang="en-US" altLang="zh-CN" sz="2400" b="1" i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03" name="Rectangle 20"/>
              <p:cNvSpPr>
                <a:spLocks noChangeArrowheads="1"/>
              </p:cNvSpPr>
              <p:nvPr/>
            </p:nvSpPr>
            <p:spPr bwMode="auto">
              <a:xfrm>
                <a:off x="1296" y="2856"/>
                <a:ext cx="480" cy="5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pPr algn="ctr"/>
                <a:r>
                  <a:rPr kumimoji="1" lang="en-US" altLang="zh-CN" sz="2400" b="1" i="1">
                    <a:latin typeface="Times New Roman" pitchFamily="18" charset="0"/>
                    <a:ea typeface="宋体" charset="-122"/>
                  </a:rPr>
                  <a:t>h</a:t>
                </a:r>
                <a:r>
                  <a:rPr kumimoji="1" lang="en-US" altLang="zh-CN" sz="2400" b="1">
                    <a:latin typeface="Times New Roman" pitchFamily="18" charset="0"/>
                    <a:ea typeface="宋体" charset="-122"/>
                    <a:sym typeface="Symbol" pitchFamily="18" charset="2"/>
                  </a:rPr>
                  <a:t>1</a:t>
                </a:r>
                <a:endParaRPr kumimoji="1" lang="en-US" altLang="zh-CN" sz="2400" b="1" i="1"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504" name="Rectangle 21"/>
              <p:cNvSpPr>
                <a:spLocks noChangeArrowheads="1"/>
              </p:cNvSpPr>
              <p:nvPr/>
            </p:nvSpPr>
            <p:spPr bwMode="auto">
              <a:xfrm>
                <a:off x="1296" y="3432"/>
                <a:ext cx="48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46800" rIns="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20498" name="Rectangle 22"/>
            <p:cNvSpPr>
              <a:spLocks noChangeArrowheads="1"/>
            </p:cNvSpPr>
            <p:nvPr/>
          </p:nvSpPr>
          <p:spPr bwMode="auto">
            <a:xfrm>
              <a:off x="1584" y="148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/>
            <a:p>
              <a:pPr algn="ctr"/>
              <a:r>
                <a:rPr kumimoji="1" lang="en-US" altLang="zh-CN" sz="2800" b="1">
                  <a:latin typeface="Times New Roman" pitchFamily="18" charset="0"/>
                  <a:ea typeface="宋体" charset="-122"/>
                </a:rPr>
                <a:t>OR</a:t>
              </a:r>
            </a:p>
          </p:txBody>
        </p:sp>
      </p:grpSp>
      <p:sp>
        <p:nvSpPr>
          <p:cNvPr id="310295" name="Text Box 23"/>
          <p:cNvSpPr txBox="1">
            <a:spLocks noChangeArrowheads="1"/>
          </p:cNvSpPr>
          <p:nvPr/>
        </p:nvSpPr>
        <p:spPr bwMode="auto">
          <a:xfrm>
            <a:off x="5486400" y="2133600"/>
            <a:ext cx="32004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   </a:t>
            </a:r>
            <a:r>
              <a:rPr kumimoji="1" lang="en-US" altLang="zh-CN" sz="2400" b="1" i="1" dirty="0" err="1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 i="1" baseline="-25000" dirty="0" err="1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h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= </a:t>
            </a:r>
            <a:r>
              <a:rPr kumimoji="1" lang="en-US" altLang="zh-CN" sz="2400" b="1" i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h</a:t>
            </a:r>
            <a:r>
              <a:rPr kumimoji="1" lang="en-US" altLang="zh-CN" sz="2400" b="1" baseline="-25000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1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+ </a:t>
            </a:r>
            <a:r>
              <a:rPr kumimoji="1" lang="en-US" altLang="zh-CN" sz="2400" b="1" i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 i="1" baseline="-25000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h</a:t>
            </a:r>
            <a:r>
              <a:rPr kumimoji="1" lang="en-US" altLang="zh-CN" sz="2400" b="1" baseline="-25000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2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+ 1</a:t>
            </a:r>
          </a:p>
        </p:txBody>
      </p:sp>
      <p:sp>
        <p:nvSpPr>
          <p:cNvPr id="310296" name="AutoShape 24" descr="深色木质"/>
          <p:cNvSpPr>
            <a:spLocks noChangeArrowheads="1"/>
          </p:cNvSpPr>
          <p:nvPr/>
        </p:nvSpPr>
        <p:spPr bwMode="auto">
          <a:xfrm>
            <a:off x="990600" y="3352800"/>
            <a:ext cx="6781800" cy="1143000"/>
          </a:xfrm>
          <a:prstGeom prst="bevel">
            <a:avLst>
              <a:gd name="adj" fmla="val 7120"/>
            </a:avLst>
          </a:prstGeom>
          <a:ln>
            <a:headEnd/>
            <a:tailEnd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46800" rIns="0" bIns="46800" anchor="ctr"/>
          <a:lstStyle/>
          <a:p>
            <a:r>
              <a:rPr kumimoji="1" lang="zh-CN" altLang="en-US" sz="2800" b="1" dirty="0">
                <a:solidFill>
                  <a:schemeClr val="bg1"/>
                </a:solidFill>
                <a:ea typeface="宋体" charset="-122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ea typeface="宋体" charset="-122"/>
              </a:rPr>
              <a:t>Fibonacci numbers:   </a:t>
            </a:r>
          </a:p>
          <a:p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            F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= 0, 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= 1, 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F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1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+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F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2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  for 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&gt; 1</a:t>
            </a:r>
            <a:endParaRPr kumimoji="1" lang="en-US" altLang="zh-CN" sz="2400" b="1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310297" name="Text Box 25"/>
          <p:cNvSpPr txBox="1">
            <a:spLocks noChangeArrowheads="1"/>
          </p:cNvSpPr>
          <p:nvPr/>
        </p:nvSpPr>
        <p:spPr bwMode="auto">
          <a:xfrm>
            <a:off x="1066800" y="4572000"/>
            <a:ext cx="50292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宋体" charset="-122"/>
                <a:sym typeface="Symbol" pitchFamily="18" charset="2"/>
              </a:rPr>
              <a:t>   </a:t>
            </a:r>
            <a:r>
              <a:rPr kumimoji="1" lang="en-US" altLang="zh-CN" sz="2400" b="1" i="1" dirty="0" err="1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n</a:t>
            </a:r>
            <a:r>
              <a:rPr kumimoji="1" lang="en-US" altLang="zh-CN" sz="2400" b="1" i="1" baseline="-25000" dirty="0" err="1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h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= </a:t>
            </a:r>
            <a:r>
              <a:rPr kumimoji="1" lang="en-US" altLang="zh-CN" sz="2400" b="1" i="1" dirty="0" err="1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F</a:t>
            </a:r>
            <a:r>
              <a:rPr kumimoji="1" lang="en-US" altLang="zh-CN" sz="2400" b="1" i="1" baseline="-25000" dirty="0" err="1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h</a:t>
            </a:r>
            <a:r>
              <a:rPr kumimoji="1" lang="en-US" altLang="zh-CN" sz="2400" b="1" i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</a:t>
            </a:r>
            <a:r>
              <a:rPr kumimoji="1" lang="en-US" altLang="zh-CN" sz="2400" b="1" dirty="0">
                <a:solidFill>
                  <a:srgbClr val="00FF99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1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  <a:sym typeface="Symbol" pitchFamily="18" charset="2"/>
              </a:rPr>
              <a:t>,  for  </a:t>
            </a:r>
            <a:r>
              <a:rPr kumimoji="1" lang="en-US" altLang="zh-CN" sz="2400" b="1" i="1" dirty="0">
                <a:latin typeface="Times New Roman" pitchFamily="18" charset="0"/>
                <a:ea typeface="宋体" charset="-122"/>
                <a:sym typeface="Symbol" pitchFamily="18" charset="2"/>
              </a:rPr>
              <a:t>h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  <a:sym typeface="Symbol" pitchFamily="18" charset="2"/>
              </a:rPr>
              <a:t>  0</a:t>
            </a:r>
            <a:endParaRPr kumimoji="1" lang="en-US" altLang="zh-CN" sz="2400" b="1" dirty="0">
              <a:solidFill>
                <a:schemeClr val="hlink"/>
              </a:solidFill>
              <a:latin typeface="Times New Roman" pitchFamily="18" charset="0"/>
              <a:ea typeface="宋体" charset="-122"/>
              <a:sym typeface="Symbol" pitchFamily="18" charset="2"/>
            </a:endParaRPr>
          </a:p>
        </p:txBody>
      </p:sp>
      <p:grpSp>
        <p:nvGrpSpPr>
          <p:cNvPr id="310298" name="Group 26"/>
          <p:cNvGrpSpPr>
            <a:grpSpLocks/>
          </p:cNvGrpSpPr>
          <p:nvPr/>
        </p:nvGrpSpPr>
        <p:grpSpPr bwMode="auto">
          <a:xfrm>
            <a:off x="990600" y="4800600"/>
            <a:ext cx="6858000" cy="973138"/>
            <a:chOff x="192" y="3168"/>
            <a:chExt cx="4320" cy="613"/>
          </a:xfrm>
        </p:grpSpPr>
        <p:sp>
          <p:nvSpPr>
            <p:cNvPr id="20494" name="Text Box 27"/>
            <p:cNvSpPr txBox="1">
              <a:spLocks noChangeArrowheads="1"/>
            </p:cNvSpPr>
            <p:nvPr/>
          </p:nvSpPr>
          <p:spPr bwMode="auto">
            <a:xfrm>
              <a:off x="192" y="3312"/>
              <a:ext cx="3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800" rIns="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宋体" charset="-122"/>
                </a:rPr>
                <a:t>Fibonacci number theory gives that</a:t>
              </a:r>
            </a:p>
          </p:txBody>
        </p:sp>
        <p:graphicFrame>
          <p:nvGraphicFramePr>
            <p:cNvPr id="20495" name="Object 28"/>
            <p:cNvGraphicFramePr>
              <a:graphicFrameLocks noChangeAspect="1"/>
            </p:cNvGraphicFramePr>
            <p:nvPr/>
          </p:nvGraphicFramePr>
          <p:xfrm>
            <a:off x="3168" y="3168"/>
            <a:ext cx="1344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5" name="公式" r:id="rId9" imgW="1193282" imgH="545863" progId="Equation.3">
                    <p:embed/>
                  </p:oleObj>
                </mc:Choice>
                <mc:Fallback>
                  <p:oleObj name="公式" r:id="rId9" imgW="1193282" imgH="545863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168"/>
                          <a:ext cx="1344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301" name="Object 29"/>
          <p:cNvGraphicFramePr>
            <a:graphicFrameLocks noChangeAspect="1"/>
          </p:cNvGraphicFramePr>
          <p:nvPr/>
        </p:nvGraphicFramePr>
        <p:xfrm>
          <a:off x="1476375" y="5553075"/>
          <a:ext cx="43910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11" imgW="1968500" imgH="381000" progId="Equation.DSMT4">
                  <p:embed/>
                </p:oleObj>
              </mc:Choice>
              <mc:Fallback>
                <p:oleObj name="Equation" r:id="rId11" imgW="1968500" imgH="381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553075"/>
                        <a:ext cx="43910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0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0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0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0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animBg="1"/>
      <p:bldP spid="310277" grpId="0" animBg="1" autoUpdateAnimBg="0"/>
      <p:bldP spid="310278" grpId="0" autoUpdateAnimBg="0"/>
      <p:bldP spid="310295" grpId="0" autoUpdateAnimBg="0"/>
      <p:bldP spid="310296" grpId="0" animBg="1" autoUpdateAnimBg="0"/>
      <p:bldP spid="31029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-243408"/>
            <a:ext cx="5064953" cy="1695631"/>
          </a:xfrm>
        </p:spPr>
        <p:txBody>
          <a:bodyPr/>
          <a:lstStyle/>
          <a:p>
            <a:r>
              <a:rPr lang="zh-CN" altLang="en-US" dirty="0"/>
              <a:t>课堂</a:t>
            </a:r>
            <a:r>
              <a:rPr lang="zh-CN" altLang="en-US" dirty="0" smtClean="0"/>
              <a:t>练习</a:t>
            </a:r>
            <a:endParaRPr lang="en-US" altLang="zh-CN" dirty="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959716"/>
            <a:ext cx="7526203" cy="50776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依次输入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7</a:t>
            </a:r>
            <a:r>
              <a:rPr lang="zh-CN" altLang="en-US" dirty="0" smtClean="0"/>
              <a:t>共</a:t>
            </a:r>
            <a:r>
              <a:rPr lang="en-US" altLang="zh-CN" dirty="0" smtClean="0"/>
              <a:t>7</a:t>
            </a:r>
            <a:r>
              <a:rPr lang="zh-CN" altLang="en-US" dirty="0" smtClean="0"/>
              <a:t>个数字，建立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1</a:t>
            </a:r>
            <a:r>
              <a:rPr lang="zh-CN" altLang="en-US" dirty="0" smtClean="0"/>
              <a:t>中建立的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树中，依次插入</a:t>
            </a:r>
            <a:r>
              <a:rPr lang="en-US" altLang="zh-CN" dirty="0" smtClean="0"/>
              <a:t>  16</a:t>
            </a:r>
            <a:r>
              <a:rPr lang="zh-CN" altLang="en-US" dirty="0" smtClean="0"/>
              <a:t>到</a:t>
            </a:r>
            <a:r>
              <a:rPr lang="en-US" altLang="zh-CN" dirty="0" smtClean="0"/>
              <a:t> 10.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AVL</a:t>
            </a:r>
            <a:r>
              <a:rPr lang="zh-CN" altLang="en-US" dirty="0" smtClean="0"/>
              <a:t>树中插入</a:t>
            </a:r>
            <a:r>
              <a:rPr lang="en-US" altLang="zh-CN" dirty="0" smtClean="0"/>
              <a:t> 8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838C4D5-D08A-474C-9B1C-71C2FFE9147D}" type="slidenum">
              <a:rPr lang="en-US" altLang="zh-CN" smtClean="0"/>
              <a:pPr eaLnBrk="1" hangingPunct="1"/>
              <a:t>13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3B066A1-49B5-484D-A189-B013F4CF8D14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AVL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树类的实现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064500" cy="4114800"/>
          </a:xfrm>
        </p:spPr>
        <p:txBody>
          <a:bodyPr>
            <a:normAutofit fontScale="70000" lnSpcReduction="20000"/>
          </a:bodyPr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template &lt;class Type&gt;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class </a:t>
            </a:r>
            <a:r>
              <a:rPr lang="en-US" altLang="zh-CN" sz="2400" b="1" dirty="0" err="1" smtClean="0"/>
              <a:t>AvlTree</a:t>
            </a:r>
            <a:r>
              <a:rPr lang="en-US" altLang="zh-CN" sz="2400" b="1" dirty="0" smtClean="0"/>
              <a:t>{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struct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AvlNode</a:t>
            </a:r>
            <a:endParaRPr lang="en-US" altLang="zh-CN" sz="2400" b="1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	{  Type      data;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  *left;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  *right;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      height;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    </a:t>
            </a:r>
            <a:endParaRPr lang="nb-NO" altLang="zh-CN" sz="2400" b="1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nb-NO" altLang="zh-CN" sz="2400" b="1" dirty="0" smtClean="0"/>
              <a:t>            AvlNode( const Type &amp;element , AvlNode *lt,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nb-NO" altLang="zh-CN" sz="2400" b="1" dirty="0" smtClean="0"/>
              <a:t>                             AvlNode *rt, int h=0 )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nb-NO" altLang="zh-CN" sz="2400" b="1" dirty="0" smtClean="0"/>
              <a:t>               </a:t>
            </a:r>
            <a:r>
              <a:rPr lang="en-US" altLang="zh-CN" sz="2400" b="1" dirty="0" smtClean="0"/>
              <a:t>: data(element), left( </a:t>
            </a:r>
            <a:r>
              <a:rPr lang="en-US" altLang="zh-CN" sz="2400" b="1" dirty="0" err="1" smtClean="0"/>
              <a:t>lt</a:t>
            </a:r>
            <a:r>
              <a:rPr lang="en-US" altLang="zh-CN" sz="2400" b="1" dirty="0" smtClean="0"/>
              <a:t> ), right( </a:t>
            </a:r>
            <a:r>
              <a:rPr lang="en-US" altLang="zh-CN" sz="2400" b="1" dirty="0" err="1" smtClean="0"/>
              <a:t>rt</a:t>
            </a:r>
            <a:r>
              <a:rPr lang="en-US" altLang="zh-CN" sz="2400" b="1" dirty="0" smtClean="0"/>
              <a:t> ), height(h) { }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          };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zh-CN" sz="2400" b="1" dirty="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zh-CN" sz="2400" b="1" dirty="0" smtClean="0"/>
              <a:t>	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*root;</a:t>
            </a:r>
          </a:p>
        </p:txBody>
      </p:sp>
    </p:spTree>
    <p:extLst>
      <p:ext uri="{BB962C8B-B14F-4D97-AF65-F5344CB8AC3E}">
        <p14:creationId xmlns:p14="http://schemas.microsoft.com/office/powerpoint/2010/main" val="1094906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C0DA1553-C61A-4206-8DC7-D4AF73FB6380}" type="slidenum">
              <a:rPr lang="en-US" altLang="zh-CN" smtClean="0"/>
              <a:pPr eaLnBrk="1" hangingPunct="1"/>
              <a:t>15</a:t>
            </a:fld>
            <a:endParaRPr lang="en-US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4"/>
            <a:ext cx="7772400" cy="5975946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	public:</a:t>
            </a:r>
            <a:endParaRPr lang="fr-FR" altLang="zh-CN" sz="2400" b="1" dirty="0" smtClean="0"/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fr-FR" altLang="zh-CN" sz="2400" b="1" dirty="0" smtClean="0"/>
              <a:t>	   AvlTree( AvlNode *t = NULL ) {root = t;}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fr-FR" altLang="zh-CN" sz="2400" b="1" dirty="0" smtClean="0"/>
              <a:t>        </a:t>
            </a:r>
            <a:r>
              <a:rPr lang="en-US" altLang="zh-CN" sz="2400" b="1" dirty="0" smtClean="0"/>
              <a:t>~</a:t>
            </a:r>
            <a:r>
              <a:rPr lang="en-US" altLang="zh-CN" sz="2400" b="1" dirty="0" err="1" smtClean="0"/>
              <a:t>AvlTree</a:t>
            </a:r>
            <a:r>
              <a:rPr lang="en-US" altLang="zh-CN" sz="2400" b="1" dirty="0" smtClean="0"/>
              <a:t>( ) { </a:t>
            </a:r>
            <a:r>
              <a:rPr lang="en-US" altLang="zh-CN" sz="2400" b="1" dirty="0" err="1" smtClean="0"/>
              <a:t>makeEmpty</a:t>
            </a:r>
            <a:r>
              <a:rPr lang="en-US" altLang="zh-CN" sz="2400" b="1" dirty="0" smtClean="0"/>
              <a:t>( root); 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        </a:t>
            </a:r>
            <a:r>
              <a:rPr lang="en-US" altLang="zh-CN" sz="2400" b="1" dirty="0" err="1" smtClean="0"/>
              <a:t>bool</a:t>
            </a:r>
            <a:r>
              <a:rPr lang="en-US" altLang="zh-CN" sz="2400" b="1" dirty="0" smtClean="0"/>
              <a:t> find( </a:t>
            </a:r>
            <a:r>
              <a:rPr lang="en-US" altLang="zh-CN" sz="2400" b="1" dirty="0" err="1" smtClean="0"/>
              <a:t>const</a:t>
            </a:r>
            <a:r>
              <a:rPr lang="en-US" altLang="zh-CN" sz="2400" b="1" dirty="0" smtClean="0"/>
              <a:t> Type &amp; x ) </a:t>
            </a:r>
            <a:r>
              <a:rPr lang="en-US" altLang="zh-CN" sz="2400" b="1" dirty="0" err="1" smtClean="0"/>
              <a:t>const</a:t>
            </a:r>
            <a:r>
              <a:rPr lang="en-US" altLang="zh-CN" sz="24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        void insert( </a:t>
            </a:r>
            <a:r>
              <a:rPr lang="en-US" altLang="zh-CN" sz="2400" b="1" dirty="0" err="1" smtClean="0"/>
              <a:t>const</a:t>
            </a:r>
            <a:r>
              <a:rPr lang="en-US" altLang="zh-CN" sz="2400" b="1" dirty="0" smtClean="0"/>
              <a:t> Type &amp; x ) {insert(x, root);}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        void remove( </a:t>
            </a:r>
            <a:r>
              <a:rPr lang="en-US" altLang="zh-CN" sz="2400" b="1" dirty="0" err="1" smtClean="0"/>
              <a:t>const</a:t>
            </a:r>
            <a:r>
              <a:rPr lang="en-US" altLang="zh-CN" sz="2400" b="1" dirty="0" smtClean="0"/>
              <a:t> Type &amp; x ) {remove(x, root);}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	private:</a:t>
            </a:r>
            <a:endParaRPr lang="fr-FR" altLang="zh-CN" sz="2400" b="1" dirty="0" smtClean="0"/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fr-FR" altLang="zh-CN" sz="2400" b="1" dirty="0" smtClean="0"/>
              <a:t>        void insert( const Type &amp; x, AvlNode * &amp; t ) 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fr-FR" altLang="zh-CN" sz="2400" b="1" dirty="0" smtClean="0"/>
              <a:t>        </a:t>
            </a:r>
            <a:r>
              <a:rPr lang="en-US" altLang="zh-CN" sz="2400" b="1" dirty="0" err="1" smtClean="0"/>
              <a:t>bool</a:t>
            </a:r>
            <a:r>
              <a:rPr lang="en-US" altLang="zh-CN" sz="2400" b="1" dirty="0" smtClean="0"/>
              <a:t> remove( </a:t>
            </a:r>
            <a:r>
              <a:rPr lang="en-US" altLang="zh-CN" sz="2400" b="1" dirty="0" err="1" smtClean="0"/>
              <a:t>const</a:t>
            </a:r>
            <a:r>
              <a:rPr lang="en-US" altLang="zh-CN" sz="2400" b="1" dirty="0" smtClean="0"/>
              <a:t> Type &amp; x,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 &amp; t ) 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        void </a:t>
            </a:r>
            <a:r>
              <a:rPr lang="en-US" altLang="zh-CN" sz="2400" b="1" dirty="0" err="1" smtClean="0"/>
              <a:t>makeEmpty</a:t>
            </a:r>
            <a:r>
              <a:rPr lang="en-US" altLang="zh-CN" sz="2400" b="1" dirty="0" smtClean="0"/>
              <a:t>(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 &amp; t );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	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height(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*t ) </a:t>
            </a:r>
            <a:r>
              <a:rPr lang="en-US" altLang="zh-CN" sz="2400" b="1" dirty="0" err="1" smtClean="0"/>
              <a:t>const</a:t>
            </a:r>
            <a:r>
              <a:rPr lang="en-US" altLang="zh-CN" sz="2400" b="1" dirty="0" smtClean="0"/>
              <a:t> 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                { return t == NULL ? -1 : t-&gt;height;}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   	   void LL(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 &amp; t );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	   void LR(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 &amp; t );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	   void RL(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 &amp; t );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	   void RR(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 &amp; t );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	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max(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a,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b) {return (a&gt;b)?</a:t>
            </a:r>
            <a:r>
              <a:rPr lang="en-US" altLang="zh-CN" sz="2400" b="1" dirty="0" err="1" smtClean="0"/>
              <a:t>a:b</a:t>
            </a:r>
            <a:r>
              <a:rPr lang="en-US" altLang="zh-CN" sz="2400" b="1" dirty="0" smtClean="0"/>
              <a:t>;}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400" b="1" dirty="0" smtClean="0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935938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A7817A7-E1D1-4E1C-B0A1-BF86CD04F650}" type="slidenum">
              <a:rPr lang="en-US" altLang="zh-CN" smtClean="0"/>
              <a:pPr eaLnBrk="1" hangingPunct="1"/>
              <a:t>16</a:t>
            </a:fld>
            <a:endParaRPr lang="en-US" altLang="zh-CN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199465" y="-68449"/>
            <a:ext cx="7651785" cy="1695631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find</a:t>
            </a:r>
            <a:r>
              <a:rPr lang="zh-CN" altLang="en-US" dirty="0" smtClean="0"/>
              <a:t>函数的非递归实现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07375" cy="4114800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b="1" dirty="0" smtClean="0"/>
              <a:t>template &lt;class Type&gt;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b="1" dirty="0" err="1" smtClean="0"/>
              <a:t>bool</a:t>
            </a:r>
            <a:r>
              <a:rPr lang="en-US" altLang="zh-CN" sz="2800" b="1" dirty="0" smtClean="0"/>
              <a:t> </a:t>
            </a:r>
            <a:r>
              <a:rPr lang="en-US" altLang="zh-CN" sz="2800" b="1" dirty="0" err="1" smtClean="0"/>
              <a:t>AvlTree</a:t>
            </a:r>
            <a:r>
              <a:rPr lang="en-US" altLang="zh-CN" sz="2800" b="1" dirty="0" smtClean="0"/>
              <a:t>&lt;Type&gt;::find( </a:t>
            </a:r>
            <a:r>
              <a:rPr lang="en-US" altLang="zh-CN" sz="2800" b="1" dirty="0" err="1" smtClean="0"/>
              <a:t>const</a:t>
            </a:r>
            <a:r>
              <a:rPr lang="en-US" altLang="zh-CN" sz="2800" b="1" dirty="0" smtClean="0"/>
              <a:t> Type &amp; x ) </a:t>
            </a:r>
            <a:r>
              <a:rPr lang="en-US" altLang="zh-CN" sz="2800" b="1" dirty="0" err="1" smtClean="0"/>
              <a:t>const</a:t>
            </a:r>
            <a:endParaRPr lang="en-US" altLang="zh-CN" sz="2800" b="1" dirty="0" smtClean="0"/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b="1" dirty="0" smtClean="0"/>
              <a:t>{</a:t>
            </a:r>
            <a:r>
              <a:rPr lang="en-US" altLang="zh-CN" sz="2800" b="1" dirty="0" err="1" smtClean="0"/>
              <a:t>AvlNode</a:t>
            </a:r>
            <a:r>
              <a:rPr lang="en-US" altLang="zh-CN" sz="2800" b="1" dirty="0" smtClean="0"/>
              <a:t> *t = root;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b="1" dirty="0" smtClean="0"/>
              <a:t> while (t!=NULL &amp;&amp; t-&gt;data != x) 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b="1" dirty="0" smtClean="0"/>
              <a:t>	if (t-&gt;data &gt; x) t = t-&gt;left; else t = t-&gt;right;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b="1" dirty="0" smtClean="0"/>
              <a:t> if (t==NULL) return false; else return true;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sz="2800" b="1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35914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8EA67D4-8482-4AFB-A4F2-9AEA6C8364D0}" type="slidenum">
              <a:rPr lang="en-US" altLang="zh-CN" smtClean="0"/>
              <a:pPr eaLnBrk="1" hangingPunct="1"/>
              <a:t>17</a:t>
            </a:fld>
            <a:endParaRPr lang="en-US" altLang="zh-CN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私有的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函数的实现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55895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template &lt;class Type&gt;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void </a:t>
            </a:r>
            <a:r>
              <a:rPr lang="en-US" altLang="zh-CN" sz="2000" b="1" dirty="0" err="1" smtClean="0"/>
              <a:t>AvlTree</a:t>
            </a:r>
            <a:r>
              <a:rPr lang="en-US" altLang="zh-CN" sz="2000" b="1" dirty="0" smtClean="0"/>
              <a:t>&lt;Type&gt;::insert( </a:t>
            </a:r>
            <a:r>
              <a:rPr lang="en-US" altLang="zh-CN" sz="2000" b="1" dirty="0" err="1" smtClean="0"/>
              <a:t>const</a:t>
            </a:r>
            <a:r>
              <a:rPr lang="en-US" altLang="zh-CN" sz="2000" b="1" dirty="0" smtClean="0"/>
              <a:t> Type &amp; x, </a:t>
            </a:r>
            <a:r>
              <a:rPr lang="en-US" altLang="zh-CN" sz="2000" b="1" dirty="0" err="1" smtClean="0"/>
              <a:t>AvlNode</a:t>
            </a:r>
            <a:r>
              <a:rPr lang="en-US" altLang="zh-CN" sz="2000" b="1" dirty="0" smtClean="0"/>
              <a:t> * &amp; t )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{ if( t == NULL )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        t = new </a:t>
            </a:r>
            <a:r>
              <a:rPr lang="en-US" altLang="zh-CN" sz="2000" b="1" dirty="0" err="1" smtClean="0"/>
              <a:t>AvlNode</a:t>
            </a:r>
            <a:r>
              <a:rPr lang="en-US" altLang="zh-CN" sz="2000" b="1" dirty="0" smtClean="0"/>
              <a:t>( x, NULL, NULL 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    else if( x &lt; t-&gt;data ) {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               insert( x, t-&gt;left 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FF99"/>
                </a:solidFill>
              </a:rPr>
              <a:t>                if( height( t-&gt;left ) - height( t-&gt;right ) == 2 )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FF99"/>
                </a:solidFill>
              </a:rPr>
              <a:t>                    if( x &lt; t-&gt;left-&gt;data ) LL( t ); else LR(t);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		 }        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            else if( t-&gt;data &lt; x )  {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                     insert( x, t-&gt;right 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                     </a:t>
            </a:r>
            <a:r>
              <a:rPr lang="en-US" altLang="zh-CN" sz="2000" b="1" dirty="0" smtClean="0">
                <a:solidFill>
                  <a:srgbClr val="00FF99"/>
                </a:solidFill>
              </a:rPr>
              <a:t>if( height( t-&gt;right ) - height( t-&gt;left ) == 2 )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>
                <a:solidFill>
                  <a:srgbClr val="00FF99"/>
                </a:solidFill>
              </a:rPr>
              <a:t>                           if( t-&gt;right-&gt;data &lt; x ) RR(t); else RL(t);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   }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 </a:t>
            </a:r>
            <a:r>
              <a:rPr lang="en-US" altLang="zh-CN" sz="2000" b="1" dirty="0" smtClean="0">
                <a:solidFill>
                  <a:srgbClr val="00FF99"/>
                </a:solidFill>
              </a:rPr>
              <a:t>t-&gt;height = max( height( t-&gt;left ) , height( t-&gt;right ) ) + 1;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000" b="1" dirty="0" smtClean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320547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2E6F18BC-BB8D-4819-8361-B04B3A8DB909}" type="slidenum">
              <a:rPr lang="en-US" altLang="zh-CN" smtClean="0"/>
              <a:pPr eaLnBrk="1" hangingPunct="1"/>
              <a:t>18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1143000"/>
          </a:xfrm>
        </p:spPr>
        <p:txBody>
          <a:bodyPr/>
          <a:lstStyle/>
          <a:p>
            <a:pPr eaLnBrk="1" hangingPunct="1"/>
            <a:r>
              <a:rPr lang="nb-NO" altLang="zh-CN" dirty="0" smtClean="0"/>
              <a:t>LL</a:t>
            </a:r>
            <a:endParaRPr lang="en-US" altLang="zh-CN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975" y="408954"/>
            <a:ext cx="5504238" cy="554032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zh-CN" sz="2400" b="1" dirty="0" smtClean="0"/>
              <a:t>template &lt;class Type&gt;</a:t>
            </a:r>
            <a:endParaRPr lang="nb-NO" altLang="zh-CN" sz="2400" b="1" dirty="0" smtClean="0"/>
          </a:p>
          <a:p>
            <a:pPr marL="0" indent="0" eaLnBrk="1" hangingPunct="1">
              <a:buNone/>
            </a:pPr>
            <a:r>
              <a:rPr lang="nb-NO" altLang="zh-CN" sz="2400" b="1" dirty="0" smtClean="0"/>
              <a:t>void AvlTree&lt;Type&gt;::LL( AvlNode * &amp; t )</a:t>
            </a:r>
            <a:endParaRPr lang="en-US" altLang="zh-CN" sz="2400" b="1" dirty="0" smtClean="0"/>
          </a:p>
          <a:p>
            <a:pPr marL="0" indent="0" eaLnBrk="1" hangingPunct="1">
              <a:buNone/>
            </a:pPr>
            <a:r>
              <a:rPr lang="en-US" altLang="zh-CN" sz="2400" b="1" dirty="0" smtClean="0"/>
              <a:t>{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*t1 = t-&gt;left;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t-&gt;left = t1-&gt;right;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t1-&gt;right = t;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t-&gt;height = max( height( t-&gt;left ),  height( t-&gt;right ) ) + 1;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t1-&gt;height = max( height( t1-&gt;left ), height(t)) + 1;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  t = t1;</a:t>
            </a:r>
          </a:p>
          <a:p>
            <a:pPr marL="0" indent="0" eaLnBrk="1" hangingPunct="1">
              <a:buNone/>
            </a:pPr>
            <a:r>
              <a:rPr lang="en-US" altLang="zh-CN" sz="2400" b="1" dirty="0" smtClean="0"/>
              <a:t>} </a:t>
            </a:r>
          </a:p>
        </p:txBody>
      </p:sp>
      <p:grpSp>
        <p:nvGrpSpPr>
          <p:cNvPr id="22533" name="Group 4"/>
          <p:cNvGrpSpPr>
            <a:grpSpLocks/>
          </p:cNvGrpSpPr>
          <p:nvPr/>
        </p:nvGrpSpPr>
        <p:grpSpPr bwMode="auto">
          <a:xfrm>
            <a:off x="5435600" y="1268413"/>
            <a:ext cx="3511550" cy="3097212"/>
            <a:chOff x="415" y="1071"/>
            <a:chExt cx="2212" cy="2178"/>
          </a:xfrm>
        </p:grpSpPr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1516" y="1351"/>
              <a:ext cx="334" cy="34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553" tIns="39776" rIns="79553" bIns="39776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1294" y="1771"/>
              <a:ext cx="333" cy="3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553" tIns="39776" rIns="79553" bIns="39776" anchor="ctr"/>
            <a:lstStyle/>
            <a:p>
              <a:pPr algn="ctr"/>
              <a:r>
                <a:rPr lang="en-US" altLang="zh-CN" b="1">
                  <a:ea typeface="宋体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1572" y="1141"/>
              <a:ext cx="27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9776" rIns="0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+1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37" name="Text Box 8"/>
            <p:cNvSpPr txBox="1">
              <a:spLocks noChangeArrowheads="1"/>
            </p:cNvSpPr>
            <p:nvPr/>
          </p:nvSpPr>
          <p:spPr bwMode="auto">
            <a:xfrm>
              <a:off x="703" y="2659"/>
              <a:ext cx="33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9776" rIns="0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h-1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38" name="Text Box 9"/>
            <p:cNvSpPr txBox="1">
              <a:spLocks noChangeArrowheads="1"/>
            </p:cNvSpPr>
            <p:nvPr/>
          </p:nvSpPr>
          <p:spPr bwMode="auto">
            <a:xfrm>
              <a:off x="1350" y="1560"/>
              <a:ext cx="27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9776" rIns="0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0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39" name="Rectangle 10"/>
            <p:cNvSpPr>
              <a:spLocks noChangeArrowheads="1"/>
            </p:cNvSpPr>
            <p:nvPr/>
          </p:nvSpPr>
          <p:spPr bwMode="auto">
            <a:xfrm>
              <a:off x="1073" y="2470"/>
              <a:ext cx="277" cy="7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073" y="3029"/>
              <a:ext cx="2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H="1">
              <a:off x="1080" y="3039"/>
              <a:ext cx="277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1073" y="3029"/>
              <a:ext cx="277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3" name="Rectangle 14"/>
            <p:cNvSpPr>
              <a:spLocks noChangeArrowheads="1"/>
            </p:cNvSpPr>
            <p:nvPr/>
          </p:nvSpPr>
          <p:spPr bwMode="auto">
            <a:xfrm>
              <a:off x="1460" y="2470"/>
              <a:ext cx="279" cy="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906" y="1169"/>
              <a:ext cx="27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9776" rIns="0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+2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45" name="Text Box 16"/>
            <p:cNvSpPr txBox="1">
              <a:spLocks noChangeArrowheads="1"/>
            </p:cNvSpPr>
            <p:nvPr/>
          </p:nvSpPr>
          <p:spPr bwMode="auto">
            <a:xfrm>
              <a:off x="795" y="1588"/>
              <a:ext cx="278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9776" rIns="0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+1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46" name="AutoShape 17"/>
            <p:cNvSpPr>
              <a:spLocks/>
            </p:cNvSpPr>
            <p:nvPr/>
          </p:nvSpPr>
          <p:spPr bwMode="auto">
            <a:xfrm>
              <a:off x="962" y="2470"/>
              <a:ext cx="55" cy="559"/>
            </a:xfrm>
            <a:prstGeom prst="leftBrace">
              <a:avLst>
                <a:gd name="adj1" fmla="val 8469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7" name="AutoShape 18"/>
            <p:cNvSpPr>
              <a:spLocks/>
            </p:cNvSpPr>
            <p:nvPr/>
          </p:nvSpPr>
          <p:spPr bwMode="auto">
            <a:xfrm>
              <a:off x="593" y="2470"/>
              <a:ext cx="110" cy="769"/>
            </a:xfrm>
            <a:prstGeom prst="leftBrace">
              <a:avLst>
                <a:gd name="adj1" fmla="val 5825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553" tIns="39776" rIns="79553" bIns="39776" anchor="ctr"/>
            <a:lstStyle/>
            <a:p>
              <a:pPr algn="ctr"/>
              <a:endParaRPr lang="zh-CN" altLang="zh-CN"/>
            </a:p>
          </p:txBody>
        </p:sp>
        <p:sp>
          <p:nvSpPr>
            <p:cNvPr id="22548" name="Text Box 19"/>
            <p:cNvSpPr txBox="1">
              <a:spLocks noChangeArrowheads="1"/>
            </p:cNvSpPr>
            <p:nvPr/>
          </p:nvSpPr>
          <p:spPr bwMode="auto">
            <a:xfrm>
              <a:off x="415" y="2707"/>
              <a:ext cx="33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553" tIns="39776" rIns="79553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h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49" name="Rectangle 20"/>
            <p:cNvSpPr>
              <a:spLocks noChangeArrowheads="1"/>
            </p:cNvSpPr>
            <p:nvPr/>
          </p:nvSpPr>
          <p:spPr bwMode="auto">
            <a:xfrm>
              <a:off x="1905" y="1841"/>
              <a:ext cx="278" cy="5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0" name="AutoShape 21"/>
            <p:cNvSpPr>
              <a:spLocks/>
            </p:cNvSpPr>
            <p:nvPr/>
          </p:nvSpPr>
          <p:spPr bwMode="auto">
            <a:xfrm>
              <a:off x="1794" y="2470"/>
              <a:ext cx="56" cy="559"/>
            </a:xfrm>
            <a:prstGeom prst="rightBrace">
              <a:avLst>
                <a:gd name="adj1" fmla="val 8318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1927" y="2610"/>
              <a:ext cx="33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9776" rIns="0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h-1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52" name="AutoShape 23"/>
            <p:cNvSpPr>
              <a:spLocks/>
            </p:cNvSpPr>
            <p:nvPr/>
          </p:nvSpPr>
          <p:spPr bwMode="auto">
            <a:xfrm>
              <a:off x="2238" y="1841"/>
              <a:ext cx="55" cy="559"/>
            </a:xfrm>
            <a:prstGeom prst="rightBrace">
              <a:avLst>
                <a:gd name="adj1" fmla="val 8469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2293" y="1980"/>
              <a:ext cx="33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9776" rIns="0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h-1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54" name="AutoShape 25"/>
            <p:cNvSpPr>
              <a:spLocks noChangeArrowheads="1"/>
            </p:cNvSpPr>
            <p:nvPr/>
          </p:nvSpPr>
          <p:spPr bwMode="auto">
            <a:xfrm flipV="1">
              <a:off x="542" y="2796"/>
              <a:ext cx="123" cy="75"/>
            </a:xfrm>
            <a:prstGeom prst="leftArrow">
              <a:avLst>
                <a:gd name="adj1" fmla="val 50000"/>
                <a:gd name="adj2" fmla="val 41000"/>
              </a:avLst>
            </a:prstGeom>
            <a:noFill/>
            <a:ln w="28575">
              <a:solidFill>
                <a:srgbClr val="22001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lIns="79553" tIns="39776" rIns="79553" bIns="39776" anchor="ctr"/>
            <a:lstStyle/>
            <a:p>
              <a:pPr algn="ctr"/>
              <a:endParaRPr lang="zh-CN" altLang="zh-CN"/>
            </a:p>
          </p:txBody>
        </p:sp>
        <p:sp>
          <p:nvSpPr>
            <p:cNvPr id="22555" name="AutoShape 26"/>
            <p:cNvSpPr>
              <a:spLocks noChangeArrowheads="1"/>
            </p:cNvSpPr>
            <p:nvPr/>
          </p:nvSpPr>
          <p:spPr bwMode="auto">
            <a:xfrm>
              <a:off x="1017" y="1700"/>
              <a:ext cx="388" cy="71"/>
            </a:xfrm>
            <a:prstGeom prst="leftArrow">
              <a:avLst>
                <a:gd name="adj1" fmla="val 50000"/>
                <a:gd name="adj2" fmla="val 13662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553" tIns="39776" rIns="79553" bIns="39776" anchor="ctr"/>
            <a:lstStyle/>
            <a:p>
              <a:pPr algn="ctr"/>
              <a:endParaRPr lang="zh-CN" altLang="zh-CN"/>
            </a:p>
          </p:txBody>
        </p:sp>
        <p:sp>
          <p:nvSpPr>
            <p:cNvPr id="22556" name="AutoShape 27"/>
            <p:cNvSpPr>
              <a:spLocks noChangeArrowheads="1"/>
            </p:cNvSpPr>
            <p:nvPr/>
          </p:nvSpPr>
          <p:spPr bwMode="auto">
            <a:xfrm>
              <a:off x="1183" y="1281"/>
              <a:ext cx="389" cy="70"/>
            </a:xfrm>
            <a:prstGeom prst="leftArrow">
              <a:avLst>
                <a:gd name="adj1" fmla="val 50000"/>
                <a:gd name="adj2" fmla="val 13892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553" tIns="39776" rIns="79553" bIns="39776" anchor="ctr"/>
            <a:lstStyle/>
            <a:p>
              <a:pPr algn="ctr"/>
              <a:endParaRPr lang="zh-CN" altLang="zh-CN"/>
            </a:p>
          </p:txBody>
        </p:sp>
        <p:sp>
          <p:nvSpPr>
            <p:cNvPr id="22557" name="Text Box 28"/>
            <p:cNvSpPr txBox="1">
              <a:spLocks noChangeArrowheads="1"/>
            </p:cNvSpPr>
            <p:nvPr/>
          </p:nvSpPr>
          <p:spPr bwMode="auto">
            <a:xfrm>
              <a:off x="1073" y="2610"/>
              <a:ext cx="33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553" tIns="39776" rIns="79553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B</a:t>
              </a:r>
              <a:r>
                <a:rPr kumimoji="1" lang="en-US" altLang="zh-CN" b="1" baseline="-25000">
                  <a:ea typeface="宋体" pitchFamily="2" charset="-122"/>
                </a:rPr>
                <a:t>L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58" name="Text Box 29"/>
            <p:cNvSpPr txBox="1">
              <a:spLocks noChangeArrowheads="1"/>
            </p:cNvSpPr>
            <p:nvPr/>
          </p:nvSpPr>
          <p:spPr bwMode="auto">
            <a:xfrm>
              <a:off x="1460" y="2610"/>
              <a:ext cx="33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553" tIns="39776" rIns="79553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B</a:t>
              </a:r>
              <a:r>
                <a:rPr kumimoji="1" lang="en-US" altLang="zh-CN" b="1" baseline="-25000">
                  <a:ea typeface="宋体" pitchFamily="2" charset="-122"/>
                </a:rPr>
                <a:t>R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59" name="Text Box 30"/>
            <p:cNvSpPr txBox="1">
              <a:spLocks noChangeArrowheads="1"/>
            </p:cNvSpPr>
            <p:nvPr/>
          </p:nvSpPr>
          <p:spPr bwMode="auto">
            <a:xfrm>
              <a:off x="1905" y="1980"/>
              <a:ext cx="33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553" tIns="39776" rIns="79553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en-US" altLang="zh-CN" b="1">
                  <a:ea typeface="宋体" pitchFamily="2" charset="-122"/>
                </a:rPr>
                <a:t>A</a:t>
              </a:r>
              <a:r>
                <a:rPr kumimoji="1" lang="en-US" altLang="zh-CN" b="1" baseline="-25000">
                  <a:ea typeface="宋体" pitchFamily="2" charset="-122"/>
                </a:rPr>
                <a:t>R</a:t>
              </a:r>
              <a:endParaRPr kumimoji="1" lang="en-US" altLang="zh-CN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60" name="AutoShape 31"/>
            <p:cNvSpPr>
              <a:spLocks noChangeArrowheads="1"/>
            </p:cNvSpPr>
            <p:nvPr/>
          </p:nvSpPr>
          <p:spPr bwMode="auto">
            <a:xfrm rot="-1818482">
              <a:off x="1791" y="1298"/>
              <a:ext cx="389" cy="70"/>
            </a:xfrm>
            <a:prstGeom prst="leftArrow">
              <a:avLst>
                <a:gd name="adj1" fmla="val 50000"/>
                <a:gd name="adj2" fmla="val 138929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553" tIns="39776" rIns="79553" bIns="39776" anchor="ctr"/>
            <a:lstStyle/>
            <a:p>
              <a:pPr algn="ctr"/>
              <a:endParaRPr lang="zh-CN" altLang="zh-CN"/>
            </a:p>
          </p:txBody>
        </p:sp>
        <p:sp>
          <p:nvSpPr>
            <p:cNvPr id="22561" name="Text Box 32"/>
            <p:cNvSpPr txBox="1">
              <a:spLocks noChangeArrowheads="1"/>
            </p:cNvSpPr>
            <p:nvPr/>
          </p:nvSpPr>
          <p:spPr bwMode="auto">
            <a:xfrm>
              <a:off x="2154" y="1071"/>
              <a:ext cx="40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553" tIns="39776" rIns="79553" bIns="39776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just" eaLnBrk="1" hangingPunct="1"/>
              <a:r>
                <a:rPr kumimoji="1" lang="zh-CN" altLang="en-US" b="1">
                  <a:ea typeface="宋体" pitchFamily="2" charset="-122"/>
                </a:rPr>
                <a:t>危机结点</a:t>
              </a:r>
              <a:endParaRPr kumimoji="1" lang="zh-CN" altLang="en-US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562" name="Line 33"/>
            <p:cNvSpPr>
              <a:spLocks noChangeShapeType="1"/>
            </p:cNvSpPr>
            <p:nvPr/>
          </p:nvSpPr>
          <p:spPr bwMode="auto">
            <a:xfrm>
              <a:off x="1820" y="1642"/>
              <a:ext cx="78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3" name="Line 34"/>
            <p:cNvSpPr>
              <a:spLocks noChangeShapeType="1"/>
            </p:cNvSpPr>
            <p:nvPr/>
          </p:nvSpPr>
          <p:spPr bwMode="auto">
            <a:xfrm>
              <a:off x="1551" y="2087"/>
              <a:ext cx="79" cy="3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4" name="Line 35"/>
            <p:cNvSpPr>
              <a:spLocks noChangeShapeType="1"/>
            </p:cNvSpPr>
            <p:nvPr/>
          </p:nvSpPr>
          <p:spPr bwMode="auto">
            <a:xfrm flipH="1">
              <a:off x="1473" y="1645"/>
              <a:ext cx="78" cy="1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 flipH="1">
              <a:off x="1237" y="2114"/>
              <a:ext cx="158" cy="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558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AF91DFB-8D89-4783-AB4B-E0BEAA77CC75}" type="slidenum">
              <a:rPr lang="en-US" altLang="zh-CN" smtClean="0"/>
              <a:pPr eaLnBrk="1" hangingPunct="1"/>
              <a:t>19</a:t>
            </a:fld>
            <a:endParaRPr lang="en-US" altLang="zh-CN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48680" y="-531440"/>
            <a:ext cx="5064953" cy="1695631"/>
          </a:xfrm>
        </p:spPr>
        <p:txBody>
          <a:bodyPr/>
          <a:lstStyle/>
          <a:p>
            <a:pPr eaLnBrk="1" hangingPunct="1"/>
            <a:r>
              <a:rPr lang="nb-NO" altLang="zh-CN" dirty="0" smtClean="0"/>
              <a:t>RR</a:t>
            </a:r>
            <a:endParaRPr lang="en-US" altLang="zh-CN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19729"/>
            <a:ext cx="7526203" cy="507762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template &lt;class Type&gt;</a:t>
            </a:r>
            <a:endParaRPr lang="nb-NO" altLang="zh-CN" sz="2400" b="1" dirty="0" smtClean="0"/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nb-NO" altLang="zh-CN" sz="2400" b="1" dirty="0" smtClean="0"/>
              <a:t>void AvlTree&lt;Type&gt;::RR( AvlNode * &amp; t )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*t1 = t-&gt;right;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t-&gt;right = t1-&gt;left;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t1-&gt;left = t;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t-&gt;height = max( height( t-&gt;left ),  height( t-&gt;right ) ) + 1;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t1-&gt;height = max( height( t1-&gt;right ), height(t)) + 1;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t = t1;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197459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507413" cy="309721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平衡二叉树定义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（ </a:t>
            </a:r>
            <a:r>
              <a:rPr kumimoji="1" lang="en-US" altLang="zh-CN" sz="2800" b="1" i="1" u="sng" dirty="0" smtClean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dirty="0" smtClean="0">
                <a:latin typeface="Times New Roman" pitchFamily="18" charset="0"/>
              </a:rPr>
              <a:t>DEL’SON-</a:t>
            </a:r>
            <a:r>
              <a:rPr kumimoji="1" lang="en-US" altLang="zh-CN" sz="2800" b="1" i="1" u="sng" dirty="0" smtClean="0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kumimoji="1" lang="en-US" altLang="zh-CN" sz="2800" b="1" dirty="0" smtClean="0">
                <a:latin typeface="Times New Roman" pitchFamily="18" charset="0"/>
              </a:rPr>
              <a:t>EL’SKII &amp; </a:t>
            </a:r>
            <a:r>
              <a:rPr kumimoji="1" lang="en-US" altLang="zh-CN" sz="2800" b="1" i="1" u="sng" dirty="0" smtClean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 dirty="0" smtClean="0">
                <a:latin typeface="Times New Roman" pitchFamily="18" charset="0"/>
              </a:rPr>
              <a:t>ANDIS</a:t>
            </a:r>
            <a:r>
              <a:rPr kumimoji="1" lang="en-US" altLang="zh-CN" sz="2800" dirty="0" smtClean="0">
                <a:latin typeface="Times New Roman" pitchFamily="18" charset="0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）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     平衡二叉树或者是一棵空树，或者是具有下列性质的二叉树：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      它的左、右子树都是平衡二叉树树，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      并且左、右子树的深度之差不超过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。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b="1" dirty="0" smtClean="0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BF11C326-0687-46D9-9D14-AB458CD11F47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2732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87403"/>
              </p:ext>
            </p:extLst>
          </p:nvPr>
        </p:nvGraphicFramePr>
        <p:xfrm>
          <a:off x="971600" y="3530180"/>
          <a:ext cx="7357876" cy="3283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Visio" r:id="rId3" imgW="3303144" imgH="1469629" progId="Visio.Drawing.11">
                  <p:embed/>
                </p:oleObj>
              </mc:Choice>
              <mc:Fallback>
                <p:oleObj name="Visio" r:id="rId3" imgW="3303144" imgH="1469629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530180"/>
                        <a:ext cx="7357876" cy="3283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D3FBBD4-8707-4C1F-8250-0F4CAFB4596F}" type="slidenum">
              <a:rPr lang="en-US" altLang="zh-CN" smtClean="0"/>
              <a:pPr eaLnBrk="1" hangingPunct="1"/>
              <a:t>20</a:t>
            </a:fld>
            <a:endParaRPr lang="en-US" altLang="zh-CN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nb-NO" altLang="zh-CN" dirty="0" smtClean="0"/>
              <a:t>LR</a:t>
            </a:r>
            <a:r>
              <a:rPr lang="zh-CN" altLang="nb-NO" dirty="0" smtClean="0"/>
              <a:t>和</a:t>
            </a:r>
            <a:r>
              <a:rPr lang="en-US" altLang="zh-CN" dirty="0" smtClean="0"/>
              <a:t>RL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52562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template &lt;class Type&gt;</a:t>
            </a:r>
            <a:endParaRPr lang="nb-NO" altLang="zh-CN" sz="2400" b="1" dirty="0" smtClean="0"/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nb-NO" altLang="zh-CN" sz="2400" b="1" dirty="0" smtClean="0"/>
              <a:t>void AvlTree&lt;Type&gt;::LR( AvlNode * &amp; t )</a:t>
            </a: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RR( t-&gt;left 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LL( t 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}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endParaRPr lang="en-US" altLang="zh-CN" sz="2400" b="1" dirty="0" smtClean="0"/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template &lt;class Type&gt;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void </a:t>
            </a:r>
            <a:r>
              <a:rPr lang="en-US" altLang="zh-CN" sz="2400" b="1" dirty="0" err="1" smtClean="0"/>
              <a:t>AvlTree</a:t>
            </a:r>
            <a:r>
              <a:rPr lang="en-US" altLang="zh-CN" sz="2400" b="1" dirty="0" smtClean="0"/>
              <a:t>&lt;Type&gt;::RL( </a:t>
            </a:r>
            <a:r>
              <a:rPr lang="en-US" altLang="zh-CN" sz="2400" b="1" dirty="0" err="1" smtClean="0"/>
              <a:t>AvlNode</a:t>
            </a:r>
            <a:r>
              <a:rPr lang="en-US" altLang="zh-CN" sz="2400" b="1" dirty="0" smtClean="0"/>
              <a:t> * &amp; t )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LL( t-&gt;right 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  RR( t );</a:t>
            </a:r>
          </a:p>
          <a:p>
            <a:pPr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89894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9C0C0E6A-E369-4DBC-A75A-BBFF58AC2844}" type="slidenum">
              <a:rPr lang="en-US" altLang="zh-CN" smtClean="0"/>
              <a:pPr eaLnBrk="1" hangingPunct="1"/>
              <a:t>21</a:t>
            </a:fld>
            <a:endParaRPr lang="en-US" altLang="zh-CN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私有的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函数的实现 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58200" cy="5084762"/>
          </a:xfrm>
        </p:spPr>
        <p:txBody>
          <a:bodyPr/>
          <a:lstStyle/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 smtClean="0"/>
              <a:t>template &lt;class Type&gt;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 err="1" smtClean="0"/>
              <a:t>bool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AvlTree</a:t>
            </a:r>
            <a:r>
              <a:rPr lang="en-US" altLang="zh-CN" b="1" dirty="0" smtClean="0"/>
              <a:t>&lt;Type&gt;::remove( </a:t>
            </a:r>
            <a:r>
              <a:rPr lang="en-US" altLang="zh-CN" b="1" dirty="0" err="1" smtClean="0"/>
              <a:t>const</a:t>
            </a:r>
            <a:r>
              <a:rPr lang="en-US" altLang="zh-CN" b="1" dirty="0" smtClean="0"/>
              <a:t> Type &amp; x, </a:t>
            </a:r>
            <a:r>
              <a:rPr lang="en-US" altLang="zh-CN" b="1" dirty="0" err="1" smtClean="0"/>
              <a:t>AvlNode</a:t>
            </a:r>
            <a:r>
              <a:rPr lang="en-US" altLang="zh-CN" b="1" dirty="0" smtClean="0"/>
              <a:t> * &amp; t ) 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 smtClean="0"/>
              <a:t>{ </a:t>
            </a:r>
            <a:r>
              <a:rPr lang="en-US" altLang="zh-CN" b="1" dirty="0" err="1" smtClean="0"/>
              <a:t>bool</a:t>
            </a:r>
            <a:r>
              <a:rPr lang="en-US" altLang="zh-CN" b="1" dirty="0" smtClean="0"/>
              <a:t> stop =false;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en-US" altLang="zh-CN" b="1" dirty="0" smtClean="0"/>
              <a:t> 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subTree</a:t>
            </a:r>
            <a:r>
              <a:rPr lang="en-US" altLang="zh-CN" b="1" dirty="0" smtClean="0"/>
              <a:t>;  // 1</a:t>
            </a:r>
            <a:r>
              <a:rPr lang="zh-CN" altLang="en-US" b="1" dirty="0" smtClean="0"/>
              <a:t>表示删除发生在左子树上， 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 smtClean="0"/>
              <a:t>                       </a:t>
            </a:r>
            <a:r>
              <a:rPr lang="en-US" altLang="zh-CN" b="1" dirty="0" smtClean="0"/>
              <a:t>// 2</a:t>
            </a:r>
            <a:r>
              <a:rPr lang="zh-CN" altLang="en-US" b="1" dirty="0" smtClean="0"/>
              <a:t>表示删除发生在右子树上</a:t>
            </a:r>
          </a:p>
          <a:p>
            <a:pPr marL="514350" indent="-514350" eaLnBrk="1" hangingPunct="1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 smtClean="0"/>
              <a:t>  </a:t>
            </a:r>
            <a:r>
              <a:rPr lang="en-US" altLang="zh-CN" b="1" dirty="0" smtClean="0"/>
              <a:t>if( t == NULL )     return true;     </a:t>
            </a:r>
          </a:p>
        </p:txBody>
      </p:sp>
    </p:spTree>
    <p:extLst>
      <p:ext uri="{BB962C8B-B14F-4D97-AF65-F5344CB8AC3E}">
        <p14:creationId xmlns:p14="http://schemas.microsoft.com/office/powerpoint/2010/main" val="1462210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91620511-3C95-4944-8835-3C0C513CC864}" type="slidenum">
              <a:rPr lang="en-US" altLang="zh-CN" smtClean="0"/>
              <a:pPr eaLnBrk="1" hangingPunct="1"/>
              <a:t>22</a:t>
            </a:fld>
            <a:endParaRPr lang="en-US" altLang="zh-CN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33375"/>
            <a:ext cx="8064500" cy="65246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if( x &lt; t-&gt;data )   {stop = remove( x, t-&gt;left ); </a:t>
            </a:r>
            <a:r>
              <a:rPr lang="en-US" altLang="zh-CN" sz="2000" b="1" dirty="0" err="1" smtClean="0"/>
              <a:t>subTree</a:t>
            </a:r>
            <a:r>
              <a:rPr lang="en-US" altLang="zh-CN" sz="2000" b="1" dirty="0" smtClean="0"/>
              <a:t> = 1;}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     else if( t-&gt;data &lt; x )   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                   { stop = remove( x, t-&gt;right ); </a:t>
            </a:r>
            <a:r>
              <a:rPr lang="en-US" altLang="zh-CN" sz="2000" b="1" dirty="0" err="1" smtClean="0"/>
              <a:t>subTree</a:t>
            </a:r>
            <a:r>
              <a:rPr lang="en-US" altLang="zh-CN" sz="2000" b="1" dirty="0" smtClean="0"/>
              <a:t> = 2;}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             else if( t-&gt;left != NULL &amp;&amp; t-&gt;right != NULL ) {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			 </a:t>
            </a:r>
            <a:r>
              <a:rPr lang="en-US" altLang="zh-CN" sz="2000" b="1" dirty="0" err="1" smtClean="0"/>
              <a:t>AvlNode</a:t>
            </a:r>
            <a:r>
              <a:rPr lang="en-US" altLang="zh-CN" sz="2000" b="1" dirty="0" smtClean="0"/>
              <a:t> *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 = t-&gt;right;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			 while(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-&gt;left != NULL) 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-&gt;left; 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                         t-&gt;data = </a:t>
            </a:r>
            <a:r>
              <a:rPr lang="en-US" altLang="zh-CN" sz="2000" b="1" dirty="0" err="1" smtClean="0"/>
              <a:t>tmp</a:t>
            </a:r>
            <a:r>
              <a:rPr lang="en-US" altLang="zh-CN" sz="2000" b="1" dirty="0" smtClean="0"/>
              <a:t>-&gt;data;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                         stop = remove( t-&gt;data, t-&gt;right );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			 </a:t>
            </a:r>
            <a:r>
              <a:rPr lang="en-US" altLang="zh-CN" sz="2000" b="1" dirty="0" err="1" smtClean="0"/>
              <a:t>subTree</a:t>
            </a:r>
            <a:r>
              <a:rPr lang="en-US" altLang="zh-CN" sz="2000" b="1" dirty="0" smtClean="0"/>
              <a:t> = 2;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                        }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                      else   { </a:t>
            </a:r>
            <a:r>
              <a:rPr lang="en-US" altLang="zh-CN" sz="2000" b="1" dirty="0" err="1" smtClean="0"/>
              <a:t>AvlNode</a:t>
            </a:r>
            <a:r>
              <a:rPr lang="en-US" altLang="zh-CN" sz="2000" b="1" dirty="0" smtClean="0"/>
              <a:t> *</a:t>
            </a:r>
            <a:r>
              <a:rPr lang="en-US" altLang="zh-CN" sz="2000" b="1" dirty="0" err="1" smtClean="0"/>
              <a:t>oldNode</a:t>
            </a:r>
            <a:r>
              <a:rPr lang="en-US" altLang="zh-CN" sz="2000" b="1" dirty="0" smtClean="0"/>
              <a:t> = t;</a:t>
            </a:r>
            <a:endParaRPr lang="fr-FR" altLang="zh-CN" sz="2000" b="1" dirty="0" smtClean="0"/>
          </a:p>
          <a:p>
            <a:pPr eaLnBrk="1" hangingPunct="1">
              <a:buFont typeface="+mj-lt"/>
              <a:buAutoNum type="arabicPeriod"/>
            </a:pPr>
            <a:r>
              <a:rPr lang="fr-FR" altLang="zh-CN" sz="2000" b="1" dirty="0" smtClean="0"/>
              <a:t>                                  t = ( t-&gt;left != NULL ) ? t-&gt;left : t-&gt;right;</a:t>
            </a:r>
          </a:p>
          <a:p>
            <a:pPr eaLnBrk="1" hangingPunct="1">
              <a:buFont typeface="+mj-lt"/>
              <a:buAutoNum type="arabicPeriod"/>
            </a:pPr>
            <a:r>
              <a:rPr lang="fr-FR" altLang="zh-CN" sz="2000" b="1" dirty="0" smtClean="0"/>
              <a:t>                                  </a:t>
            </a:r>
            <a:r>
              <a:rPr lang="en-US" altLang="zh-CN" sz="2000" b="1" dirty="0" smtClean="0"/>
              <a:t>delete </a:t>
            </a:r>
            <a:r>
              <a:rPr lang="en-US" altLang="zh-CN" sz="2000" b="1" dirty="0" err="1" smtClean="0"/>
              <a:t>oldNode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		 	          return false;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000" b="1" dirty="0" smtClean="0"/>
              <a:t>			       }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400" b="1" dirty="0" smtClean="0"/>
              <a:t> if (stop) return true;</a:t>
            </a:r>
          </a:p>
          <a:p>
            <a:pPr eaLnBrk="1" hangingPunct="1">
              <a:buFont typeface="+mj-lt"/>
              <a:buAutoNum type="arabicPeriod"/>
            </a:pP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bf;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97823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88EF47DC-0863-4A7F-A679-01F96C4A9456}" type="slidenum">
              <a:rPr lang="en-US" altLang="zh-CN" smtClean="0"/>
              <a:pPr eaLnBrk="1" hangingPunct="1"/>
              <a:t>23</a:t>
            </a:fld>
            <a:endParaRPr lang="en-US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0"/>
            <a:ext cx="7772400" cy="666908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switch(</a:t>
            </a:r>
            <a:r>
              <a:rPr lang="en-US" altLang="zh-CN" sz="2000" b="1" dirty="0" err="1" smtClean="0"/>
              <a:t>subTree</a:t>
            </a:r>
            <a:r>
              <a:rPr lang="en-US" altLang="zh-CN" sz="2000" b="1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 	case 1: bf = height(t-&gt;left) - height(t-&gt;right) + 1;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           if (bf == 0) return true; //</a:t>
            </a:r>
            <a:r>
              <a:rPr lang="zh-CN" altLang="en-US" sz="2000" b="1" dirty="0" smtClean="0"/>
              <a:t>情况一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b="1" dirty="0" smtClean="0"/>
              <a:t>		   </a:t>
            </a:r>
            <a:r>
              <a:rPr lang="en-US" altLang="zh-CN" sz="2000" b="1" dirty="0" smtClean="0"/>
              <a:t>if (bf == 1)  return false; //</a:t>
            </a:r>
            <a:r>
              <a:rPr lang="zh-CN" altLang="en-US" sz="2000" b="1" dirty="0" smtClean="0"/>
              <a:t>情况二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b="1" dirty="0" smtClean="0"/>
              <a:t>		   </a:t>
            </a:r>
            <a:r>
              <a:rPr lang="en-US" altLang="zh-CN" sz="2000" b="1" dirty="0" smtClean="0"/>
              <a:t>if (bf ==-1) { //</a:t>
            </a:r>
            <a:r>
              <a:rPr lang="zh-CN" altLang="en-US" sz="2000" b="1" dirty="0" smtClean="0"/>
              <a:t>情况三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b="1" dirty="0" smtClean="0"/>
              <a:t>		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bfr</a:t>
            </a:r>
            <a:r>
              <a:rPr lang="en-US" altLang="zh-CN" sz="2000" b="1" dirty="0" smtClean="0"/>
              <a:t> = height(t-&gt;right-&gt;left) - height(t-&gt;right-&gt;right);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    switch (</a:t>
            </a:r>
            <a:r>
              <a:rPr lang="en-US" altLang="zh-CN" sz="2000" b="1" dirty="0" err="1" smtClean="0"/>
              <a:t>bfr</a:t>
            </a:r>
            <a:r>
              <a:rPr lang="en-US" altLang="zh-CN" sz="2000" b="1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          case 0: RR(t); return true;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          case -1: RR(t); return false;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         default: RL(t); return false;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        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 }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    break;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  case 2: bf = height(t-&gt;left) - height(t-&gt;right) -1;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              if (bf == 0) return true; //</a:t>
            </a:r>
            <a:r>
              <a:rPr lang="zh-CN" altLang="en-US" sz="2000" b="1" dirty="0" smtClean="0"/>
              <a:t>情况一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b="1" dirty="0" smtClean="0"/>
              <a:t>		     </a:t>
            </a:r>
            <a:r>
              <a:rPr lang="en-US" altLang="zh-CN" sz="2000" b="1" dirty="0" smtClean="0"/>
              <a:t>if (bf == -1) return false; //</a:t>
            </a:r>
            <a:r>
              <a:rPr lang="zh-CN" altLang="en-US" sz="2000" b="1" dirty="0" smtClean="0"/>
              <a:t>情况二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b="1" dirty="0" smtClean="0"/>
              <a:t>		     </a:t>
            </a:r>
            <a:r>
              <a:rPr lang="en-US" altLang="zh-CN" sz="2000" b="1" dirty="0" smtClean="0"/>
              <a:t>if (bf == 1) { //</a:t>
            </a:r>
            <a:r>
              <a:rPr lang="zh-CN" altLang="en-US" sz="2000" b="1" dirty="0" smtClean="0"/>
              <a:t>情况三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zh-CN" altLang="en-US" sz="2000" b="1" dirty="0" smtClean="0"/>
              <a:t>		   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bfl</a:t>
            </a:r>
            <a:r>
              <a:rPr lang="en-US" altLang="zh-CN" sz="2000" b="1" dirty="0" smtClean="0"/>
              <a:t> = height(t-&gt;right-&gt;left) - height(t-&gt;right-&gt;right);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   		           switch (</a:t>
            </a:r>
            <a:r>
              <a:rPr lang="en-US" altLang="zh-CN" sz="2000" b="1" dirty="0" err="1" smtClean="0"/>
              <a:t>bfl</a:t>
            </a:r>
            <a:r>
              <a:rPr lang="en-US" altLang="zh-CN" sz="2000" b="1" dirty="0" smtClean="0"/>
              <a:t>) {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	case 0: LL(t); return true;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	case 1: LL(t); return false;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			default: LR(t); return false;</a:t>
            </a:r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zh-CN" sz="2000" b="1" dirty="0" smtClean="0"/>
              <a:t>     }      }   }  } </a:t>
            </a:r>
          </a:p>
        </p:txBody>
      </p:sp>
    </p:spTree>
    <p:extLst>
      <p:ext uri="{BB962C8B-B14F-4D97-AF65-F5344CB8AC3E}">
        <p14:creationId xmlns:p14="http://schemas.microsoft.com/office/powerpoint/2010/main" val="3471995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Applications of AVL tree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histogram</a:t>
            </a:r>
          </a:p>
        </p:txBody>
      </p:sp>
      <p:graphicFrame>
        <p:nvGraphicFramePr>
          <p:cNvPr id="314372" name="Group 4"/>
          <p:cNvGraphicFramePr>
            <a:graphicFrameLocks noGrp="1"/>
          </p:cNvGraphicFramePr>
          <p:nvPr>
            <p:ph sz="half" idx="2"/>
          </p:nvPr>
        </p:nvGraphicFramePr>
        <p:xfrm>
          <a:off x="755650" y="1962150"/>
          <a:ext cx="2952750" cy="2422800"/>
        </p:xfrm>
        <a:graphic>
          <a:graphicData uri="http://schemas.openxmlformats.org/drawingml/2006/table">
            <a:tbl>
              <a:tblPr/>
              <a:tblGrid>
                <a:gridCol w="1476375"/>
                <a:gridCol w="1476375"/>
              </a:tblGrid>
              <a:tr h="3504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Key values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frequency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2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5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4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3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6</a:t>
                      </a: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隶书" pitchFamily="49" charset="-122"/>
                        </a:rPr>
                        <a:t>1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4392" name="Text Box 24"/>
          <p:cNvSpPr txBox="1">
            <a:spLocks noChangeArrowheads="1"/>
          </p:cNvSpPr>
          <p:nvPr/>
        </p:nvSpPr>
        <p:spPr bwMode="auto">
          <a:xfrm>
            <a:off x="4427538" y="2349500"/>
            <a:ext cx="4392612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Application of histogram: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>
                <a:ea typeface="宋体" charset="-122"/>
              </a:rPr>
              <a:t>The distribution of students grade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>
                <a:ea typeface="宋体" charset="-122"/>
              </a:rPr>
              <a:t> the color distribution of images, such as face recognition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ea typeface="宋体" charset="-122"/>
              </a:rPr>
              <a:t>The color with the largest frequcy belongs to face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CN" b="1">
                <a:ea typeface="宋体" charset="-122"/>
              </a:rPr>
              <a:t>The smallest and deepest color belong to eyeball and eyebrow</a:t>
            </a:r>
          </a:p>
        </p:txBody>
      </p:sp>
      <p:sp>
        <p:nvSpPr>
          <p:cNvPr id="314393" name="Text Box 25"/>
          <p:cNvSpPr txBox="1">
            <a:spLocks noChangeArrowheads="1"/>
          </p:cNvSpPr>
          <p:nvPr/>
        </p:nvSpPr>
        <p:spPr bwMode="auto">
          <a:xfrm>
            <a:off x="684213" y="4868863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宋体" charset="-122"/>
              </a:rPr>
              <a:t>Given the values of all data, how to calculate its histogram?</a:t>
            </a:r>
          </a:p>
        </p:txBody>
      </p:sp>
      <p:sp>
        <p:nvSpPr>
          <p:cNvPr id="2" name="矩形 1"/>
          <p:cNvSpPr/>
          <p:nvPr/>
        </p:nvSpPr>
        <p:spPr>
          <a:xfrm>
            <a:off x="107504" y="0"/>
            <a:ext cx="1296144" cy="404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92" grpId="0"/>
      <p:bldP spid="3143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D748CCC2-EFAA-4635-9A69-DEF3C0C0C84D}" type="slidenum">
              <a:rPr lang="en-US" altLang="zh-CN" smtClean="0"/>
              <a:pPr eaLnBrk="1" hangingPunct="1"/>
              <a:t>3</a:t>
            </a:fld>
            <a:endParaRPr lang="en-US" altLang="zh-CN" smtClean="0"/>
          </a:p>
        </p:txBody>
      </p:sp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152400" y="288925"/>
            <a:ext cx="7296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4000" b="1">
                <a:latin typeface="Times New Roman" pitchFamily="18" charset="0"/>
              </a:rPr>
              <a:t>             2.</a:t>
            </a:r>
            <a:r>
              <a:rPr kumimoji="1" lang="zh-CN" altLang="en-US" sz="4000" b="1">
                <a:latin typeface="Times New Roman" pitchFamily="18" charset="0"/>
              </a:rPr>
              <a:t>构造二叉平衡树的方法</a:t>
            </a:r>
          </a:p>
          <a:p>
            <a:pPr eaLnBrk="1" hangingPunct="1">
              <a:lnSpc>
                <a:spcPct val="125000"/>
              </a:lnSpc>
            </a:pPr>
            <a:endParaRPr kumimoji="1" lang="zh-CN" altLang="en-US" sz="4000">
              <a:latin typeface="Times New Roman" pitchFamily="18" charset="0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381000" y="2330450"/>
            <a:ext cx="788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</a:rPr>
              <a:t>例如</a:t>
            </a:r>
            <a:r>
              <a:rPr kumimoji="1" lang="en-US" altLang="zh-CN" sz="3600" b="1">
                <a:latin typeface="Times New Roman" pitchFamily="18" charset="0"/>
              </a:rPr>
              <a:t>:</a:t>
            </a:r>
            <a:r>
              <a:rPr kumimoji="1" lang="zh-CN" altLang="en-US" sz="3600" b="1">
                <a:latin typeface="Times New Roman" pitchFamily="18" charset="0"/>
              </a:rPr>
              <a:t>依次插入的关键字为</a:t>
            </a:r>
            <a:r>
              <a:rPr kumimoji="1" lang="en-US" altLang="zh-CN" sz="3600" b="1">
                <a:latin typeface="Times New Roman" pitchFamily="18" charset="0"/>
              </a:rPr>
              <a:t>5, 4, 2, 8, 6, 9</a:t>
            </a:r>
          </a:p>
        </p:txBody>
      </p:sp>
      <p:sp>
        <p:nvSpPr>
          <p:cNvPr id="254980" name="Oval 4"/>
          <p:cNvSpPr>
            <a:spLocks noChangeArrowheads="1"/>
          </p:cNvSpPr>
          <p:nvPr/>
        </p:nvSpPr>
        <p:spPr bwMode="auto">
          <a:xfrm>
            <a:off x="1905000" y="3505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143000" y="4267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381000" y="5029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83" name="Line 7"/>
          <p:cNvSpPr>
            <a:spLocks noChangeShapeType="1"/>
          </p:cNvSpPr>
          <p:nvPr/>
        </p:nvSpPr>
        <p:spPr bwMode="auto">
          <a:xfrm flipH="1">
            <a:off x="1524000" y="38862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 flipH="1">
            <a:off x="762000" y="46482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5" name="AutoShape 9"/>
          <p:cNvSpPr>
            <a:spLocks noChangeArrowheads="1"/>
          </p:cNvSpPr>
          <p:nvPr/>
        </p:nvSpPr>
        <p:spPr bwMode="auto">
          <a:xfrm>
            <a:off x="2438400" y="4495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6" name="Oval 10"/>
          <p:cNvSpPr>
            <a:spLocks noChangeArrowheads="1"/>
          </p:cNvSpPr>
          <p:nvPr/>
        </p:nvSpPr>
        <p:spPr bwMode="auto">
          <a:xfrm>
            <a:off x="3733800" y="3505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87" name="Oval 11"/>
          <p:cNvSpPr>
            <a:spLocks noChangeArrowheads="1"/>
          </p:cNvSpPr>
          <p:nvPr/>
        </p:nvSpPr>
        <p:spPr bwMode="auto">
          <a:xfrm>
            <a:off x="2971800" y="4267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 flipH="1">
            <a:off x="3352800" y="38862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89" name="Oval 13"/>
          <p:cNvSpPr>
            <a:spLocks noChangeArrowheads="1"/>
          </p:cNvSpPr>
          <p:nvPr/>
        </p:nvSpPr>
        <p:spPr bwMode="auto">
          <a:xfrm>
            <a:off x="4495800" y="4267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4114800" y="3886200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1447800" y="3048000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3352800" y="3124200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3" name="AutoShape 17"/>
          <p:cNvSpPr>
            <a:spLocks noChangeArrowheads="1"/>
          </p:cNvSpPr>
          <p:nvPr/>
        </p:nvSpPr>
        <p:spPr bwMode="auto">
          <a:xfrm>
            <a:off x="5715000" y="44958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4" name="Oval 18"/>
          <p:cNvSpPr>
            <a:spLocks noChangeArrowheads="1"/>
          </p:cNvSpPr>
          <p:nvPr/>
        </p:nvSpPr>
        <p:spPr bwMode="auto">
          <a:xfrm>
            <a:off x="5181600" y="5029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>
            <a:off x="4876800" y="46482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6" name="Oval 20"/>
          <p:cNvSpPr>
            <a:spLocks noChangeArrowheads="1"/>
          </p:cNvSpPr>
          <p:nvPr/>
        </p:nvSpPr>
        <p:spPr bwMode="auto">
          <a:xfrm>
            <a:off x="4495800" y="5791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4997" name="Line 21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8" name="Rectangle 22"/>
          <p:cNvSpPr>
            <a:spLocks noChangeArrowheads="1"/>
          </p:cNvSpPr>
          <p:nvPr/>
        </p:nvSpPr>
        <p:spPr bwMode="auto">
          <a:xfrm>
            <a:off x="4343400" y="4191000"/>
            <a:ext cx="1371600" cy="2133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7391400" y="3886200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6553200" y="3048000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1" name="Oval 25"/>
          <p:cNvSpPr>
            <a:spLocks noChangeArrowheads="1"/>
          </p:cNvSpPr>
          <p:nvPr/>
        </p:nvSpPr>
        <p:spPr bwMode="auto">
          <a:xfrm>
            <a:off x="7772400" y="4267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5002" name="Oval 26"/>
          <p:cNvSpPr>
            <a:spLocks noChangeArrowheads="1"/>
          </p:cNvSpPr>
          <p:nvPr/>
        </p:nvSpPr>
        <p:spPr bwMode="auto">
          <a:xfrm>
            <a:off x="7010400" y="5029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5003" name="Line 27"/>
          <p:cNvSpPr>
            <a:spLocks noChangeShapeType="1"/>
          </p:cNvSpPr>
          <p:nvPr/>
        </p:nvSpPr>
        <p:spPr bwMode="auto">
          <a:xfrm flipH="1">
            <a:off x="7391400" y="4648200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4" name="Line 28"/>
          <p:cNvSpPr>
            <a:spLocks noChangeShapeType="1"/>
          </p:cNvSpPr>
          <p:nvPr/>
        </p:nvSpPr>
        <p:spPr bwMode="auto">
          <a:xfrm>
            <a:off x="8153400" y="4648200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5" name="Oval 29"/>
          <p:cNvSpPr>
            <a:spLocks noChangeArrowheads="1"/>
          </p:cNvSpPr>
          <p:nvPr/>
        </p:nvSpPr>
        <p:spPr bwMode="auto">
          <a:xfrm>
            <a:off x="8534400" y="5029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5006" name="Oval 30"/>
          <p:cNvSpPr>
            <a:spLocks noChangeArrowheads="1"/>
          </p:cNvSpPr>
          <p:nvPr/>
        </p:nvSpPr>
        <p:spPr bwMode="auto">
          <a:xfrm>
            <a:off x="7010400" y="3505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5007" name="Oval 31"/>
          <p:cNvSpPr>
            <a:spLocks noChangeArrowheads="1"/>
          </p:cNvSpPr>
          <p:nvPr/>
        </p:nvSpPr>
        <p:spPr bwMode="auto">
          <a:xfrm>
            <a:off x="6248400" y="4267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5008" name="Line 32"/>
          <p:cNvSpPr>
            <a:spLocks noChangeShapeType="1"/>
          </p:cNvSpPr>
          <p:nvPr/>
        </p:nvSpPr>
        <p:spPr bwMode="auto">
          <a:xfrm flipH="1">
            <a:off x="6629400" y="38862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09" name="AutoShape 33"/>
          <p:cNvSpPr>
            <a:spLocks noChangeArrowheads="1"/>
          </p:cNvSpPr>
          <p:nvPr/>
        </p:nvSpPr>
        <p:spPr bwMode="auto">
          <a:xfrm>
            <a:off x="2438400" y="5791200"/>
            <a:ext cx="1524000" cy="838200"/>
          </a:xfrm>
          <a:prstGeom prst="wedgeRoundRectCallout">
            <a:avLst>
              <a:gd name="adj1" fmla="val -43125"/>
              <a:gd name="adj2" fmla="val -158144"/>
              <a:gd name="adj3" fmla="val 16667"/>
            </a:avLst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向右旋转</a:t>
            </a:r>
          </a:p>
          <a:p>
            <a:pPr algn="ctr"/>
            <a:r>
              <a:rPr kumimoji="1" lang="zh-CN" altLang="en-US" sz="280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一次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255010" name="AutoShape 34"/>
          <p:cNvSpPr>
            <a:spLocks noChangeArrowheads="1"/>
          </p:cNvSpPr>
          <p:nvPr/>
        </p:nvSpPr>
        <p:spPr bwMode="auto">
          <a:xfrm>
            <a:off x="6096000" y="5791200"/>
            <a:ext cx="1981200" cy="914400"/>
          </a:xfrm>
          <a:prstGeom prst="wedgeRoundRectCallout">
            <a:avLst>
              <a:gd name="adj1" fmla="val -65384"/>
              <a:gd name="adj2" fmla="val -150870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先向右旋转</a:t>
            </a:r>
          </a:p>
          <a:p>
            <a:pPr algn="ctr"/>
            <a:r>
              <a:rPr kumimoji="1" lang="zh-CN" altLang="en-US" sz="280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再向左旋转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255011" name="Rectangle 35"/>
          <p:cNvSpPr>
            <a:spLocks noChangeArrowheads="1"/>
          </p:cNvSpPr>
          <p:nvPr/>
        </p:nvSpPr>
        <p:spPr bwMode="auto">
          <a:xfrm>
            <a:off x="304800" y="3276600"/>
            <a:ext cx="2133600" cy="22860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5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5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25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5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5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5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5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8" grpId="0" autoUpdateAnimBg="0"/>
      <p:bldP spid="254979" grpId="0" autoUpdateAnimBg="0"/>
      <p:bldP spid="254980" grpId="0" animBg="1" autoUpdateAnimBg="0"/>
      <p:bldP spid="254981" grpId="0" animBg="1" autoUpdateAnimBg="0"/>
      <p:bldP spid="254982" grpId="0" animBg="1" autoUpdateAnimBg="0"/>
      <p:bldP spid="254983" grpId="0" animBg="1"/>
      <p:bldP spid="254984" grpId="0" animBg="1"/>
      <p:bldP spid="254985" grpId="0" animBg="1"/>
      <p:bldP spid="254986" grpId="0" animBg="1" autoUpdateAnimBg="0"/>
      <p:bldP spid="254987" grpId="0" animBg="1" autoUpdateAnimBg="0"/>
      <p:bldP spid="254988" grpId="0" animBg="1"/>
      <p:bldP spid="254989" grpId="0" animBg="1" autoUpdateAnimBg="0"/>
      <p:bldP spid="254990" grpId="0" animBg="1"/>
      <p:bldP spid="254991" grpId="0" animBg="1"/>
      <p:bldP spid="254992" grpId="0" animBg="1"/>
      <p:bldP spid="254993" grpId="0" animBg="1"/>
      <p:bldP spid="254994" grpId="0" animBg="1" autoUpdateAnimBg="0"/>
      <p:bldP spid="254995" grpId="0" animBg="1"/>
      <p:bldP spid="254996" grpId="0" animBg="1" autoUpdateAnimBg="0"/>
      <p:bldP spid="254997" grpId="0" animBg="1"/>
      <p:bldP spid="254998" grpId="0" animBg="1"/>
      <p:bldP spid="254999" grpId="0" animBg="1"/>
      <p:bldP spid="255000" grpId="0" animBg="1"/>
      <p:bldP spid="255001" grpId="0" animBg="1" autoUpdateAnimBg="0"/>
      <p:bldP spid="255002" grpId="0" animBg="1" autoUpdateAnimBg="0"/>
      <p:bldP spid="255003" grpId="0" animBg="1"/>
      <p:bldP spid="255004" grpId="0" animBg="1"/>
      <p:bldP spid="255005" grpId="0" animBg="1" autoUpdateAnimBg="0"/>
      <p:bldP spid="255006" grpId="0" animBg="1" autoUpdateAnimBg="0"/>
      <p:bldP spid="255007" grpId="0" animBg="1" autoUpdateAnimBg="0"/>
      <p:bldP spid="255008" grpId="0" animBg="1"/>
      <p:bldP spid="255009" grpId="0" animBg="1" autoUpdateAnimBg="0"/>
      <p:bldP spid="255010" grpId="0" animBg="1" autoUpdateAnimBg="0"/>
      <p:bldP spid="2550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6001F438-94C4-4622-87CD-A3949489F3A0}" type="slidenum">
              <a:rPr lang="en-US" altLang="zh-CN" smtClean="0"/>
              <a:pPr eaLnBrk="1" hangingPunct="1"/>
              <a:t>4</a:t>
            </a:fld>
            <a:endParaRPr lang="en-US" altLang="zh-CN" smtClean="0"/>
          </a:p>
        </p:txBody>
      </p:sp>
      <p:sp>
        <p:nvSpPr>
          <p:cNvPr id="256002" name="Oval 2"/>
          <p:cNvSpPr>
            <a:spLocks noChangeArrowheads="1"/>
          </p:cNvSpPr>
          <p:nvPr/>
        </p:nvSpPr>
        <p:spPr bwMode="auto">
          <a:xfrm>
            <a:off x="1676400" y="12954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03" name="Oval 3"/>
          <p:cNvSpPr>
            <a:spLocks noChangeArrowheads="1"/>
          </p:cNvSpPr>
          <p:nvPr/>
        </p:nvSpPr>
        <p:spPr bwMode="auto">
          <a:xfrm>
            <a:off x="914400" y="20574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04" name="Line 4"/>
          <p:cNvSpPr>
            <a:spLocks noChangeShapeType="1"/>
          </p:cNvSpPr>
          <p:nvPr/>
        </p:nvSpPr>
        <p:spPr bwMode="auto">
          <a:xfrm flipH="1">
            <a:off x="1295400" y="16764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Line 5"/>
          <p:cNvSpPr>
            <a:spLocks noChangeShapeType="1"/>
          </p:cNvSpPr>
          <p:nvPr/>
        </p:nvSpPr>
        <p:spPr bwMode="auto">
          <a:xfrm>
            <a:off x="2057400" y="1676400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06" name="Line 6"/>
          <p:cNvSpPr>
            <a:spLocks noChangeShapeType="1"/>
          </p:cNvSpPr>
          <p:nvPr/>
        </p:nvSpPr>
        <p:spPr bwMode="auto">
          <a:xfrm>
            <a:off x="1295400" y="914400"/>
            <a:ext cx="457200" cy="4572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07" name="Oval 7"/>
          <p:cNvSpPr>
            <a:spLocks noChangeArrowheads="1"/>
          </p:cNvSpPr>
          <p:nvPr/>
        </p:nvSpPr>
        <p:spPr bwMode="auto">
          <a:xfrm>
            <a:off x="2438400" y="20574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08" name="Oval 8"/>
          <p:cNvSpPr>
            <a:spLocks noChangeArrowheads="1"/>
          </p:cNvSpPr>
          <p:nvPr/>
        </p:nvSpPr>
        <p:spPr bwMode="auto">
          <a:xfrm>
            <a:off x="1676400" y="28194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09" name="Line 9"/>
          <p:cNvSpPr>
            <a:spLocks noChangeShapeType="1"/>
          </p:cNvSpPr>
          <p:nvPr/>
        </p:nvSpPr>
        <p:spPr bwMode="auto">
          <a:xfrm flipH="1">
            <a:off x="2057400" y="2438400"/>
            <a:ext cx="457200" cy="457200"/>
          </a:xfrm>
          <a:prstGeom prst="line">
            <a:avLst/>
          </a:prstGeom>
          <a:noFill/>
          <a:ln w="3810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0" name="Line 10"/>
          <p:cNvSpPr>
            <a:spLocks noChangeShapeType="1"/>
          </p:cNvSpPr>
          <p:nvPr/>
        </p:nvSpPr>
        <p:spPr bwMode="auto">
          <a:xfrm>
            <a:off x="2819400" y="2438400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1" name="Oval 11"/>
          <p:cNvSpPr>
            <a:spLocks noChangeArrowheads="1"/>
          </p:cNvSpPr>
          <p:nvPr/>
        </p:nvSpPr>
        <p:spPr bwMode="auto">
          <a:xfrm>
            <a:off x="3200400" y="28194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3962400" y="35814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3" name="Line 13"/>
          <p:cNvSpPr>
            <a:spLocks noChangeShapeType="1"/>
          </p:cNvSpPr>
          <p:nvPr/>
        </p:nvSpPr>
        <p:spPr bwMode="auto">
          <a:xfrm>
            <a:off x="3581400" y="3200400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4" name="Rectangle 14"/>
          <p:cNvSpPr>
            <a:spLocks noChangeArrowheads="1"/>
          </p:cNvSpPr>
          <p:nvPr/>
        </p:nvSpPr>
        <p:spPr bwMode="auto">
          <a:xfrm>
            <a:off x="685800" y="838200"/>
            <a:ext cx="3962400" cy="33528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5" name="Oval 15"/>
          <p:cNvSpPr>
            <a:spLocks noChangeArrowheads="1"/>
          </p:cNvSpPr>
          <p:nvPr/>
        </p:nvSpPr>
        <p:spPr bwMode="auto">
          <a:xfrm>
            <a:off x="6553200" y="3505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6" name="Oval 16"/>
          <p:cNvSpPr>
            <a:spLocks noChangeArrowheads="1"/>
          </p:cNvSpPr>
          <p:nvPr/>
        </p:nvSpPr>
        <p:spPr bwMode="auto">
          <a:xfrm>
            <a:off x="5715000" y="4267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7" name="Oval 17"/>
          <p:cNvSpPr>
            <a:spLocks noChangeArrowheads="1"/>
          </p:cNvSpPr>
          <p:nvPr/>
        </p:nvSpPr>
        <p:spPr bwMode="auto">
          <a:xfrm>
            <a:off x="4953000" y="5029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18" name="Line 18"/>
          <p:cNvSpPr>
            <a:spLocks noChangeShapeType="1"/>
          </p:cNvSpPr>
          <p:nvPr/>
        </p:nvSpPr>
        <p:spPr bwMode="auto">
          <a:xfrm flipH="1">
            <a:off x="5334000" y="4648200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9" name="Line 19"/>
          <p:cNvSpPr>
            <a:spLocks noChangeShapeType="1"/>
          </p:cNvSpPr>
          <p:nvPr/>
        </p:nvSpPr>
        <p:spPr bwMode="auto">
          <a:xfrm flipH="1">
            <a:off x="6096000" y="3886200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0" name="Line 20"/>
          <p:cNvSpPr>
            <a:spLocks noChangeShapeType="1"/>
          </p:cNvSpPr>
          <p:nvPr/>
        </p:nvSpPr>
        <p:spPr bwMode="auto">
          <a:xfrm>
            <a:off x="6934200" y="3886200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1" name="Oval 21"/>
          <p:cNvSpPr>
            <a:spLocks noChangeArrowheads="1"/>
          </p:cNvSpPr>
          <p:nvPr/>
        </p:nvSpPr>
        <p:spPr bwMode="auto">
          <a:xfrm>
            <a:off x="7315200" y="4267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22" name="Oval 22"/>
          <p:cNvSpPr>
            <a:spLocks noChangeArrowheads="1"/>
          </p:cNvSpPr>
          <p:nvPr/>
        </p:nvSpPr>
        <p:spPr bwMode="auto">
          <a:xfrm>
            <a:off x="8077200" y="50292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23" name="Line 23"/>
          <p:cNvSpPr>
            <a:spLocks noChangeShapeType="1"/>
          </p:cNvSpPr>
          <p:nvPr/>
        </p:nvSpPr>
        <p:spPr bwMode="auto">
          <a:xfrm>
            <a:off x="7696200" y="4648200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4" name="Line 24"/>
          <p:cNvSpPr>
            <a:spLocks noChangeShapeType="1"/>
          </p:cNvSpPr>
          <p:nvPr/>
        </p:nvSpPr>
        <p:spPr bwMode="auto">
          <a:xfrm>
            <a:off x="6172200" y="3124200"/>
            <a:ext cx="4572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5" name="Oval 25"/>
          <p:cNvSpPr>
            <a:spLocks noChangeArrowheads="1"/>
          </p:cNvSpPr>
          <p:nvPr/>
        </p:nvSpPr>
        <p:spPr bwMode="auto">
          <a:xfrm>
            <a:off x="6477000" y="510540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56026" name="Line 26"/>
          <p:cNvSpPr>
            <a:spLocks noChangeShapeType="1"/>
          </p:cNvSpPr>
          <p:nvPr/>
        </p:nvSpPr>
        <p:spPr bwMode="auto">
          <a:xfrm>
            <a:off x="6096000" y="4648200"/>
            <a:ext cx="5334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7" name="AutoShape 27"/>
          <p:cNvSpPr>
            <a:spLocks noChangeArrowheads="1"/>
          </p:cNvSpPr>
          <p:nvPr/>
        </p:nvSpPr>
        <p:spPr bwMode="auto">
          <a:xfrm rot="5487719">
            <a:off x="5371307" y="1562894"/>
            <a:ext cx="760412" cy="1447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00 h 21600"/>
              <a:gd name="T14" fmla="*/ 18227 w 21600"/>
              <a:gd name="T15" fmla="*/ 92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50" y="0"/>
                </a:lnTo>
                <a:lnTo>
                  <a:pt x="1515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50" y="9258"/>
                </a:lnTo>
                <a:lnTo>
                  <a:pt x="15150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28" name="AutoShape 28"/>
          <p:cNvSpPr>
            <a:spLocks noChangeArrowheads="1"/>
          </p:cNvSpPr>
          <p:nvPr/>
        </p:nvSpPr>
        <p:spPr bwMode="auto">
          <a:xfrm>
            <a:off x="5791200" y="762000"/>
            <a:ext cx="2209800" cy="533400"/>
          </a:xfrm>
          <a:prstGeom prst="wedgeRoundRectCallout">
            <a:avLst>
              <a:gd name="adj1" fmla="val -63361"/>
              <a:gd name="adj2" fmla="val 153569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>
                <a:solidFill>
                  <a:srgbClr val="A50021"/>
                </a:solidFill>
                <a:latin typeface="Times New Roman" pitchFamily="18" charset="0"/>
                <a:ea typeface="隶书" pitchFamily="49" charset="-122"/>
              </a:rPr>
              <a:t>向左旋转一次</a:t>
            </a:r>
            <a:endParaRPr kumimoji="1" lang="zh-CN" altLang="en-US" sz="2800"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56029" name="Text Box 29"/>
          <p:cNvSpPr txBox="1">
            <a:spLocks noChangeArrowheads="1"/>
          </p:cNvSpPr>
          <p:nvPr/>
        </p:nvSpPr>
        <p:spPr bwMode="auto">
          <a:xfrm>
            <a:off x="403225" y="4876800"/>
            <a:ext cx="4016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FFF00"/>
                </a:solidFill>
                <a:latin typeface="Times New Roman" pitchFamily="18" charset="0"/>
              </a:rPr>
              <a:t>继续插入关键字 </a:t>
            </a:r>
            <a:r>
              <a:rPr kumimoji="1" lang="en-US" altLang="zh-CN" sz="3600" dirty="0">
                <a:solidFill>
                  <a:srgbClr val="FFFF00"/>
                </a:solidFill>
                <a:latin typeface="Times New Roman" pitchFamily="18" charset="0"/>
              </a:rPr>
              <a:t>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5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5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5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 autoUpdateAnimBg="0"/>
      <p:bldP spid="256003" grpId="0" animBg="1" autoUpdateAnimBg="0"/>
      <p:bldP spid="256004" grpId="0" animBg="1"/>
      <p:bldP spid="256005" grpId="0" animBg="1"/>
      <p:bldP spid="256006" grpId="0" animBg="1"/>
      <p:bldP spid="256007" grpId="0" animBg="1" autoUpdateAnimBg="0"/>
      <p:bldP spid="256008" grpId="0" animBg="1" autoUpdateAnimBg="0"/>
      <p:bldP spid="256009" grpId="0" animBg="1"/>
      <p:bldP spid="256010" grpId="0" animBg="1"/>
      <p:bldP spid="256011" grpId="0" animBg="1" autoUpdateAnimBg="0"/>
      <p:bldP spid="256012" grpId="0" animBg="1" autoUpdateAnimBg="0"/>
      <p:bldP spid="256013" grpId="0" animBg="1"/>
      <p:bldP spid="256014" grpId="0" animBg="1"/>
      <p:bldP spid="256015" grpId="0" animBg="1" autoUpdateAnimBg="0"/>
      <p:bldP spid="256016" grpId="0" animBg="1" autoUpdateAnimBg="0"/>
      <p:bldP spid="256017" grpId="0" animBg="1" autoUpdateAnimBg="0"/>
      <p:bldP spid="256018" grpId="0" animBg="1"/>
      <p:bldP spid="256019" grpId="0" animBg="1"/>
      <p:bldP spid="256020" grpId="0" animBg="1"/>
      <p:bldP spid="256021" grpId="0" animBg="1" autoUpdateAnimBg="0"/>
      <p:bldP spid="256022" grpId="0" animBg="1" autoUpdateAnimBg="0"/>
      <p:bldP spid="256023" grpId="0" animBg="1"/>
      <p:bldP spid="256024" grpId="0" animBg="1"/>
      <p:bldP spid="256025" grpId="0" animBg="1" autoUpdateAnimBg="0"/>
      <p:bldP spid="256026" grpId="0" animBg="1"/>
      <p:bldP spid="256027" grpId="0" animBg="1"/>
      <p:bldP spid="256028" grpId="0" animBg="1" autoUpdateAnimBg="0"/>
      <p:bldP spid="2560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F00B08DD-2C04-4E3E-BC4B-FADCFC0D2C65}" type="slidenum">
              <a:rPr lang="en-US" altLang="zh-CN" b="1" smtClean="0"/>
              <a:pPr eaLnBrk="1" hangingPunct="1"/>
              <a:t>5</a:t>
            </a:fld>
            <a:endParaRPr lang="en-US" altLang="zh-CN" b="1" smtClean="0"/>
          </a:p>
        </p:txBody>
      </p:sp>
      <p:grpSp>
        <p:nvGrpSpPr>
          <p:cNvPr id="340033" name="Group 65"/>
          <p:cNvGrpSpPr>
            <a:grpSpLocks/>
          </p:cNvGrpSpPr>
          <p:nvPr/>
        </p:nvGrpSpPr>
        <p:grpSpPr bwMode="auto">
          <a:xfrm>
            <a:off x="971550" y="3644900"/>
            <a:ext cx="2378075" cy="2600325"/>
            <a:chOff x="612" y="2296"/>
            <a:chExt cx="1498" cy="1638"/>
          </a:xfrm>
        </p:grpSpPr>
        <p:sp>
          <p:nvSpPr>
            <p:cNvPr id="13329" name="Text Box 7"/>
            <p:cNvSpPr txBox="1">
              <a:spLocks noChangeArrowheads="1"/>
            </p:cNvSpPr>
            <p:nvPr/>
          </p:nvSpPr>
          <p:spPr bwMode="auto">
            <a:xfrm>
              <a:off x="658" y="3703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(1)</a:t>
              </a:r>
              <a:r>
                <a:rPr lang="zh-CN" altLang="en-US" b="1"/>
                <a:t>一颗平衡的二叉树</a:t>
              </a:r>
            </a:p>
          </p:txBody>
        </p:sp>
        <p:graphicFrame>
          <p:nvGraphicFramePr>
            <p:cNvPr id="13330" name="Object 59"/>
            <p:cNvGraphicFramePr>
              <a:graphicFrameLocks noChangeAspect="1"/>
            </p:cNvGraphicFramePr>
            <p:nvPr/>
          </p:nvGraphicFramePr>
          <p:xfrm>
            <a:off x="612" y="2296"/>
            <a:ext cx="1487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Visio" r:id="rId3" imgW="2360102" imgH="1957892" progId="Visio.Drawing.11">
                    <p:embed/>
                  </p:oleObj>
                </mc:Choice>
                <mc:Fallback>
                  <p:oleObj name="Visio" r:id="rId3" imgW="2360102" imgH="1957892" progId="Visio.Drawing.11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296"/>
                          <a:ext cx="1487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6" name="Group 17"/>
          <p:cNvGrpSpPr>
            <a:grpSpLocks/>
          </p:cNvGrpSpPr>
          <p:nvPr/>
        </p:nvGrpSpPr>
        <p:grpSpPr bwMode="auto">
          <a:xfrm>
            <a:off x="1116013" y="620713"/>
            <a:ext cx="2519362" cy="2608262"/>
            <a:chOff x="431" y="300"/>
            <a:chExt cx="1633" cy="1984"/>
          </a:xfrm>
        </p:grpSpPr>
        <p:graphicFrame>
          <p:nvGraphicFramePr>
            <p:cNvPr id="13327" name="Object 6"/>
            <p:cNvGraphicFramePr>
              <a:graphicFrameLocks noChangeAspect="1"/>
            </p:cNvGraphicFramePr>
            <p:nvPr/>
          </p:nvGraphicFramePr>
          <p:xfrm>
            <a:off x="431" y="300"/>
            <a:ext cx="1487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6" name="Visio" r:id="rId5" imgW="2360102" imgH="1957892" progId="Visio.Drawing.11">
                    <p:embed/>
                  </p:oleObj>
                </mc:Choice>
                <mc:Fallback>
                  <p:oleObj name="Visio" r:id="rId5" imgW="2360102" imgH="1957892" progId="Visio.Drawing.11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0"/>
                          <a:ext cx="1487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613" y="1796"/>
              <a:ext cx="1451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(1)</a:t>
              </a:r>
              <a:r>
                <a:rPr lang="zh-CN" altLang="en-US" b="1"/>
                <a:t>一颗平衡的二叉树</a:t>
              </a:r>
            </a:p>
          </p:txBody>
        </p:sp>
      </p:grpSp>
      <p:grpSp>
        <p:nvGrpSpPr>
          <p:cNvPr id="340034" name="Group 66"/>
          <p:cNvGrpSpPr>
            <a:grpSpLocks/>
          </p:cNvGrpSpPr>
          <p:nvPr/>
        </p:nvGrpSpPr>
        <p:grpSpPr bwMode="auto">
          <a:xfrm>
            <a:off x="4427538" y="549275"/>
            <a:ext cx="4254500" cy="2525713"/>
            <a:chOff x="2789" y="346"/>
            <a:chExt cx="2680" cy="1591"/>
          </a:xfrm>
        </p:grpSpPr>
        <p:graphicFrame>
          <p:nvGraphicFramePr>
            <p:cNvPr id="13325" name="Object 8"/>
            <p:cNvGraphicFramePr>
              <a:graphicFrameLocks noChangeAspect="1"/>
            </p:cNvGraphicFramePr>
            <p:nvPr/>
          </p:nvGraphicFramePr>
          <p:xfrm>
            <a:off x="2925" y="346"/>
            <a:ext cx="2544" cy="1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7" name="Visio" r:id="rId7" imgW="4771904" imgH="2665745" progId="Visio.Drawing.11">
                    <p:embed/>
                  </p:oleObj>
                </mc:Choice>
                <mc:Fallback>
                  <p:oleObj name="Visio" r:id="rId7" imgW="4771904" imgH="2665745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46"/>
                          <a:ext cx="2544" cy="1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6" name="Text Box 16"/>
            <p:cNvSpPr txBox="1">
              <a:spLocks noChangeArrowheads="1"/>
            </p:cNvSpPr>
            <p:nvPr/>
          </p:nvSpPr>
          <p:spPr bwMode="auto">
            <a:xfrm>
              <a:off x="2789" y="1706"/>
              <a:ext cx="24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(2)</a:t>
              </a:r>
              <a:r>
                <a:rPr lang="zh-CN" altLang="en-US" b="1"/>
                <a:t>插入结点</a:t>
              </a:r>
              <a:r>
                <a:rPr lang="en-US" altLang="zh-CN" b="1"/>
                <a:t>C</a:t>
              </a:r>
              <a:r>
                <a:rPr lang="zh-CN" altLang="en-US" b="1"/>
                <a:t>后的情况</a:t>
              </a:r>
            </a:p>
          </p:txBody>
        </p:sp>
      </p:grpSp>
      <p:grpSp>
        <p:nvGrpSpPr>
          <p:cNvPr id="340035" name="Group 67"/>
          <p:cNvGrpSpPr>
            <a:grpSpLocks/>
          </p:cNvGrpSpPr>
          <p:nvPr/>
        </p:nvGrpSpPr>
        <p:grpSpPr bwMode="auto">
          <a:xfrm>
            <a:off x="4643438" y="3357563"/>
            <a:ext cx="4038600" cy="2743200"/>
            <a:chOff x="2925" y="2115"/>
            <a:chExt cx="2544" cy="1728"/>
          </a:xfrm>
        </p:grpSpPr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3016" y="3612"/>
              <a:ext cx="24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/>
                <a:t>(2)</a:t>
              </a:r>
              <a:r>
                <a:rPr lang="zh-CN" altLang="en-US" b="1"/>
                <a:t>插入结点</a:t>
              </a:r>
              <a:r>
                <a:rPr lang="en-US" altLang="zh-CN" b="1"/>
                <a:t>C</a:t>
              </a:r>
              <a:r>
                <a:rPr lang="zh-CN" altLang="en-US" b="1"/>
                <a:t>后的情况</a:t>
              </a:r>
            </a:p>
          </p:txBody>
        </p:sp>
        <p:graphicFrame>
          <p:nvGraphicFramePr>
            <p:cNvPr id="13324" name="Object 62"/>
            <p:cNvGraphicFramePr>
              <a:graphicFrameLocks noChangeAspect="1"/>
            </p:cNvGraphicFramePr>
            <p:nvPr/>
          </p:nvGraphicFramePr>
          <p:xfrm>
            <a:off x="2925" y="2115"/>
            <a:ext cx="2544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" name="Visio" r:id="rId9" imgW="4945960" imgH="2809897" progId="Visio.Drawing.11">
                    <p:embed/>
                  </p:oleObj>
                </mc:Choice>
                <mc:Fallback>
                  <p:oleObj name="Visio" r:id="rId9" imgW="4945960" imgH="2809897" progId="Visio.Drawing.11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115"/>
                          <a:ext cx="2544" cy="1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0036" name="Text Box 68"/>
          <p:cNvSpPr txBox="1">
            <a:spLocks noChangeArrowheads="1"/>
          </p:cNvSpPr>
          <p:nvPr/>
        </p:nvSpPr>
        <p:spPr bwMode="auto">
          <a:xfrm>
            <a:off x="5219700" y="18891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LL</a:t>
            </a:r>
            <a:r>
              <a:rPr lang="zh-CN" altLang="en-US" b="1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340049" name="Text Box 81"/>
          <p:cNvSpPr txBox="1">
            <a:spLocks noChangeArrowheads="1"/>
          </p:cNvSpPr>
          <p:nvPr/>
        </p:nvSpPr>
        <p:spPr bwMode="auto">
          <a:xfrm>
            <a:off x="7308850" y="18891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LR</a:t>
            </a:r>
            <a:r>
              <a:rPr lang="zh-CN" altLang="en-US" b="1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340050" name="Text Box 82"/>
          <p:cNvSpPr txBox="1">
            <a:spLocks noChangeArrowheads="1"/>
          </p:cNvSpPr>
          <p:nvPr/>
        </p:nvSpPr>
        <p:spPr bwMode="auto">
          <a:xfrm>
            <a:off x="5219700" y="3141663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RL</a:t>
            </a:r>
            <a:r>
              <a:rPr lang="zh-CN" altLang="en-US" b="1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340051" name="Text Box 83"/>
          <p:cNvSpPr txBox="1">
            <a:spLocks noChangeArrowheads="1"/>
          </p:cNvSpPr>
          <p:nvPr/>
        </p:nvSpPr>
        <p:spPr bwMode="auto">
          <a:xfrm>
            <a:off x="7235825" y="3068638"/>
            <a:ext cx="10080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RR</a:t>
            </a:r>
            <a:r>
              <a:rPr lang="zh-CN" altLang="en-US" b="1">
                <a:solidFill>
                  <a:srgbClr val="FF0000"/>
                </a:solidFill>
              </a:rPr>
              <a:t>型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396799" cy="372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7" dur="2000"/>
                                        <p:tgtEl>
                                          <p:spTgt spid="34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2000"/>
                                        <p:tgtEl>
                                          <p:spTgt spid="34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3" dur="2000"/>
                                        <p:tgtEl>
                                          <p:spTgt spid="3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6" dur="2000"/>
                                        <p:tgtEl>
                                          <p:spTgt spid="3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36" grpId="0"/>
      <p:bldP spid="340036" grpId="1"/>
      <p:bldP spid="340049" grpId="0"/>
      <p:bldP spid="340049" grpId="1"/>
      <p:bldP spid="340050" grpId="0"/>
      <p:bldP spid="340050" grpId="1"/>
      <p:bldP spid="340051" grpId="0"/>
      <p:bldP spid="3400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620713"/>
            <a:ext cx="7772400" cy="1143000"/>
          </a:xfrm>
        </p:spPr>
        <p:txBody>
          <a:bodyPr/>
          <a:lstStyle/>
          <a:p>
            <a:r>
              <a:rPr lang="zh-CN" altLang="en-US" sz="4800" dirty="0" smtClean="0">
                <a:solidFill>
                  <a:srgbClr val="00FF99"/>
                </a:solidFill>
                <a:hlinkClick r:id="" action="ppaction://noaction"/>
              </a:rPr>
              <a:t>失衡调整旋转平衡处理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184150" y="1989138"/>
            <a:ext cx="7772400" cy="8715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4000" b="1" dirty="0" smtClean="0">
                <a:solidFill>
                  <a:srgbClr val="FFFF00"/>
                </a:solidFill>
                <a:latin typeface="幼圆" pitchFamily="49" charset="-122"/>
              </a:rPr>
              <a:t>(1)</a:t>
            </a:r>
            <a:r>
              <a:rPr lang="zh-CN" altLang="en-US" sz="4000" b="1" dirty="0" smtClean="0">
                <a:solidFill>
                  <a:srgbClr val="FFFF00"/>
                </a:solidFill>
                <a:latin typeface="幼圆" pitchFamily="49" charset="-122"/>
              </a:rPr>
              <a:t>单向右旋（</a:t>
            </a:r>
            <a:r>
              <a:rPr lang="en-US" altLang="zh-CN" sz="4000" b="1" dirty="0" smtClean="0">
                <a:solidFill>
                  <a:srgbClr val="FFFF00"/>
                </a:solidFill>
                <a:latin typeface="幼圆" pitchFamily="49" charset="-122"/>
              </a:rPr>
              <a:t>LL</a:t>
            </a:r>
            <a:r>
              <a:rPr lang="zh-CN" altLang="en-US" sz="4000" b="1" dirty="0" smtClean="0">
                <a:solidFill>
                  <a:srgbClr val="FFFF00"/>
                </a:solidFill>
                <a:latin typeface="幼圆" pitchFamily="49" charset="-122"/>
              </a:rPr>
              <a:t>）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E482AB67-623D-47CA-9755-6A389EA7C69D}" type="slidenum">
              <a:rPr lang="en-US" altLang="zh-CN" smtClean="0"/>
              <a:pPr eaLnBrk="1" hangingPunct="1"/>
              <a:t>6</a:t>
            </a:fld>
            <a:endParaRPr lang="en-US" altLang="zh-CN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79388" y="3068638"/>
            <a:ext cx="72723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rgbClr val="FFFF00"/>
                </a:solidFill>
                <a:latin typeface="幼圆" pitchFamily="49" charset="-122"/>
              </a:rPr>
              <a:t>(2)</a:t>
            </a:r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单向左旋（</a:t>
            </a:r>
            <a:r>
              <a:rPr kumimoji="1" lang="en-US" altLang="zh-CN" sz="4000" b="1" dirty="0">
                <a:solidFill>
                  <a:srgbClr val="FFFF00"/>
                </a:solidFill>
                <a:latin typeface="幼圆" pitchFamily="49" charset="-122"/>
              </a:rPr>
              <a:t>RR</a:t>
            </a:r>
            <a:r>
              <a:rPr kumimoji="1" lang="zh-CN" altLang="en-US" sz="4000" b="1" dirty="0">
                <a:solidFill>
                  <a:srgbClr val="FFFF00"/>
                </a:solidFill>
                <a:latin typeface="幼圆" pitchFamily="49" charset="-122"/>
              </a:rPr>
              <a:t>）</a:t>
            </a:r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177800" y="4149725"/>
            <a:ext cx="74898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FF00"/>
                </a:solidFill>
                <a:latin typeface="幼圆" pitchFamily="49" charset="-122"/>
              </a:rPr>
              <a:t>(3)</a:t>
            </a:r>
            <a:r>
              <a:rPr kumimoji="1" lang="zh-CN" altLang="en-US" sz="4000" b="1">
                <a:solidFill>
                  <a:srgbClr val="FFFF00"/>
                </a:solidFill>
                <a:latin typeface="幼圆" pitchFamily="49" charset="-122"/>
              </a:rPr>
              <a:t>先左后右旋转（</a:t>
            </a:r>
            <a:r>
              <a:rPr kumimoji="1" lang="en-US" altLang="zh-CN" sz="4000" b="1">
                <a:solidFill>
                  <a:srgbClr val="FFFF00"/>
                </a:solidFill>
                <a:latin typeface="幼圆" pitchFamily="49" charset="-122"/>
              </a:rPr>
              <a:t>LR</a:t>
            </a:r>
            <a:r>
              <a:rPr kumimoji="1" lang="zh-CN" altLang="en-US" sz="4000" b="1">
                <a:solidFill>
                  <a:srgbClr val="FFFF00"/>
                </a:solidFill>
                <a:latin typeface="幼圆" pitchFamily="49" charset="-122"/>
              </a:rPr>
              <a:t>）</a:t>
            </a:r>
          </a:p>
        </p:txBody>
      </p:sp>
      <p:sp>
        <p:nvSpPr>
          <p:cNvPr id="14343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9388" y="5229225"/>
            <a:ext cx="7632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FF00"/>
                </a:solidFill>
                <a:latin typeface="幼圆" pitchFamily="49" charset="-122"/>
              </a:rPr>
              <a:t>(4)</a:t>
            </a:r>
            <a:r>
              <a:rPr kumimoji="1" lang="zh-CN" altLang="en-US" sz="4000" b="1">
                <a:solidFill>
                  <a:srgbClr val="FFFF00"/>
                </a:solidFill>
                <a:latin typeface="幼圆" pitchFamily="49" charset="-122"/>
              </a:rPr>
              <a:t>先右后左旋转（</a:t>
            </a:r>
            <a:r>
              <a:rPr kumimoji="1" lang="en-US" altLang="zh-CN" sz="4000" b="1">
                <a:solidFill>
                  <a:srgbClr val="FFFF00"/>
                </a:solidFill>
                <a:latin typeface="幼圆" pitchFamily="49" charset="-122"/>
              </a:rPr>
              <a:t>RL</a:t>
            </a:r>
            <a:r>
              <a:rPr kumimoji="1" lang="zh-CN" altLang="en-US" sz="4000" b="1">
                <a:solidFill>
                  <a:srgbClr val="FFFF00"/>
                </a:solidFill>
                <a:latin typeface="幼圆" pitchFamily="49" charset="-122"/>
              </a:rPr>
              <a:t>） </a:t>
            </a:r>
            <a:endParaRPr kumimoji="1" lang="zh-CN" altLang="en-US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9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r>
              <a:rPr lang="en-US" altLang="zh-CN" smtClean="0"/>
              <a:t>LL</a:t>
            </a:r>
            <a:r>
              <a:rPr lang="zh-CN" altLang="en-US" smtClean="0"/>
              <a:t>型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31B10464-68EC-447D-AB17-F005627627F0}" type="slidenum">
              <a:rPr lang="en-US" altLang="zh-CN" smtClean="0"/>
              <a:pPr eaLnBrk="1" hangingPunct="1"/>
              <a:t>7</a:t>
            </a:fld>
            <a:endParaRPr lang="en-US" altLang="zh-CN" smtClean="0"/>
          </a:p>
        </p:txBody>
      </p:sp>
      <p:grpSp>
        <p:nvGrpSpPr>
          <p:cNvPr id="102402" name="Group 2"/>
          <p:cNvGrpSpPr>
            <a:grpSpLocks/>
          </p:cNvGrpSpPr>
          <p:nvPr/>
        </p:nvGrpSpPr>
        <p:grpSpPr bwMode="auto">
          <a:xfrm>
            <a:off x="6661150" y="2979738"/>
            <a:ext cx="792163" cy="1296987"/>
            <a:chOff x="3470" y="2432"/>
            <a:chExt cx="499" cy="817"/>
          </a:xfrm>
        </p:grpSpPr>
        <p:sp>
          <p:nvSpPr>
            <p:cNvPr id="15387" name="Line 3"/>
            <p:cNvSpPr>
              <a:spLocks noChangeShapeType="1"/>
            </p:cNvSpPr>
            <p:nvPr/>
          </p:nvSpPr>
          <p:spPr bwMode="auto">
            <a:xfrm flipH="1">
              <a:off x="3651" y="2432"/>
              <a:ext cx="318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Rectangle 4"/>
            <p:cNvSpPr>
              <a:spLocks noChangeArrowheads="1"/>
            </p:cNvSpPr>
            <p:nvPr/>
          </p:nvSpPr>
          <p:spPr bwMode="auto">
            <a:xfrm>
              <a:off x="3470" y="2750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/>
                <a:t>B</a:t>
              </a:r>
              <a:r>
                <a:rPr lang="en-US" altLang="zh-CN" sz="2800" baseline="-25000" dirty="0"/>
                <a:t>R</a:t>
              </a:r>
            </a:p>
          </p:txBody>
        </p:sp>
      </p:grpSp>
      <p:grpSp>
        <p:nvGrpSpPr>
          <p:cNvPr id="102405" name="Group 5"/>
          <p:cNvGrpSpPr>
            <a:grpSpLocks/>
          </p:cNvGrpSpPr>
          <p:nvPr/>
        </p:nvGrpSpPr>
        <p:grpSpPr bwMode="auto">
          <a:xfrm>
            <a:off x="5365750" y="2476500"/>
            <a:ext cx="1006475" cy="1816100"/>
            <a:chOff x="2654" y="2115"/>
            <a:chExt cx="634" cy="1144"/>
          </a:xfrm>
        </p:grpSpPr>
        <p:sp>
          <p:nvSpPr>
            <p:cNvPr id="15384" name="Line 6"/>
            <p:cNvSpPr>
              <a:spLocks noChangeShapeType="1"/>
            </p:cNvSpPr>
            <p:nvPr/>
          </p:nvSpPr>
          <p:spPr bwMode="auto">
            <a:xfrm flipH="1">
              <a:off x="2744" y="2115"/>
              <a:ext cx="544" cy="58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Rectangle 7"/>
            <p:cNvSpPr>
              <a:spLocks noChangeArrowheads="1"/>
            </p:cNvSpPr>
            <p:nvPr/>
          </p:nvSpPr>
          <p:spPr bwMode="auto">
            <a:xfrm>
              <a:off x="2654" y="2523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5386" name="Oval 8"/>
            <p:cNvSpPr>
              <a:spLocks noChangeArrowheads="1"/>
            </p:cNvSpPr>
            <p:nvPr/>
          </p:nvSpPr>
          <p:spPr bwMode="auto">
            <a:xfrm>
              <a:off x="2684" y="3021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102410" name="Group 10"/>
          <p:cNvGrpSpPr>
            <a:grpSpLocks/>
          </p:cNvGrpSpPr>
          <p:nvPr/>
        </p:nvGrpSpPr>
        <p:grpSpPr bwMode="auto">
          <a:xfrm>
            <a:off x="323850" y="1773238"/>
            <a:ext cx="2806700" cy="2519362"/>
            <a:chOff x="204" y="1117"/>
            <a:chExt cx="1768" cy="1587"/>
          </a:xfrm>
        </p:grpSpPr>
        <p:sp>
          <p:nvSpPr>
            <p:cNvPr id="15375" name="Line 11"/>
            <p:cNvSpPr>
              <a:spLocks noChangeShapeType="1"/>
            </p:cNvSpPr>
            <p:nvPr/>
          </p:nvSpPr>
          <p:spPr bwMode="auto">
            <a:xfrm flipH="1">
              <a:off x="839" y="1253"/>
              <a:ext cx="408" cy="4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2"/>
            <p:cNvSpPr>
              <a:spLocks noChangeShapeType="1"/>
            </p:cNvSpPr>
            <p:nvPr/>
          </p:nvSpPr>
          <p:spPr bwMode="auto">
            <a:xfrm flipH="1">
              <a:off x="340" y="1797"/>
              <a:ext cx="408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3"/>
            <p:cNvSpPr>
              <a:spLocks noChangeShapeType="1"/>
            </p:cNvSpPr>
            <p:nvPr/>
          </p:nvSpPr>
          <p:spPr bwMode="auto">
            <a:xfrm>
              <a:off x="839" y="1797"/>
              <a:ext cx="317" cy="4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4"/>
            <p:cNvSpPr>
              <a:spLocks noChangeShapeType="1"/>
            </p:cNvSpPr>
            <p:nvPr/>
          </p:nvSpPr>
          <p:spPr bwMode="auto">
            <a:xfrm>
              <a:off x="1292" y="1253"/>
              <a:ext cx="499" cy="54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Oval 15"/>
            <p:cNvSpPr>
              <a:spLocks noChangeArrowheads="1"/>
            </p:cNvSpPr>
            <p:nvPr/>
          </p:nvSpPr>
          <p:spPr bwMode="auto">
            <a:xfrm>
              <a:off x="1066" y="1117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5380" name="Oval 16"/>
            <p:cNvSpPr>
              <a:spLocks noChangeArrowheads="1"/>
            </p:cNvSpPr>
            <p:nvPr/>
          </p:nvSpPr>
          <p:spPr bwMode="auto">
            <a:xfrm>
              <a:off x="612" y="1661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  <p:sp>
          <p:nvSpPr>
            <p:cNvPr id="15381" name="Rectangle 17"/>
            <p:cNvSpPr>
              <a:spLocks noChangeArrowheads="1"/>
            </p:cNvSpPr>
            <p:nvPr/>
          </p:nvSpPr>
          <p:spPr bwMode="auto">
            <a:xfrm>
              <a:off x="204" y="2205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5382" name="Rectangle 18"/>
            <p:cNvSpPr>
              <a:spLocks noChangeArrowheads="1"/>
            </p:cNvSpPr>
            <p:nvPr/>
          </p:nvSpPr>
          <p:spPr bwMode="auto">
            <a:xfrm>
              <a:off x="1020" y="2205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5383" name="Rectangle 19"/>
            <p:cNvSpPr>
              <a:spLocks noChangeArrowheads="1"/>
            </p:cNvSpPr>
            <p:nvPr/>
          </p:nvSpPr>
          <p:spPr bwMode="auto">
            <a:xfrm>
              <a:off x="1610" y="1752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R</a:t>
              </a:r>
            </a:p>
          </p:txBody>
        </p:sp>
      </p:grpSp>
      <p:sp>
        <p:nvSpPr>
          <p:cNvPr id="102420" name="Oval 20"/>
          <p:cNvSpPr>
            <a:spLocks noChangeArrowheads="1"/>
          </p:cNvSpPr>
          <p:nvPr/>
        </p:nvSpPr>
        <p:spPr bwMode="auto">
          <a:xfrm>
            <a:off x="323850" y="4292600"/>
            <a:ext cx="527050" cy="377825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2800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02421" name="Group 21"/>
          <p:cNvGrpSpPr>
            <a:grpSpLocks/>
          </p:cNvGrpSpPr>
          <p:nvPr/>
        </p:nvGrpSpPr>
        <p:grpSpPr bwMode="auto">
          <a:xfrm>
            <a:off x="6276975" y="2241550"/>
            <a:ext cx="2111375" cy="2035175"/>
            <a:chOff x="3228" y="1967"/>
            <a:chExt cx="1330" cy="1282"/>
          </a:xfrm>
        </p:grpSpPr>
        <p:sp>
          <p:nvSpPr>
            <p:cNvPr id="15370" name="Line 22"/>
            <p:cNvSpPr>
              <a:spLocks noChangeShapeType="1"/>
            </p:cNvSpPr>
            <p:nvPr/>
          </p:nvSpPr>
          <p:spPr bwMode="auto">
            <a:xfrm>
              <a:off x="3379" y="2069"/>
              <a:ext cx="544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Line 23"/>
            <p:cNvSpPr>
              <a:spLocks noChangeShapeType="1"/>
            </p:cNvSpPr>
            <p:nvPr/>
          </p:nvSpPr>
          <p:spPr bwMode="auto">
            <a:xfrm>
              <a:off x="4059" y="2523"/>
              <a:ext cx="499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Oval 24"/>
            <p:cNvSpPr>
              <a:spLocks noChangeArrowheads="1"/>
            </p:cNvSpPr>
            <p:nvPr/>
          </p:nvSpPr>
          <p:spPr bwMode="auto">
            <a:xfrm>
              <a:off x="3228" y="1967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/>
                <a:t>B </a:t>
              </a:r>
            </a:p>
          </p:txBody>
        </p:sp>
        <p:sp>
          <p:nvSpPr>
            <p:cNvPr id="15373" name="Oval 25"/>
            <p:cNvSpPr>
              <a:spLocks noChangeArrowheads="1"/>
            </p:cNvSpPr>
            <p:nvPr/>
          </p:nvSpPr>
          <p:spPr bwMode="auto">
            <a:xfrm>
              <a:off x="3787" y="2387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5374" name="Rectangle 26"/>
            <p:cNvSpPr>
              <a:spLocks noChangeArrowheads="1"/>
            </p:cNvSpPr>
            <p:nvPr/>
          </p:nvSpPr>
          <p:spPr bwMode="auto">
            <a:xfrm>
              <a:off x="4195" y="2750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R</a:t>
              </a:r>
            </a:p>
          </p:txBody>
        </p:sp>
      </p:grpSp>
      <p:sp>
        <p:nvSpPr>
          <p:cNvPr id="102427" name="AutoShape 27"/>
          <p:cNvSpPr>
            <a:spLocks noChangeArrowheads="1"/>
          </p:cNvSpPr>
          <p:nvPr/>
        </p:nvSpPr>
        <p:spPr bwMode="auto">
          <a:xfrm>
            <a:off x="3635375" y="2852738"/>
            <a:ext cx="1441450" cy="504825"/>
          </a:xfrm>
          <a:prstGeom prst="notchedRightArrow">
            <a:avLst>
              <a:gd name="adj1" fmla="val 50000"/>
              <a:gd name="adj2" fmla="val 71384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0" grpId="0" animBg="1"/>
      <p:bldP spid="1024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772400" cy="1143000"/>
          </a:xfrm>
        </p:spPr>
        <p:txBody>
          <a:bodyPr/>
          <a:lstStyle/>
          <a:p>
            <a:r>
              <a:rPr lang="en-US" altLang="zh-CN" smtClean="0"/>
              <a:t>RR</a:t>
            </a:r>
            <a:r>
              <a:rPr lang="zh-CN" altLang="en-US" smtClean="0"/>
              <a:t>型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AD734D90-31FF-4C0B-9E98-F6B0EC1B56DE}" type="slidenum">
              <a:rPr lang="en-US" altLang="zh-CN" smtClean="0"/>
              <a:pPr eaLnBrk="1" hangingPunct="1"/>
              <a:t>8</a:t>
            </a:fld>
            <a:endParaRPr lang="en-US" altLang="zh-CN" smtClean="0"/>
          </a:p>
        </p:txBody>
      </p:sp>
      <p:grpSp>
        <p:nvGrpSpPr>
          <p:cNvPr id="103427" name="Group 3"/>
          <p:cNvGrpSpPr>
            <a:grpSpLocks/>
          </p:cNvGrpSpPr>
          <p:nvPr/>
        </p:nvGrpSpPr>
        <p:grpSpPr bwMode="auto">
          <a:xfrm>
            <a:off x="971550" y="1773238"/>
            <a:ext cx="2735263" cy="2447925"/>
            <a:chOff x="612" y="1117"/>
            <a:chExt cx="1723" cy="1542"/>
          </a:xfrm>
        </p:grpSpPr>
        <p:sp>
          <p:nvSpPr>
            <p:cNvPr id="16404" name="Line 4"/>
            <p:cNvSpPr>
              <a:spLocks noChangeShapeType="1"/>
            </p:cNvSpPr>
            <p:nvPr/>
          </p:nvSpPr>
          <p:spPr bwMode="auto">
            <a:xfrm flipH="1">
              <a:off x="839" y="1253"/>
              <a:ext cx="408" cy="4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5"/>
            <p:cNvSpPr>
              <a:spLocks noChangeShapeType="1"/>
            </p:cNvSpPr>
            <p:nvPr/>
          </p:nvSpPr>
          <p:spPr bwMode="auto">
            <a:xfrm flipH="1">
              <a:off x="1293" y="1752"/>
              <a:ext cx="408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6"/>
            <p:cNvSpPr>
              <a:spLocks noChangeShapeType="1"/>
            </p:cNvSpPr>
            <p:nvPr/>
          </p:nvSpPr>
          <p:spPr bwMode="auto">
            <a:xfrm>
              <a:off x="1792" y="1752"/>
              <a:ext cx="317" cy="4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7"/>
            <p:cNvSpPr>
              <a:spLocks noChangeShapeType="1"/>
            </p:cNvSpPr>
            <p:nvPr/>
          </p:nvSpPr>
          <p:spPr bwMode="auto">
            <a:xfrm>
              <a:off x="1292" y="1253"/>
              <a:ext cx="499" cy="54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Oval 8"/>
            <p:cNvSpPr>
              <a:spLocks noChangeArrowheads="1"/>
            </p:cNvSpPr>
            <p:nvPr/>
          </p:nvSpPr>
          <p:spPr bwMode="auto">
            <a:xfrm>
              <a:off x="1066" y="1117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6409" name="Oval 9"/>
            <p:cNvSpPr>
              <a:spLocks noChangeArrowheads="1"/>
            </p:cNvSpPr>
            <p:nvPr/>
          </p:nvSpPr>
          <p:spPr bwMode="auto">
            <a:xfrm>
              <a:off x="1565" y="1616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  <p:sp>
          <p:nvSpPr>
            <p:cNvPr id="16410" name="Rectangle 10"/>
            <p:cNvSpPr>
              <a:spLocks noChangeArrowheads="1"/>
            </p:cNvSpPr>
            <p:nvPr/>
          </p:nvSpPr>
          <p:spPr bwMode="auto">
            <a:xfrm>
              <a:off x="1157" y="2160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6411" name="Rectangle 11"/>
            <p:cNvSpPr>
              <a:spLocks noChangeArrowheads="1"/>
            </p:cNvSpPr>
            <p:nvPr/>
          </p:nvSpPr>
          <p:spPr bwMode="auto">
            <a:xfrm>
              <a:off x="1973" y="2160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6412" name="Rectangle 12"/>
            <p:cNvSpPr>
              <a:spLocks noChangeArrowheads="1"/>
            </p:cNvSpPr>
            <p:nvPr/>
          </p:nvSpPr>
          <p:spPr bwMode="auto">
            <a:xfrm>
              <a:off x="612" y="1661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L</a:t>
              </a:r>
            </a:p>
          </p:txBody>
        </p:sp>
      </p:grpSp>
      <p:sp>
        <p:nvSpPr>
          <p:cNvPr id="103437" name="Oval 13"/>
          <p:cNvSpPr>
            <a:spLocks noChangeArrowheads="1"/>
          </p:cNvSpPr>
          <p:nvPr/>
        </p:nvSpPr>
        <p:spPr bwMode="auto">
          <a:xfrm>
            <a:off x="3132138" y="4221163"/>
            <a:ext cx="527050" cy="503237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28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3438" name="AutoShape 14"/>
          <p:cNvSpPr>
            <a:spLocks noChangeArrowheads="1"/>
          </p:cNvSpPr>
          <p:nvPr/>
        </p:nvSpPr>
        <p:spPr bwMode="auto">
          <a:xfrm>
            <a:off x="3635375" y="2852738"/>
            <a:ext cx="1441450" cy="504825"/>
          </a:xfrm>
          <a:prstGeom prst="notchedRightArrow">
            <a:avLst>
              <a:gd name="adj1" fmla="val 50000"/>
              <a:gd name="adj2" fmla="val 71384"/>
            </a:avLst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39" name="Group 15"/>
          <p:cNvGrpSpPr>
            <a:grpSpLocks/>
          </p:cNvGrpSpPr>
          <p:nvPr/>
        </p:nvGrpSpPr>
        <p:grpSpPr bwMode="auto">
          <a:xfrm>
            <a:off x="5867400" y="3141663"/>
            <a:ext cx="863600" cy="1295400"/>
            <a:chOff x="3696" y="1979"/>
            <a:chExt cx="544" cy="816"/>
          </a:xfrm>
        </p:grpSpPr>
        <p:sp>
          <p:nvSpPr>
            <p:cNvPr id="16402" name="Line 16"/>
            <p:cNvSpPr>
              <a:spLocks noChangeShapeType="1"/>
            </p:cNvSpPr>
            <p:nvPr/>
          </p:nvSpPr>
          <p:spPr bwMode="auto">
            <a:xfrm>
              <a:off x="3696" y="1979"/>
              <a:ext cx="409" cy="40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Rectangle 17"/>
            <p:cNvSpPr>
              <a:spLocks noChangeArrowheads="1"/>
            </p:cNvSpPr>
            <p:nvPr/>
          </p:nvSpPr>
          <p:spPr bwMode="auto">
            <a:xfrm>
              <a:off x="3878" y="2296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L</a:t>
              </a:r>
            </a:p>
          </p:txBody>
        </p:sp>
      </p:grpSp>
      <p:grpSp>
        <p:nvGrpSpPr>
          <p:cNvPr id="103442" name="Group 18"/>
          <p:cNvGrpSpPr>
            <a:grpSpLocks/>
          </p:cNvGrpSpPr>
          <p:nvPr/>
        </p:nvGrpSpPr>
        <p:grpSpPr bwMode="auto">
          <a:xfrm>
            <a:off x="6276975" y="2241550"/>
            <a:ext cx="1462088" cy="2195513"/>
            <a:chOff x="3954" y="1412"/>
            <a:chExt cx="921" cy="1383"/>
          </a:xfrm>
        </p:grpSpPr>
        <p:sp>
          <p:nvSpPr>
            <p:cNvPr id="16398" name="Oval 19"/>
            <p:cNvSpPr>
              <a:spLocks noChangeArrowheads="1"/>
            </p:cNvSpPr>
            <p:nvPr/>
          </p:nvSpPr>
          <p:spPr bwMode="auto">
            <a:xfrm>
              <a:off x="4513" y="2478"/>
              <a:ext cx="317" cy="317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399" name="Line 20"/>
            <p:cNvSpPr>
              <a:spLocks noChangeShapeType="1"/>
            </p:cNvSpPr>
            <p:nvPr/>
          </p:nvSpPr>
          <p:spPr bwMode="auto">
            <a:xfrm>
              <a:off x="4105" y="1514"/>
              <a:ext cx="589" cy="55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Rectangle 21"/>
            <p:cNvSpPr>
              <a:spLocks noChangeArrowheads="1"/>
            </p:cNvSpPr>
            <p:nvPr/>
          </p:nvSpPr>
          <p:spPr bwMode="auto">
            <a:xfrm>
              <a:off x="4513" y="1979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6401" name="Oval 22"/>
            <p:cNvSpPr>
              <a:spLocks noChangeArrowheads="1"/>
            </p:cNvSpPr>
            <p:nvPr/>
          </p:nvSpPr>
          <p:spPr bwMode="auto">
            <a:xfrm>
              <a:off x="3954" y="1412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</p:grpSp>
      <p:grpSp>
        <p:nvGrpSpPr>
          <p:cNvPr id="103447" name="Group 23"/>
          <p:cNvGrpSpPr>
            <a:grpSpLocks/>
          </p:cNvGrpSpPr>
          <p:nvPr/>
        </p:nvGrpSpPr>
        <p:grpSpPr bwMode="auto">
          <a:xfrm>
            <a:off x="5148263" y="2565400"/>
            <a:ext cx="1223962" cy="1871663"/>
            <a:chOff x="3243" y="1616"/>
            <a:chExt cx="771" cy="1179"/>
          </a:xfrm>
        </p:grpSpPr>
        <p:sp>
          <p:nvSpPr>
            <p:cNvPr id="16394" name="Line 24"/>
            <p:cNvSpPr>
              <a:spLocks noChangeShapeType="1"/>
            </p:cNvSpPr>
            <p:nvPr/>
          </p:nvSpPr>
          <p:spPr bwMode="auto">
            <a:xfrm flipH="1">
              <a:off x="3288" y="2024"/>
              <a:ext cx="318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25"/>
            <p:cNvSpPr>
              <a:spLocks noChangeShapeType="1"/>
            </p:cNvSpPr>
            <p:nvPr/>
          </p:nvSpPr>
          <p:spPr bwMode="auto">
            <a:xfrm flipH="1">
              <a:off x="3606" y="1616"/>
              <a:ext cx="408" cy="40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Oval 26"/>
            <p:cNvSpPr>
              <a:spLocks noChangeArrowheads="1"/>
            </p:cNvSpPr>
            <p:nvPr/>
          </p:nvSpPr>
          <p:spPr bwMode="auto">
            <a:xfrm>
              <a:off x="3470" y="1842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6397" name="Rectangle 27"/>
            <p:cNvSpPr>
              <a:spLocks noChangeArrowheads="1"/>
            </p:cNvSpPr>
            <p:nvPr/>
          </p:nvSpPr>
          <p:spPr bwMode="auto">
            <a:xfrm>
              <a:off x="3243" y="2296"/>
              <a:ext cx="362" cy="49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L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7" grpId="0" animBg="1"/>
      <p:bldP spid="1034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5327650" cy="865188"/>
          </a:xfrm>
        </p:spPr>
        <p:txBody>
          <a:bodyPr/>
          <a:lstStyle/>
          <a:p>
            <a:r>
              <a:rPr lang="en-US" altLang="zh-CN" smtClean="0"/>
              <a:t>LR</a:t>
            </a:r>
            <a:r>
              <a:rPr lang="zh-CN" altLang="en-US" smtClean="0"/>
              <a:t>型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46964218-30C8-49DC-AB88-E94345B08964}" type="slidenum">
              <a:rPr lang="en-US" altLang="zh-CN" smtClean="0"/>
              <a:pPr eaLnBrk="1" hangingPunct="1"/>
              <a:t>9</a:t>
            </a:fld>
            <a:endParaRPr lang="en-US" altLang="zh-CN" smtClean="0"/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1042988" y="4941888"/>
            <a:ext cx="504825" cy="504825"/>
          </a:xfrm>
          <a:prstGeom prst="ellipse">
            <a:avLst/>
          </a:prstGeom>
          <a:ln>
            <a:headEnd/>
            <a:tailEnd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altLang="zh-CN" sz="2800" dirty="0">
                <a:solidFill>
                  <a:srgbClr val="FF0000"/>
                </a:solidFill>
              </a:rPr>
              <a:t>D</a:t>
            </a:r>
          </a:p>
        </p:txBody>
      </p:sp>
      <p:grpSp>
        <p:nvGrpSpPr>
          <p:cNvPr id="17413" name="Group 4"/>
          <p:cNvGrpSpPr>
            <a:grpSpLocks/>
          </p:cNvGrpSpPr>
          <p:nvPr/>
        </p:nvGrpSpPr>
        <p:grpSpPr bwMode="auto">
          <a:xfrm>
            <a:off x="179388" y="1773238"/>
            <a:ext cx="2806700" cy="3168650"/>
            <a:chOff x="113" y="1117"/>
            <a:chExt cx="1768" cy="1996"/>
          </a:xfrm>
        </p:grpSpPr>
        <p:sp>
          <p:nvSpPr>
            <p:cNvPr id="17451" name="Line 5"/>
            <p:cNvSpPr>
              <a:spLocks noChangeShapeType="1"/>
            </p:cNvSpPr>
            <p:nvPr/>
          </p:nvSpPr>
          <p:spPr bwMode="auto">
            <a:xfrm flipH="1">
              <a:off x="748" y="1253"/>
              <a:ext cx="408" cy="45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6"/>
            <p:cNvSpPr>
              <a:spLocks noChangeShapeType="1"/>
            </p:cNvSpPr>
            <p:nvPr/>
          </p:nvSpPr>
          <p:spPr bwMode="auto">
            <a:xfrm flipH="1">
              <a:off x="249" y="1797"/>
              <a:ext cx="408" cy="590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7"/>
            <p:cNvSpPr>
              <a:spLocks noChangeShapeType="1"/>
            </p:cNvSpPr>
            <p:nvPr/>
          </p:nvSpPr>
          <p:spPr bwMode="auto">
            <a:xfrm>
              <a:off x="748" y="1797"/>
              <a:ext cx="317" cy="454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8"/>
            <p:cNvSpPr>
              <a:spLocks noChangeShapeType="1"/>
            </p:cNvSpPr>
            <p:nvPr/>
          </p:nvSpPr>
          <p:spPr bwMode="auto">
            <a:xfrm>
              <a:off x="1201" y="1253"/>
              <a:ext cx="545" cy="63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Line 9"/>
            <p:cNvSpPr>
              <a:spLocks noChangeShapeType="1"/>
            </p:cNvSpPr>
            <p:nvPr/>
          </p:nvSpPr>
          <p:spPr bwMode="auto">
            <a:xfrm flipH="1">
              <a:off x="839" y="2387"/>
              <a:ext cx="181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10"/>
            <p:cNvSpPr>
              <a:spLocks noChangeShapeType="1"/>
            </p:cNvSpPr>
            <p:nvPr/>
          </p:nvSpPr>
          <p:spPr bwMode="auto">
            <a:xfrm>
              <a:off x="1065" y="2387"/>
              <a:ext cx="227" cy="40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Oval 11"/>
            <p:cNvSpPr>
              <a:spLocks noChangeArrowheads="1"/>
            </p:cNvSpPr>
            <p:nvPr/>
          </p:nvSpPr>
          <p:spPr bwMode="auto">
            <a:xfrm>
              <a:off x="975" y="1117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7458" name="Oval 12"/>
            <p:cNvSpPr>
              <a:spLocks noChangeArrowheads="1"/>
            </p:cNvSpPr>
            <p:nvPr/>
          </p:nvSpPr>
          <p:spPr bwMode="auto">
            <a:xfrm>
              <a:off x="521" y="1661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  <p:sp>
          <p:nvSpPr>
            <p:cNvPr id="17459" name="Rectangle 13"/>
            <p:cNvSpPr>
              <a:spLocks noChangeArrowheads="1"/>
            </p:cNvSpPr>
            <p:nvPr/>
          </p:nvSpPr>
          <p:spPr bwMode="auto">
            <a:xfrm>
              <a:off x="113" y="2342"/>
              <a:ext cx="362" cy="77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7460" name="Rectangle 14"/>
            <p:cNvSpPr>
              <a:spLocks noChangeArrowheads="1"/>
            </p:cNvSpPr>
            <p:nvPr/>
          </p:nvSpPr>
          <p:spPr bwMode="auto">
            <a:xfrm>
              <a:off x="657" y="2704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7461" name="Rectangle 15"/>
            <p:cNvSpPr>
              <a:spLocks noChangeArrowheads="1"/>
            </p:cNvSpPr>
            <p:nvPr/>
          </p:nvSpPr>
          <p:spPr bwMode="auto">
            <a:xfrm>
              <a:off x="1519" y="1888"/>
              <a:ext cx="362" cy="95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7462" name="Oval 16"/>
            <p:cNvSpPr>
              <a:spLocks noChangeArrowheads="1"/>
            </p:cNvSpPr>
            <p:nvPr/>
          </p:nvSpPr>
          <p:spPr bwMode="auto">
            <a:xfrm>
              <a:off x="839" y="2205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 </a:t>
              </a:r>
            </a:p>
          </p:txBody>
        </p:sp>
        <p:sp>
          <p:nvSpPr>
            <p:cNvPr id="17463" name="Rectangle 17"/>
            <p:cNvSpPr>
              <a:spLocks noChangeArrowheads="1"/>
            </p:cNvSpPr>
            <p:nvPr/>
          </p:nvSpPr>
          <p:spPr bwMode="auto">
            <a:xfrm>
              <a:off x="1156" y="2704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</a:t>
              </a:r>
              <a:r>
                <a:rPr lang="en-US" altLang="zh-CN" sz="2800" baseline="-25000"/>
                <a:t>R</a:t>
              </a:r>
            </a:p>
          </p:txBody>
        </p:sp>
      </p:grpSp>
      <p:sp>
        <p:nvSpPr>
          <p:cNvPr id="104466" name="Line 18"/>
          <p:cNvSpPr>
            <a:spLocks noChangeShapeType="1"/>
          </p:cNvSpPr>
          <p:nvPr/>
        </p:nvSpPr>
        <p:spPr bwMode="auto">
          <a:xfrm flipV="1">
            <a:off x="3203575" y="2636838"/>
            <a:ext cx="1223963" cy="79375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67" name="Group 19"/>
          <p:cNvGrpSpPr>
            <a:grpSpLocks/>
          </p:cNvGrpSpPr>
          <p:nvPr/>
        </p:nvGrpSpPr>
        <p:grpSpPr bwMode="auto">
          <a:xfrm>
            <a:off x="6299200" y="171450"/>
            <a:ext cx="1654175" cy="2247900"/>
            <a:chOff x="3968" y="108"/>
            <a:chExt cx="1042" cy="1416"/>
          </a:xfrm>
        </p:grpSpPr>
        <p:sp>
          <p:nvSpPr>
            <p:cNvPr id="17447" name="Line 20"/>
            <p:cNvSpPr>
              <a:spLocks noChangeShapeType="1"/>
            </p:cNvSpPr>
            <p:nvPr/>
          </p:nvSpPr>
          <p:spPr bwMode="auto">
            <a:xfrm flipH="1">
              <a:off x="3968" y="119"/>
              <a:ext cx="408" cy="407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21"/>
            <p:cNvSpPr>
              <a:spLocks noChangeShapeType="1"/>
            </p:cNvSpPr>
            <p:nvPr/>
          </p:nvSpPr>
          <p:spPr bwMode="auto">
            <a:xfrm>
              <a:off x="4467" y="164"/>
              <a:ext cx="499" cy="635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Oval 22"/>
            <p:cNvSpPr>
              <a:spLocks noChangeArrowheads="1"/>
            </p:cNvSpPr>
            <p:nvPr/>
          </p:nvSpPr>
          <p:spPr bwMode="auto">
            <a:xfrm>
              <a:off x="4240" y="108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7450" name="Rectangle 23"/>
            <p:cNvSpPr>
              <a:spLocks noChangeArrowheads="1"/>
            </p:cNvSpPr>
            <p:nvPr/>
          </p:nvSpPr>
          <p:spPr bwMode="auto">
            <a:xfrm>
              <a:off x="4648" y="572"/>
              <a:ext cx="362" cy="952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R</a:t>
              </a:r>
            </a:p>
          </p:txBody>
        </p:sp>
      </p:grpSp>
      <p:grpSp>
        <p:nvGrpSpPr>
          <p:cNvPr id="104472" name="Group 24"/>
          <p:cNvGrpSpPr>
            <a:grpSpLocks/>
          </p:cNvGrpSpPr>
          <p:nvPr/>
        </p:nvGrpSpPr>
        <p:grpSpPr bwMode="auto">
          <a:xfrm>
            <a:off x="5507038" y="1555750"/>
            <a:ext cx="504825" cy="1728788"/>
            <a:chOff x="3469" y="980"/>
            <a:chExt cx="318" cy="1089"/>
          </a:xfrm>
        </p:grpSpPr>
        <p:sp>
          <p:nvSpPr>
            <p:cNvPr id="17444" name="Line 25"/>
            <p:cNvSpPr>
              <a:spLocks noChangeShapeType="1"/>
            </p:cNvSpPr>
            <p:nvPr/>
          </p:nvSpPr>
          <p:spPr bwMode="auto">
            <a:xfrm>
              <a:off x="3469" y="980"/>
              <a:ext cx="272" cy="5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Rectangle 26"/>
            <p:cNvSpPr>
              <a:spLocks noChangeArrowheads="1"/>
            </p:cNvSpPr>
            <p:nvPr/>
          </p:nvSpPr>
          <p:spPr bwMode="auto">
            <a:xfrm>
              <a:off x="3515" y="1343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/>
                <a:t>C</a:t>
              </a:r>
              <a:r>
                <a:rPr lang="en-US" altLang="zh-CN" sz="2800" baseline="-25000" dirty="0"/>
                <a:t>L</a:t>
              </a:r>
            </a:p>
          </p:txBody>
        </p:sp>
        <p:sp>
          <p:nvSpPr>
            <p:cNvPr id="17446" name="Oval 27"/>
            <p:cNvSpPr>
              <a:spLocks noChangeArrowheads="1"/>
            </p:cNvSpPr>
            <p:nvPr/>
          </p:nvSpPr>
          <p:spPr bwMode="auto">
            <a:xfrm>
              <a:off x="3469" y="1751"/>
              <a:ext cx="318" cy="31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104476" name="Group 28"/>
          <p:cNvGrpSpPr>
            <a:grpSpLocks/>
          </p:cNvGrpSpPr>
          <p:nvPr/>
        </p:nvGrpSpPr>
        <p:grpSpPr bwMode="auto">
          <a:xfrm>
            <a:off x="4643438" y="692150"/>
            <a:ext cx="2159000" cy="2592388"/>
            <a:chOff x="2925" y="436"/>
            <a:chExt cx="1360" cy="1633"/>
          </a:xfrm>
        </p:grpSpPr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 flipH="1">
              <a:off x="3015" y="980"/>
              <a:ext cx="408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30"/>
            <p:cNvSpPr>
              <a:spLocks noChangeShapeType="1"/>
            </p:cNvSpPr>
            <p:nvPr/>
          </p:nvSpPr>
          <p:spPr bwMode="auto">
            <a:xfrm flipH="1">
              <a:off x="3514" y="572"/>
              <a:ext cx="318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>
              <a:off x="3922" y="572"/>
              <a:ext cx="227" cy="408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3287" y="844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 </a:t>
              </a:r>
            </a:p>
          </p:txBody>
        </p:sp>
        <p:sp>
          <p:nvSpPr>
            <p:cNvPr id="17441" name="Rectangle 33"/>
            <p:cNvSpPr>
              <a:spLocks noChangeArrowheads="1"/>
            </p:cNvSpPr>
            <p:nvPr/>
          </p:nvSpPr>
          <p:spPr bwMode="auto">
            <a:xfrm>
              <a:off x="2925" y="1298"/>
              <a:ext cx="362" cy="771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B</a:t>
              </a:r>
              <a:r>
                <a:rPr lang="en-US" altLang="zh-CN" sz="2800" baseline="-25000"/>
                <a:t>L</a:t>
              </a:r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3696" y="436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 </a:t>
              </a:r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4013" y="935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</a:t>
              </a:r>
              <a:r>
                <a:rPr lang="en-US" altLang="zh-CN" sz="2800" baseline="-25000"/>
                <a:t>R</a:t>
              </a:r>
            </a:p>
          </p:txBody>
        </p:sp>
      </p:grpSp>
      <p:grpSp>
        <p:nvGrpSpPr>
          <p:cNvPr id="104484" name="Group 36"/>
          <p:cNvGrpSpPr>
            <a:grpSpLocks/>
          </p:cNvGrpSpPr>
          <p:nvPr/>
        </p:nvGrpSpPr>
        <p:grpSpPr bwMode="auto">
          <a:xfrm>
            <a:off x="6516688" y="3700463"/>
            <a:ext cx="2014537" cy="2679700"/>
            <a:chOff x="4105" y="2331"/>
            <a:chExt cx="1269" cy="1688"/>
          </a:xfrm>
        </p:grpSpPr>
        <p:sp>
          <p:nvSpPr>
            <p:cNvPr id="17432" name="Line 37"/>
            <p:cNvSpPr>
              <a:spLocks noChangeShapeType="1"/>
            </p:cNvSpPr>
            <p:nvPr/>
          </p:nvSpPr>
          <p:spPr bwMode="auto">
            <a:xfrm>
              <a:off x="4830" y="2840"/>
              <a:ext cx="409" cy="499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8"/>
            <p:cNvSpPr>
              <a:spLocks noChangeShapeType="1"/>
            </p:cNvSpPr>
            <p:nvPr/>
          </p:nvSpPr>
          <p:spPr bwMode="auto">
            <a:xfrm>
              <a:off x="4331" y="2478"/>
              <a:ext cx="363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Oval 39"/>
            <p:cNvSpPr>
              <a:spLocks noChangeArrowheads="1"/>
            </p:cNvSpPr>
            <p:nvPr/>
          </p:nvSpPr>
          <p:spPr bwMode="auto">
            <a:xfrm>
              <a:off x="4680" y="2739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</a:p>
          </p:txBody>
        </p:sp>
        <p:sp>
          <p:nvSpPr>
            <p:cNvPr id="17435" name="Rectangle 40"/>
            <p:cNvSpPr>
              <a:spLocks noChangeArrowheads="1"/>
            </p:cNvSpPr>
            <p:nvPr/>
          </p:nvSpPr>
          <p:spPr bwMode="auto">
            <a:xfrm>
              <a:off x="5012" y="3203"/>
              <a:ext cx="362" cy="81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A</a:t>
              </a:r>
              <a:r>
                <a:rPr lang="en-US" altLang="zh-CN" sz="2800" baseline="-25000"/>
                <a:t>R</a:t>
              </a:r>
            </a:p>
          </p:txBody>
        </p:sp>
        <p:sp>
          <p:nvSpPr>
            <p:cNvPr id="17436" name="Oval 41"/>
            <p:cNvSpPr>
              <a:spLocks noChangeArrowheads="1"/>
            </p:cNvSpPr>
            <p:nvPr/>
          </p:nvSpPr>
          <p:spPr bwMode="auto">
            <a:xfrm>
              <a:off x="4105" y="2331"/>
              <a:ext cx="332" cy="238"/>
            </a:xfrm>
            <a:prstGeom prst="ellips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/>
                <a:t>C </a:t>
              </a:r>
            </a:p>
          </p:txBody>
        </p:sp>
      </p:grpSp>
      <p:grpSp>
        <p:nvGrpSpPr>
          <p:cNvPr id="104490" name="Group 42"/>
          <p:cNvGrpSpPr>
            <a:grpSpLocks/>
          </p:cNvGrpSpPr>
          <p:nvPr/>
        </p:nvGrpSpPr>
        <p:grpSpPr bwMode="auto">
          <a:xfrm>
            <a:off x="5292725" y="4006850"/>
            <a:ext cx="1439863" cy="2376488"/>
            <a:chOff x="3334" y="2524"/>
            <a:chExt cx="907" cy="1497"/>
          </a:xfrm>
        </p:grpSpPr>
        <p:sp>
          <p:nvSpPr>
            <p:cNvPr id="17424" name="Line 43"/>
            <p:cNvSpPr>
              <a:spLocks noChangeShapeType="1"/>
            </p:cNvSpPr>
            <p:nvPr/>
          </p:nvSpPr>
          <p:spPr bwMode="auto">
            <a:xfrm flipH="1">
              <a:off x="3923" y="2524"/>
              <a:ext cx="318" cy="363"/>
            </a:xfrm>
            <a:prstGeom prst="line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grpSp>
          <p:nvGrpSpPr>
            <p:cNvPr id="17425" name="Group 44"/>
            <p:cNvGrpSpPr>
              <a:grpSpLocks/>
            </p:cNvGrpSpPr>
            <p:nvPr/>
          </p:nvGrpSpPr>
          <p:grpSpPr bwMode="auto">
            <a:xfrm>
              <a:off x="3334" y="2796"/>
              <a:ext cx="862" cy="1225"/>
              <a:chOff x="3334" y="2796"/>
              <a:chExt cx="862" cy="1225"/>
            </a:xfrm>
          </p:grpSpPr>
          <p:sp>
            <p:nvSpPr>
              <p:cNvPr id="17426" name="Line 45"/>
              <p:cNvSpPr>
                <a:spLocks noChangeShapeType="1"/>
              </p:cNvSpPr>
              <p:nvPr/>
            </p:nvSpPr>
            <p:spPr bwMode="auto">
              <a:xfrm flipH="1">
                <a:off x="3424" y="2932"/>
                <a:ext cx="408" cy="499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Line 46"/>
              <p:cNvSpPr>
                <a:spLocks noChangeShapeType="1"/>
              </p:cNvSpPr>
              <p:nvPr/>
            </p:nvSpPr>
            <p:spPr bwMode="auto">
              <a:xfrm>
                <a:off x="3878" y="2932"/>
                <a:ext cx="272" cy="545"/>
              </a:xfrm>
              <a:prstGeom prst="line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Oval 47"/>
              <p:cNvSpPr>
                <a:spLocks noChangeArrowheads="1"/>
              </p:cNvSpPr>
              <p:nvPr/>
            </p:nvSpPr>
            <p:spPr bwMode="auto">
              <a:xfrm>
                <a:off x="3878" y="3703"/>
                <a:ext cx="318" cy="318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US" altLang="zh-CN" sz="2800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  <p:sp>
            <p:nvSpPr>
              <p:cNvPr id="17429" name="Oval 48"/>
              <p:cNvSpPr>
                <a:spLocks noChangeArrowheads="1"/>
              </p:cNvSpPr>
              <p:nvPr/>
            </p:nvSpPr>
            <p:spPr bwMode="auto">
              <a:xfrm>
                <a:off x="3696" y="2796"/>
                <a:ext cx="332" cy="238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US" altLang="zh-CN" sz="2800" dirty="0"/>
                  <a:t>B </a:t>
                </a:r>
              </a:p>
            </p:txBody>
          </p:sp>
          <p:sp>
            <p:nvSpPr>
              <p:cNvPr id="17430" name="Rectangle 49"/>
              <p:cNvSpPr>
                <a:spLocks noChangeArrowheads="1"/>
              </p:cNvSpPr>
              <p:nvPr/>
            </p:nvSpPr>
            <p:spPr bwMode="auto">
              <a:xfrm>
                <a:off x="3334" y="3250"/>
                <a:ext cx="362" cy="771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US" altLang="zh-CN" sz="2800" dirty="0"/>
                  <a:t>B</a:t>
                </a:r>
                <a:r>
                  <a:rPr lang="en-US" altLang="zh-CN" sz="2800" baseline="-25000" dirty="0"/>
                  <a:t>L</a:t>
                </a:r>
              </a:p>
            </p:txBody>
          </p:sp>
          <p:sp>
            <p:nvSpPr>
              <p:cNvPr id="17431" name="Rectangle 50"/>
              <p:cNvSpPr>
                <a:spLocks noChangeArrowheads="1"/>
              </p:cNvSpPr>
              <p:nvPr/>
            </p:nvSpPr>
            <p:spPr bwMode="auto">
              <a:xfrm>
                <a:off x="3924" y="3295"/>
                <a:ext cx="272" cy="409"/>
              </a:xfrm>
              <a:prstGeom prst="rect">
                <a:avLst/>
              </a:prstGeom>
              <a:ln>
                <a:headEnd/>
                <a:tailEnd/>
              </a:ln>
              <a:extLst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 eaLnBrk="0" hangingPunct="0"/>
                <a:r>
                  <a:rPr lang="en-US" altLang="zh-CN" sz="2800"/>
                  <a:t>C</a:t>
                </a:r>
                <a:r>
                  <a:rPr lang="en-US" altLang="zh-CN" sz="2800" baseline="-25000"/>
                  <a:t>L</a:t>
                </a:r>
              </a:p>
            </p:txBody>
          </p:sp>
        </p:grpSp>
      </p:grpSp>
      <p:grpSp>
        <p:nvGrpSpPr>
          <p:cNvPr id="104499" name="Group 51"/>
          <p:cNvGrpSpPr>
            <a:grpSpLocks/>
          </p:cNvGrpSpPr>
          <p:nvPr/>
        </p:nvGrpSpPr>
        <p:grpSpPr bwMode="auto">
          <a:xfrm>
            <a:off x="6948488" y="4652963"/>
            <a:ext cx="576262" cy="1227137"/>
            <a:chOff x="4377" y="2931"/>
            <a:chExt cx="363" cy="773"/>
          </a:xfrm>
        </p:grpSpPr>
        <p:sp>
          <p:nvSpPr>
            <p:cNvPr id="17422" name="Line 52"/>
            <p:cNvSpPr>
              <a:spLocks noChangeShapeType="1"/>
            </p:cNvSpPr>
            <p:nvPr/>
          </p:nvSpPr>
          <p:spPr bwMode="auto">
            <a:xfrm flipH="1">
              <a:off x="4467" y="2931"/>
              <a:ext cx="273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Rectangle 53"/>
            <p:cNvSpPr>
              <a:spLocks noChangeArrowheads="1"/>
            </p:cNvSpPr>
            <p:nvPr/>
          </p:nvSpPr>
          <p:spPr bwMode="auto">
            <a:xfrm>
              <a:off x="4377" y="3295"/>
              <a:ext cx="272" cy="40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0" hangingPunct="0"/>
              <a:r>
                <a:rPr lang="en-US" altLang="zh-CN" sz="2800" dirty="0"/>
                <a:t>C</a:t>
              </a:r>
              <a:r>
                <a:rPr lang="en-US" altLang="zh-CN" sz="2800" baseline="-25000" dirty="0"/>
                <a:t>R</a:t>
              </a:r>
            </a:p>
          </p:txBody>
        </p:sp>
      </p:grpSp>
      <p:sp>
        <p:nvSpPr>
          <p:cNvPr id="104502" name="Line 54"/>
          <p:cNvSpPr>
            <a:spLocks noChangeShapeType="1"/>
          </p:cNvSpPr>
          <p:nvPr/>
        </p:nvSpPr>
        <p:spPr bwMode="auto">
          <a:xfrm>
            <a:off x="7380288" y="2636838"/>
            <a:ext cx="0" cy="129698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nimBg="1"/>
      <p:bldP spid="104466" grpId="0" animBg="1"/>
      <p:bldP spid="104502" grpId="0" animBg="1"/>
    </p:bldLst>
  </p:timing>
</p:sld>
</file>

<file path=ppt/theme/theme1.xml><?xml version="1.0" encoding="utf-8"?>
<a:theme xmlns:a="http://schemas.openxmlformats.org/drawingml/2006/main" name="平衡">
  <a:themeElements>
    <a:clrScheme name="自定义 10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4D280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1218</Words>
  <Application>Microsoft Office PowerPoint</Application>
  <PresentationFormat>全屏显示(4:3)</PresentationFormat>
  <Paragraphs>372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方正姚体</vt:lpstr>
      <vt:lpstr>华文新魏</vt:lpstr>
      <vt:lpstr>楷体_GB2312</vt:lpstr>
      <vt:lpstr>隶书</vt:lpstr>
      <vt:lpstr>宋体</vt:lpstr>
      <vt:lpstr>幼圆</vt:lpstr>
      <vt:lpstr>Arial</vt:lpstr>
      <vt:lpstr>Calibri</vt:lpstr>
      <vt:lpstr>Rockwell</vt:lpstr>
      <vt:lpstr>Symbol</vt:lpstr>
      <vt:lpstr>Tahoma</vt:lpstr>
      <vt:lpstr>Times New Roman</vt:lpstr>
      <vt:lpstr>Webdings</vt:lpstr>
      <vt:lpstr>Wingdings</vt:lpstr>
      <vt:lpstr>平衡</vt:lpstr>
      <vt:lpstr>Visio</vt:lpstr>
      <vt:lpstr>Clip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失衡调整旋转平衡处理</vt:lpstr>
      <vt:lpstr>LL型</vt:lpstr>
      <vt:lpstr>RR型</vt:lpstr>
      <vt:lpstr>LR型</vt:lpstr>
      <vt:lpstr>RL型</vt:lpstr>
      <vt:lpstr>PowerPoint 演示文稿</vt:lpstr>
      <vt:lpstr>PowerPoint 演示文稿</vt:lpstr>
      <vt:lpstr>课堂练习</vt:lpstr>
      <vt:lpstr>AVL树类的实现</vt:lpstr>
      <vt:lpstr>PowerPoint 演示文稿</vt:lpstr>
      <vt:lpstr>find函数的非递归实现 </vt:lpstr>
      <vt:lpstr>私有的insert函数的实现 </vt:lpstr>
      <vt:lpstr>LL</vt:lpstr>
      <vt:lpstr>RR</vt:lpstr>
      <vt:lpstr>LR和RL</vt:lpstr>
      <vt:lpstr>私有的remove函数的实现 </vt:lpstr>
      <vt:lpstr>PowerPoint 演示文稿</vt:lpstr>
      <vt:lpstr>PowerPoint 演示文稿</vt:lpstr>
      <vt:lpstr>Applications of AVL tree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sync</cp:lastModifiedBy>
  <cp:revision>339</cp:revision>
  <dcterms:created xsi:type="dcterms:W3CDTF">2010-01-12T03:28:10Z</dcterms:created>
  <dcterms:modified xsi:type="dcterms:W3CDTF">2014-10-28T12:11:28Z</dcterms:modified>
</cp:coreProperties>
</file>