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audio" Target="../media/audio3.bin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audio" Target="../media/audio1.bin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树的定义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387" name="Group 3"/>
          <p:cNvGrpSpPr>
            <a:grpSpLocks/>
          </p:cNvGrpSpPr>
          <p:nvPr/>
        </p:nvGrpSpPr>
        <p:grpSpPr bwMode="auto">
          <a:xfrm>
            <a:off x="3594100" y="1370013"/>
            <a:ext cx="1435100" cy="1017587"/>
            <a:chOff x="2171" y="994"/>
            <a:chExt cx="960" cy="864"/>
          </a:xfrm>
        </p:grpSpPr>
        <p:sp>
          <p:nvSpPr>
            <p:cNvPr id="4241" name="Rectangle 4"/>
            <p:cNvSpPr>
              <a:spLocks noChangeArrowheads="1"/>
            </p:cNvSpPr>
            <p:nvPr/>
          </p:nvSpPr>
          <p:spPr bwMode="auto">
            <a:xfrm>
              <a:off x="2171" y="99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2" name="Line 5"/>
            <p:cNvSpPr>
              <a:spLocks noChangeShapeType="1"/>
            </p:cNvSpPr>
            <p:nvPr/>
          </p:nvSpPr>
          <p:spPr bwMode="auto">
            <a:xfrm>
              <a:off x="2171" y="128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3" name="Line 6"/>
            <p:cNvSpPr>
              <a:spLocks noChangeShapeType="1"/>
            </p:cNvSpPr>
            <p:nvPr/>
          </p:nvSpPr>
          <p:spPr bwMode="auto">
            <a:xfrm>
              <a:off x="2171" y="157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4" name="Line 7"/>
            <p:cNvSpPr>
              <a:spLocks noChangeShapeType="1"/>
            </p:cNvSpPr>
            <p:nvPr/>
          </p:nvSpPr>
          <p:spPr bwMode="auto">
            <a:xfrm>
              <a:off x="2459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5" name="Line 8"/>
            <p:cNvSpPr>
              <a:spLocks noChangeShapeType="1"/>
            </p:cNvSpPr>
            <p:nvPr/>
          </p:nvSpPr>
          <p:spPr bwMode="auto">
            <a:xfrm>
              <a:off x="2795" y="99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6" name="Oval 9"/>
            <p:cNvSpPr>
              <a:spLocks noChangeArrowheads="1"/>
            </p:cNvSpPr>
            <p:nvPr/>
          </p:nvSpPr>
          <p:spPr bwMode="auto">
            <a:xfrm>
              <a:off x="2891" y="10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7" name="Oval 10"/>
            <p:cNvSpPr>
              <a:spLocks noChangeArrowheads="1"/>
            </p:cNvSpPr>
            <p:nvPr/>
          </p:nvSpPr>
          <p:spPr bwMode="auto">
            <a:xfrm>
              <a:off x="2540" y="136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8" name="Oval 11"/>
            <p:cNvSpPr>
              <a:spLocks noChangeArrowheads="1"/>
            </p:cNvSpPr>
            <p:nvPr/>
          </p:nvSpPr>
          <p:spPr bwMode="auto">
            <a:xfrm>
              <a:off x="2241" y="165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" name="Oval 12"/>
            <p:cNvSpPr>
              <a:spLocks noChangeArrowheads="1"/>
            </p:cNvSpPr>
            <p:nvPr/>
          </p:nvSpPr>
          <p:spPr bwMode="auto">
            <a:xfrm>
              <a:off x="2573" y="1664"/>
              <a:ext cx="166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723900" y="3473450"/>
            <a:ext cx="247650" cy="169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2379663" y="3113088"/>
            <a:ext cx="247650" cy="169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9" name="Oval 15"/>
          <p:cNvSpPr>
            <a:spLocks noChangeArrowheads="1"/>
          </p:cNvSpPr>
          <p:nvPr/>
        </p:nvSpPr>
        <p:spPr bwMode="auto">
          <a:xfrm>
            <a:off x="4468813" y="3041650"/>
            <a:ext cx="247650" cy="169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00" name="Oval 16"/>
          <p:cNvSpPr>
            <a:spLocks noChangeArrowheads="1"/>
          </p:cNvSpPr>
          <p:nvPr/>
        </p:nvSpPr>
        <p:spPr bwMode="auto">
          <a:xfrm>
            <a:off x="6700838" y="3375025"/>
            <a:ext cx="247650" cy="169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401" name="Oval 17"/>
          <p:cNvSpPr>
            <a:spLocks noChangeArrowheads="1"/>
          </p:cNvSpPr>
          <p:nvPr/>
        </p:nvSpPr>
        <p:spPr bwMode="auto">
          <a:xfrm>
            <a:off x="8326438" y="3678238"/>
            <a:ext cx="247650" cy="169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402" name="Group 18"/>
          <p:cNvGrpSpPr>
            <a:grpSpLocks/>
          </p:cNvGrpSpPr>
          <p:nvPr/>
        </p:nvGrpSpPr>
        <p:grpSpPr bwMode="auto">
          <a:xfrm>
            <a:off x="627063" y="2408238"/>
            <a:ext cx="3008312" cy="1611312"/>
            <a:chOff x="232" y="1863"/>
            <a:chExt cx="2013" cy="1369"/>
          </a:xfrm>
        </p:grpSpPr>
        <p:sp>
          <p:nvSpPr>
            <p:cNvPr id="4231" name="Line 19"/>
            <p:cNvSpPr>
              <a:spLocks noChangeShapeType="1"/>
            </p:cNvSpPr>
            <p:nvPr/>
          </p:nvSpPr>
          <p:spPr bwMode="auto">
            <a:xfrm>
              <a:off x="232" y="26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2" name="Line 20"/>
            <p:cNvSpPr>
              <a:spLocks noChangeShapeType="1"/>
            </p:cNvSpPr>
            <p:nvPr/>
          </p:nvSpPr>
          <p:spPr bwMode="auto">
            <a:xfrm>
              <a:off x="232" y="29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3" name="Line 21"/>
            <p:cNvSpPr>
              <a:spLocks noChangeShapeType="1"/>
            </p:cNvSpPr>
            <p:nvPr/>
          </p:nvSpPr>
          <p:spPr bwMode="auto">
            <a:xfrm>
              <a:off x="520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4" name="Line 22"/>
            <p:cNvSpPr>
              <a:spLocks noChangeShapeType="1"/>
            </p:cNvSpPr>
            <p:nvPr/>
          </p:nvSpPr>
          <p:spPr bwMode="auto">
            <a:xfrm>
              <a:off x="856" y="23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5" name="Rectangle 23"/>
            <p:cNvSpPr>
              <a:spLocks noChangeArrowheads="1"/>
            </p:cNvSpPr>
            <p:nvPr/>
          </p:nvSpPr>
          <p:spPr bwMode="auto">
            <a:xfrm>
              <a:off x="232" y="2368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6" name="Oval 24"/>
            <p:cNvSpPr>
              <a:spLocks noChangeArrowheads="1"/>
            </p:cNvSpPr>
            <p:nvPr/>
          </p:nvSpPr>
          <p:spPr bwMode="auto">
            <a:xfrm>
              <a:off x="952" y="246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7" name="Oval 25"/>
            <p:cNvSpPr>
              <a:spLocks noChangeArrowheads="1"/>
            </p:cNvSpPr>
            <p:nvPr/>
          </p:nvSpPr>
          <p:spPr bwMode="auto">
            <a:xfrm>
              <a:off x="601" y="2741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8" name="Oval 26"/>
            <p:cNvSpPr>
              <a:spLocks noChangeArrowheads="1"/>
            </p:cNvSpPr>
            <p:nvPr/>
          </p:nvSpPr>
          <p:spPr bwMode="auto">
            <a:xfrm>
              <a:off x="302" y="3029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9" name="Oval 27"/>
            <p:cNvSpPr>
              <a:spLocks noChangeArrowheads="1"/>
            </p:cNvSpPr>
            <p:nvPr/>
          </p:nvSpPr>
          <p:spPr bwMode="auto">
            <a:xfrm>
              <a:off x="634" y="303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0" name="Line 28"/>
            <p:cNvSpPr>
              <a:spLocks noChangeShapeType="1"/>
            </p:cNvSpPr>
            <p:nvPr/>
          </p:nvSpPr>
          <p:spPr bwMode="auto">
            <a:xfrm flipH="1">
              <a:off x="700" y="1863"/>
              <a:ext cx="1545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413" name="Group 29"/>
          <p:cNvGrpSpPr>
            <a:grpSpLocks/>
          </p:cNvGrpSpPr>
          <p:nvPr/>
        </p:nvGrpSpPr>
        <p:grpSpPr bwMode="auto">
          <a:xfrm>
            <a:off x="2282825" y="2413000"/>
            <a:ext cx="1636713" cy="1606550"/>
            <a:chOff x="1361" y="1863"/>
            <a:chExt cx="1095" cy="1365"/>
          </a:xfrm>
        </p:grpSpPr>
        <p:sp>
          <p:nvSpPr>
            <p:cNvPr id="4221" name="Line 30"/>
            <p:cNvSpPr>
              <a:spLocks noChangeShapeType="1"/>
            </p:cNvSpPr>
            <p:nvPr/>
          </p:nvSpPr>
          <p:spPr bwMode="auto">
            <a:xfrm>
              <a:off x="1361" y="26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2" name="Line 31"/>
            <p:cNvSpPr>
              <a:spLocks noChangeShapeType="1"/>
            </p:cNvSpPr>
            <p:nvPr/>
          </p:nvSpPr>
          <p:spPr bwMode="auto">
            <a:xfrm>
              <a:off x="1361" y="29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3" name="Line 32"/>
            <p:cNvSpPr>
              <a:spLocks noChangeShapeType="1"/>
            </p:cNvSpPr>
            <p:nvPr/>
          </p:nvSpPr>
          <p:spPr bwMode="auto">
            <a:xfrm>
              <a:off x="1649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4" name="Line 33"/>
            <p:cNvSpPr>
              <a:spLocks noChangeShapeType="1"/>
            </p:cNvSpPr>
            <p:nvPr/>
          </p:nvSpPr>
          <p:spPr bwMode="auto">
            <a:xfrm>
              <a:off x="1985" y="23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5" name="Rectangle 34"/>
            <p:cNvSpPr>
              <a:spLocks noChangeArrowheads="1"/>
            </p:cNvSpPr>
            <p:nvPr/>
          </p:nvSpPr>
          <p:spPr bwMode="auto">
            <a:xfrm>
              <a:off x="1361" y="23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6" name="Oval 35"/>
            <p:cNvSpPr>
              <a:spLocks noChangeArrowheads="1"/>
            </p:cNvSpPr>
            <p:nvPr/>
          </p:nvSpPr>
          <p:spPr bwMode="auto">
            <a:xfrm>
              <a:off x="2081" y="24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7" name="Oval 36"/>
            <p:cNvSpPr>
              <a:spLocks noChangeArrowheads="1"/>
            </p:cNvSpPr>
            <p:nvPr/>
          </p:nvSpPr>
          <p:spPr bwMode="auto">
            <a:xfrm>
              <a:off x="1730" y="27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8" name="Oval 37"/>
            <p:cNvSpPr>
              <a:spLocks noChangeArrowheads="1"/>
            </p:cNvSpPr>
            <p:nvPr/>
          </p:nvSpPr>
          <p:spPr bwMode="auto">
            <a:xfrm>
              <a:off x="1431" y="30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" name="Oval 38"/>
            <p:cNvSpPr>
              <a:spLocks noChangeArrowheads="1"/>
            </p:cNvSpPr>
            <p:nvPr/>
          </p:nvSpPr>
          <p:spPr bwMode="auto">
            <a:xfrm>
              <a:off x="1763" y="303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" name="Line 39"/>
            <p:cNvSpPr>
              <a:spLocks noChangeShapeType="1"/>
            </p:cNvSpPr>
            <p:nvPr/>
          </p:nvSpPr>
          <p:spPr bwMode="auto">
            <a:xfrm flipH="1">
              <a:off x="1778" y="1863"/>
              <a:ext cx="678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424" name="Group 40"/>
          <p:cNvGrpSpPr>
            <a:grpSpLocks/>
          </p:cNvGrpSpPr>
          <p:nvPr/>
        </p:nvGrpSpPr>
        <p:grpSpPr bwMode="auto">
          <a:xfrm>
            <a:off x="3924300" y="2393950"/>
            <a:ext cx="1435100" cy="1593850"/>
            <a:chOff x="2406" y="1863"/>
            <a:chExt cx="960" cy="1354"/>
          </a:xfrm>
        </p:grpSpPr>
        <p:sp>
          <p:nvSpPr>
            <p:cNvPr id="4211" name="Line 41"/>
            <p:cNvSpPr>
              <a:spLocks noChangeShapeType="1"/>
            </p:cNvSpPr>
            <p:nvPr/>
          </p:nvSpPr>
          <p:spPr bwMode="auto">
            <a:xfrm>
              <a:off x="2406" y="264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" name="Line 42"/>
            <p:cNvSpPr>
              <a:spLocks noChangeShapeType="1"/>
            </p:cNvSpPr>
            <p:nvPr/>
          </p:nvSpPr>
          <p:spPr bwMode="auto">
            <a:xfrm>
              <a:off x="2406" y="292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" name="Line 43"/>
            <p:cNvSpPr>
              <a:spLocks noChangeShapeType="1"/>
            </p:cNvSpPr>
            <p:nvPr/>
          </p:nvSpPr>
          <p:spPr bwMode="auto">
            <a:xfrm>
              <a:off x="2694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4" name="Line 44"/>
            <p:cNvSpPr>
              <a:spLocks noChangeShapeType="1"/>
            </p:cNvSpPr>
            <p:nvPr/>
          </p:nvSpPr>
          <p:spPr bwMode="auto">
            <a:xfrm>
              <a:off x="3030" y="235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5" name="Rectangle 45"/>
            <p:cNvSpPr>
              <a:spLocks noChangeArrowheads="1"/>
            </p:cNvSpPr>
            <p:nvPr/>
          </p:nvSpPr>
          <p:spPr bwMode="auto">
            <a:xfrm>
              <a:off x="2406" y="2353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" name="Oval 46"/>
            <p:cNvSpPr>
              <a:spLocks noChangeArrowheads="1"/>
            </p:cNvSpPr>
            <p:nvPr/>
          </p:nvSpPr>
          <p:spPr bwMode="auto">
            <a:xfrm>
              <a:off x="3126" y="244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7" name="Oval 47"/>
            <p:cNvSpPr>
              <a:spLocks noChangeArrowheads="1"/>
            </p:cNvSpPr>
            <p:nvPr/>
          </p:nvSpPr>
          <p:spPr bwMode="auto">
            <a:xfrm>
              <a:off x="2775" y="2726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" name="Oval 48"/>
            <p:cNvSpPr>
              <a:spLocks noChangeArrowheads="1"/>
            </p:cNvSpPr>
            <p:nvPr/>
          </p:nvSpPr>
          <p:spPr bwMode="auto">
            <a:xfrm>
              <a:off x="2476" y="30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" name="Oval 49"/>
            <p:cNvSpPr>
              <a:spLocks noChangeArrowheads="1"/>
            </p:cNvSpPr>
            <p:nvPr/>
          </p:nvSpPr>
          <p:spPr bwMode="auto">
            <a:xfrm>
              <a:off x="2808" y="3023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" name="Line 50"/>
            <p:cNvSpPr>
              <a:spLocks noChangeShapeType="1"/>
            </p:cNvSpPr>
            <p:nvPr/>
          </p:nvSpPr>
          <p:spPr bwMode="auto">
            <a:xfrm>
              <a:off x="2634" y="1863"/>
              <a:ext cx="133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435" name="Group 51"/>
          <p:cNvGrpSpPr>
            <a:grpSpLocks/>
          </p:cNvGrpSpPr>
          <p:nvPr/>
        </p:nvGrpSpPr>
        <p:grpSpPr bwMode="auto">
          <a:xfrm>
            <a:off x="4787900" y="2393950"/>
            <a:ext cx="2290763" cy="1568450"/>
            <a:chOff x="2889" y="1863"/>
            <a:chExt cx="1533" cy="1332"/>
          </a:xfrm>
        </p:grpSpPr>
        <p:sp>
          <p:nvSpPr>
            <p:cNvPr id="4201" name="Line 52"/>
            <p:cNvSpPr>
              <a:spLocks noChangeShapeType="1"/>
            </p:cNvSpPr>
            <p:nvPr/>
          </p:nvSpPr>
          <p:spPr bwMode="auto">
            <a:xfrm>
              <a:off x="3462" y="2619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" name="Line 53"/>
            <p:cNvSpPr>
              <a:spLocks noChangeShapeType="1"/>
            </p:cNvSpPr>
            <p:nvPr/>
          </p:nvSpPr>
          <p:spPr bwMode="auto">
            <a:xfrm>
              <a:off x="3462" y="290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" name="Line 54"/>
            <p:cNvSpPr>
              <a:spLocks noChangeShapeType="1"/>
            </p:cNvSpPr>
            <p:nvPr/>
          </p:nvSpPr>
          <p:spPr bwMode="auto">
            <a:xfrm>
              <a:off x="3750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" name="Line 55"/>
            <p:cNvSpPr>
              <a:spLocks noChangeShapeType="1"/>
            </p:cNvSpPr>
            <p:nvPr/>
          </p:nvSpPr>
          <p:spPr bwMode="auto">
            <a:xfrm>
              <a:off x="4086" y="233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" name="Rectangle 56"/>
            <p:cNvSpPr>
              <a:spLocks noChangeArrowheads="1"/>
            </p:cNvSpPr>
            <p:nvPr/>
          </p:nvSpPr>
          <p:spPr bwMode="auto">
            <a:xfrm>
              <a:off x="3462" y="2331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6" name="Oval 57"/>
            <p:cNvSpPr>
              <a:spLocks noChangeArrowheads="1"/>
            </p:cNvSpPr>
            <p:nvPr/>
          </p:nvSpPr>
          <p:spPr bwMode="auto">
            <a:xfrm>
              <a:off x="4182" y="2427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" name="Oval 58"/>
            <p:cNvSpPr>
              <a:spLocks noChangeArrowheads="1"/>
            </p:cNvSpPr>
            <p:nvPr/>
          </p:nvSpPr>
          <p:spPr bwMode="auto">
            <a:xfrm>
              <a:off x="3831" y="2704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" name="Oval 59"/>
            <p:cNvSpPr>
              <a:spLocks noChangeArrowheads="1"/>
            </p:cNvSpPr>
            <p:nvPr/>
          </p:nvSpPr>
          <p:spPr bwMode="auto">
            <a:xfrm>
              <a:off x="3532" y="299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" name="Oval 60"/>
            <p:cNvSpPr>
              <a:spLocks noChangeArrowheads="1"/>
            </p:cNvSpPr>
            <p:nvPr/>
          </p:nvSpPr>
          <p:spPr bwMode="auto">
            <a:xfrm>
              <a:off x="3864" y="3001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0" name="Line 61"/>
            <p:cNvSpPr>
              <a:spLocks noChangeShapeType="1"/>
            </p:cNvSpPr>
            <p:nvPr/>
          </p:nvSpPr>
          <p:spPr bwMode="auto">
            <a:xfrm>
              <a:off x="2889" y="1863"/>
              <a:ext cx="98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446" name="Group 62"/>
          <p:cNvGrpSpPr>
            <a:grpSpLocks/>
          </p:cNvGrpSpPr>
          <p:nvPr/>
        </p:nvGrpSpPr>
        <p:grpSpPr bwMode="auto">
          <a:xfrm>
            <a:off x="5235575" y="2393950"/>
            <a:ext cx="3508375" cy="1571625"/>
            <a:chOff x="3123" y="1863"/>
            <a:chExt cx="2348" cy="1335"/>
          </a:xfrm>
        </p:grpSpPr>
        <p:sp>
          <p:nvSpPr>
            <p:cNvPr id="4191" name="Line 63"/>
            <p:cNvSpPr>
              <a:spLocks noChangeShapeType="1"/>
            </p:cNvSpPr>
            <p:nvPr/>
          </p:nvSpPr>
          <p:spPr bwMode="auto">
            <a:xfrm>
              <a:off x="4511" y="262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2" name="Line 64"/>
            <p:cNvSpPr>
              <a:spLocks noChangeShapeType="1"/>
            </p:cNvSpPr>
            <p:nvPr/>
          </p:nvSpPr>
          <p:spPr bwMode="auto">
            <a:xfrm>
              <a:off x="4511" y="291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3" name="Line 65"/>
            <p:cNvSpPr>
              <a:spLocks noChangeShapeType="1"/>
            </p:cNvSpPr>
            <p:nvPr/>
          </p:nvSpPr>
          <p:spPr bwMode="auto">
            <a:xfrm>
              <a:off x="4799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4" name="Line 66"/>
            <p:cNvSpPr>
              <a:spLocks noChangeShapeType="1"/>
            </p:cNvSpPr>
            <p:nvPr/>
          </p:nvSpPr>
          <p:spPr bwMode="auto">
            <a:xfrm>
              <a:off x="5135" y="23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5" name="Rectangle 67"/>
            <p:cNvSpPr>
              <a:spLocks noChangeArrowheads="1"/>
            </p:cNvSpPr>
            <p:nvPr/>
          </p:nvSpPr>
          <p:spPr bwMode="auto">
            <a:xfrm>
              <a:off x="4511" y="233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6" name="Oval 68"/>
            <p:cNvSpPr>
              <a:spLocks noChangeArrowheads="1"/>
            </p:cNvSpPr>
            <p:nvPr/>
          </p:nvSpPr>
          <p:spPr bwMode="auto">
            <a:xfrm>
              <a:off x="5231" y="24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7" name="Oval 69"/>
            <p:cNvSpPr>
              <a:spLocks noChangeArrowheads="1"/>
            </p:cNvSpPr>
            <p:nvPr/>
          </p:nvSpPr>
          <p:spPr bwMode="auto">
            <a:xfrm>
              <a:off x="4880" y="270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" name="Oval 70"/>
            <p:cNvSpPr>
              <a:spLocks noChangeArrowheads="1"/>
            </p:cNvSpPr>
            <p:nvPr/>
          </p:nvSpPr>
          <p:spPr bwMode="auto">
            <a:xfrm>
              <a:off x="4581" y="299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" name="Oval 71"/>
            <p:cNvSpPr>
              <a:spLocks noChangeArrowheads="1"/>
            </p:cNvSpPr>
            <p:nvPr/>
          </p:nvSpPr>
          <p:spPr bwMode="auto">
            <a:xfrm>
              <a:off x="4913" y="30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" name="Line 72"/>
            <p:cNvSpPr>
              <a:spLocks noChangeShapeType="1"/>
            </p:cNvSpPr>
            <p:nvPr/>
          </p:nvSpPr>
          <p:spPr bwMode="auto">
            <a:xfrm>
              <a:off x="3123" y="1863"/>
              <a:ext cx="1878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457" name="Oval 73"/>
          <p:cNvSpPr>
            <a:spLocks noChangeArrowheads="1"/>
          </p:cNvSpPr>
          <p:nvPr/>
        </p:nvSpPr>
        <p:spPr bwMode="auto">
          <a:xfrm>
            <a:off x="1763713" y="4913313"/>
            <a:ext cx="215900" cy="169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458" name="Group 74"/>
          <p:cNvGrpSpPr>
            <a:grpSpLocks/>
          </p:cNvGrpSpPr>
          <p:nvPr/>
        </p:nvGrpSpPr>
        <p:grpSpPr bwMode="auto">
          <a:xfrm>
            <a:off x="1671638" y="3978275"/>
            <a:ext cx="2366962" cy="1581150"/>
            <a:chOff x="960" y="2784"/>
            <a:chExt cx="1584" cy="1344"/>
          </a:xfrm>
        </p:grpSpPr>
        <p:sp>
          <p:nvSpPr>
            <p:cNvPr id="4180" name="Line 75"/>
            <p:cNvSpPr>
              <a:spLocks noChangeShapeType="1"/>
            </p:cNvSpPr>
            <p:nvPr/>
          </p:nvSpPr>
          <p:spPr bwMode="auto">
            <a:xfrm>
              <a:off x="960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1" name="Line 76"/>
            <p:cNvSpPr>
              <a:spLocks noChangeShapeType="1"/>
            </p:cNvSpPr>
            <p:nvPr/>
          </p:nvSpPr>
          <p:spPr bwMode="auto">
            <a:xfrm>
              <a:off x="960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2" name="Line 77"/>
            <p:cNvSpPr>
              <a:spLocks noChangeShapeType="1"/>
            </p:cNvSpPr>
            <p:nvPr/>
          </p:nvSpPr>
          <p:spPr bwMode="auto">
            <a:xfrm>
              <a:off x="1248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Line 78"/>
            <p:cNvSpPr>
              <a:spLocks noChangeShapeType="1"/>
            </p:cNvSpPr>
            <p:nvPr/>
          </p:nvSpPr>
          <p:spPr bwMode="auto">
            <a:xfrm>
              <a:off x="158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4" name="Rectangle 79"/>
            <p:cNvSpPr>
              <a:spLocks noChangeArrowheads="1"/>
            </p:cNvSpPr>
            <p:nvPr/>
          </p:nvSpPr>
          <p:spPr bwMode="auto">
            <a:xfrm>
              <a:off x="960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5" name="Oval 80"/>
            <p:cNvSpPr>
              <a:spLocks noChangeArrowheads="1"/>
            </p:cNvSpPr>
            <p:nvPr/>
          </p:nvSpPr>
          <p:spPr bwMode="auto">
            <a:xfrm>
              <a:off x="1680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6" name="Oval 81"/>
            <p:cNvSpPr>
              <a:spLocks noChangeArrowheads="1"/>
            </p:cNvSpPr>
            <p:nvPr/>
          </p:nvSpPr>
          <p:spPr bwMode="auto">
            <a:xfrm>
              <a:off x="1344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7" name="Oval 82"/>
            <p:cNvSpPr>
              <a:spLocks noChangeArrowheads="1"/>
            </p:cNvSpPr>
            <p:nvPr/>
          </p:nvSpPr>
          <p:spPr bwMode="auto">
            <a:xfrm>
              <a:off x="1030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" name="Oval 83"/>
            <p:cNvSpPr>
              <a:spLocks noChangeArrowheads="1"/>
            </p:cNvSpPr>
            <p:nvPr/>
          </p:nvSpPr>
          <p:spPr bwMode="auto">
            <a:xfrm>
              <a:off x="1366" y="393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" name="Oval 84"/>
            <p:cNvSpPr>
              <a:spLocks noChangeArrowheads="1"/>
            </p:cNvSpPr>
            <p:nvPr/>
          </p:nvSpPr>
          <p:spPr bwMode="auto">
            <a:xfrm>
              <a:off x="1344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0" name="Line 85"/>
            <p:cNvSpPr>
              <a:spLocks noChangeShapeType="1"/>
            </p:cNvSpPr>
            <p:nvPr/>
          </p:nvSpPr>
          <p:spPr bwMode="auto">
            <a:xfrm flipH="1">
              <a:off x="1440" y="2784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470" name="Oval 86"/>
          <p:cNvSpPr>
            <a:spLocks noChangeArrowheads="1"/>
          </p:cNvSpPr>
          <p:nvPr/>
        </p:nvSpPr>
        <p:spPr bwMode="auto">
          <a:xfrm>
            <a:off x="3348038" y="4625975"/>
            <a:ext cx="215900" cy="169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471" name="Group 87"/>
          <p:cNvGrpSpPr>
            <a:grpSpLocks/>
          </p:cNvGrpSpPr>
          <p:nvPr/>
        </p:nvGrpSpPr>
        <p:grpSpPr bwMode="auto">
          <a:xfrm>
            <a:off x="3289300" y="3995738"/>
            <a:ext cx="1435100" cy="1581150"/>
            <a:chOff x="2016" y="2784"/>
            <a:chExt cx="960" cy="1344"/>
          </a:xfrm>
        </p:grpSpPr>
        <p:sp>
          <p:nvSpPr>
            <p:cNvPr id="4169" name="Line 88"/>
            <p:cNvSpPr>
              <a:spLocks noChangeShapeType="1"/>
            </p:cNvSpPr>
            <p:nvPr/>
          </p:nvSpPr>
          <p:spPr bwMode="auto">
            <a:xfrm>
              <a:off x="2016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0" name="Line 89"/>
            <p:cNvSpPr>
              <a:spLocks noChangeShapeType="1"/>
            </p:cNvSpPr>
            <p:nvPr/>
          </p:nvSpPr>
          <p:spPr bwMode="auto">
            <a:xfrm>
              <a:off x="2016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1" name="Line 90"/>
            <p:cNvSpPr>
              <a:spLocks noChangeShapeType="1"/>
            </p:cNvSpPr>
            <p:nvPr/>
          </p:nvSpPr>
          <p:spPr bwMode="auto">
            <a:xfrm>
              <a:off x="2304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2" name="Line 91"/>
            <p:cNvSpPr>
              <a:spLocks noChangeShapeType="1"/>
            </p:cNvSpPr>
            <p:nvPr/>
          </p:nvSpPr>
          <p:spPr bwMode="auto">
            <a:xfrm>
              <a:off x="264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3" name="Rectangle 92"/>
            <p:cNvSpPr>
              <a:spLocks noChangeArrowheads="1"/>
            </p:cNvSpPr>
            <p:nvPr/>
          </p:nvSpPr>
          <p:spPr bwMode="auto">
            <a:xfrm>
              <a:off x="2016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4" name="Oval 93"/>
            <p:cNvSpPr>
              <a:spLocks noChangeArrowheads="1"/>
            </p:cNvSpPr>
            <p:nvPr/>
          </p:nvSpPr>
          <p:spPr bwMode="auto">
            <a:xfrm>
              <a:off x="2736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5" name="Oval 94"/>
            <p:cNvSpPr>
              <a:spLocks noChangeArrowheads="1"/>
            </p:cNvSpPr>
            <p:nvPr/>
          </p:nvSpPr>
          <p:spPr bwMode="auto">
            <a:xfrm>
              <a:off x="2400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6" name="Oval 95"/>
            <p:cNvSpPr>
              <a:spLocks noChangeArrowheads="1"/>
            </p:cNvSpPr>
            <p:nvPr/>
          </p:nvSpPr>
          <p:spPr bwMode="auto">
            <a:xfrm>
              <a:off x="2086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7" name="Oval 96"/>
            <p:cNvSpPr>
              <a:spLocks noChangeArrowheads="1"/>
            </p:cNvSpPr>
            <p:nvPr/>
          </p:nvSpPr>
          <p:spPr bwMode="auto">
            <a:xfrm>
              <a:off x="2422" y="393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" name="Oval 97"/>
            <p:cNvSpPr>
              <a:spLocks noChangeArrowheads="1"/>
            </p:cNvSpPr>
            <p:nvPr/>
          </p:nvSpPr>
          <p:spPr bwMode="auto">
            <a:xfrm>
              <a:off x="2400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9" name="Line 98"/>
            <p:cNvSpPr>
              <a:spLocks noChangeShapeType="1"/>
            </p:cNvSpPr>
            <p:nvPr/>
          </p:nvSpPr>
          <p:spPr bwMode="auto">
            <a:xfrm flipH="1">
              <a:off x="2448" y="278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483" name="Oval 99"/>
          <p:cNvSpPr>
            <a:spLocks noChangeArrowheads="1"/>
          </p:cNvSpPr>
          <p:nvPr/>
        </p:nvSpPr>
        <p:spPr bwMode="auto">
          <a:xfrm>
            <a:off x="6032500" y="4986338"/>
            <a:ext cx="215900" cy="169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484" name="Group 100"/>
          <p:cNvGrpSpPr>
            <a:grpSpLocks/>
          </p:cNvGrpSpPr>
          <p:nvPr/>
        </p:nvGrpSpPr>
        <p:grpSpPr bwMode="auto">
          <a:xfrm>
            <a:off x="4751388" y="3995738"/>
            <a:ext cx="1649412" cy="1581150"/>
            <a:chOff x="2928" y="2784"/>
            <a:chExt cx="1104" cy="1344"/>
          </a:xfrm>
        </p:grpSpPr>
        <p:sp>
          <p:nvSpPr>
            <p:cNvPr id="4158" name="Line 101"/>
            <p:cNvSpPr>
              <a:spLocks noChangeShapeType="1"/>
            </p:cNvSpPr>
            <p:nvPr/>
          </p:nvSpPr>
          <p:spPr bwMode="auto">
            <a:xfrm>
              <a:off x="307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9" name="Line 102"/>
            <p:cNvSpPr>
              <a:spLocks noChangeShapeType="1"/>
            </p:cNvSpPr>
            <p:nvPr/>
          </p:nvSpPr>
          <p:spPr bwMode="auto">
            <a:xfrm>
              <a:off x="3072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Line 103"/>
            <p:cNvSpPr>
              <a:spLocks noChangeShapeType="1"/>
            </p:cNvSpPr>
            <p:nvPr/>
          </p:nvSpPr>
          <p:spPr bwMode="auto">
            <a:xfrm>
              <a:off x="3360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Line 104"/>
            <p:cNvSpPr>
              <a:spLocks noChangeShapeType="1"/>
            </p:cNvSpPr>
            <p:nvPr/>
          </p:nvSpPr>
          <p:spPr bwMode="auto">
            <a:xfrm>
              <a:off x="369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2" name="Rectangle 105"/>
            <p:cNvSpPr>
              <a:spLocks noChangeArrowheads="1"/>
            </p:cNvSpPr>
            <p:nvPr/>
          </p:nvSpPr>
          <p:spPr bwMode="auto">
            <a:xfrm>
              <a:off x="3072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3" name="Oval 106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4" name="Oval 107"/>
            <p:cNvSpPr>
              <a:spLocks noChangeArrowheads="1"/>
            </p:cNvSpPr>
            <p:nvPr/>
          </p:nvSpPr>
          <p:spPr bwMode="auto">
            <a:xfrm>
              <a:off x="3456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5" name="Oval 108"/>
            <p:cNvSpPr>
              <a:spLocks noChangeArrowheads="1"/>
            </p:cNvSpPr>
            <p:nvPr/>
          </p:nvSpPr>
          <p:spPr bwMode="auto">
            <a:xfrm>
              <a:off x="3142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6" name="Oval 109"/>
            <p:cNvSpPr>
              <a:spLocks noChangeArrowheads="1"/>
            </p:cNvSpPr>
            <p:nvPr/>
          </p:nvSpPr>
          <p:spPr bwMode="auto">
            <a:xfrm>
              <a:off x="3478" y="393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" name="Oval 110"/>
            <p:cNvSpPr>
              <a:spLocks noChangeArrowheads="1"/>
            </p:cNvSpPr>
            <p:nvPr/>
          </p:nvSpPr>
          <p:spPr bwMode="auto">
            <a:xfrm>
              <a:off x="3456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" name="Line 111"/>
            <p:cNvSpPr>
              <a:spLocks noChangeShapeType="1"/>
            </p:cNvSpPr>
            <p:nvPr/>
          </p:nvSpPr>
          <p:spPr bwMode="auto">
            <a:xfrm>
              <a:off x="2928" y="2784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8496" name="Oval 112"/>
          <p:cNvSpPr>
            <a:spLocks noChangeArrowheads="1"/>
          </p:cNvSpPr>
          <p:nvPr/>
        </p:nvSpPr>
        <p:spPr bwMode="auto">
          <a:xfrm>
            <a:off x="7708900" y="5319713"/>
            <a:ext cx="215900" cy="169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8497" name="Group 113"/>
          <p:cNvGrpSpPr>
            <a:grpSpLocks/>
          </p:cNvGrpSpPr>
          <p:nvPr/>
        </p:nvGrpSpPr>
        <p:grpSpPr bwMode="auto">
          <a:xfrm>
            <a:off x="5351463" y="3995738"/>
            <a:ext cx="2725737" cy="1581150"/>
            <a:chOff x="3264" y="2784"/>
            <a:chExt cx="1824" cy="1344"/>
          </a:xfrm>
        </p:grpSpPr>
        <p:sp>
          <p:nvSpPr>
            <p:cNvPr id="4147" name="Line 114"/>
            <p:cNvSpPr>
              <a:spLocks noChangeShapeType="1"/>
            </p:cNvSpPr>
            <p:nvPr/>
          </p:nvSpPr>
          <p:spPr bwMode="auto">
            <a:xfrm>
              <a:off x="412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115"/>
            <p:cNvSpPr>
              <a:spLocks noChangeShapeType="1"/>
            </p:cNvSpPr>
            <p:nvPr/>
          </p:nvSpPr>
          <p:spPr bwMode="auto">
            <a:xfrm>
              <a:off x="4128" y="38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9" name="Line 116"/>
            <p:cNvSpPr>
              <a:spLocks noChangeShapeType="1"/>
            </p:cNvSpPr>
            <p:nvPr/>
          </p:nvSpPr>
          <p:spPr bwMode="auto">
            <a:xfrm>
              <a:off x="4416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Line 117"/>
            <p:cNvSpPr>
              <a:spLocks noChangeShapeType="1"/>
            </p:cNvSpPr>
            <p:nvPr/>
          </p:nvSpPr>
          <p:spPr bwMode="auto">
            <a:xfrm>
              <a:off x="4752" y="32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1" name="Rectangle 118"/>
            <p:cNvSpPr>
              <a:spLocks noChangeArrowheads="1"/>
            </p:cNvSpPr>
            <p:nvPr/>
          </p:nvSpPr>
          <p:spPr bwMode="auto">
            <a:xfrm>
              <a:off x="4128" y="3264"/>
              <a:ext cx="960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Oval 119"/>
            <p:cNvSpPr>
              <a:spLocks noChangeArrowheads="1"/>
            </p:cNvSpPr>
            <p:nvPr/>
          </p:nvSpPr>
          <p:spPr bwMode="auto">
            <a:xfrm>
              <a:off x="4848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Oval 120"/>
            <p:cNvSpPr>
              <a:spLocks noChangeArrowheads="1"/>
            </p:cNvSpPr>
            <p:nvPr/>
          </p:nvSpPr>
          <p:spPr bwMode="auto">
            <a:xfrm>
              <a:off x="4512" y="3637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4" name="Oval 121"/>
            <p:cNvSpPr>
              <a:spLocks noChangeArrowheads="1"/>
            </p:cNvSpPr>
            <p:nvPr/>
          </p:nvSpPr>
          <p:spPr bwMode="auto">
            <a:xfrm>
              <a:off x="4198" y="3925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5" name="Oval 122"/>
            <p:cNvSpPr>
              <a:spLocks noChangeArrowheads="1"/>
            </p:cNvSpPr>
            <p:nvPr/>
          </p:nvSpPr>
          <p:spPr bwMode="auto">
            <a:xfrm>
              <a:off x="4534" y="393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Oval 123"/>
            <p:cNvSpPr>
              <a:spLocks noChangeArrowheads="1"/>
            </p:cNvSpPr>
            <p:nvPr/>
          </p:nvSpPr>
          <p:spPr bwMode="auto">
            <a:xfrm>
              <a:off x="4512" y="3350"/>
              <a:ext cx="166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124"/>
            <p:cNvSpPr>
              <a:spLocks noChangeShapeType="1"/>
            </p:cNvSpPr>
            <p:nvPr/>
          </p:nvSpPr>
          <p:spPr bwMode="auto">
            <a:xfrm>
              <a:off x="3264" y="278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509" name="Group 125"/>
          <p:cNvGrpSpPr>
            <a:grpSpLocks/>
          </p:cNvGrpSpPr>
          <p:nvPr/>
        </p:nvGrpSpPr>
        <p:grpSpPr bwMode="auto">
          <a:xfrm>
            <a:off x="7216775" y="476250"/>
            <a:ext cx="1676400" cy="914400"/>
            <a:chOff x="2880" y="144"/>
            <a:chExt cx="1056" cy="576"/>
          </a:xfrm>
        </p:grpSpPr>
        <p:sp>
          <p:nvSpPr>
            <p:cNvPr id="4145" name="AutoShape 126"/>
            <p:cNvSpPr>
              <a:spLocks noChangeArrowheads="1"/>
            </p:cNvSpPr>
            <p:nvPr/>
          </p:nvSpPr>
          <p:spPr bwMode="auto">
            <a:xfrm>
              <a:off x="3360" y="144"/>
              <a:ext cx="576" cy="576"/>
            </a:xfrm>
            <a:prstGeom prst="irregularSeal1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tree</a:t>
              </a:r>
              <a:endParaRPr lang="en-US" altLang="zh-CN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46" name="Line 127"/>
            <p:cNvSpPr>
              <a:spLocks noChangeShapeType="1"/>
            </p:cNvSpPr>
            <p:nvPr/>
          </p:nvSpPr>
          <p:spPr bwMode="auto">
            <a:xfrm>
              <a:off x="2880" y="3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8512" name="Group 128"/>
          <p:cNvGrpSpPr>
            <a:grpSpLocks/>
          </p:cNvGrpSpPr>
          <p:nvPr/>
        </p:nvGrpSpPr>
        <p:grpSpPr bwMode="auto">
          <a:xfrm>
            <a:off x="900113" y="4067175"/>
            <a:ext cx="8015287" cy="1882775"/>
            <a:chOff x="252" y="2808"/>
            <a:chExt cx="5364" cy="1600"/>
          </a:xfrm>
        </p:grpSpPr>
        <p:grpSp>
          <p:nvGrpSpPr>
            <p:cNvPr id="4121" name="Group 129"/>
            <p:cNvGrpSpPr>
              <a:grpSpLocks/>
            </p:cNvGrpSpPr>
            <p:nvPr/>
          </p:nvGrpSpPr>
          <p:grpSpPr bwMode="auto">
            <a:xfrm>
              <a:off x="4512" y="2808"/>
              <a:ext cx="1104" cy="491"/>
              <a:chOff x="168" y="2820"/>
              <a:chExt cx="1104" cy="491"/>
            </a:xfrm>
          </p:grpSpPr>
          <p:sp>
            <p:nvSpPr>
              <p:cNvPr id="4142" name="Line 130"/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131"/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Text Box 132"/>
              <p:cNvSpPr txBox="1">
                <a:spLocks noChangeArrowheads="1"/>
              </p:cNvSpPr>
              <p:nvPr/>
            </p:nvSpPr>
            <p:spPr bwMode="auto">
              <a:xfrm>
                <a:off x="506" y="2974"/>
                <a:ext cx="54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……..</a:t>
                </a:r>
              </a:p>
            </p:txBody>
          </p:sp>
        </p:grpSp>
        <p:grpSp>
          <p:nvGrpSpPr>
            <p:cNvPr id="4122" name="Group 133"/>
            <p:cNvGrpSpPr>
              <a:grpSpLocks/>
            </p:cNvGrpSpPr>
            <p:nvPr/>
          </p:nvGrpSpPr>
          <p:grpSpPr bwMode="auto">
            <a:xfrm>
              <a:off x="252" y="2820"/>
              <a:ext cx="1104" cy="491"/>
              <a:chOff x="168" y="2820"/>
              <a:chExt cx="1104" cy="491"/>
            </a:xfrm>
          </p:grpSpPr>
          <p:sp>
            <p:nvSpPr>
              <p:cNvPr id="4139" name="Line 134"/>
              <p:cNvSpPr>
                <a:spLocks noChangeShapeType="1"/>
              </p:cNvSpPr>
              <p:nvPr/>
            </p:nvSpPr>
            <p:spPr bwMode="auto">
              <a:xfrm flipH="1">
                <a:off x="168" y="283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135"/>
              <p:cNvSpPr>
                <a:spLocks noChangeShapeType="1"/>
              </p:cNvSpPr>
              <p:nvPr/>
            </p:nvSpPr>
            <p:spPr bwMode="auto">
              <a:xfrm>
                <a:off x="924" y="2820"/>
                <a:ext cx="348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Text Box 136"/>
              <p:cNvSpPr txBox="1">
                <a:spLocks noChangeArrowheads="1"/>
              </p:cNvSpPr>
              <p:nvPr/>
            </p:nvSpPr>
            <p:spPr bwMode="auto">
              <a:xfrm>
                <a:off x="506" y="2974"/>
                <a:ext cx="54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……..</a:t>
                </a:r>
              </a:p>
            </p:txBody>
          </p:sp>
        </p:grpSp>
        <p:grpSp>
          <p:nvGrpSpPr>
            <p:cNvPr id="4123" name="Group 137"/>
            <p:cNvGrpSpPr>
              <a:grpSpLocks/>
            </p:cNvGrpSpPr>
            <p:nvPr/>
          </p:nvGrpSpPr>
          <p:grpSpPr bwMode="auto">
            <a:xfrm>
              <a:off x="1080" y="4070"/>
              <a:ext cx="672" cy="336"/>
              <a:chOff x="1080" y="4070"/>
              <a:chExt cx="672" cy="336"/>
            </a:xfrm>
          </p:grpSpPr>
          <p:sp>
            <p:nvSpPr>
              <p:cNvPr id="4136" name="Line 138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139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Text Box 140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42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…...</a:t>
                </a:r>
              </a:p>
            </p:txBody>
          </p:sp>
        </p:grpSp>
        <p:grpSp>
          <p:nvGrpSpPr>
            <p:cNvPr id="4124" name="Group 141"/>
            <p:cNvGrpSpPr>
              <a:grpSpLocks/>
            </p:cNvGrpSpPr>
            <p:nvPr/>
          </p:nvGrpSpPr>
          <p:grpSpPr bwMode="auto">
            <a:xfrm>
              <a:off x="2148" y="4070"/>
              <a:ext cx="672" cy="336"/>
              <a:chOff x="1080" y="4070"/>
              <a:chExt cx="672" cy="336"/>
            </a:xfrm>
          </p:grpSpPr>
          <p:sp>
            <p:nvSpPr>
              <p:cNvPr id="4133" name="Line 142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Line 143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Text Box 144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421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…...</a:t>
                </a:r>
              </a:p>
            </p:txBody>
          </p:sp>
        </p:grpSp>
        <p:grpSp>
          <p:nvGrpSpPr>
            <p:cNvPr id="4125" name="Group 145"/>
            <p:cNvGrpSpPr>
              <a:grpSpLocks/>
            </p:cNvGrpSpPr>
            <p:nvPr/>
          </p:nvGrpSpPr>
          <p:grpSpPr bwMode="auto">
            <a:xfrm>
              <a:off x="3204" y="4070"/>
              <a:ext cx="672" cy="336"/>
              <a:chOff x="1080" y="4070"/>
              <a:chExt cx="672" cy="336"/>
            </a:xfrm>
          </p:grpSpPr>
          <p:sp>
            <p:nvSpPr>
              <p:cNvPr id="4130" name="Line 146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147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Text Box 148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421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…...</a:t>
                </a:r>
              </a:p>
            </p:txBody>
          </p:sp>
        </p:grpSp>
        <p:grpSp>
          <p:nvGrpSpPr>
            <p:cNvPr id="4126" name="Group 149"/>
            <p:cNvGrpSpPr>
              <a:grpSpLocks/>
            </p:cNvGrpSpPr>
            <p:nvPr/>
          </p:nvGrpSpPr>
          <p:grpSpPr bwMode="auto">
            <a:xfrm>
              <a:off x="4284" y="4070"/>
              <a:ext cx="672" cy="338"/>
              <a:chOff x="1080" y="4070"/>
              <a:chExt cx="672" cy="338"/>
            </a:xfrm>
          </p:grpSpPr>
          <p:sp>
            <p:nvSpPr>
              <p:cNvPr id="4127" name="Line 150"/>
              <p:cNvSpPr>
                <a:spLocks noChangeShapeType="1"/>
              </p:cNvSpPr>
              <p:nvPr/>
            </p:nvSpPr>
            <p:spPr bwMode="auto">
              <a:xfrm flipH="1">
                <a:off x="1080" y="4140"/>
                <a:ext cx="108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151"/>
              <p:cNvSpPr>
                <a:spLocks noChangeShapeType="1"/>
              </p:cNvSpPr>
              <p:nvPr/>
            </p:nvSpPr>
            <p:spPr bwMode="auto">
              <a:xfrm>
                <a:off x="1608" y="41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Text Box 152"/>
              <p:cNvSpPr txBox="1">
                <a:spLocks noChangeArrowheads="1"/>
              </p:cNvSpPr>
              <p:nvPr/>
            </p:nvSpPr>
            <p:spPr bwMode="auto">
              <a:xfrm>
                <a:off x="1202" y="4070"/>
                <a:ext cx="42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  <a:ea typeface="隶书" pitchFamily="49" charset="-122"/>
                  </a:rPr>
                  <a:t>…...</a:t>
                </a:r>
              </a:p>
            </p:txBody>
          </p:sp>
        </p:grpSp>
      </p:grpSp>
      <p:sp>
        <p:nvSpPr>
          <p:cNvPr id="4119" name="Text Box 153"/>
          <p:cNvSpPr txBox="1">
            <a:spLocks noChangeArrowheads="1"/>
          </p:cNvSpPr>
          <p:nvPr/>
        </p:nvSpPr>
        <p:spPr bwMode="auto">
          <a:xfrm>
            <a:off x="2460625" y="92075"/>
            <a:ext cx="1403350" cy="5127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人机对弈</a:t>
            </a:r>
          </a:p>
        </p:txBody>
      </p:sp>
    </p:spTree>
    <p:extLst>
      <p:ext uri="{BB962C8B-B14F-4D97-AF65-F5344CB8AC3E}">
        <p14:creationId xmlns:p14="http://schemas.microsoft.com/office/powerpoint/2010/main" val="18057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8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2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28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528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528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528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8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8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528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528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7" grpId="0" animBg="1"/>
      <p:bldP spid="528398" grpId="0" animBg="1"/>
      <p:bldP spid="528399" grpId="0" animBg="1"/>
      <p:bldP spid="528400" grpId="0" animBg="1"/>
      <p:bldP spid="528401" grpId="0" animBg="1"/>
      <p:bldP spid="528457" grpId="0" animBg="1"/>
      <p:bldP spid="528470" grpId="0" animBg="1"/>
      <p:bldP spid="528483" grpId="0" animBg="1"/>
      <p:bldP spid="5284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114" name="Group 2"/>
          <p:cNvGrpSpPr>
            <a:grpSpLocks/>
          </p:cNvGrpSpPr>
          <p:nvPr/>
        </p:nvGrpSpPr>
        <p:grpSpPr bwMode="auto">
          <a:xfrm>
            <a:off x="762000" y="1524000"/>
            <a:ext cx="3581400" cy="3962400"/>
            <a:chOff x="192" y="1632"/>
            <a:chExt cx="2256" cy="2496"/>
          </a:xfrm>
        </p:grpSpPr>
        <p:pic>
          <p:nvPicPr>
            <p:cNvPr id="5139" name="Picture 3" descr="family1_fa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63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4" descr="family2_fa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Picture 5" descr="family1_fac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6" descr="family5_fac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35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7" descr="family6_fac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8" descr="family6_fa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69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9" descr="family7_fac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69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10" descr="family3_fac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072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11" descr="family4_face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12" descr="family8_fa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0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13" descr="family8_fac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648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0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15"/>
            <p:cNvSpPr>
              <a:spLocks noChangeShapeType="1"/>
            </p:cNvSpPr>
            <p:nvPr/>
          </p:nvSpPr>
          <p:spPr bwMode="auto">
            <a:xfrm>
              <a:off x="43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16"/>
            <p:cNvSpPr>
              <a:spLocks noChangeShapeType="1"/>
            </p:cNvSpPr>
            <p:nvPr/>
          </p:nvSpPr>
          <p:spPr bwMode="auto">
            <a:xfrm>
              <a:off x="432" y="225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17"/>
            <p:cNvSpPr>
              <a:spLocks noChangeShapeType="1"/>
            </p:cNvSpPr>
            <p:nvPr/>
          </p:nvSpPr>
          <p:spPr bwMode="auto">
            <a:xfrm>
              <a:off x="1872" y="225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18"/>
            <p:cNvSpPr>
              <a:spLocks noChangeShapeType="1"/>
            </p:cNvSpPr>
            <p:nvPr/>
          </p:nvSpPr>
          <p:spPr bwMode="auto">
            <a:xfrm>
              <a:off x="1872" y="27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19"/>
            <p:cNvSpPr>
              <a:spLocks noChangeShapeType="1"/>
            </p:cNvSpPr>
            <p:nvPr/>
          </p:nvSpPr>
          <p:spPr bwMode="auto">
            <a:xfrm>
              <a:off x="38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38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21"/>
            <p:cNvSpPr>
              <a:spLocks noChangeShapeType="1"/>
            </p:cNvSpPr>
            <p:nvPr/>
          </p:nvSpPr>
          <p:spPr bwMode="auto">
            <a:xfrm>
              <a:off x="134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22"/>
            <p:cNvSpPr>
              <a:spLocks noChangeShapeType="1"/>
            </p:cNvSpPr>
            <p:nvPr/>
          </p:nvSpPr>
          <p:spPr bwMode="auto">
            <a:xfrm>
              <a:off x="864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23"/>
            <p:cNvSpPr>
              <a:spLocks noChangeShapeType="1"/>
            </p:cNvSpPr>
            <p:nvPr/>
          </p:nvSpPr>
          <p:spPr bwMode="auto">
            <a:xfrm>
              <a:off x="115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24"/>
            <p:cNvSpPr>
              <a:spLocks noChangeShapeType="1"/>
            </p:cNvSpPr>
            <p:nvPr/>
          </p:nvSpPr>
          <p:spPr bwMode="auto">
            <a:xfrm>
              <a:off x="384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25"/>
            <p:cNvSpPr>
              <a:spLocks noChangeShapeType="1"/>
            </p:cNvSpPr>
            <p:nvPr/>
          </p:nvSpPr>
          <p:spPr bwMode="auto">
            <a:xfrm>
              <a:off x="153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26"/>
            <p:cNvSpPr>
              <a:spLocks noChangeShapeType="1"/>
            </p:cNvSpPr>
            <p:nvPr/>
          </p:nvSpPr>
          <p:spPr bwMode="auto">
            <a:xfrm>
              <a:off x="1536" y="360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27"/>
            <p:cNvSpPr>
              <a:spLocks noChangeShapeType="1"/>
            </p:cNvSpPr>
            <p:nvPr/>
          </p:nvSpPr>
          <p:spPr bwMode="auto">
            <a:xfrm>
              <a:off x="2256" y="36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28"/>
            <p:cNvSpPr>
              <a:spLocks noChangeShapeType="1"/>
            </p:cNvSpPr>
            <p:nvPr/>
          </p:nvSpPr>
          <p:spPr bwMode="auto">
            <a:xfrm>
              <a:off x="1872" y="35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4141" name="Group 29"/>
          <p:cNvGrpSpPr>
            <a:grpSpLocks/>
          </p:cNvGrpSpPr>
          <p:nvPr/>
        </p:nvGrpSpPr>
        <p:grpSpPr bwMode="auto">
          <a:xfrm>
            <a:off x="5181600" y="1676400"/>
            <a:ext cx="3262313" cy="2971800"/>
            <a:chOff x="3072" y="1536"/>
            <a:chExt cx="2055" cy="1872"/>
          </a:xfrm>
        </p:grpSpPr>
        <p:pic>
          <p:nvPicPr>
            <p:cNvPr id="5126" name="Picture 30" descr="family5_face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3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31" descr="family4_face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32" descr="family8_fa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30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33" descr="family1_fa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97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34" descr="family4_face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35" descr="family7_face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36" descr="family2_face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976"/>
              <a:ext cx="4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Line 37"/>
            <p:cNvSpPr>
              <a:spLocks noChangeShapeType="1"/>
            </p:cNvSpPr>
            <p:nvPr/>
          </p:nvSpPr>
          <p:spPr bwMode="auto">
            <a:xfrm flipH="1">
              <a:off x="3504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38"/>
            <p:cNvSpPr>
              <a:spLocks noChangeShapeType="1"/>
            </p:cNvSpPr>
            <p:nvPr/>
          </p:nvSpPr>
          <p:spPr bwMode="auto">
            <a:xfrm>
              <a:off x="4080" y="196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39"/>
            <p:cNvSpPr>
              <a:spLocks noChangeShapeType="1"/>
            </p:cNvSpPr>
            <p:nvPr/>
          </p:nvSpPr>
          <p:spPr bwMode="auto">
            <a:xfrm flipH="1">
              <a:off x="3264" y="273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40"/>
            <p:cNvSpPr>
              <a:spLocks noChangeShapeType="1"/>
            </p:cNvSpPr>
            <p:nvPr/>
          </p:nvSpPr>
          <p:spPr bwMode="auto">
            <a:xfrm>
              <a:off x="3504" y="27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41"/>
            <p:cNvSpPr>
              <a:spLocks noChangeShapeType="1"/>
            </p:cNvSpPr>
            <p:nvPr/>
          </p:nvSpPr>
          <p:spPr bwMode="auto">
            <a:xfrm flipH="1">
              <a:off x="4368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42"/>
            <p:cNvSpPr>
              <a:spLocks noChangeShapeType="1"/>
            </p:cNvSpPr>
            <p:nvPr/>
          </p:nvSpPr>
          <p:spPr bwMode="auto">
            <a:xfrm>
              <a:off x="4656" y="27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4155" name="Rectangle 43"/>
          <p:cNvSpPr>
            <a:spLocks noChangeArrowheads="1"/>
          </p:cNvSpPr>
          <p:nvPr/>
        </p:nvSpPr>
        <p:spPr bwMode="auto">
          <a:xfrm>
            <a:off x="762000" y="5486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hlink"/>
                </a:solidFill>
                <a:latin typeface="Arial" charset="0"/>
                <a:ea typeface="宋体" charset="-122"/>
              </a:rPr>
              <a:t>Lineal Tree</a:t>
            </a:r>
            <a:endParaRPr lang="en-US" altLang="zh-CN" sz="2000" b="1">
              <a:latin typeface="Arial" charset="0"/>
              <a:ea typeface="宋体" charset="-122"/>
            </a:endParaRPr>
          </a:p>
        </p:txBody>
      </p:sp>
      <p:sp>
        <p:nvSpPr>
          <p:cNvPr id="474156" name="Rectangle 44"/>
          <p:cNvSpPr>
            <a:spLocks noChangeArrowheads="1"/>
          </p:cNvSpPr>
          <p:nvPr/>
        </p:nvSpPr>
        <p:spPr bwMode="auto">
          <a:xfrm>
            <a:off x="5257800" y="4876800"/>
            <a:ext cx="304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hlink"/>
                </a:solidFill>
                <a:latin typeface="Arial" charset="0"/>
                <a:ea typeface="宋体" charset="-122"/>
              </a:rPr>
              <a:t>Pedigree Tree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  <a:latin typeface="Arial" charset="0"/>
                <a:ea typeface="宋体" charset="-122"/>
              </a:rPr>
              <a:t>( binary tree )</a:t>
            </a:r>
            <a:endParaRPr lang="en-US" altLang="zh-CN" sz="2000" b="1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4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7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5" grpId="0" autoUpdateAnimBg="0"/>
      <p:bldP spid="4741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66750" y="3635375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/>
            <a:r>
              <a:rPr lang="zh-CN" altLang="en-US" sz="2800" b="1" dirty="0">
                <a:solidFill>
                  <a:srgbClr val="66FFFF"/>
                </a:solidFill>
                <a:latin typeface="幼圆" pitchFamily="49" charset="-122"/>
              </a:rPr>
              <a:t>特点</a:t>
            </a:r>
            <a:r>
              <a:rPr lang="zh-CN" altLang="en-US" sz="2800" b="1" dirty="0">
                <a:solidFill>
                  <a:schemeClr val="accent1"/>
                </a:solidFill>
                <a:latin typeface="幼圆" pitchFamily="49" charset="-122"/>
              </a:rPr>
              <a:t>：</a:t>
            </a:r>
            <a:r>
              <a:rPr lang="zh-CN" altLang="en-US" sz="2800" b="1" dirty="0">
                <a:latin typeface="幼圆" pitchFamily="49" charset="-122"/>
              </a:rPr>
              <a:t>非线性结构，一个直接前驱，但可能有多个直接后继（</a:t>
            </a:r>
            <a:r>
              <a:rPr lang="en-US" altLang="zh-CN" sz="2800" b="1" dirty="0">
                <a:latin typeface="幼圆" pitchFamily="49" charset="-122"/>
              </a:rPr>
              <a:t>1</a:t>
            </a:r>
            <a:r>
              <a:rPr lang="zh-CN" altLang="en-US" sz="2800" b="1" dirty="0">
                <a:latin typeface="幼圆" pitchFamily="49" charset="-122"/>
              </a:rPr>
              <a:t>：</a:t>
            </a:r>
            <a:r>
              <a:rPr lang="en-US" altLang="zh-CN" sz="2800" b="1" dirty="0">
                <a:latin typeface="幼圆" pitchFamily="49" charset="-122"/>
              </a:rPr>
              <a:t>n</a:t>
            </a:r>
            <a:r>
              <a:rPr lang="zh-CN" altLang="en-US" sz="2800" b="1" dirty="0">
                <a:latin typeface="幼圆" pitchFamily="49" charset="-122"/>
              </a:rPr>
              <a:t>）</a:t>
            </a:r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772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11188" y="1341438"/>
            <a:ext cx="82819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400" b="1" dirty="0"/>
              <a:t>树是非常重要和经常使用的一类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非线性结构</a:t>
            </a:r>
            <a:r>
              <a:rPr kumimoji="0" lang="zh-CN" altLang="en-US" sz="2400" b="1" dirty="0" smtClean="0"/>
              <a:t>。</a:t>
            </a:r>
            <a:endParaRPr kumimoji="0" lang="en-US" altLang="zh-CN" sz="2400" b="1" dirty="0" smtClean="0"/>
          </a:p>
          <a:p>
            <a:r>
              <a:rPr kumimoji="0" lang="zh-CN" altLang="en-US" sz="2400" b="1" dirty="0" smtClean="0"/>
              <a:t>在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线性结构</a:t>
            </a:r>
            <a:r>
              <a:rPr kumimoji="0" lang="zh-CN" altLang="en-US" sz="2400" b="1" dirty="0"/>
              <a:t>中，数据元素之间至多有一个前驱和一个后继，表示的是数据元素之间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一对一</a:t>
            </a:r>
            <a:r>
              <a:rPr kumimoji="0" lang="zh-CN" altLang="en-US" sz="2400" b="1" dirty="0"/>
              <a:t>的关系。</a:t>
            </a:r>
          </a:p>
          <a:p>
            <a:r>
              <a:rPr kumimoji="0" lang="zh-CN" altLang="en-US" sz="2400" b="1" dirty="0"/>
              <a:t>在树这类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非线性结构</a:t>
            </a:r>
            <a:r>
              <a:rPr kumimoji="0" lang="zh-CN" altLang="en-US" sz="2400" b="1" dirty="0"/>
              <a:t>中，数据元素之间至多有一个前驱，但是可以有多个后继，表示的是数据元素之间</a:t>
            </a:r>
            <a:r>
              <a:rPr kumimoji="0" lang="zh-CN" altLang="en-US" sz="2400" b="1" dirty="0">
                <a:solidFill>
                  <a:srgbClr val="FFFF00"/>
                </a:solidFill>
              </a:rPr>
              <a:t>一对多</a:t>
            </a:r>
            <a:r>
              <a:rPr kumimoji="0" lang="zh-CN" altLang="en-US" sz="2400" b="1" dirty="0"/>
              <a:t>的关系。</a:t>
            </a:r>
            <a:r>
              <a:rPr kumimoji="0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5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63" y="692696"/>
            <a:ext cx="3128963" cy="390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66FFFF"/>
                </a:solidFill>
                <a:ea typeface="幼圆" pitchFamily="49" charset="-122"/>
              </a:rPr>
              <a:t>树的定义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23850" y="4005263"/>
            <a:ext cx="8001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itchFamily="18" charset="0"/>
              </a:rPr>
              <a:t>注</a:t>
            </a:r>
            <a:r>
              <a:rPr lang="en-US" altLang="zh-CN" b="1" dirty="0">
                <a:solidFill>
                  <a:srgbClr val="66FFFF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66FFFF"/>
                </a:solidFill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过去许多书籍中都定义树为</a:t>
            </a:r>
            <a:r>
              <a:rPr lang="en-US" altLang="zh-CN" b="1" dirty="0">
                <a:latin typeface="Times New Roman" pitchFamily="18" charset="0"/>
              </a:rPr>
              <a:t>n≥1</a:t>
            </a:r>
            <a:r>
              <a:rPr lang="zh-CN" altLang="en-US" b="1" dirty="0">
                <a:latin typeface="Times New Roman" pitchFamily="18" charset="0"/>
              </a:rPr>
              <a:t>，曾经有“空树不是树”的说法，但现在树的定义已修改。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itchFamily="18" charset="0"/>
              </a:rPr>
              <a:t>注</a:t>
            </a:r>
            <a:r>
              <a:rPr lang="en-US" altLang="zh-CN" b="1" dirty="0">
                <a:solidFill>
                  <a:srgbClr val="66FFFF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树的定义具有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递归性</a:t>
            </a:r>
            <a:r>
              <a:rPr lang="zh-CN" altLang="en-US" b="1" dirty="0">
                <a:latin typeface="Times New Roman" pitchFamily="18" charset="0"/>
              </a:rPr>
              <a:t>，即树中还有树。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04800" y="1557338"/>
            <a:ext cx="8382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由一个或多个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n≥0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结点组成的有限集合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，有且仅有</a:t>
            </a:r>
            <a:r>
              <a:rPr lang="zh-CN" altLang="en-US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一个结点称为根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root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），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当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n&gt;1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时，其余的结点分为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m(m≥0)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个</a:t>
            </a:r>
            <a:r>
              <a:rPr lang="zh-CN" altLang="en-US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互不相交的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有限集合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T1,T2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</a:rPr>
              <a:t>…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。每个集合本身又是棵树，被称作这个根的</a:t>
            </a:r>
            <a:r>
              <a:rPr lang="zh-CN" altLang="en-US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子树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。</a:t>
            </a:r>
          </a:p>
        </p:txBody>
      </p:sp>
      <p:sp>
        <p:nvSpPr>
          <p:cNvPr id="20173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01000" y="5791200"/>
            <a:ext cx="533400" cy="457200"/>
          </a:xfrm>
          <a:prstGeom prst="actionButtonForwardNex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build="p" autoUpdateAnimBg="0"/>
      <p:bldP spid="201735" grpId="0" autoUpdateAnimBg="0"/>
      <p:bldP spid="2017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138" name="Group 2"/>
          <p:cNvGrpSpPr>
            <a:grpSpLocks/>
          </p:cNvGrpSpPr>
          <p:nvPr/>
        </p:nvGrpSpPr>
        <p:grpSpPr bwMode="auto">
          <a:xfrm>
            <a:off x="3786188" y="349250"/>
            <a:ext cx="2876551" cy="1287463"/>
            <a:chOff x="2385" y="220"/>
            <a:chExt cx="1812" cy="811"/>
          </a:xfrm>
        </p:grpSpPr>
        <p:sp>
          <p:nvSpPr>
            <p:cNvPr id="10276" name="Oval 3"/>
            <p:cNvSpPr>
              <a:spLocks noChangeArrowheads="1"/>
            </p:cNvSpPr>
            <p:nvPr/>
          </p:nvSpPr>
          <p:spPr bwMode="auto">
            <a:xfrm>
              <a:off x="2418" y="739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0277" name="AutoShape 4"/>
            <p:cNvSpPr>
              <a:spLocks noChangeArrowheads="1"/>
            </p:cNvSpPr>
            <p:nvPr/>
          </p:nvSpPr>
          <p:spPr bwMode="auto">
            <a:xfrm>
              <a:off x="2385" y="220"/>
              <a:ext cx="1812" cy="252"/>
            </a:xfrm>
            <a:prstGeom prst="wedgeRectCallout">
              <a:avLst>
                <a:gd name="adj1" fmla="val -45491"/>
                <a:gd name="adj2" fmla="val 1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Tree which only has root</a:t>
              </a:r>
            </a:p>
          </p:txBody>
        </p:sp>
      </p:grpSp>
      <p:grpSp>
        <p:nvGrpSpPr>
          <p:cNvPr id="475141" name="Group 5"/>
          <p:cNvGrpSpPr>
            <a:grpSpLocks/>
          </p:cNvGrpSpPr>
          <p:nvPr/>
        </p:nvGrpSpPr>
        <p:grpSpPr bwMode="auto">
          <a:xfrm>
            <a:off x="1800225" y="2538413"/>
            <a:ext cx="5095875" cy="2895600"/>
            <a:chOff x="1134" y="1599"/>
            <a:chExt cx="3210" cy="1824"/>
          </a:xfrm>
        </p:grpSpPr>
        <p:grpSp>
          <p:nvGrpSpPr>
            <p:cNvPr id="10249" name="Group 6"/>
            <p:cNvGrpSpPr>
              <a:grpSpLocks/>
            </p:cNvGrpSpPr>
            <p:nvPr/>
          </p:nvGrpSpPr>
          <p:grpSpPr bwMode="auto">
            <a:xfrm>
              <a:off x="1621" y="1668"/>
              <a:ext cx="2723" cy="1755"/>
              <a:chOff x="2243" y="1124"/>
              <a:chExt cx="2723" cy="1755"/>
            </a:xfrm>
          </p:grpSpPr>
          <p:sp>
            <p:nvSpPr>
              <p:cNvPr id="10251" name="Oval 7"/>
              <p:cNvSpPr>
                <a:spLocks noChangeArrowheads="1"/>
              </p:cNvSpPr>
              <p:nvPr/>
            </p:nvSpPr>
            <p:spPr bwMode="auto">
              <a:xfrm>
                <a:off x="3526" y="1124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0252" name="Oval 8"/>
              <p:cNvSpPr>
                <a:spLocks noChangeArrowheads="1"/>
              </p:cNvSpPr>
              <p:nvPr/>
            </p:nvSpPr>
            <p:spPr bwMode="auto">
              <a:xfrm>
                <a:off x="2880" y="1636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0253" name="Oval 9"/>
              <p:cNvSpPr>
                <a:spLocks noChangeArrowheads="1"/>
              </p:cNvSpPr>
              <p:nvPr/>
            </p:nvSpPr>
            <p:spPr bwMode="auto">
              <a:xfrm>
                <a:off x="3526" y="1636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0254" name="Oval 10"/>
              <p:cNvSpPr>
                <a:spLocks noChangeArrowheads="1"/>
              </p:cNvSpPr>
              <p:nvPr/>
            </p:nvSpPr>
            <p:spPr bwMode="auto">
              <a:xfrm>
                <a:off x="4303" y="1636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0255" name="Oval 11"/>
              <p:cNvSpPr>
                <a:spLocks noChangeArrowheads="1"/>
              </p:cNvSpPr>
              <p:nvPr/>
            </p:nvSpPr>
            <p:spPr bwMode="auto">
              <a:xfrm>
                <a:off x="2504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0256" name="Oval 12"/>
              <p:cNvSpPr>
                <a:spLocks noChangeArrowheads="1"/>
              </p:cNvSpPr>
              <p:nvPr/>
            </p:nvSpPr>
            <p:spPr bwMode="auto">
              <a:xfrm>
                <a:off x="3148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10257" name="Oval 13"/>
              <p:cNvSpPr>
                <a:spLocks noChangeArrowheads="1"/>
              </p:cNvSpPr>
              <p:nvPr/>
            </p:nvSpPr>
            <p:spPr bwMode="auto">
              <a:xfrm>
                <a:off x="3526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G</a:t>
                </a:r>
              </a:p>
            </p:txBody>
          </p:sp>
          <p:sp>
            <p:nvSpPr>
              <p:cNvPr id="10258" name="Oval 14"/>
              <p:cNvSpPr>
                <a:spLocks noChangeArrowheads="1"/>
              </p:cNvSpPr>
              <p:nvPr/>
            </p:nvSpPr>
            <p:spPr bwMode="auto">
              <a:xfrm>
                <a:off x="3893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H</a:t>
                </a:r>
              </a:p>
            </p:txBody>
          </p:sp>
          <p:sp>
            <p:nvSpPr>
              <p:cNvPr id="10259" name="Oval 15"/>
              <p:cNvSpPr>
                <a:spLocks noChangeArrowheads="1"/>
              </p:cNvSpPr>
              <p:nvPr/>
            </p:nvSpPr>
            <p:spPr bwMode="auto">
              <a:xfrm>
                <a:off x="4303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10260" name="Oval 16"/>
              <p:cNvSpPr>
                <a:spLocks noChangeArrowheads="1"/>
              </p:cNvSpPr>
              <p:nvPr/>
            </p:nvSpPr>
            <p:spPr bwMode="auto">
              <a:xfrm>
                <a:off x="4676" y="2121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  <p:sp>
            <p:nvSpPr>
              <p:cNvPr id="10261" name="Oval 17"/>
              <p:cNvSpPr>
                <a:spLocks noChangeArrowheads="1"/>
              </p:cNvSpPr>
              <p:nvPr/>
            </p:nvSpPr>
            <p:spPr bwMode="auto">
              <a:xfrm>
                <a:off x="2243" y="258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K</a:t>
                </a:r>
              </a:p>
            </p:txBody>
          </p:sp>
          <p:sp>
            <p:nvSpPr>
              <p:cNvPr id="10262" name="Oval 18"/>
              <p:cNvSpPr>
                <a:spLocks noChangeArrowheads="1"/>
              </p:cNvSpPr>
              <p:nvPr/>
            </p:nvSpPr>
            <p:spPr bwMode="auto">
              <a:xfrm>
                <a:off x="2754" y="258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L</a:t>
                </a:r>
              </a:p>
            </p:txBody>
          </p:sp>
          <p:sp>
            <p:nvSpPr>
              <p:cNvPr id="10263" name="Oval 19"/>
              <p:cNvSpPr>
                <a:spLocks noChangeArrowheads="1"/>
              </p:cNvSpPr>
              <p:nvPr/>
            </p:nvSpPr>
            <p:spPr bwMode="auto">
              <a:xfrm>
                <a:off x="3877" y="258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M</a:t>
                </a:r>
              </a:p>
            </p:txBody>
          </p:sp>
          <p:sp>
            <p:nvSpPr>
              <p:cNvPr id="10264" name="Line 20"/>
              <p:cNvSpPr>
                <a:spLocks noChangeShapeType="1"/>
              </p:cNvSpPr>
              <p:nvPr/>
            </p:nvSpPr>
            <p:spPr bwMode="auto">
              <a:xfrm>
                <a:off x="3667" y="1422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65" name="Line 21"/>
              <p:cNvSpPr>
                <a:spLocks noChangeShapeType="1"/>
              </p:cNvSpPr>
              <p:nvPr/>
            </p:nvSpPr>
            <p:spPr bwMode="auto">
              <a:xfrm flipH="1">
                <a:off x="3667" y="19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66" name="Line 22"/>
              <p:cNvSpPr>
                <a:spLocks noChangeShapeType="1"/>
              </p:cNvSpPr>
              <p:nvPr/>
            </p:nvSpPr>
            <p:spPr bwMode="auto">
              <a:xfrm>
                <a:off x="4445" y="19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67" name="Line 23"/>
              <p:cNvSpPr>
                <a:spLocks noChangeShapeType="1"/>
              </p:cNvSpPr>
              <p:nvPr/>
            </p:nvSpPr>
            <p:spPr bwMode="auto">
              <a:xfrm flipH="1">
                <a:off x="4089" y="1889"/>
                <a:ext cx="25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68" name="Line 24"/>
              <p:cNvSpPr>
                <a:spLocks noChangeShapeType="1"/>
              </p:cNvSpPr>
              <p:nvPr/>
            </p:nvSpPr>
            <p:spPr bwMode="auto">
              <a:xfrm>
                <a:off x="4556" y="1889"/>
                <a:ext cx="234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69" name="Line 25"/>
              <p:cNvSpPr>
                <a:spLocks noChangeShapeType="1"/>
              </p:cNvSpPr>
              <p:nvPr/>
            </p:nvSpPr>
            <p:spPr bwMode="auto">
              <a:xfrm>
                <a:off x="3767" y="1322"/>
                <a:ext cx="567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0" name="Line 26"/>
              <p:cNvSpPr>
                <a:spLocks noChangeShapeType="1"/>
              </p:cNvSpPr>
              <p:nvPr/>
            </p:nvSpPr>
            <p:spPr bwMode="auto">
              <a:xfrm flipH="1">
                <a:off x="3112" y="1344"/>
                <a:ext cx="422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1" name="Line 27"/>
              <p:cNvSpPr>
                <a:spLocks noChangeShapeType="1"/>
              </p:cNvSpPr>
              <p:nvPr/>
            </p:nvSpPr>
            <p:spPr bwMode="auto">
              <a:xfrm>
                <a:off x="3078" y="1911"/>
                <a:ext cx="167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2" name="Line 28"/>
              <p:cNvSpPr>
                <a:spLocks noChangeShapeType="1"/>
              </p:cNvSpPr>
              <p:nvPr/>
            </p:nvSpPr>
            <p:spPr bwMode="auto">
              <a:xfrm flipH="1">
                <a:off x="2734" y="1922"/>
                <a:ext cx="222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3" name="Line 29"/>
              <p:cNvSpPr>
                <a:spLocks noChangeShapeType="1"/>
              </p:cNvSpPr>
              <p:nvPr/>
            </p:nvSpPr>
            <p:spPr bwMode="auto">
              <a:xfrm flipH="1">
                <a:off x="2434" y="2411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4" name="Line 30"/>
              <p:cNvSpPr>
                <a:spLocks noChangeShapeType="1"/>
              </p:cNvSpPr>
              <p:nvPr/>
            </p:nvSpPr>
            <p:spPr bwMode="auto">
              <a:xfrm>
                <a:off x="2734" y="2378"/>
                <a:ext cx="166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10275" name="Line 31"/>
              <p:cNvSpPr>
                <a:spLocks noChangeShapeType="1"/>
              </p:cNvSpPr>
              <p:nvPr/>
            </p:nvSpPr>
            <p:spPr bwMode="auto">
              <a:xfrm>
                <a:off x="4034" y="2411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10250" name="AutoShape 32"/>
            <p:cNvSpPr>
              <a:spLocks noChangeArrowheads="1"/>
            </p:cNvSpPr>
            <p:nvPr/>
          </p:nvSpPr>
          <p:spPr bwMode="auto">
            <a:xfrm>
              <a:off x="1134" y="1599"/>
              <a:ext cx="1763" cy="252"/>
            </a:xfrm>
            <a:prstGeom prst="wedgeRectCallout">
              <a:avLst>
                <a:gd name="adj1" fmla="val 52713"/>
                <a:gd name="adj2" fmla="val 1308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宋体" charset="-122"/>
                </a:rPr>
                <a:t>Tree which has substree</a:t>
              </a:r>
            </a:p>
          </p:txBody>
        </p:sp>
      </p:grpSp>
      <p:sp>
        <p:nvSpPr>
          <p:cNvPr id="475169" name="Freeform 33"/>
          <p:cNvSpPr>
            <a:spLocks/>
          </p:cNvSpPr>
          <p:nvPr/>
        </p:nvSpPr>
        <p:spPr bwMode="auto">
          <a:xfrm>
            <a:off x="2573339" y="3288506"/>
            <a:ext cx="1889124" cy="2549991"/>
          </a:xfrm>
          <a:custGeom>
            <a:avLst/>
            <a:gdLst>
              <a:gd name="T0" fmla="*/ 528638 w 1356"/>
              <a:gd name="T1" fmla="*/ 388938 h 1445"/>
              <a:gd name="T2" fmla="*/ 1200150 w 1356"/>
              <a:gd name="T3" fmla="*/ 0 h 1445"/>
              <a:gd name="T4" fmla="*/ 1570038 w 1356"/>
              <a:gd name="T5" fmla="*/ 71438 h 1445"/>
              <a:gd name="T6" fmla="*/ 1800225 w 1356"/>
              <a:gd name="T7" fmla="*/ 247650 h 1445"/>
              <a:gd name="T8" fmla="*/ 1835150 w 1356"/>
              <a:gd name="T9" fmla="*/ 300038 h 1445"/>
              <a:gd name="T10" fmla="*/ 1887538 w 1356"/>
              <a:gd name="T11" fmla="*/ 334963 h 1445"/>
              <a:gd name="T12" fmla="*/ 1922463 w 1356"/>
              <a:gd name="T13" fmla="*/ 441325 h 1445"/>
              <a:gd name="T14" fmla="*/ 1958975 w 1356"/>
              <a:gd name="T15" fmla="*/ 493713 h 1445"/>
              <a:gd name="T16" fmla="*/ 2098675 w 1356"/>
              <a:gd name="T17" fmla="*/ 811213 h 1445"/>
              <a:gd name="T18" fmla="*/ 2117725 w 1356"/>
              <a:gd name="T19" fmla="*/ 882650 h 1445"/>
              <a:gd name="T20" fmla="*/ 2152650 w 1356"/>
              <a:gd name="T21" fmla="*/ 987425 h 1445"/>
              <a:gd name="T22" fmla="*/ 2135188 w 1356"/>
              <a:gd name="T23" fmla="*/ 1252538 h 1445"/>
              <a:gd name="T24" fmla="*/ 1993900 w 1356"/>
              <a:gd name="T25" fmla="*/ 1641475 h 1445"/>
              <a:gd name="T26" fmla="*/ 1939925 w 1356"/>
              <a:gd name="T27" fmla="*/ 1746250 h 1445"/>
              <a:gd name="T28" fmla="*/ 1658938 w 1356"/>
              <a:gd name="T29" fmla="*/ 1976438 h 1445"/>
              <a:gd name="T30" fmla="*/ 1411288 w 1356"/>
              <a:gd name="T31" fmla="*/ 2135188 h 1445"/>
              <a:gd name="T32" fmla="*/ 1093788 w 1356"/>
              <a:gd name="T33" fmla="*/ 2293938 h 1445"/>
              <a:gd name="T34" fmla="*/ 423863 w 1356"/>
              <a:gd name="T35" fmla="*/ 2274888 h 1445"/>
              <a:gd name="T36" fmla="*/ 176213 w 1356"/>
              <a:gd name="T37" fmla="*/ 2187575 h 1445"/>
              <a:gd name="T38" fmla="*/ 0 w 1356"/>
              <a:gd name="T39" fmla="*/ 1976438 h 1445"/>
              <a:gd name="T40" fmla="*/ 34925 w 1356"/>
              <a:gd name="T41" fmla="*/ 1676400 h 1445"/>
              <a:gd name="T42" fmla="*/ 282575 w 1356"/>
              <a:gd name="T43" fmla="*/ 1182688 h 1445"/>
              <a:gd name="T44" fmla="*/ 352425 w 1356"/>
              <a:gd name="T45" fmla="*/ 1006475 h 1445"/>
              <a:gd name="T46" fmla="*/ 511175 w 1356"/>
              <a:gd name="T47" fmla="*/ 688975 h 1445"/>
              <a:gd name="T48" fmla="*/ 582613 w 1356"/>
              <a:gd name="T49" fmla="*/ 530225 h 1445"/>
              <a:gd name="T50" fmla="*/ 565150 w 1356"/>
              <a:gd name="T51" fmla="*/ 458788 h 1445"/>
              <a:gd name="T52" fmla="*/ 528638 w 1356"/>
              <a:gd name="T53" fmla="*/ 388938 h 1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56" h="1445">
                <a:moveTo>
                  <a:pt x="333" y="245"/>
                </a:moveTo>
                <a:cubicBezTo>
                  <a:pt x="396" y="66"/>
                  <a:pt x="587" y="19"/>
                  <a:pt x="756" y="0"/>
                </a:cubicBezTo>
                <a:cubicBezTo>
                  <a:pt x="831" y="7"/>
                  <a:pt x="919" y="10"/>
                  <a:pt x="989" y="45"/>
                </a:cubicBezTo>
                <a:cubicBezTo>
                  <a:pt x="1043" y="72"/>
                  <a:pt x="1084" y="123"/>
                  <a:pt x="1134" y="156"/>
                </a:cubicBezTo>
                <a:cubicBezTo>
                  <a:pt x="1141" y="167"/>
                  <a:pt x="1147" y="180"/>
                  <a:pt x="1156" y="189"/>
                </a:cubicBezTo>
                <a:cubicBezTo>
                  <a:pt x="1165" y="198"/>
                  <a:pt x="1182" y="200"/>
                  <a:pt x="1189" y="211"/>
                </a:cubicBezTo>
                <a:cubicBezTo>
                  <a:pt x="1201" y="231"/>
                  <a:pt x="1198" y="259"/>
                  <a:pt x="1211" y="278"/>
                </a:cubicBezTo>
                <a:cubicBezTo>
                  <a:pt x="1219" y="289"/>
                  <a:pt x="1226" y="300"/>
                  <a:pt x="1234" y="311"/>
                </a:cubicBezTo>
                <a:cubicBezTo>
                  <a:pt x="1258" y="383"/>
                  <a:pt x="1298" y="439"/>
                  <a:pt x="1322" y="511"/>
                </a:cubicBezTo>
                <a:cubicBezTo>
                  <a:pt x="1327" y="526"/>
                  <a:pt x="1329" y="541"/>
                  <a:pt x="1334" y="556"/>
                </a:cubicBezTo>
                <a:cubicBezTo>
                  <a:pt x="1341" y="578"/>
                  <a:pt x="1356" y="622"/>
                  <a:pt x="1356" y="622"/>
                </a:cubicBezTo>
                <a:cubicBezTo>
                  <a:pt x="1352" y="678"/>
                  <a:pt x="1351" y="734"/>
                  <a:pt x="1345" y="789"/>
                </a:cubicBezTo>
                <a:cubicBezTo>
                  <a:pt x="1336" y="873"/>
                  <a:pt x="1293" y="960"/>
                  <a:pt x="1256" y="1034"/>
                </a:cubicBezTo>
                <a:cubicBezTo>
                  <a:pt x="1233" y="1080"/>
                  <a:pt x="1260" y="1057"/>
                  <a:pt x="1222" y="1100"/>
                </a:cubicBezTo>
                <a:cubicBezTo>
                  <a:pt x="1160" y="1169"/>
                  <a:pt x="1117" y="1197"/>
                  <a:pt x="1045" y="1245"/>
                </a:cubicBezTo>
                <a:cubicBezTo>
                  <a:pt x="993" y="1280"/>
                  <a:pt x="949" y="1323"/>
                  <a:pt x="889" y="1345"/>
                </a:cubicBezTo>
                <a:cubicBezTo>
                  <a:pt x="827" y="1392"/>
                  <a:pt x="765" y="1425"/>
                  <a:pt x="689" y="1445"/>
                </a:cubicBezTo>
                <a:cubicBezTo>
                  <a:pt x="548" y="1441"/>
                  <a:pt x="408" y="1440"/>
                  <a:pt x="267" y="1433"/>
                </a:cubicBezTo>
                <a:cubicBezTo>
                  <a:pt x="219" y="1431"/>
                  <a:pt x="160" y="1390"/>
                  <a:pt x="111" y="1378"/>
                </a:cubicBezTo>
                <a:cubicBezTo>
                  <a:pt x="57" y="1342"/>
                  <a:pt x="20" y="1306"/>
                  <a:pt x="0" y="1245"/>
                </a:cubicBezTo>
                <a:cubicBezTo>
                  <a:pt x="2" y="1220"/>
                  <a:pt x="7" y="1102"/>
                  <a:pt x="22" y="1056"/>
                </a:cubicBezTo>
                <a:cubicBezTo>
                  <a:pt x="58" y="948"/>
                  <a:pt x="115" y="839"/>
                  <a:pt x="178" y="745"/>
                </a:cubicBezTo>
                <a:cubicBezTo>
                  <a:pt x="191" y="704"/>
                  <a:pt x="198" y="670"/>
                  <a:pt x="222" y="634"/>
                </a:cubicBezTo>
                <a:cubicBezTo>
                  <a:pt x="240" y="562"/>
                  <a:pt x="281" y="495"/>
                  <a:pt x="322" y="434"/>
                </a:cubicBezTo>
                <a:cubicBezTo>
                  <a:pt x="334" y="396"/>
                  <a:pt x="345" y="367"/>
                  <a:pt x="367" y="334"/>
                </a:cubicBezTo>
                <a:cubicBezTo>
                  <a:pt x="363" y="319"/>
                  <a:pt x="363" y="303"/>
                  <a:pt x="356" y="289"/>
                </a:cubicBezTo>
                <a:cubicBezTo>
                  <a:pt x="328" y="233"/>
                  <a:pt x="333" y="297"/>
                  <a:pt x="333" y="245"/>
                </a:cubicBezTo>
                <a:close/>
              </a:path>
            </a:pathLst>
          </a:custGeom>
          <a:noFill/>
          <a:ln w="38100" cap="flat" cmpd="sng">
            <a:solidFill>
              <a:srgbClr val="00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1"/>
          </a:p>
        </p:txBody>
      </p:sp>
      <p:sp>
        <p:nvSpPr>
          <p:cNvPr id="475170" name="Freeform 34"/>
          <p:cNvSpPr>
            <a:spLocks/>
          </p:cNvSpPr>
          <p:nvPr/>
        </p:nvSpPr>
        <p:spPr bwMode="auto">
          <a:xfrm>
            <a:off x="4470401" y="3314056"/>
            <a:ext cx="696912" cy="1656408"/>
          </a:xfrm>
          <a:custGeom>
            <a:avLst/>
            <a:gdLst>
              <a:gd name="T0" fmla="*/ 17462 w 495"/>
              <a:gd name="T1" fmla="*/ 158750 h 1000"/>
              <a:gd name="T2" fmla="*/ 247650 w 495"/>
              <a:gd name="T3" fmla="*/ 0 h 1000"/>
              <a:gd name="T4" fmla="*/ 530225 w 495"/>
              <a:gd name="T5" fmla="*/ 34925 h 1000"/>
              <a:gd name="T6" fmla="*/ 635000 w 495"/>
              <a:gd name="T7" fmla="*/ 69850 h 1000"/>
              <a:gd name="T8" fmla="*/ 758825 w 495"/>
              <a:gd name="T9" fmla="*/ 246063 h 1000"/>
              <a:gd name="T10" fmla="*/ 688975 w 495"/>
              <a:gd name="T11" fmla="*/ 617538 h 1000"/>
              <a:gd name="T12" fmla="*/ 600075 w 495"/>
              <a:gd name="T13" fmla="*/ 1287463 h 1000"/>
              <a:gd name="T14" fmla="*/ 476250 w 495"/>
              <a:gd name="T15" fmla="*/ 1498600 h 1000"/>
              <a:gd name="T16" fmla="*/ 441325 w 495"/>
              <a:gd name="T17" fmla="*/ 1552575 h 1000"/>
              <a:gd name="T18" fmla="*/ 336550 w 495"/>
              <a:gd name="T19" fmla="*/ 1587500 h 1000"/>
              <a:gd name="T20" fmla="*/ 230187 w 495"/>
              <a:gd name="T21" fmla="*/ 1533525 h 1000"/>
              <a:gd name="T22" fmla="*/ 176212 w 495"/>
              <a:gd name="T23" fmla="*/ 1481138 h 1000"/>
              <a:gd name="T24" fmla="*/ 123825 w 495"/>
              <a:gd name="T25" fmla="*/ 1446213 h 1000"/>
              <a:gd name="T26" fmla="*/ 123825 w 495"/>
              <a:gd name="T27" fmla="*/ 1004888 h 1000"/>
              <a:gd name="T28" fmla="*/ 0 w 495"/>
              <a:gd name="T29" fmla="*/ 352425 h 1000"/>
              <a:gd name="T30" fmla="*/ 88900 w 495"/>
              <a:gd name="T31" fmla="*/ 87313 h 1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5" h="1000">
                <a:moveTo>
                  <a:pt x="11" y="100"/>
                </a:moveTo>
                <a:cubicBezTo>
                  <a:pt x="56" y="34"/>
                  <a:pt x="78" y="15"/>
                  <a:pt x="156" y="0"/>
                </a:cubicBezTo>
                <a:cubicBezTo>
                  <a:pt x="242" y="7"/>
                  <a:pt x="268" y="2"/>
                  <a:pt x="334" y="22"/>
                </a:cubicBezTo>
                <a:cubicBezTo>
                  <a:pt x="356" y="29"/>
                  <a:pt x="400" y="44"/>
                  <a:pt x="400" y="44"/>
                </a:cubicBezTo>
                <a:cubicBezTo>
                  <a:pt x="439" y="83"/>
                  <a:pt x="461" y="103"/>
                  <a:pt x="478" y="155"/>
                </a:cubicBezTo>
                <a:cubicBezTo>
                  <a:pt x="472" y="246"/>
                  <a:pt x="495" y="325"/>
                  <a:pt x="434" y="389"/>
                </a:cubicBezTo>
                <a:cubicBezTo>
                  <a:pt x="389" y="524"/>
                  <a:pt x="391" y="669"/>
                  <a:pt x="378" y="811"/>
                </a:cubicBezTo>
                <a:cubicBezTo>
                  <a:pt x="372" y="875"/>
                  <a:pt x="336" y="899"/>
                  <a:pt x="300" y="944"/>
                </a:cubicBezTo>
                <a:cubicBezTo>
                  <a:pt x="292" y="955"/>
                  <a:pt x="289" y="971"/>
                  <a:pt x="278" y="978"/>
                </a:cubicBezTo>
                <a:cubicBezTo>
                  <a:pt x="258" y="990"/>
                  <a:pt x="212" y="1000"/>
                  <a:pt x="212" y="1000"/>
                </a:cubicBezTo>
                <a:cubicBezTo>
                  <a:pt x="191" y="986"/>
                  <a:pt x="166" y="980"/>
                  <a:pt x="145" y="966"/>
                </a:cubicBezTo>
                <a:cubicBezTo>
                  <a:pt x="132" y="957"/>
                  <a:pt x="123" y="943"/>
                  <a:pt x="111" y="933"/>
                </a:cubicBezTo>
                <a:cubicBezTo>
                  <a:pt x="101" y="925"/>
                  <a:pt x="89" y="918"/>
                  <a:pt x="78" y="911"/>
                </a:cubicBezTo>
                <a:cubicBezTo>
                  <a:pt x="22" y="827"/>
                  <a:pt x="47" y="725"/>
                  <a:pt x="78" y="633"/>
                </a:cubicBezTo>
                <a:cubicBezTo>
                  <a:pt x="64" y="493"/>
                  <a:pt x="23" y="361"/>
                  <a:pt x="0" y="222"/>
                </a:cubicBezTo>
                <a:cubicBezTo>
                  <a:pt x="6" y="175"/>
                  <a:pt x="5" y="80"/>
                  <a:pt x="56" y="55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1"/>
          </a:p>
        </p:txBody>
      </p:sp>
      <p:sp>
        <p:nvSpPr>
          <p:cNvPr id="475171" name="Freeform 35"/>
          <p:cNvSpPr>
            <a:spLocks/>
          </p:cNvSpPr>
          <p:nvPr/>
        </p:nvSpPr>
        <p:spPr bwMode="auto">
          <a:xfrm>
            <a:off x="4992688" y="3238691"/>
            <a:ext cx="2315616" cy="2195323"/>
          </a:xfrm>
          <a:custGeom>
            <a:avLst/>
            <a:gdLst>
              <a:gd name="T0" fmla="*/ 534988 w 1282"/>
              <a:gd name="T1" fmla="*/ 158750 h 1345"/>
              <a:gd name="T2" fmla="*/ 958850 w 1282"/>
              <a:gd name="T3" fmla="*/ 0 h 1345"/>
              <a:gd name="T4" fmla="*/ 1276350 w 1282"/>
              <a:gd name="T5" fmla="*/ 88900 h 1345"/>
              <a:gd name="T6" fmla="*/ 1541463 w 1282"/>
              <a:gd name="T7" fmla="*/ 317500 h 1345"/>
              <a:gd name="T8" fmla="*/ 1593850 w 1282"/>
              <a:gd name="T9" fmla="*/ 352425 h 1345"/>
              <a:gd name="T10" fmla="*/ 1646238 w 1282"/>
              <a:gd name="T11" fmla="*/ 371475 h 1345"/>
              <a:gd name="T12" fmla="*/ 1770063 w 1282"/>
              <a:gd name="T13" fmla="*/ 530225 h 1345"/>
              <a:gd name="T14" fmla="*/ 1841500 w 1282"/>
              <a:gd name="T15" fmla="*/ 652463 h 1345"/>
              <a:gd name="T16" fmla="*/ 1893888 w 1282"/>
              <a:gd name="T17" fmla="*/ 706438 h 1345"/>
              <a:gd name="T18" fmla="*/ 2035175 w 1282"/>
              <a:gd name="T19" fmla="*/ 987425 h 1345"/>
              <a:gd name="T20" fmla="*/ 1804988 w 1282"/>
              <a:gd name="T21" fmla="*/ 1376363 h 1345"/>
              <a:gd name="T22" fmla="*/ 1541463 w 1282"/>
              <a:gd name="T23" fmla="*/ 1570038 h 1345"/>
              <a:gd name="T24" fmla="*/ 1347788 w 1282"/>
              <a:gd name="T25" fmla="*/ 1693863 h 1345"/>
              <a:gd name="T26" fmla="*/ 1117600 w 1282"/>
              <a:gd name="T27" fmla="*/ 1817688 h 1345"/>
              <a:gd name="T28" fmla="*/ 676275 w 1282"/>
              <a:gd name="T29" fmla="*/ 1993900 h 1345"/>
              <a:gd name="T30" fmla="*/ 217488 w 1282"/>
              <a:gd name="T31" fmla="*/ 2135188 h 1345"/>
              <a:gd name="T32" fmla="*/ 76200 w 1282"/>
              <a:gd name="T33" fmla="*/ 2116138 h 1345"/>
              <a:gd name="T34" fmla="*/ 58738 w 1282"/>
              <a:gd name="T35" fmla="*/ 1887538 h 1345"/>
              <a:gd name="T36" fmla="*/ 147638 w 1282"/>
              <a:gd name="T37" fmla="*/ 1728788 h 1345"/>
              <a:gd name="T38" fmla="*/ 217488 w 1282"/>
              <a:gd name="T39" fmla="*/ 1570038 h 1345"/>
              <a:gd name="T40" fmla="*/ 130175 w 1282"/>
              <a:gd name="T41" fmla="*/ 1058863 h 1345"/>
              <a:gd name="T42" fmla="*/ 341313 w 1282"/>
              <a:gd name="T43" fmla="*/ 600075 h 1345"/>
              <a:gd name="T44" fmla="*/ 412750 w 1282"/>
              <a:gd name="T45" fmla="*/ 511175 h 1345"/>
              <a:gd name="T46" fmla="*/ 482600 w 1282"/>
              <a:gd name="T47" fmla="*/ 406400 h 1345"/>
              <a:gd name="T48" fmla="*/ 552450 w 1282"/>
              <a:gd name="T49" fmla="*/ 247650 h 1345"/>
              <a:gd name="T50" fmla="*/ 534988 w 1282"/>
              <a:gd name="T51" fmla="*/ 158750 h 13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82" h="1345">
                <a:moveTo>
                  <a:pt x="337" y="100"/>
                </a:moveTo>
                <a:cubicBezTo>
                  <a:pt x="413" y="27"/>
                  <a:pt x="505" y="14"/>
                  <a:pt x="604" y="0"/>
                </a:cubicBezTo>
                <a:cubicBezTo>
                  <a:pt x="682" y="9"/>
                  <a:pt x="740" y="14"/>
                  <a:pt x="804" y="56"/>
                </a:cubicBezTo>
                <a:cubicBezTo>
                  <a:pt x="846" y="118"/>
                  <a:pt x="899" y="177"/>
                  <a:pt x="971" y="200"/>
                </a:cubicBezTo>
                <a:cubicBezTo>
                  <a:pt x="982" y="207"/>
                  <a:pt x="992" y="216"/>
                  <a:pt x="1004" y="222"/>
                </a:cubicBezTo>
                <a:cubicBezTo>
                  <a:pt x="1014" y="227"/>
                  <a:pt x="1027" y="228"/>
                  <a:pt x="1037" y="234"/>
                </a:cubicBezTo>
                <a:cubicBezTo>
                  <a:pt x="1063" y="250"/>
                  <a:pt x="1113" y="332"/>
                  <a:pt x="1115" y="334"/>
                </a:cubicBezTo>
                <a:cubicBezTo>
                  <a:pt x="1132" y="358"/>
                  <a:pt x="1143" y="387"/>
                  <a:pt x="1160" y="411"/>
                </a:cubicBezTo>
                <a:cubicBezTo>
                  <a:pt x="1169" y="424"/>
                  <a:pt x="1183" y="433"/>
                  <a:pt x="1193" y="445"/>
                </a:cubicBezTo>
                <a:cubicBezTo>
                  <a:pt x="1224" y="483"/>
                  <a:pt x="1266" y="575"/>
                  <a:pt x="1282" y="622"/>
                </a:cubicBezTo>
                <a:cubicBezTo>
                  <a:pt x="1262" y="745"/>
                  <a:pt x="1230" y="788"/>
                  <a:pt x="1137" y="867"/>
                </a:cubicBezTo>
                <a:cubicBezTo>
                  <a:pt x="1085" y="911"/>
                  <a:pt x="1031" y="959"/>
                  <a:pt x="971" y="989"/>
                </a:cubicBezTo>
                <a:cubicBezTo>
                  <a:pt x="924" y="1012"/>
                  <a:pt x="900" y="1050"/>
                  <a:pt x="849" y="1067"/>
                </a:cubicBezTo>
                <a:cubicBezTo>
                  <a:pt x="806" y="1108"/>
                  <a:pt x="761" y="1130"/>
                  <a:pt x="704" y="1145"/>
                </a:cubicBezTo>
                <a:cubicBezTo>
                  <a:pt x="626" y="1204"/>
                  <a:pt x="519" y="1228"/>
                  <a:pt x="426" y="1256"/>
                </a:cubicBezTo>
                <a:cubicBezTo>
                  <a:pt x="331" y="1284"/>
                  <a:pt x="231" y="1312"/>
                  <a:pt x="137" y="1345"/>
                </a:cubicBezTo>
                <a:cubicBezTo>
                  <a:pt x="107" y="1341"/>
                  <a:pt x="76" y="1344"/>
                  <a:pt x="48" y="1333"/>
                </a:cubicBezTo>
                <a:cubicBezTo>
                  <a:pt x="8" y="1317"/>
                  <a:pt x="30" y="1235"/>
                  <a:pt x="37" y="1189"/>
                </a:cubicBezTo>
                <a:cubicBezTo>
                  <a:pt x="46" y="1127"/>
                  <a:pt x="65" y="1173"/>
                  <a:pt x="93" y="1089"/>
                </a:cubicBezTo>
                <a:cubicBezTo>
                  <a:pt x="105" y="1053"/>
                  <a:pt x="125" y="1025"/>
                  <a:pt x="137" y="989"/>
                </a:cubicBezTo>
                <a:cubicBezTo>
                  <a:pt x="147" y="889"/>
                  <a:pt x="211" y="710"/>
                  <a:pt x="82" y="667"/>
                </a:cubicBezTo>
                <a:cubicBezTo>
                  <a:pt x="0" y="545"/>
                  <a:pt x="138" y="455"/>
                  <a:pt x="215" y="378"/>
                </a:cubicBezTo>
                <a:cubicBezTo>
                  <a:pt x="232" y="361"/>
                  <a:pt x="246" y="341"/>
                  <a:pt x="260" y="322"/>
                </a:cubicBezTo>
                <a:cubicBezTo>
                  <a:pt x="276" y="301"/>
                  <a:pt x="304" y="256"/>
                  <a:pt x="304" y="256"/>
                </a:cubicBezTo>
                <a:cubicBezTo>
                  <a:pt x="314" y="225"/>
                  <a:pt x="348" y="189"/>
                  <a:pt x="348" y="156"/>
                </a:cubicBezTo>
                <a:cubicBezTo>
                  <a:pt x="348" y="137"/>
                  <a:pt x="341" y="119"/>
                  <a:pt x="337" y="100"/>
                </a:cubicBezTo>
                <a:close/>
              </a:path>
            </a:pathLst>
          </a:custGeom>
          <a:noFill/>
          <a:ln w="38100" cap="flat" cmpd="sng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1"/>
          </a:p>
        </p:txBody>
      </p:sp>
      <p:sp>
        <p:nvSpPr>
          <p:cNvPr id="475172" name="AutoShape 36"/>
          <p:cNvSpPr>
            <a:spLocks noChangeArrowheads="1"/>
          </p:cNvSpPr>
          <p:nvPr/>
        </p:nvSpPr>
        <p:spPr bwMode="auto">
          <a:xfrm>
            <a:off x="5639004" y="2469823"/>
            <a:ext cx="893355" cy="562630"/>
          </a:xfrm>
          <a:prstGeom prst="wedgeEllipseCallout">
            <a:avLst>
              <a:gd name="adj1" fmla="val -183431"/>
              <a:gd name="adj2" fmla="val 202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latin typeface="Times New Roman" pitchFamily="18" charset="0"/>
                <a:ea typeface="宋体" charset="-122"/>
              </a:rPr>
              <a:t>root</a:t>
            </a:r>
          </a:p>
        </p:txBody>
      </p:sp>
      <p:sp>
        <p:nvSpPr>
          <p:cNvPr id="475173" name="AutoShape 37"/>
          <p:cNvSpPr>
            <a:spLocks noChangeArrowheads="1"/>
          </p:cNvSpPr>
          <p:nvPr/>
        </p:nvSpPr>
        <p:spPr bwMode="auto">
          <a:xfrm>
            <a:off x="469926" y="5838498"/>
            <a:ext cx="1393773" cy="562630"/>
          </a:xfrm>
          <a:prstGeom prst="wedgeEllipseCallout">
            <a:avLst>
              <a:gd name="adj1" fmla="val 133681"/>
              <a:gd name="adj2" fmla="val -1514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latin typeface="Times New Roman" pitchFamily="18" charset="0"/>
                <a:ea typeface="宋体" charset="-122"/>
              </a:rPr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14357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69" grpId="0" animBg="1"/>
      <p:bldP spid="475170" grpId="0" animBg="1"/>
      <p:bldP spid="475171" grpId="0" animBg="1"/>
      <p:bldP spid="475172" grpId="0" animBg="1" autoUpdateAnimBg="0"/>
      <p:bldP spid="47517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C280757-455A-40AC-888E-0D4BA3B30920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762000" y="1044575"/>
            <a:ext cx="82946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4000" b="1">
                <a:latin typeface="Times New Roman" pitchFamily="18" charset="0"/>
              </a:rPr>
              <a:t>(</a:t>
            </a:r>
            <a:r>
              <a:rPr kumimoji="1" lang="zh-CN" altLang="en-US" sz="4000" b="1">
                <a:latin typeface="Times New Roman" pitchFamily="18" charset="0"/>
              </a:rPr>
              <a:t>１</a:t>
            </a:r>
            <a:r>
              <a:rPr kumimoji="1" lang="en-US" altLang="zh-CN" sz="4000" b="1">
                <a:latin typeface="Times New Roman" pitchFamily="18" charset="0"/>
              </a:rPr>
              <a:t>) </a:t>
            </a:r>
            <a:r>
              <a:rPr kumimoji="1" lang="zh-CN" altLang="en-US" sz="4000" b="1">
                <a:latin typeface="Times New Roman" pitchFamily="18" charset="0"/>
              </a:rPr>
              <a:t>有确定的根；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4000" b="1">
                <a:latin typeface="Times New Roman" pitchFamily="18" charset="0"/>
              </a:rPr>
              <a:t>(</a:t>
            </a:r>
            <a:r>
              <a:rPr kumimoji="1" lang="zh-CN" altLang="en-US" sz="4000" b="1">
                <a:latin typeface="Times New Roman" pitchFamily="18" charset="0"/>
              </a:rPr>
              <a:t>２</a:t>
            </a:r>
            <a:r>
              <a:rPr kumimoji="1" lang="en-US" altLang="zh-CN" sz="4000" b="1">
                <a:latin typeface="Times New Roman" pitchFamily="18" charset="0"/>
              </a:rPr>
              <a:t>) </a:t>
            </a:r>
            <a:r>
              <a:rPr kumimoji="1" lang="zh-CN" altLang="en-US" sz="4000" b="1">
                <a:latin typeface="Times New Roman" pitchFamily="18" charset="0"/>
              </a:rPr>
              <a:t>树根和子树根之间为有向关系。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28600" y="381000"/>
            <a:ext cx="272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rgbClr val="FF00FF"/>
                </a:solidFill>
                <a:latin typeface="Times New Roman" pitchFamily="18" charset="0"/>
              </a:rPr>
              <a:t>有向树：</a:t>
            </a:r>
            <a:endParaRPr kumimoji="1" lang="zh-CN" altLang="en-US" sz="5400">
              <a:latin typeface="Times New Roman" pitchFamily="18" charset="0"/>
            </a:endParaRP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28600" y="2895600"/>
            <a:ext cx="242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rgbClr val="FF00FF"/>
                </a:solidFill>
                <a:latin typeface="Times New Roman" pitchFamily="18" charset="0"/>
              </a:rPr>
              <a:t>有序树：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971550" y="3644900"/>
            <a:ext cx="731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imes New Roman" pitchFamily="18" charset="0"/>
              </a:rPr>
              <a:t>子树之间存在确定的次序关系。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228600" y="4572000"/>
            <a:ext cx="2425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400" b="1">
                <a:solidFill>
                  <a:srgbClr val="FF00FF"/>
                </a:solidFill>
                <a:latin typeface="Times New Roman" pitchFamily="18" charset="0"/>
              </a:rPr>
              <a:t>无序树：</a:t>
            </a:r>
            <a:endParaRPr kumimoji="1" lang="zh-CN" altLang="en-US" sz="440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914400" y="5318125"/>
            <a:ext cx="7827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imes New Roman" pitchFamily="18" charset="0"/>
              </a:rPr>
              <a:t>子树之间不存在确定的次序关系。</a:t>
            </a:r>
            <a:endParaRPr kumimoji="1" lang="zh-CN" altLang="en-US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autoUpdateAnimBg="0"/>
      <p:bldP spid="273412" grpId="0" autoUpdateAnimBg="0"/>
      <p:bldP spid="273413" grpId="0" autoUpdateAnimBg="0"/>
      <p:bldP spid="273414" grpId="0" autoUpdateAnimBg="0"/>
      <p:bldP spid="2734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62733FA-1C1C-4650-A9F8-6F68723A19BD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6147" name="WordArt 2"/>
          <p:cNvSpPr>
            <a:spLocks noChangeArrowheads="1" noChangeShapeType="1" noTextEdit="1"/>
          </p:cNvSpPr>
          <p:nvPr/>
        </p:nvSpPr>
        <p:spPr bwMode="auto">
          <a:xfrm rot="5400000">
            <a:off x="1600200" y="3124200"/>
            <a:ext cx="5943600" cy="4572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5" lon="20699994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sz="3600" kern="10" spc="-36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~~~~~~~~~~~~~~~~~~~~~~~~~~~~~~</a:t>
            </a:r>
            <a:endParaRPr lang="zh-CN" altLang="en-US" sz="3600" kern="10" spc="-360">
              <a:ln w="9525"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965200" y="115888"/>
            <a:ext cx="222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线性结构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867400" y="76200"/>
            <a:ext cx="2222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solidFill>
                  <a:srgbClr val="92D050"/>
                </a:solidFill>
                <a:latin typeface="Times New Roman" pitchFamily="18" charset="0"/>
                <a:ea typeface="隶书" pitchFamily="49" charset="-122"/>
              </a:rPr>
              <a:t>树型结构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65125" y="974725"/>
            <a:ext cx="37576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第一个数据元素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      </a:t>
            </a:r>
            <a:r>
              <a:rPr kumimoji="1"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(</a:t>
            </a:r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无前驱</a:t>
            </a:r>
            <a:r>
              <a:rPr kumimoji="1"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)</a:t>
            </a:r>
            <a:endParaRPr kumimoji="1" lang="en-US" altLang="zh-CN" sz="4000" dirty="0">
              <a:solidFill>
                <a:srgbClr val="FFFF00"/>
              </a:solidFill>
              <a:latin typeface="幼圆" pitchFamily="49" charset="-122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022850" y="914400"/>
            <a:ext cx="37576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00FF99"/>
                </a:solidFill>
                <a:latin typeface="幼圆" pitchFamily="49" charset="-122"/>
              </a:rPr>
              <a:t> </a:t>
            </a:r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根结点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      </a:t>
            </a:r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(</a:t>
            </a:r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无前驱</a:t>
            </a:r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)</a:t>
            </a:r>
            <a:endParaRPr kumimoji="1" lang="en-US" altLang="zh-CN" sz="4000" dirty="0">
              <a:solidFill>
                <a:srgbClr val="00FF99"/>
              </a:solidFill>
              <a:latin typeface="幼圆" pitchFamily="49" charset="-122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152400" y="2667000"/>
            <a:ext cx="42608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最后一个数据元素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kumimoji="1" lang="zh-CN" altLang="en-US" sz="4000" b="1" dirty="0">
                <a:solidFill>
                  <a:srgbClr val="FFFF00"/>
                </a:solidFill>
                <a:latin typeface="Times New Roman" pitchFamily="18" charset="0"/>
              </a:rPr>
              <a:t>无后继</a:t>
            </a:r>
            <a:r>
              <a:rPr kumimoji="1" lang="en-US" altLang="zh-CN" sz="4000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endParaRPr kumimoji="1" lang="en-US" altLang="zh-CN" sz="40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5273675" y="2667000"/>
            <a:ext cx="35349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多个叶子结点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     </a:t>
            </a:r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(</a:t>
            </a:r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无后继</a:t>
            </a:r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)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288925" y="4403725"/>
            <a:ext cx="37560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其它数据元素</a:t>
            </a:r>
          </a:p>
          <a:p>
            <a:pPr eaLnBrk="1" hangingPunct="1"/>
            <a:r>
              <a:rPr kumimoji="1"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(</a:t>
            </a:r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一个前驱、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     一个后继</a:t>
            </a:r>
            <a:r>
              <a:rPr kumimoji="1"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)</a:t>
            </a:r>
            <a:endParaRPr kumimoji="1" lang="en-US" altLang="zh-CN" sz="4000" dirty="0">
              <a:solidFill>
                <a:srgbClr val="FFFF00"/>
              </a:solidFill>
              <a:latin typeface="幼圆" pitchFamily="49" charset="-122"/>
            </a:endParaRP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5232400" y="4419600"/>
            <a:ext cx="3500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其它数据元素</a:t>
            </a:r>
          </a:p>
          <a:p>
            <a:pPr eaLnBrk="1" hangingPunct="1"/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(</a:t>
            </a:r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一个前驱、</a:t>
            </a:r>
          </a:p>
          <a:p>
            <a:pPr eaLnBrk="1" hangingPunct="1"/>
            <a:r>
              <a:rPr kumimoji="1" lang="zh-CN" altLang="en-US" sz="4000" b="1" dirty="0">
                <a:solidFill>
                  <a:srgbClr val="00FF99"/>
                </a:solidFill>
                <a:latin typeface="幼圆" pitchFamily="49" charset="-122"/>
              </a:rPr>
              <a:t>    多个后继</a:t>
            </a:r>
            <a:r>
              <a:rPr kumimoji="1" lang="en-US" altLang="zh-CN" sz="4000" b="1" dirty="0">
                <a:solidFill>
                  <a:srgbClr val="00FF99"/>
                </a:solidFill>
                <a:latin typeface="幼圆" pitchFamily="49" charset="-122"/>
              </a:rPr>
              <a:t>)</a:t>
            </a:r>
            <a:endParaRPr kumimoji="1" lang="en-US" altLang="zh-CN" sz="4000" dirty="0">
              <a:solidFill>
                <a:srgbClr val="00FF99"/>
              </a:solidFill>
              <a:latin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8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463" grpId="0" autoUpdateAnimBg="0"/>
      <p:bldP spid="275464" grpId="0" autoUpdateAnimBg="0"/>
      <p:bldP spid="275465" grpId="0" autoUpdateAnimBg="0"/>
      <p:bldP spid="27546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5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FECAFF"/>
      </a:accent4>
      <a:accent5>
        <a:srgbClr val="D8C5F8"/>
      </a:accent5>
      <a:accent6>
        <a:srgbClr val="4B14AA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3</TotalTime>
  <Words>381</Words>
  <Application>Microsoft Office PowerPoint</Application>
  <PresentationFormat>全屏显示(4:3)</PresentationFormat>
  <Paragraphs>64</Paragraphs>
  <Slides>8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凤舞九天</vt:lpstr>
      <vt:lpstr>树的定义</vt:lpstr>
      <vt:lpstr>PowerPoint 演示文稿</vt:lpstr>
      <vt:lpstr>PowerPoint 演示文稿</vt:lpstr>
      <vt:lpstr>PowerPoint 演示文稿</vt:lpstr>
      <vt:lpstr>树的定义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树的定义</dc:title>
  <dc:creator>微软用户</dc:creator>
  <cp:lastModifiedBy>Sky123.Org</cp:lastModifiedBy>
  <cp:revision>7</cp:revision>
  <dcterms:created xsi:type="dcterms:W3CDTF">2012-10-14T07:45:32Z</dcterms:created>
  <dcterms:modified xsi:type="dcterms:W3CDTF">2013-03-30T22:42:13Z</dcterms:modified>
</cp:coreProperties>
</file>