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D31C536-5417-4ED6-8F97-F1820575C96B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8313" y="273050"/>
            <a:ext cx="23622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2.</a:t>
            </a:r>
            <a:r>
              <a:rPr kumimoji="1" lang="zh-CN" altLang="en-US" sz="3600" b="1">
                <a:latin typeface="Times New Roman" pitchFamily="18" charset="0"/>
              </a:rPr>
              <a:t>森林定义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95288" y="4221163"/>
            <a:ext cx="8628062" cy="69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00FF99"/>
                </a:solidFill>
                <a:latin typeface="Times New Roman" pitchFamily="18" charset="0"/>
              </a:rPr>
              <a:t>森林是</a:t>
            </a:r>
            <a:r>
              <a:rPr kumimoji="1" lang="en-US" altLang="zh-CN" sz="3600" b="1" dirty="0">
                <a:solidFill>
                  <a:srgbClr val="00FF99"/>
                </a:solidFill>
                <a:latin typeface="Times New Roman" pitchFamily="18" charset="0"/>
              </a:rPr>
              <a:t>m</a:t>
            </a:r>
            <a:r>
              <a:rPr kumimoji="1" lang="zh-CN" altLang="en-US" sz="3600" b="1" dirty="0">
                <a:solidFill>
                  <a:srgbClr val="00FF99"/>
                </a:solidFill>
                <a:latin typeface="Times New Roman" pitchFamily="18" charset="0"/>
              </a:rPr>
              <a:t>（</a:t>
            </a:r>
            <a:r>
              <a:rPr kumimoji="1" lang="en-US" altLang="zh-CN" sz="3600" b="1" dirty="0">
                <a:solidFill>
                  <a:srgbClr val="00FF99"/>
                </a:solidFill>
                <a:latin typeface="Times New Roman" pitchFamily="18" charset="0"/>
              </a:rPr>
              <a:t>m</a:t>
            </a:r>
            <a:r>
              <a:rPr kumimoji="1" lang="en-US" altLang="zh-CN" sz="3600" b="1" dirty="0">
                <a:solidFill>
                  <a:srgbClr val="00FF99"/>
                </a:solidFill>
                <a:latin typeface="幼圆" pitchFamily="49" charset="-122"/>
              </a:rPr>
              <a:t>≥</a:t>
            </a:r>
            <a:r>
              <a:rPr kumimoji="1" lang="en-US" altLang="zh-CN" sz="3600" b="1" dirty="0">
                <a:solidFill>
                  <a:srgbClr val="00FF99"/>
                </a:solidFill>
                <a:latin typeface="Times New Roman" pitchFamily="18" charset="0"/>
              </a:rPr>
              <a:t>0</a:t>
            </a:r>
            <a:r>
              <a:rPr kumimoji="1" lang="zh-CN" altLang="en-US" sz="3600" b="1" dirty="0">
                <a:solidFill>
                  <a:srgbClr val="00FF99"/>
                </a:solidFill>
                <a:latin typeface="Times New Roman" pitchFamily="18" charset="0"/>
              </a:rPr>
              <a:t>）棵互不相交的树的集合</a:t>
            </a:r>
          </a:p>
        </p:txBody>
      </p:sp>
      <p:sp>
        <p:nvSpPr>
          <p:cNvPr id="271365" name="Oval 5"/>
          <p:cNvSpPr>
            <a:spLocks noChangeArrowheads="1"/>
          </p:cNvSpPr>
          <p:nvPr/>
        </p:nvSpPr>
        <p:spPr bwMode="auto">
          <a:xfrm>
            <a:off x="6400800" y="381000"/>
            <a:ext cx="5334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7543800" y="0"/>
            <a:ext cx="609600" cy="381000"/>
          </a:xfrm>
          <a:prstGeom prst="wedgeRoundRectCallout">
            <a:avLst>
              <a:gd name="adj1" fmla="val -137759"/>
              <a:gd name="adj2" fmla="val 92500"/>
              <a:gd name="adj3" fmla="val 16667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root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4343400" y="914400"/>
            <a:ext cx="4800600" cy="2438400"/>
          </a:xfrm>
          <a:prstGeom prst="rect">
            <a:avLst/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68" name="Oval 8"/>
          <p:cNvSpPr>
            <a:spLocks noChangeArrowheads="1"/>
          </p:cNvSpPr>
          <p:nvPr/>
        </p:nvSpPr>
        <p:spPr bwMode="auto">
          <a:xfrm>
            <a:off x="5181600" y="1295400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C4E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69" name="Oval 9"/>
          <p:cNvSpPr>
            <a:spLocks noChangeArrowheads="1"/>
          </p:cNvSpPr>
          <p:nvPr/>
        </p:nvSpPr>
        <p:spPr bwMode="auto">
          <a:xfrm>
            <a:off x="6400800" y="12954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0" name="Oval 10"/>
          <p:cNvSpPr>
            <a:spLocks noChangeArrowheads="1"/>
          </p:cNvSpPr>
          <p:nvPr/>
        </p:nvSpPr>
        <p:spPr bwMode="auto">
          <a:xfrm>
            <a:off x="7772400" y="12954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1" name="Oval 11"/>
          <p:cNvSpPr>
            <a:spLocks noChangeArrowheads="1"/>
          </p:cNvSpPr>
          <p:nvPr/>
        </p:nvSpPr>
        <p:spPr bwMode="auto">
          <a:xfrm>
            <a:off x="4572000" y="1981200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C4E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2" name="Oval 12"/>
          <p:cNvSpPr>
            <a:spLocks noChangeArrowheads="1"/>
          </p:cNvSpPr>
          <p:nvPr/>
        </p:nvSpPr>
        <p:spPr bwMode="auto">
          <a:xfrm>
            <a:off x="5638800" y="19812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C4E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3" name="Oval 13"/>
          <p:cNvSpPr>
            <a:spLocks noChangeArrowheads="1"/>
          </p:cNvSpPr>
          <p:nvPr/>
        </p:nvSpPr>
        <p:spPr bwMode="auto">
          <a:xfrm>
            <a:off x="6400800" y="19812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4" name="Oval 14"/>
          <p:cNvSpPr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5" name="Oval 15"/>
          <p:cNvSpPr>
            <a:spLocks noChangeArrowheads="1"/>
          </p:cNvSpPr>
          <p:nvPr/>
        </p:nvSpPr>
        <p:spPr bwMode="auto">
          <a:xfrm>
            <a:off x="7772400" y="19812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I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6" name="Oval 16"/>
          <p:cNvSpPr>
            <a:spLocks noChangeArrowheads="1"/>
          </p:cNvSpPr>
          <p:nvPr/>
        </p:nvSpPr>
        <p:spPr bwMode="auto">
          <a:xfrm>
            <a:off x="8458200" y="1981200"/>
            <a:ext cx="4572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J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7" name="Oval 17"/>
          <p:cNvSpPr>
            <a:spLocks noChangeArrowheads="1"/>
          </p:cNvSpPr>
          <p:nvPr/>
        </p:nvSpPr>
        <p:spPr bwMode="auto">
          <a:xfrm>
            <a:off x="8458200" y="26670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M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8" name="Oval 18"/>
          <p:cNvSpPr>
            <a:spLocks noChangeArrowheads="1"/>
          </p:cNvSpPr>
          <p:nvPr/>
        </p:nvSpPr>
        <p:spPr bwMode="auto">
          <a:xfrm>
            <a:off x="5105400" y="26670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C4E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79" name="Oval 19"/>
          <p:cNvSpPr>
            <a:spLocks noChangeArrowheads="1"/>
          </p:cNvSpPr>
          <p:nvPr/>
        </p:nvSpPr>
        <p:spPr bwMode="auto">
          <a:xfrm>
            <a:off x="6096000" y="2667000"/>
            <a:ext cx="533400" cy="3048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C4E00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 flipH="1">
            <a:off x="4800600" y="1447800"/>
            <a:ext cx="3810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5638800" y="1447800"/>
            <a:ext cx="2286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 flipH="1">
            <a:off x="5334000" y="2133600"/>
            <a:ext cx="3048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3" name="Line 23"/>
          <p:cNvSpPr>
            <a:spLocks noChangeShapeType="1"/>
          </p:cNvSpPr>
          <p:nvPr/>
        </p:nvSpPr>
        <p:spPr bwMode="auto">
          <a:xfrm>
            <a:off x="6172200" y="2133600"/>
            <a:ext cx="1524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6629400" y="1600200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5" name="Line 25"/>
          <p:cNvSpPr>
            <a:spLocks noChangeShapeType="1"/>
          </p:cNvSpPr>
          <p:nvPr/>
        </p:nvSpPr>
        <p:spPr bwMode="auto">
          <a:xfrm flipH="1">
            <a:off x="7315200" y="1371600"/>
            <a:ext cx="457200" cy="6096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6" name="Line 26"/>
          <p:cNvSpPr>
            <a:spLocks noChangeShapeType="1"/>
          </p:cNvSpPr>
          <p:nvPr/>
        </p:nvSpPr>
        <p:spPr bwMode="auto">
          <a:xfrm flipH="1">
            <a:off x="8077200" y="1600200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8305800" y="1447800"/>
            <a:ext cx="381000" cy="5334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8" name="Line 28"/>
          <p:cNvSpPr>
            <a:spLocks noChangeShapeType="1"/>
          </p:cNvSpPr>
          <p:nvPr/>
        </p:nvSpPr>
        <p:spPr bwMode="auto">
          <a:xfrm>
            <a:off x="8686800" y="2286000"/>
            <a:ext cx="0" cy="381000"/>
          </a:xfrm>
          <a:prstGeom prst="line">
            <a:avLst/>
          </a:prstGeom>
          <a:noFill/>
          <a:ln w="28575" cap="sq">
            <a:solidFill>
              <a:srgbClr val="005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9" name="AutoShape 29"/>
          <p:cNvSpPr>
            <a:spLocks noChangeArrowheads="1"/>
          </p:cNvSpPr>
          <p:nvPr/>
        </p:nvSpPr>
        <p:spPr bwMode="auto">
          <a:xfrm>
            <a:off x="4648200" y="76200"/>
            <a:ext cx="533400" cy="381000"/>
          </a:xfrm>
          <a:prstGeom prst="wedgeRoundRectCallout">
            <a:avLst>
              <a:gd name="adj1" fmla="val 110713"/>
              <a:gd name="adj2" fmla="val 182500"/>
              <a:gd name="adj3" fmla="val 16667"/>
            </a:avLst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54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1390" name="Line 30"/>
          <p:cNvSpPr>
            <a:spLocks noChangeShapeType="1"/>
          </p:cNvSpPr>
          <p:nvPr/>
        </p:nvSpPr>
        <p:spPr bwMode="auto">
          <a:xfrm flipH="1">
            <a:off x="5410200" y="609600"/>
            <a:ext cx="990600" cy="6858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91" name="Line 31"/>
          <p:cNvSpPr>
            <a:spLocks noChangeShapeType="1"/>
          </p:cNvSpPr>
          <p:nvPr/>
        </p:nvSpPr>
        <p:spPr bwMode="auto">
          <a:xfrm>
            <a:off x="6629400" y="762000"/>
            <a:ext cx="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92" name="Line 32"/>
          <p:cNvSpPr>
            <a:spLocks noChangeShapeType="1"/>
          </p:cNvSpPr>
          <p:nvPr/>
        </p:nvSpPr>
        <p:spPr bwMode="auto">
          <a:xfrm>
            <a:off x="6934200" y="685800"/>
            <a:ext cx="1143000" cy="6096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65" grpId="0" animBg="1" autoUpdateAnimBg="0"/>
      <p:bldP spid="271366" grpId="0" animBg="1" autoUpdateAnimBg="0"/>
      <p:bldP spid="271367" grpId="0" animBg="1"/>
      <p:bldP spid="271368" grpId="0" animBg="1" autoUpdateAnimBg="0"/>
      <p:bldP spid="271369" grpId="0" animBg="1" autoUpdateAnimBg="0"/>
      <p:bldP spid="271370" grpId="0" animBg="1" autoUpdateAnimBg="0"/>
      <p:bldP spid="271371" grpId="0" animBg="1" autoUpdateAnimBg="0"/>
      <p:bldP spid="271372" grpId="0" animBg="1" autoUpdateAnimBg="0"/>
      <p:bldP spid="271373" grpId="0" animBg="1" autoUpdateAnimBg="0"/>
      <p:bldP spid="271374" grpId="0" animBg="1" autoUpdateAnimBg="0"/>
      <p:bldP spid="271375" grpId="0" animBg="1" autoUpdateAnimBg="0"/>
      <p:bldP spid="271376" grpId="0" animBg="1" autoUpdateAnimBg="0"/>
      <p:bldP spid="271377" grpId="0" animBg="1" autoUpdateAnimBg="0"/>
      <p:bldP spid="271378" grpId="0" animBg="1" autoUpdateAnimBg="0"/>
      <p:bldP spid="271379" grpId="0" animBg="1" autoUpdateAnimBg="0"/>
      <p:bldP spid="271380" grpId="0" animBg="1"/>
      <p:bldP spid="271381" grpId="0" animBg="1"/>
      <p:bldP spid="271382" grpId="0" animBg="1"/>
      <p:bldP spid="271383" grpId="0" animBg="1"/>
      <p:bldP spid="271384" grpId="0" animBg="1"/>
      <p:bldP spid="271385" grpId="0" animBg="1"/>
      <p:bldP spid="271386" grpId="0" animBg="1"/>
      <p:bldP spid="271387" grpId="0" animBg="1"/>
      <p:bldP spid="271388" grpId="0" animBg="1"/>
      <p:bldP spid="271389" grpId="0" animBg="1" autoUpdateAnimBg="0"/>
      <p:bldP spid="271390" grpId="0" animBg="1"/>
      <p:bldP spid="271391" grpId="0" animBg="1"/>
      <p:bldP spid="271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EDBBBDF-DE57-45CE-A126-797CFEC3DAE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4038600" y="304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600200" y="15240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C4E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4038600" y="1447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6477000" y="1447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bg2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096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C4E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5908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C4E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40386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52578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bg2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4770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bg2"/>
                </a:solidFill>
                <a:latin typeface="Times New Roman" pitchFamily="18" charset="0"/>
              </a:rPr>
              <a:t>I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7696200" y="2590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bg2"/>
                </a:solidFill>
                <a:latin typeface="Times New Roman" pitchFamily="18" charset="0"/>
              </a:rPr>
              <a:t>J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76962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bg2"/>
                </a:solidFill>
                <a:latin typeface="Times New Roman" pitchFamily="18" charset="0"/>
              </a:rPr>
              <a:t>M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17526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C4E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C4E00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4343400" y="914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4343400" y="2057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6781800" y="2057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8001000" y="3200400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5562600" y="1752600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7086600" y="1752600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4648200" y="609600"/>
            <a:ext cx="21336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 flipH="1">
            <a:off x="914400" y="1828800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2209800" y="1828800"/>
            <a:ext cx="68580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 flipH="1">
            <a:off x="2057400" y="2895600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3200400" y="2895600"/>
            <a:ext cx="533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 flipH="1">
            <a:off x="1905000" y="609600"/>
            <a:ext cx="21336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49263" y="4800600"/>
            <a:ext cx="8542337" cy="7016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</a:rPr>
              <a:t>A( </a:t>
            </a:r>
            <a:r>
              <a:rPr kumimoji="1" lang="en-US" altLang="zh-CN" sz="4000" b="1" dirty="0">
                <a:solidFill>
                  <a:srgbClr val="FFC000"/>
                </a:solidFill>
                <a:latin typeface="Times New Roman" pitchFamily="18" charset="0"/>
              </a:rPr>
              <a:t>B(E, F(K, L)), </a:t>
            </a:r>
            <a:r>
              <a:rPr kumimoji="1" lang="en-US" altLang="zh-CN" sz="4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C(G)</a:t>
            </a:r>
            <a:r>
              <a:rPr kumimoji="1" lang="en-US" altLang="zh-CN" sz="4000" b="1" dirty="0">
                <a:solidFill>
                  <a:srgbClr val="6600CC"/>
                </a:solidFill>
                <a:latin typeface="Times New Roman" pitchFamily="18" charset="0"/>
              </a:rPr>
              <a:t>,</a:t>
            </a:r>
            <a:r>
              <a:rPr kumimoji="1" lang="en-US" altLang="zh-CN" sz="4000" b="1" dirty="0">
                <a:latin typeface="Times New Roman" pitchFamily="18" charset="0"/>
              </a:rPr>
              <a:t> 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D(H, I, J(M)) </a:t>
            </a:r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8221" name="AutoShape 28"/>
          <p:cNvSpPr>
            <a:spLocks/>
          </p:cNvSpPr>
          <p:nvPr/>
        </p:nvSpPr>
        <p:spPr bwMode="auto">
          <a:xfrm rot="-5446501">
            <a:off x="2386807" y="4174331"/>
            <a:ext cx="469900" cy="2820987"/>
          </a:xfrm>
          <a:prstGeom prst="leftBrace">
            <a:avLst>
              <a:gd name="adj1" fmla="val 50028"/>
              <a:gd name="adj2" fmla="val 50000"/>
            </a:avLst>
          </a:prstGeom>
          <a:noFill/>
          <a:ln w="38100" cap="sq">
            <a:solidFill>
              <a:srgbClr val="804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29"/>
          <p:cNvSpPr>
            <a:spLocks/>
          </p:cNvSpPr>
          <p:nvPr/>
        </p:nvSpPr>
        <p:spPr bwMode="auto">
          <a:xfrm rot="-5446501">
            <a:off x="6882607" y="4174331"/>
            <a:ext cx="469900" cy="2820987"/>
          </a:xfrm>
          <a:prstGeom prst="leftBrace">
            <a:avLst>
              <a:gd name="adj1" fmla="val 50028"/>
              <a:gd name="adj2" fmla="val 50000"/>
            </a:avLst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0"/>
          <p:cNvSpPr>
            <a:spLocks/>
          </p:cNvSpPr>
          <p:nvPr/>
        </p:nvSpPr>
        <p:spPr bwMode="auto">
          <a:xfrm rot="-5446501">
            <a:off x="4747419" y="5012531"/>
            <a:ext cx="469900" cy="1144588"/>
          </a:xfrm>
          <a:prstGeom prst="leftBrace">
            <a:avLst>
              <a:gd name="adj1" fmla="val 20298"/>
              <a:gd name="adj2" fmla="val 50000"/>
            </a:avLst>
          </a:prstGeom>
          <a:noFill/>
          <a:ln w="38100" cap="sq">
            <a:solidFill>
              <a:srgbClr val="66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2376488" y="5730875"/>
            <a:ext cx="81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rgbClr val="FFC000"/>
                </a:solidFill>
                <a:latin typeface="Times New Roman" pitchFamily="18" charset="0"/>
              </a:rPr>
              <a:t>T</a:t>
            </a:r>
            <a:r>
              <a:rPr kumimoji="1" lang="en-US" altLang="zh-CN" sz="4000" b="1" baseline="-25000" dirty="0">
                <a:solidFill>
                  <a:srgbClr val="FFC000"/>
                </a:solidFill>
                <a:latin typeface="Times New Roman" pitchFamily="18" charset="0"/>
              </a:rPr>
              <a:t>1</a:t>
            </a:r>
            <a:endParaRPr kumimoji="1" lang="en-US" altLang="zh-CN" sz="2400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6926263" y="5730875"/>
            <a:ext cx="81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kumimoji="1" lang="en-US" altLang="zh-CN" sz="4000" b="1" baseline="-25000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endParaRPr kumimoji="1" lang="en-US" altLang="zh-CN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4792663" y="5730875"/>
            <a:ext cx="81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T</a:t>
            </a:r>
            <a:r>
              <a:rPr kumimoji="1" lang="en-US" altLang="zh-CN" sz="4000" b="1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2</a:t>
            </a:r>
            <a:endParaRPr kumimoji="1" lang="en-US" altLang="zh-CN" sz="2400" dirty="0">
              <a:solidFill>
                <a:schemeClr val="bg2">
                  <a:lumMod val="50000"/>
                  <a:lumOff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>
            <a:off x="754063" y="5349875"/>
            <a:ext cx="0" cy="5334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292100" y="5734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树根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339725" y="454025"/>
            <a:ext cx="19891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幼圆" pitchFamily="49" charset="-122"/>
              </a:rPr>
              <a:t>表示方法</a:t>
            </a:r>
            <a:endParaRPr kumimoji="1" lang="en-US" altLang="zh-CN" sz="2800" b="1">
              <a:latin typeface="幼圆" pitchFamily="49" charset="-122"/>
            </a:endParaRPr>
          </a:p>
          <a:p>
            <a:pPr eaLnBrk="1" hangingPunct="1"/>
            <a:r>
              <a:rPr kumimoji="1" lang="en-US" altLang="zh-CN" sz="2800" b="1">
                <a:latin typeface="幼圆" pitchFamily="49" charset="-122"/>
              </a:rPr>
              <a:t>1.</a:t>
            </a:r>
            <a:r>
              <a:rPr kumimoji="1" lang="zh-CN" altLang="en-US" sz="2800" b="1">
                <a:latin typeface="幼圆" pitchFamily="49" charset="-122"/>
              </a:rPr>
              <a:t>广义表法</a:t>
            </a:r>
            <a:endParaRPr kumimoji="1" lang="en-US" altLang="zh-CN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28600" y="332656"/>
            <a:ext cx="891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FF99"/>
                </a:solidFill>
                <a:latin typeface="宋体" pitchFamily="2" charset="-122"/>
              </a:rPr>
              <a:t>   </a:t>
            </a:r>
            <a:r>
              <a:rPr lang="en-US" altLang="zh-CN" sz="2400" b="1" dirty="0">
                <a:solidFill>
                  <a:srgbClr val="00FF99"/>
                </a:solidFill>
                <a:latin typeface="宋体" pitchFamily="2" charset="-122"/>
              </a:rPr>
              <a:t>   </a:t>
            </a:r>
          </a:p>
          <a:p>
            <a:pPr eaLnBrk="1" hangingPunct="1"/>
            <a:r>
              <a:rPr lang="en-US" altLang="zh-CN" sz="2400" b="1" dirty="0">
                <a:solidFill>
                  <a:srgbClr val="00FF99"/>
                </a:solidFill>
                <a:latin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00FF99"/>
                </a:solidFill>
                <a:latin typeface="宋体" pitchFamily="2" charset="-122"/>
              </a:rPr>
              <a:t>嵌套集合：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3547" y="1819275"/>
            <a:ext cx="4987875" cy="2427288"/>
            <a:chOff x="2286000" y="4953000"/>
            <a:chExt cx="4038600" cy="1676400"/>
          </a:xfrm>
          <a:pattFill prst="dashVert">
            <a:fgClr>
              <a:schemeClr val="accent6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9235" name="Oval 39"/>
            <p:cNvSpPr>
              <a:spLocks noChangeArrowheads="1"/>
            </p:cNvSpPr>
            <p:nvPr/>
          </p:nvSpPr>
          <p:spPr bwMode="auto">
            <a:xfrm>
              <a:off x="2286000" y="4953000"/>
              <a:ext cx="4038600" cy="16764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36" name="Oval 40"/>
            <p:cNvSpPr>
              <a:spLocks noChangeArrowheads="1"/>
            </p:cNvSpPr>
            <p:nvPr/>
          </p:nvSpPr>
          <p:spPr bwMode="auto">
            <a:xfrm>
              <a:off x="4191000" y="5486400"/>
              <a:ext cx="457200" cy="6096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E</a:t>
              </a:r>
            </a:p>
          </p:txBody>
        </p:sp>
        <p:sp>
          <p:nvSpPr>
            <p:cNvPr id="9237" name="Oval 41"/>
            <p:cNvSpPr>
              <a:spLocks noChangeArrowheads="1"/>
            </p:cNvSpPr>
            <p:nvPr/>
          </p:nvSpPr>
          <p:spPr bwMode="auto">
            <a:xfrm>
              <a:off x="2514600" y="5257800"/>
              <a:ext cx="1524000" cy="1143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 b="1">
                <a:latin typeface="宋体" pitchFamily="2" charset="-122"/>
              </a:endParaRPr>
            </a:p>
          </p:txBody>
        </p:sp>
        <p:sp>
          <p:nvSpPr>
            <p:cNvPr id="9238" name="Oval 42"/>
            <p:cNvSpPr>
              <a:spLocks noChangeArrowheads="1"/>
            </p:cNvSpPr>
            <p:nvPr/>
          </p:nvSpPr>
          <p:spPr bwMode="auto">
            <a:xfrm>
              <a:off x="2743200" y="5867400"/>
              <a:ext cx="609600" cy="381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D</a:t>
              </a:r>
            </a:p>
          </p:txBody>
        </p:sp>
        <p:sp>
          <p:nvSpPr>
            <p:cNvPr id="9239" name="Oval 43"/>
            <p:cNvSpPr>
              <a:spLocks noChangeArrowheads="1"/>
            </p:cNvSpPr>
            <p:nvPr/>
          </p:nvSpPr>
          <p:spPr bwMode="auto">
            <a:xfrm>
              <a:off x="3276600" y="5486400"/>
              <a:ext cx="609600" cy="4572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C</a:t>
              </a:r>
            </a:p>
          </p:txBody>
        </p:sp>
        <p:sp>
          <p:nvSpPr>
            <p:cNvPr id="9240" name="Text Box 44"/>
            <p:cNvSpPr txBox="1">
              <a:spLocks noChangeArrowheads="1"/>
            </p:cNvSpPr>
            <p:nvPr/>
          </p:nvSpPr>
          <p:spPr bwMode="auto">
            <a:xfrm>
              <a:off x="2938492" y="5410200"/>
              <a:ext cx="222063" cy="25507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宋体" pitchFamily="2" charset="-122"/>
                </a:rPr>
                <a:t>B</a:t>
              </a:r>
            </a:p>
          </p:txBody>
        </p:sp>
        <p:sp>
          <p:nvSpPr>
            <p:cNvPr id="9241" name="Oval 45"/>
            <p:cNvSpPr>
              <a:spLocks noChangeArrowheads="1"/>
            </p:cNvSpPr>
            <p:nvPr/>
          </p:nvSpPr>
          <p:spPr bwMode="auto">
            <a:xfrm>
              <a:off x="4800600" y="5410200"/>
              <a:ext cx="1371600" cy="762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242" name="Oval 46"/>
            <p:cNvSpPr>
              <a:spLocks noChangeArrowheads="1"/>
            </p:cNvSpPr>
            <p:nvPr/>
          </p:nvSpPr>
          <p:spPr bwMode="auto">
            <a:xfrm>
              <a:off x="5257800" y="5562600"/>
              <a:ext cx="685800" cy="381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G</a:t>
              </a:r>
            </a:p>
          </p:txBody>
        </p:sp>
        <p:sp>
          <p:nvSpPr>
            <p:cNvPr id="9243" name="Text Box 47"/>
            <p:cNvSpPr txBox="1">
              <a:spLocks noChangeArrowheads="1"/>
            </p:cNvSpPr>
            <p:nvPr/>
          </p:nvSpPr>
          <p:spPr bwMode="auto">
            <a:xfrm>
              <a:off x="4967970" y="5584527"/>
              <a:ext cx="246033" cy="25507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宋体" pitchFamily="2" charset="-122"/>
                </a:rPr>
                <a:t>F</a:t>
              </a:r>
            </a:p>
          </p:txBody>
        </p:sp>
        <p:sp>
          <p:nvSpPr>
            <p:cNvPr id="9244" name="Text Box 48"/>
            <p:cNvSpPr txBox="1">
              <a:spLocks noChangeArrowheads="1"/>
            </p:cNvSpPr>
            <p:nvPr/>
          </p:nvSpPr>
          <p:spPr bwMode="auto">
            <a:xfrm>
              <a:off x="3946525" y="4973638"/>
              <a:ext cx="301686" cy="369332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宋体" pitchFamily="2" charset="-122"/>
                </a:rPr>
                <a:t>A</a:t>
              </a:r>
            </a:p>
          </p:txBody>
        </p:sp>
      </p:grpSp>
      <p:grpSp>
        <p:nvGrpSpPr>
          <p:cNvPr id="9220" name="Group 21"/>
          <p:cNvGrpSpPr>
            <a:grpSpLocks/>
          </p:cNvGrpSpPr>
          <p:nvPr/>
        </p:nvGrpSpPr>
        <p:grpSpPr bwMode="auto">
          <a:xfrm>
            <a:off x="5940152" y="1628774"/>
            <a:ext cx="2468836" cy="2880345"/>
            <a:chOff x="1008" y="384"/>
            <a:chExt cx="1056" cy="1728"/>
          </a:xfrm>
          <a:pattFill prst="pct5">
            <a:fgClr>
              <a:schemeClr val="accent6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1440" y="1824"/>
              <a:ext cx="432" cy="288"/>
            </a:xfrm>
            <a:prstGeom prst="rect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宋体" pitchFamily="2" charset="-122"/>
                </a:rPr>
                <a:t>树</a:t>
              </a:r>
              <a:r>
                <a:rPr lang="en-US" altLang="zh-CN" sz="2400" b="1">
                  <a:latin typeface="宋体" pitchFamily="2" charset="-122"/>
                </a:rPr>
                <a:t>T</a:t>
              </a:r>
            </a:p>
          </p:txBody>
        </p:sp>
        <p:sp>
          <p:nvSpPr>
            <p:cNvPr id="9222" name="Line 4"/>
            <p:cNvSpPr>
              <a:spLocks noChangeShapeType="1"/>
            </p:cNvSpPr>
            <p:nvPr/>
          </p:nvSpPr>
          <p:spPr bwMode="auto">
            <a:xfrm flipH="1">
              <a:off x="1354" y="624"/>
              <a:ext cx="182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1670" y="624"/>
              <a:ext cx="202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Oval 6"/>
            <p:cNvSpPr>
              <a:spLocks noChangeArrowheads="1"/>
            </p:cNvSpPr>
            <p:nvPr/>
          </p:nvSpPr>
          <p:spPr bwMode="auto">
            <a:xfrm>
              <a:off x="1776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 dirty="0">
                  <a:latin typeface="宋体" pitchFamily="2" charset="-122"/>
                </a:rPr>
                <a:t>F</a:t>
              </a:r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1488" y="384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A</a:t>
              </a:r>
            </a:p>
          </p:txBody>
        </p:sp>
        <p:sp>
          <p:nvSpPr>
            <p:cNvPr id="9226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G</a:t>
              </a:r>
            </a:p>
          </p:txBody>
        </p:sp>
        <p:sp>
          <p:nvSpPr>
            <p:cNvPr id="9227" name="Oval 9"/>
            <p:cNvSpPr>
              <a:spLocks noChangeArrowheads="1"/>
            </p:cNvSpPr>
            <p:nvPr/>
          </p:nvSpPr>
          <p:spPr bwMode="auto">
            <a:xfrm>
              <a:off x="1488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E</a:t>
              </a:r>
            </a:p>
          </p:txBody>
        </p:sp>
        <p:sp>
          <p:nvSpPr>
            <p:cNvPr id="9228" name="Oval 10"/>
            <p:cNvSpPr>
              <a:spLocks noChangeArrowheads="1"/>
            </p:cNvSpPr>
            <p:nvPr/>
          </p:nvSpPr>
          <p:spPr bwMode="auto">
            <a:xfrm>
              <a:off x="1200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B</a:t>
              </a:r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1584" y="624"/>
              <a:ext cx="0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1920" y="1200"/>
              <a:ext cx="0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Oval 13"/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C</a:t>
              </a:r>
            </a:p>
          </p:txBody>
        </p:sp>
        <p:sp>
          <p:nvSpPr>
            <p:cNvPr id="9232" name="Oval 14"/>
            <p:cNvSpPr>
              <a:spLocks noChangeArrowheads="1"/>
            </p:cNvSpPr>
            <p:nvPr/>
          </p:nvSpPr>
          <p:spPr bwMode="auto">
            <a:xfrm>
              <a:off x="1392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D</a:t>
              </a:r>
            </a:p>
          </p:txBody>
        </p:sp>
        <p:sp>
          <p:nvSpPr>
            <p:cNvPr id="2" name="Line 15"/>
            <p:cNvSpPr>
              <a:spLocks noChangeShapeType="1"/>
            </p:cNvSpPr>
            <p:nvPr/>
          </p:nvSpPr>
          <p:spPr bwMode="auto">
            <a:xfrm flipH="1">
              <a:off x="1152" y="1200"/>
              <a:ext cx="144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1344" y="1200"/>
              <a:ext cx="144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7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49225" y="836712"/>
            <a:ext cx="8537575" cy="4635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00FF99"/>
                </a:solidFill>
              </a:rPr>
              <a:t>3.</a:t>
            </a:r>
            <a:r>
              <a:rPr lang="zh-CN" altLang="en-US" b="1" dirty="0" smtClean="0">
                <a:solidFill>
                  <a:srgbClr val="00FF99"/>
                </a:solidFill>
              </a:rPr>
              <a:t>凹入表</a:t>
            </a:r>
            <a:r>
              <a:rPr lang="en-US" altLang="zh-CN" b="1" dirty="0" smtClean="0">
                <a:solidFill>
                  <a:srgbClr val="00FF99"/>
                </a:solidFill>
              </a:rPr>
              <a:t>/</a:t>
            </a:r>
            <a:r>
              <a:rPr lang="zh-CN" altLang="en-US" b="1" dirty="0" smtClean="0">
                <a:solidFill>
                  <a:srgbClr val="00FF99"/>
                </a:solidFill>
              </a:rPr>
              <a:t>书目表   </a:t>
            </a:r>
            <a:endParaRPr lang="zh-CN" altLang="en-US" sz="2000" b="1" dirty="0" smtClean="0">
              <a:solidFill>
                <a:srgbClr val="00FF99"/>
              </a:solidFill>
            </a:endParaRPr>
          </a:p>
        </p:txBody>
      </p:sp>
      <p:grpSp>
        <p:nvGrpSpPr>
          <p:cNvPr id="10243" name="Group 21"/>
          <p:cNvGrpSpPr>
            <a:grpSpLocks/>
          </p:cNvGrpSpPr>
          <p:nvPr/>
        </p:nvGrpSpPr>
        <p:grpSpPr bwMode="auto">
          <a:xfrm>
            <a:off x="827584" y="1857374"/>
            <a:ext cx="2739529" cy="3083793"/>
            <a:chOff x="1008" y="384"/>
            <a:chExt cx="1056" cy="1728"/>
          </a:xfrm>
          <a:pattFill prst="pct5">
            <a:fgClr>
              <a:schemeClr val="bg2">
                <a:lumMod val="25000"/>
                <a:lumOff val="75000"/>
              </a:schemeClr>
            </a:fgClr>
            <a:bgClr>
              <a:schemeClr val="bg1"/>
            </a:bgClr>
          </a:pattFill>
        </p:grpSpPr>
        <p:sp>
          <p:nvSpPr>
            <p:cNvPr id="10247" name="Text Box 3"/>
            <p:cNvSpPr txBox="1">
              <a:spLocks noChangeArrowheads="1"/>
            </p:cNvSpPr>
            <p:nvPr/>
          </p:nvSpPr>
          <p:spPr bwMode="auto">
            <a:xfrm>
              <a:off x="1440" y="1824"/>
              <a:ext cx="432" cy="288"/>
            </a:xfrm>
            <a:prstGeom prst="rect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宋体" pitchFamily="2" charset="-122"/>
                </a:rPr>
                <a:t>树</a:t>
              </a:r>
              <a:r>
                <a:rPr lang="en-US" altLang="zh-CN" sz="2400" b="1">
                  <a:latin typeface="宋体" pitchFamily="2" charset="-122"/>
                </a:rPr>
                <a:t>T</a:t>
              </a:r>
            </a:p>
          </p:txBody>
        </p:sp>
        <p:sp>
          <p:nvSpPr>
            <p:cNvPr id="10248" name="Line 4"/>
            <p:cNvSpPr>
              <a:spLocks noChangeShapeType="1"/>
            </p:cNvSpPr>
            <p:nvPr/>
          </p:nvSpPr>
          <p:spPr bwMode="auto">
            <a:xfrm flipH="1">
              <a:off x="1354" y="624"/>
              <a:ext cx="182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>
              <a:off x="1670" y="624"/>
              <a:ext cx="202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1776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F</a:t>
              </a: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1488" y="384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G</a:t>
              </a:r>
            </a:p>
          </p:txBody>
        </p:sp>
        <p:sp>
          <p:nvSpPr>
            <p:cNvPr id="10253" name="Oval 9"/>
            <p:cNvSpPr>
              <a:spLocks noChangeArrowheads="1"/>
            </p:cNvSpPr>
            <p:nvPr/>
          </p:nvSpPr>
          <p:spPr bwMode="auto">
            <a:xfrm>
              <a:off x="1488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E</a:t>
              </a:r>
            </a:p>
          </p:txBody>
        </p:sp>
        <p:sp>
          <p:nvSpPr>
            <p:cNvPr id="10254" name="Oval 10"/>
            <p:cNvSpPr>
              <a:spLocks noChangeArrowheads="1"/>
            </p:cNvSpPr>
            <p:nvPr/>
          </p:nvSpPr>
          <p:spPr bwMode="auto">
            <a:xfrm>
              <a:off x="1200" y="960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B</a:t>
              </a:r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1584" y="624"/>
              <a:ext cx="0" cy="336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1920" y="1200"/>
              <a:ext cx="0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Oval 13"/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C</a:t>
              </a:r>
            </a:p>
          </p:txBody>
        </p:sp>
        <p:sp>
          <p:nvSpPr>
            <p:cNvPr id="10258" name="Oval 14"/>
            <p:cNvSpPr>
              <a:spLocks noChangeArrowheads="1"/>
            </p:cNvSpPr>
            <p:nvPr/>
          </p:nvSpPr>
          <p:spPr bwMode="auto">
            <a:xfrm>
              <a:off x="1392" y="1488"/>
              <a:ext cx="240" cy="240"/>
            </a:xfrm>
            <a:prstGeom prst="ellips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400" b="1">
                  <a:latin typeface="宋体" pitchFamily="2" charset="-122"/>
                </a:rPr>
                <a:t>D</a:t>
              </a:r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 flipH="1">
              <a:off x="1152" y="1200"/>
              <a:ext cx="144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6"/>
            <p:cNvSpPr>
              <a:spLocks noChangeShapeType="1"/>
            </p:cNvSpPr>
            <p:nvPr/>
          </p:nvSpPr>
          <p:spPr bwMode="auto">
            <a:xfrm>
              <a:off x="1344" y="1200"/>
              <a:ext cx="144" cy="288"/>
            </a:xfrm>
            <a:prstGeom prst="line">
              <a:avLst/>
            </a:prstGeom>
            <a:grpFill/>
            <a:ln w="38100">
              <a:solidFill>
                <a:schemeClr val="bg2">
                  <a:lumMod val="25000"/>
                  <a:lumOff val="75000"/>
                </a:schemeClr>
              </a:solidFill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4418012" y="1781174"/>
            <a:ext cx="3178324" cy="2754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4341813" y="1920874"/>
            <a:ext cx="2626312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fontAlgn="t" hangingPunct="1">
              <a:spcBef>
                <a:spcPct val="2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 dirty="0">
                <a:solidFill>
                  <a:srgbClr val="CC3399"/>
                </a:solidFill>
                <a:latin typeface="黑体" pitchFamily="49" charset="-122"/>
                <a:ea typeface="黑体" pitchFamily="49" charset="-122"/>
              </a:rPr>
              <a:t> B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400" b="1" dirty="0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400" b="1" dirty="0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D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CC3399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CC3399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---------</a:t>
            </a:r>
          </a:p>
          <a:p>
            <a:pPr eaLnBrk="1" fontAlgn="t" hangingPunct="1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400" b="1" dirty="0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-------</a:t>
            </a:r>
          </a:p>
        </p:txBody>
      </p:sp>
      <p:sp>
        <p:nvSpPr>
          <p:cNvPr id="10246" name="Text Box 20"/>
          <p:cNvSpPr txBox="1">
            <a:spLocks noChangeArrowheads="1"/>
          </p:cNvSpPr>
          <p:nvPr/>
        </p:nvSpPr>
        <p:spPr bwMode="auto">
          <a:xfrm>
            <a:off x="4922838" y="4535488"/>
            <a:ext cx="11096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itchFamily="2" charset="-122"/>
              </a:rPr>
              <a:t>凹入表</a:t>
            </a:r>
          </a:p>
        </p:txBody>
      </p:sp>
    </p:spTree>
    <p:extLst>
      <p:ext uri="{BB962C8B-B14F-4D97-AF65-F5344CB8AC3E}">
        <p14:creationId xmlns:p14="http://schemas.microsoft.com/office/powerpoint/2010/main" val="35305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5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FECAFF"/>
      </a:accent4>
      <a:accent5>
        <a:srgbClr val="D8C5F8"/>
      </a:accent5>
      <a:accent6>
        <a:srgbClr val="4B14AA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33</TotalTime>
  <Words>139</Words>
  <Application>Microsoft Office PowerPoint</Application>
  <PresentationFormat>全屏显示(4:3)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凤舞九天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Sky123.Org</cp:lastModifiedBy>
  <cp:revision>8</cp:revision>
  <dcterms:created xsi:type="dcterms:W3CDTF">2012-10-14T07:55:49Z</dcterms:created>
  <dcterms:modified xsi:type="dcterms:W3CDTF">2013-04-15T12:34:53Z</dcterms:modified>
</cp:coreProperties>
</file>