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基本术语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17526"/>
            <a:ext cx="3128963" cy="44608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基本术语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1143000" y="3963988"/>
            <a:ext cx="7010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即上层的那个结点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</a:rPr>
              <a:t>直接前驱</a:t>
            </a:r>
            <a:r>
              <a:rPr lang="en-US" altLang="zh-CN" b="1">
                <a:latin typeface="Times New Roman" pitchFamily="18" charset="0"/>
              </a:rPr>
              <a:t>)</a:t>
            </a:r>
          </a:p>
          <a:p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即下层结点的子树的根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</a:rPr>
              <a:t>直接后继</a:t>
            </a:r>
            <a:r>
              <a:rPr lang="en-US" altLang="zh-CN" b="1">
                <a:latin typeface="Times New Roman" pitchFamily="18" charset="0"/>
              </a:rPr>
              <a:t>)</a:t>
            </a:r>
          </a:p>
          <a:p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同一双亲下的同层结点（孩子之间互称兄弟）</a:t>
            </a:r>
          </a:p>
          <a:p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即双亲位于同一层的结点（但并非同一双亲）</a:t>
            </a:r>
          </a:p>
          <a:p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即从根到该结点所经分支的所有结点</a:t>
            </a:r>
          </a:p>
          <a:p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即该结点下层子树中的任一结点</a:t>
            </a:r>
          </a:p>
        </p:txBody>
      </p:sp>
      <p:grpSp>
        <p:nvGrpSpPr>
          <p:cNvPr id="176219" name="Group 91"/>
          <p:cNvGrpSpPr>
            <a:grpSpLocks/>
          </p:cNvGrpSpPr>
          <p:nvPr/>
        </p:nvGrpSpPr>
        <p:grpSpPr bwMode="auto">
          <a:xfrm>
            <a:off x="4993304" y="188913"/>
            <a:ext cx="3896695" cy="2506663"/>
            <a:chOff x="3017" y="96"/>
            <a:chExt cx="2599" cy="1579"/>
          </a:xfrm>
        </p:grpSpPr>
        <p:grpSp>
          <p:nvGrpSpPr>
            <p:cNvPr id="13322" name="Group 40"/>
            <p:cNvGrpSpPr>
              <a:grpSpLocks/>
            </p:cNvGrpSpPr>
            <p:nvPr/>
          </p:nvGrpSpPr>
          <p:grpSpPr bwMode="auto">
            <a:xfrm>
              <a:off x="4172" y="96"/>
              <a:ext cx="274" cy="289"/>
              <a:chOff x="4229" y="1348"/>
              <a:chExt cx="360" cy="432"/>
            </a:xfrm>
          </p:grpSpPr>
          <p:sp>
            <p:nvSpPr>
              <p:cNvPr id="13371" name="Oval 41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72" name="Rectangle 42"/>
              <p:cNvSpPr>
                <a:spLocks noChangeArrowheads="1"/>
              </p:cNvSpPr>
              <p:nvPr/>
            </p:nvSpPr>
            <p:spPr bwMode="auto">
              <a:xfrm>
                <a:off x="4299" y="1402"/>
                <a:ext cx="27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A</a:t>
                </a:r>
              </a:p>
            </p:txBody>
          </p:sp>
        </p:grpSp>
        <p:grpSp>
          <p:nvGrpSpPr>
            <p:cNvPr id="13323" name="Group 43"/>
            <p:cNvGrpSpPr>
              <a:grpSpLocks/>
            </p:cNvGrpSpPr>
            <p:nvPr/>
          </p:nvGrpSpPr>
          <p:grpSpPr bwMode="auto">
            <a:xfrm>
              <a:off x="3592" y="478"/>
              <a:ext cx="274" cy="287"/>
              <a:chOff x="3618" y="2067"/>
              <a:chExt cx="360" cy="430"/>
            </a:xfrm>
          </p:grpSpPr>
          <p:sp>
            <p:nvSpPr>
              <p:cNvPr id="13369" name="Oval 44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70" name="Rectangle 45"/>
              <p:cNvSpPr>
                <a:spLocks noChangeArrowheads="1"/>
              </p:cNvSpPr>
              <p:nvPr/>
            </p:nvSpPr>
            <p:spPr bwMode="auto">
              <a:xfrm>
                <a:off x="3688" y="2119"/>
                <a:ext cx="276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</a:p>
            </p:txBody>
          </p:sp>
        </p:grpSp>
        <p:sp>
          <p:nvSpPr>
            <p:cNvPr id="13324" name="Line 46"/>
            <p:cNvSpPr>
              <a:spLocks noChangeShapeType="1"/>
            </p:cNvSpPr>
            <p:nvPr/>
          </p:nvSpPr>
          <p:spPr bwMode="auto">
            <a:xfrm flipH="1">
              <a:off x="3744" y="303"/>
              <a:ext cx="47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3325" name="Group 47"/>
            <p:cNvGrpSpPr>
              <a:grpSpLocks/>
            </p:cNvGrpSpPr>
            <p:nvPr/>
          </p:nvGrpSpPr>
          <p:grpSpPr bwMode="auto">
            <a:xfrm>
              <a:off x="4229" y="481"/>
              <a:ext cx="275" cy="287"/>
              <a:chOff x="4809" y="2088"/>
              <a:chExt cx="360" cy="429"/>
            </a:xfrm>
          </p:grpSpPr>
          <p:sp>
            <p:nvSpPr>
              <p:cNvPr id="13367" name="Oval 48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68" name="Rectangle 49"/>
              <p:cNvSpPr>
                <a:spLocks noChangeArrowheads="1"/>
              </p:cNvSpPr>
              <p:nvPr/>
            </p:nvSpPr>
            <p:spPr bwMode="auto">
              <a:xfrm>
                <a:off x="4879" y="2140"/>
                <a:ext cx="276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C</a:t>
                </a:r>
              </a:p>
            </p:txBody>
          </p:sp>
        </p:grpSp>
        <p:grpSp>
          <p:nvGrpSpPr>
            <p:cNvPr id="13326" name="Group 50"/>
            <p:cNvGrpSpPr>
              <a:grpSpLocks/>
            </p:cNvGrpSpPr>
            <p:nvPr/>
          </p:nvGrpSpPr>
          <p:grpSpPr bwMode="auto">
            <a:xfrm>
              <a:off x="4218" y="912"/>
              <a:ext cx="274" cy="287"/>
              <a:chOff x="5130" y="2764"/>
              <a:chExt cx="360" cy="430"/>
            </a:xfrm>
          </p:grpSpPr>
          <p:sp>
            <p:nvSpPr>
              <p:cNvPr id="13365" name="Oval 51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66" name="Rectangle 52"/>
              <p:cNvSpPr>
                <a:spLocks noChangeArrowheads="1"/>
              </p:cNvSpPr>
              <p:nvPr/>
            </p:nvSpPr>
            <p:spPr bwMode="auto">
              <a:xfrm>
                <a:off x="5196" y="2815"/>
                <a:ext cx="276" cy="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G</a:t>
                </a:r>
              </a:p>
            </p:txBody>
          </p:sp>
        </p:grpSp>
        <p:sp>
          <p:nvSpPr>
            <p:cNvPr id="13327" name="Line 53"/>
            <p:cNvSpPr>
              <a:spLocks noChangeShapeType="1"/>
            </p:cNvSpPr>
            <p:nvPr/>
          </p:nvSpPr>
          <p:spPr bwMode="auto">
            <a:xfrm>
              <a:off x="5184" y="72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3328" name="Group 54"/>
            <p:cNvGrpSpPr>
              <a:grpSpLocks/>
            </p:cNvGrpSpPr>
            <p:nvPr/>
          </p:nvGrpSpPr>
          <p:grpSpPr bwMode="auto">
            <a:xfrm>
              <a:off x="3307" y="910"/>
              <a:ext cx="274" cy="285"/>
              <a:chOff x="3951" y="2795"/>
              <a:chExt cx="360" cy="428"/>
            </a:xfrm>
          </p:grpSpPr>
          <p:sp>
            <p:nvSpPr>
              <p:cNvPr id="13363" name="Oval 55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64" name="Rectangle 56"/>
              <p:cNvSpPr>
                <a:spLocks noChangeArrowheads="1"/>
              </p:cNvSpPr>
              <p:nvPr/>
            </p:nvSpPr>
            <p:spPr bwMode="auto">
              <a:xfrm>
                <a:off x="4019" y="2844"/>
                <a:ext cx="277" cy="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E</a:t>
                </a:r>
              </a:p>
            </p:txBody>
          </p:sp>
        </p:grpSp>
        <p:grpSp>
          <p:nvGrpSpPr>
            <p:cNvPr id="13329" name="Group 57"/>
            <p:cNvGrpSpPr>
              <a:grpSpLocks/>
            </p:cNvGrpSpPr>
            <p:nvPr/>
          </p:nvGrpSpPr>
          <p:grpSpPr bwMode="auto">
            <a:xfrm>
              <a:off x="4992" y="909"/>
              <a:ext cx="273" cy="287"/>
              <a:chOff x="3662" y="3556"/>
              <a:chExt cx="360" cy="430"/>
            </a:xfrm>
          </p:grpSpPr>
          <p:sp>
            <p:nvSpPr>
              <p:cNvPr id="13361" name="Oval 58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62" name="Rectangle 59"/>
              <p:cNvSpPr>
                <a:spLocks noChangeArrowheads="1"/>
              </p:cNvSpPr>
              <p:nvPr/>
            </p:nvSpPr>
            <p:spPr bwMode="auto">
              <a:xfrm>
                <a:off x="3731" y="3608"/>
                <a:ext cx="278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I</a:t>
                </a:r>
              </a:p>
            </p:txBody>
          </p:sp>
        </p:grpSp>
        <p:sp>
          <p:nvSpPr>
            <p:cNvPr id="13330" name="Line 60"/>
            <p:cNvSpPr>
              <a:spLocks noChangeShapeType="1"/>
            </p:cNvSpPr>
            <p:nvPr/>
          </p:nvSpPr>
          <p:spPr bwMode="auto">
            <a:xfrm>
              <a:off x="3504" y="1152"/>
              <a:ext cx="204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3331" name="Group 61"/>
            <p:cNvGrpSpPr>
              <a:grpSpLocks/>
            </p:cNvGrpSpPr>
            <p:nvPr/>
          </p:nvGrpSpPr>
          <p:grpSpPr bwMode="auto">
            <a:xfrm>
              <a:off x="4951" y="480"/>
              <a:ext cx="274" cy="287"/>
              <a:chOff x="3328" y="2784"/>
              <a:chExt cx="360" cy="429"/>
            </a:xfrm>
          </p:grpSpPr>
          <p:sp>
            <p:nvSpPr>
              <p:cNvPr id="13359" name="Oval 62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60" name="Rectangle 63"/>
              <p:cNvSpPr>
                <a:spLocks noChangeArrowheads="1"/>
              </p:cNvSpPr>
              <p:nvPr/>
            </p:nvSpPr>
            <p:spPr bwMode="auto">
              <a:xfrm>
                <a:off x="3394" y="2836"/>
                <a:ext cx="27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D</a:t>
                </a:r>
              </a:p>
            </p:txBody>
          </p:sp>
        </p:grpSp>
        <p:grpSp>
          <p:nvGrpSpPr>
            <p:cNvPr id="13332" name="Group 64"/>
            <p:cNvGrpSpPr>
              <a:grpSpLocks/>
            </p:cNvGrpSpPr>
            <p:nvPr/>
          </p:nvGrpSpPr>
          <p:grpSpPr bwMode="auto">
            <a:xfrm>
              <a:off x="4657" y="909"/>
              <a:ext cx="274" cy="287"/>
              <a:chOff x="2975" y="3533"/>
              <a:chExt cx="360" cy="430"/>
            </a:xfrm>
          </p:grpSpPr>
          <p:sp>
            <p:nvSpPr>
              <p:cNvPr id="13357" name="Oval 65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58" name="Rectangle 66"/>
              <p:cNvSpPr>
                <a:spLocks noChangeArrowheads="1"/>
              </p:cNvSpPr>
              <p:nvPr/>
            </p:nvSpPr>
            <p:spPr bwMode="auto">
              <a:xfrm>
                <a:off x="3043" y="3585"/>
                <a:ext cx="27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H</a:t>
                </a:r>
              </a:p>
            </p:txBody>
          </p:sp>
        </p:grpSp>
        <p:grpSp>
          <p:nvGrpSpPr>
            <p:cNvPr id="13333" name="Group 67"/>
            <p:cNvGrpSpPr>
              <a:grpSpLocks/>
            </p:cNvGrpSpPr>
            <p:nvPr/>
          </p:nvGrpSpPr>
          <p:grpSpPr bwMode="auto">
            <a:xfrm>
              <a:off x="3888" y="909"/>
              <a:ext cx="274" cy="285"/>
              <a:chOff x="4518" y="2763"/>
              <a:chExt cx="360" cy="427"/>
            </a:xfrm>
          </p:grpSpPr>
          <p:sp>
            <p:nvSpPr>
              <p:cNvPr id="13355" name="Oval 68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56" name="Rectangle 69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27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F</a:t>
                </a:r>
              </a:p>
            </p:txBody>
          </p:sp>
        </p:grpSp>
        <p:sp>
          <p:nvSpPr>
            <p:cNvPr id="13334" name="Line 70"/>
            <p:cNvSpPr>
              <a:spLocks noChangeShapeType="1"/>
            </p:cNvSpPr>
            <p:nvPr/>
          </p:nvSpPr>
          <p:spPr bwMode="auto">
            <a:xfrm>
              <a:off x="4368" y="7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35" name="Line 71"/>
            <p:cNvSpPr>
              <a:spLocks noChangeShapeType="1"/>
            </p:cNvSpPr>
            <p:nvPr/>
          </p:nvSpPr>
          <p:spPr bwMode="auto">
            <a:xfrm>
              <a:off x="3840" y="7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36" name="Line 72"/>
            <p:cNvSpPr>
              <a:spLocks noChangeShapeType="1"/>
            </p:cNvSpPr>
            <p:nvPr/>
          </p:nvSpPr>
          <p:spPr bwMode="auto">
            <a:xfrm flipH="1">
              <a:off x="3456" y="672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37" name="Line 73"/>
            <p:cNvSpPr>
              <a:spLocks noChangeShapeType="1"/>
            </p:cNvSpPr>
            <p:nvPr/>
          </p:nvSpPr>
          <p:spPr bwMode="auto">
            <a:xfrm flipH="1">
              <a:off x="4800" y="7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38" name="Line 74"/>
            <p:cNvSpPr>
              <a:spLocks noChangeShapeType="1"/>
            </p:cNvSpPr>
            <p:nvPr/>
          </p:nvSpPr>
          <p:spPr bwMode="auto">
            <a:xfrm>
              <a:off x="4394" y="310"/>
              <a:ext cx="694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39" name="Line 75"/>
            <p:cNvSpPr>
              <a:spLocks noChangeShapeType="1"/>
            </p:cNvSpPr>
            <p:nvPr/>
          </p:nvSpPr>
          <p:spPr bwMode="auto">
            <a:xfrm>
              <a:off x="4330" y="336"/>
              <a:ext cx="3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3340" name="Group 76"/>
            <p:cNvGrpSpPr>
              <a:grpSpLocks/>
            </p:cNvGrpSpPr>
            <p:nvPr/>
          </p:nvGrpSpPr>
          <p:grpSpPr bwMode="auto">
            <a:xfrm>
              <a:off x="5343" y="909"/>
              <a:ext cx="273" cy="287"/>
              <a:chOff x="3662" y="3556"/>
              <a:chExt cx="360" cy="430"/>
            </a:xfrm>
          </p:grpSpPr>
          <p:sp>
            <p:nvSpPr>
              <p:cNvPr id="13353" name="Oval 77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54" name="Rectangle 78"/>
              <p:cNvSpPr>
                <a:spLocks noChangeArrowheads="1"/>
              </p:cNvSpPr>
              <p:nvPr/>
            </p:nvSpPr>
            <p:spPr bwMode="auto">
              <a:xfrm>
                <a:off x="3731" y="3608"/>
                <a:ext cx="276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J</a:t>
                </a:r>
              </a:p>
            </p:txBody>
          </p:sp>
        </p:grpSp>
        <p:sp>
          <p:nvSpPr>
            <p:cNvPr id="13341" name="Line 79"/>
            <p:cNvSpPr>
              <a:spLocks noChangeShapeType="1"/>
            </p:cNvSpPr>
            <p:nvPr/>
          </p:nvSpPr>
          <p:spPr bwMode="auto">
            <a:xfrm>
              <a:off x="5136" y="7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42" name="Line 80"/>
            <p:cNvSpPr>
              <a:spLocks noChangeShapeType="1"/>
            </p:cNvSpPr>
            <p:nvPr/>
          </p:nvSpPr>
          <p:spPr bwMode="auto">
            <a:xfrm flipH="1">
              <a:off x="3168" y="1152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3343" name="Group 81"/>
            <p:cNvGrpSpPr>
              <a:grpSpLocks/>
            </p:cNvGrpSpPr>
            <p:nvPr/>
          </p:nvGrpSpPr>
          <p:grpSpPr bwMode="auto">
            <a:xfrm>
              <a:off x="4671" y="1389"/>
              <a:ext cx="274" cy="285"/>
              <a:chOff x="4518" y="2763"/>
              <a:chExt cx="360" cy="427"/>
            </a:xfrm>
          </p:grpSpPr>
          <p:sp>
            <p:nvSpPr>
              <p:cNvPr id="13351" name="Oval 82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52" name="Rectangle 83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27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</p:grpSp>
        <p:grpSp>
          <p:nvGrpSpPr>
            <p:cNvPr id="13344" name="Group 84"/>
            <p:cNvGrpSpPr>
              <a:grpSpLocks/>
            </p:cNvGrpSpPr>
            <p:nvPr/>
          </p:nvGrpSpPr>
          <p:grpSpPr bwMode="auto">
            <a:xfrm>
              <a:off x="3648" y="1389"/>
              <a:ext cx="274" cy="285"/>
              <a:chOff x="4518" y="2763"/>
              <a:chExt cx="360" cy="427"/>
            </a:xfrm>
          </p:grpSpPr>
          <p:sp>
            <p:nvSpPr>
              <p:cNvPr id="13349" name="Oval 85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50" name="Rectangle 86"/>
              <p:cNvSpPr>
                <a:spLocks noChangeArrowheads="1"/>
              </p:cNvSpPr>
              <p:nvPr/>
            </p:nvSpPr>
            <p:spPr bwMode="auto">
              <a:xfrm>
                <a:off x="4582" y="2812"/>
                <a:ext cx="27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L</a:t>
                </a:r>
              </a:p>
            </p:txBody>
          </p:sp>
        </p:grpSp>
        <p:grpSp>
          <p:nvGrpSpPr>
            <p:cNvPr id="13345" name="Group 87"/>
            <p:cNvGrpSpPr>
              <a:grpSpLocks/>
            </p:cNvGrpSpPr>
            <p:nvPr/>
          </p:nvGrpSpPr>
          <p:grpSpPr bwMode="auto">
            <a:xfrm>
              <a:off x="3017" y="1390"/>
              <a:ext cx="274" cy="285"/>
              <a:chOff x="4518" y="2763"/>
              <a:chExt cx="360" cy="427"/>
            </a:xfrm>
          </p:grpSpPr>
          <p:sp>
            <p:nvSpPr>
              <p:cNvPr id="13347" name="Oval 88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48" name="Rectangle 89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276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</p:grpSp>
        <p:sp>
          <p:nvSpPr>
            <p:cNvPr id="13346" name="Line 90"/>
            <p:cNvSpPr>
              <a:spLocks noChangeShapeType="1"/>
            </p:cNvSpPr>
            <p:nvPr/>
          </p:nvSpPr>
          <p:spPr bwMode="auto">
            <a:xfrm>
              <a:off x="4800" y="11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6220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5713413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221" name="Rectangle 93"/>
          <p:cNvSpPr>
            <a:spLocks noChangeArrowheads="1"/>
          </p:cNvSpPr>
          <p:nvPr/>
        </p:nvSpPr>
        <p:spPr bwMode="auto">
          <a:xfrm>
            <a:off x="0" y="1268760"/>
            <a:ext cx="11128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根 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 叶子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 森林</a:t>
            </a:r>
          </a:p>
          <a:p>
            <a:endParaRPr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有序树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无序树</a:t>
            </a:r>
          </a:p>
        </p:txBody>
      </p:sp>
      <p:sp>
        <p:nvSpPr>
          <p:cNvPr id="176222" name="Rectangle 94"/>
          <p:cNvSpPr>
            <a:spLocks noChangeArrowheads="1"/>
          </p:cNvSpPr>
          <p:nvPr/>
        </p:nvSpPr>
        <p:spPr bwMode="auto">
          <a:xfrm>
            <a:off x="762000" y="1341438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 dirty="0">
                <a:latin typeface="Times New Roman" pitchFamily="18" charset="0"/>
              </a:rPr>
              <a:t>即根结点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没有前驱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 dirty="0">
                <a:latin typeface="Times New Roman" pitchFamily="18" charset="0"/>
              </a:rPr>
              <a:t>即终端结点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没有后继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 dirty="0">
                <a:latin typeface="Times New Roman" pitchFamily="18" charset="0"/>
              </a:rPr>
              <a:t>指</a:t>
            </a:r>
            <a:r>
              <a:rPr lang="en-US" altLang="zh-CN" b="1" dirty="0">
                <a:latin typeface="Times New Roman" pitchFamily="18" charset="0"/>
              </a:rPr>
              <a:t>m</a:t>
            </a:r>
            <a:r>
              <a:rPr lang="zh-CN" altLang="en-US" b="1" dirty="0">
                <a:latin typeface="Times New Roman" pitchFamily="18" charset="0"/>
              </a:rPr>
              <a:t>棵不相交的树的集合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例如删除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后的</a:t>
            </a:r>
            <a:r>
              <a:rPr lang="zh-CN" altLang="en-US" b="1">
                <a:latin typeface="Times New Roman" pitchFamily="18" charset="0"/>
              </a:rPr>
              <a:t>子</a:t>
            </a:r>
            <a:r>
              <a:rPr lang="zh-CN" altLang="en-US" b="1" smtClean="0">
                <a:latin typeface="Times New Roman" pitchFamily="18" charset="0"/>
              </a:rPr>
              <a:t>树集合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76223" name="Rectangle 95"/>
          <p:cNvSpPr>
            <a:spLocks noChangeArrowheads="1"/>
          </p:cNvSpPr>
          <p:nvPr/>
        </p:nvSpPr>
        <p:spPr bwMode="auto">
          <a:xfrm>
            <a:off x="152400" y="3933056"/>
            <a:ext cx="11128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双亲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孩子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兄弟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堂兄弟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祖先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子孙</a:t>
            </a:r>
          </a:p>
        </p:txBody>
      </p:sp>
      <p:sp>
        <p:nvSpPr>
          <p:cNvPr id="176224" name="Rectangle 96"/>
          <p:cNvSpPr>
            <a:spLocks noChangeArrowheads="1"/>
          </p:cNvSpPr>
          <p:nvPr/>
        </p:nvSpPr>
        <p:spPr bwMode="auto">
          <a:xfrm>
            <a:off x="1066800" y="2817813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结点各子树从左至右有序，不能互换（左为第一）</a:t>
            </a:r>
          </a:p>
          <a:p>
            <a:pPr eaLnBrk="0" hangingPunct="0"/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b="1">
                <a:latin typeface="Times New Roman" pitchFamily="18" charset="0"/>
              </a:rPr>
              <a:t>结点各子树可互换位置。</a:t>
            </a:r>
          </a:p>
        </p:txBody>
      </p:sp>
    </p:spTree>
    <p:extLst>
      <p:ext uri="{BB962C8B-B14F-4D97-AF65-F5344CB8AC3E}">
        <p14:creationId xmlns:p14="http://schemas.microsoft.com/office/powerpoint/2010/main" val="21860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5" grpId="0" build="p" autoUpdateAnimBg="0"/>
      <p:bldP spid="176220" grpId="0" animBg="1"/>
      <p:bldP spid="176221" grpId="0" autoUpdateAnimBg="0"/>
      <p:bldP spid="176222" grpId="0" build="p" autoUpdateAnimBg="0"/>
      <p:bldP spid="176223" grpId="0" autoUpdateAnimBg="0"/>
      <p:bldP spid="17622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596900"/>
            <a:ext cx="3400425" cy="3175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基本术语（续）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647056" y="1488266"/>
            <a:ext cx="3429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即树的数据元素</a:t>
            </a:r>
          </a:p>
          <a:p>
            <a:pPr eaLnBrk="0" hangingPunct="0"/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结点挂接的子树数</a:t>
            </a:r>
            <a:r>
              <a:rPr lang="zh-CN" altLang="en-US" sz="24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亦称有几个直接后继就是几度“次数”）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50825" y="1395413"/>
            <a:ext cx="1724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结点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结点的度</a:t>
            </a:r>
          </a:p>
          <a:p>
            <a:endParaRPr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endParaRPr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结点的层次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终端结点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分支结点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327025" y="4367213"/>
            <a:ext cx="14221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树的度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树的深度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或高度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02760" name="Group 8"/>
          <p:cNvGrpSpPr>
            <a:grpSpLocks/>
          </p:cNvGrpSpPr>
          <p:nvPr/>
        </p:nvGrpSpPr>
        <p:grpSpPr bwMode="auto">
          <a:xfrm>
            <a:off x="5051425" y="260350"/>
            <a:ext cx="3886200" cy="2476500"/>
            <a:chOff x="3024" y="96"/>
            <a:chExt cx="2592" cy="1560"/>
          </a:xfrm>
        </p:grpSpPr>
        <p:grpSp>
          <p:nvGrpSpPr>
            <p:cNvPr id="14350" name="Group 9"/>
            <p:cNvGrpSpPr>
              <a:grpSpLocks/>
            </p:cNvGrpSpPr>
            <p:nvPr/>
          </p:nvGrpSpPr>
          <p:grpSpPr bwMode="auto">
            <a:xfrm>
              <a:off x="4170" y="96"/>
              <a:ext cx="286" cy="267"/>
              <a:chOff x="4229" y="1348"/>
              <a:chExt cx="376" cy="399"/>
            </a:xfrm>
          </p:grpSpPr>
          <p:sp>
            <p:nvSpPr>
              <p:cNvPr id="14399" name="Oval 10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0" name="Rectangle 11"/>
              <p:cNvSpPr>
                <a:spLocks noChangeArrowheads="1"/>
              </p:cNvSpPr>
              <p:nvPr/>
            </p:nvSpPr>
            <p:spPr bwMode="auto">
              <a:xfrm>
                <a:off x="4299" y="1402"/>
                <a:ext cx="306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14351" name="Group 12"/>
            <p:cNvGrpSpPr>
              <a:grpSpLocks/>
            </p:cNvGrpSpPr>
            <p:nvPr/>
          </p:nvGrpSpPr>
          <p:grpSpPr bwMode="auto">
            <a:xfrm>
              <a:off x="3600" y="480"/>
              <a:ext cx="277" cy="266"/>
              <a:chOff x="3618" y="2067"/>
              <a:chExt cx="363" cy="398"/>
            </a:xfrm>
          </p:grpSpPr>
          <p:sp>
            <p:nvSpPr>
              <p:cNvPr id="14397" name="Oval 13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8" name="Rectangle 14"/>
              <p:cNvSpPr>
                <a:spLocks noChangeArrowheads="1"/>
              </p:cNvSpPr>
              <p:nvPr/>
            </p:nvSpPr>
            <p:spPr bwMode="auto">
              <a:xfrm>
                <a:off x="3688" y="2119"/>
                <a:ext cx="29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 flipH="1">
              <a:off x="3744" y="303"/>
              <a:ext cx="47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3" name="Group 16"/>
            <p:cNvGrpSpPr>
              <a:grpSpLocks/>
            </p:cNvGrpSpPr>
            <p:nvPr/>
          </p:nvGrpSpPr>
          <p:grpSpPr bwMode="auto">
            <a:xfrm>
              <a:off x="4224" y="483"/>
              <a:ext cx="286" cy="266"/>
              <a:chOff x="4809" y="2088"/>
              <a:chExt cx="375" cy="397"/>
            </a:xfrm>
          </p:grpSpPr>
          <p:sp>
            <p:nvSpPr>
              <p:cNvPr id="14395" name="Oval 17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6" name="Rectangle 18"/>
              <p:cNvSpPr>
                <a:spLocks noChangeArrowheads="1"/>
              </p:cNvSpPr>
              <p:nvPr/>
            </p:nvSpPr>
            <p:spPr bwMode="auto">
              <a:xfrm>
                <a:off x="4879" y="2140"/>
                <a:ext cx="305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C</a:t>
                </a:r>
              </a:p>
            </p:txBody>
          </p:sp>
        </p:grpSp>
        <p:grpSp>
          <p:nvGrpSpPr>
            <p:cNvPr id="14354" name="Group 19"/>
            <p:cNvGrpSpPr>
              <a:grpSpLocks/>
            </p:cNvGrpSpPr>
            <p:nvPr/>
          </p:nvGrpSpPr>
          <p:grpSpPr bwMode="auto">
            <a:xfrm>
              <a:off x="4224" y="912"/>
              <a:ext cx="292" cy="265"/>
              <a:chOff x="5130" y="2764"/>
              <a:chExt cx="383" cy="397"/>
            </a:xfrm>
          </p:grpSpPr>
          <p:sp>
            <p:nvSpPr>
              <p:cNvPr id="14393" name="Oval 20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4" name="Rectangle 21"/>
              <p:cNvSpPr>
                <a:spLocks noChangeArrowheads="1"/>
              </p:cNvSpPr>
              <p:nvPr/>
            </p:nvSpPr>
            <p:spPr bwMode="auto">
              <a:xfrm>
                <a:off x="5196" y="2815"/>
                <a:ext cx="31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G</a:t>
                </a:r>
              </a:p>
            </p:txBody>
          </p:sp>
        </p:grp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>
              <a:off x="5184" y="72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6" name="Group 23"/>
            <p:cNvGrpSpPr>
              <a:grpSpLocks/>
            </p:cNvGrpSpPr>
            <p:nvPr/>
          </p:nvGrpSpPr>
          <p:grpSpPr bwMode="auto">
            <a:xfrm>
              <a:off x="3312" y="912"/>
              <a:ext cx="276" cy="264"/>
              <a:chOff x="3951" y="2795"/>
              <a:chExt cx="362" cy="396"/>
            </a:xfrm>
          </p:grpSpPr>
          <p:sp>
            <p:nvSpPr>
              <p:cNvPr id="14391" name="Oval 24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2" name="Rectangle 25"/>
              <p:cNvSpPr>
                <a:spLocks noChangeArrowheads="1"/>
              </p:cNvSpPr>
              <p:nvPr/>
            </p:nvSpPr>
            <p:spPr bwMode="auto">
              <a:xfrm>
                <a:off x="4019" y="2844"/>
                <a:ext cx="294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14357" name="Group 26"/>
            <p:cNvGrpSpPr>
              <a:grpSpLocks/>
            </p:cNvGrpSpPr>
            <p:nvPr/>
          </p:nvGrpSpPr>
          <p:grpSpPr bwMode="auto">
            <a:xfrm>
              <a:off x="4992" y="912"/>
              <a:ext cx="273" cy="266"/>
              <a:chOff x="3662" y="3556"/>
              <a:chExt cx="360" cy="398"/>
            </a:xfrm>
          </p:grpSpPr>
          <p:sp>
            <p:nvSpPr>
              <p:cNvPr id="14389" name="Oval 27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0" name="Rectangle 28"/>
              <p:cNvSpPr>
                <a:spLocks noChangeArrowheads="1"/>
              </p:cNvSpPr>
              <p:nvPr/>
            </p:nvSpPr>
            <p:spPr bwMode="auto">
              <a:xfrm>
                <a:off x="3731" y="3608"/>
                <a:ext cx="24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I</a:t>
                </a:r>
              </a:p>
            </p:txBody>
          </p:sp>
        </p:grp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3504" y="1152"/>
              <a:ext cx="204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9" name="Group 30"/>
            <p:cNvGrpSpPr>
              <a:grpSpLocks/>
            </p:cNvGrpSpPr>
            <p:nvPr/>
          </p:nvGrpSpPr>
          <p:grpSpPr bwMode="auto">
            <a:xfrm>
              <a:off x="4950" y="483"/>
              <a:ext cx="283" cy="266"/>
              <a:chOff x="3328" y="2784"/>
              <a:chExt cx="372" cy="397"/>
            </a:xfrm>
          </p:grpSpPr>
          <p:sp>
            <p:nvSpPr>
              <p:cNvPr id="14387" name="Oval 31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Rectangle 32"/>
              <p:cNvSpPr>
                <a:spLocks noChangeArrowheads="1"/>
              </p:cNvSpPr>
              <p:nvPr/>
            </p:nvSpPr>
            <p:spPr bwMode="auto">
              <a:xfrm>
                <a:off x="3394" y="2836"/>
                <a:ext cx="306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14360" name="Group 33"/>
            <p:cNvGrpSpPr>
              <a:grpSpLocks/>
            </p:cNvGrpSpPr>
            <p:nvPr/>
          </p:nvGrpSpPr>
          <p:grpSpPr bwMode="auto">
            <a:xfrm>
              <a:off x="4656" y="912"/>
              <a:ext cx="293" cy="266"/>
              <a:chOff x="2975" y="3533"/>
              <a:chExt cx="385" cy="398"/>
            </a:xfrm>
          </p:grpSpPr>
          <p:sp>
            <p:nvSpPr>
              <p:cNvPr id="14385" name="Oval 34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Rectangle 35"/>
              <p:cNvSpPr>
                <a:spLocks noChangeArrowheads="1"/>
              </p:cNvSpPr>
              <p:nvPr/>
            </p:nvSpPr>
            <p:spPr bwMode="auto">
              <a:xfrm>
                <a:off x="3043" y="3585"/>
                <a:ext cx="31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H</a:t>
                </a:r>
              </a:p>
            </p:txBody>
          </p:sp>
        </p:grpSp>
        <p:grpSp>
          <p:nvGrpSpPr>
            <p:cNvPr id="14361" name="Group 36"/>
            <p:cNvGrpSpPr>
              <a:grpSpLocks/>
            </p:cNvGrpSpPr>
            <p:nvPr/>
          </p:nvGrpSpPr>
          <p:grpSpPr bwMode="auto">
            <a:xfrm>
              <a:off x="3888" y="912"/>
              <a:ext cx="274" cy="264"/>
              <a:chOff x="4518" y="2763"/>
              <a:chExt cx="360" cy="395"/>
            </a:xfrm>
          </p:grpSpPr>
          <p:sp>
            <p:nvSpPr>
              <p:cNvPr id="14383" name="Oval 37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4" name="Rectangle 38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284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F</a:t>
                </a:r>
              </a:p>
            </p:txBody>
          </p:sp>
        </p:grpSp>
        <p:sp>
          <p:nvSpPr>
            <p:cNvPr id="14362" name="Line 39"/>
            <p:cNvSpPr>
              <a:spLocks noChangeShapeType="1"/>
            </p:cNvSpPr>
            <p:nvPr/>
          </p:nvSpPr>
          <p:spPr bwMode="auto">
            <a:xfrm>
              <a:off x="4368" y="7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40"/>
            <p:cNvSpPr>
              <a:spLocks noChangeShapeType="1"/>
            </p:cNvSpPr>
            <p:nvPr/>
          </p:nvSpPr>
          <p:spPr bwMode="auto">
            <a:xfrm>
              <a:off x="3840" y="7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41"/>
            <p:cNvSpPr>
              <a:spLocks noChangeShapeType="1"/>
            </p:cNvSpPr>
            <p:nvPr/>
          </p:nvSpPr>
          <p:spPr bwMode="auto">
            <a:xfrm flipH="1">
              <a:off x="3456" y="672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42"/>
            <p:cNvSpPr>
              <a:spLocks noChangeShapeType="1"/>
            </p:cNvSpPr>
            <p:nvPr/>
          </p:nvSpPr>
          <p:spPr bwMode="auto">
            <a:xfrm flipH="1">
              <a:off x="4800" y="7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43"/>
            <p:cNvSpPr>
              <a:spLocks noChangeShapeType="1"/>
            </p:cNvSpPr>
            <p:nvPr/>
          </p:nvSpPr>
          <p:spPr bwMode="auto">
            <a:xfrm>
              <a:off x="4394" y="310"/>
              <a:ext cx="694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44"/>
            <p:cNvSpPr>
              <a:spLocks noChangeShapeType="1"/>
            </p:cNvSpPr>
            <p:nvPr/>
          </p:nvSpPr>
          <p:spPr bwMode="auto">
            <a:xfrm>
              <a:off x="4330" y="336"/>
              <a:ext cx="3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8" name="Group 45"/>
            <p:cNvGrpSpPr>
              <a:grpSpLocks/>
            </p:cNvGrpSpPr>
            <p:nvPr/>
          </p:nvGrpSpPr>
          <p:grpSpPr bwMode="auto">
            <a:xfrm>
              <a:off x="5343" y="912"/>
              <a:ext cx="273" cy="266"/>
              <a:chOff x="3662" y="3556"/>
              <a:chExt cx="360" cy="398"/>
            </a:xfrm>
          </p:grpSpPr>
          <p:sp>
            <p:nvSpPr>
              <p:cNvPr id="14381" name="Oval 46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Rectangle 47"/>
              <p:cNvSpPr>
                <a:spLocks noChangeArrowheads="1"/>
              </p:cNvSpPr>
              <p:nvPr/>
            </p:nvSpPr>
            <p:spPr bwMode="auto">
              <a:xfrm>
                <a:off x="3731" y="3608"/>
                <a:ext cx="26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J</a:t>
                </a:r>
              </a:p>
            </p:txBody>
          </p:sp>
        </p:grpSp>
        <p:sp>
          <p:nvSpPr>
            <p:cNvPr id="14369" name="Line 48"/>
            <p:cNvSpPr>
              <a:spLocks noChangeShapeType="1"/>
            </p:cNvSpPr>
            <p:nvPr/>
          </p:nvSpPr>
          <p:spPr bwMode="auto">
            <a:xfrm>
              <a:off x="5136" y="7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49"/>
            <p:cNvSpPr>
              <a:spLocks noChangeShapeType="1"/>
            </p:cNvSpPr>
            <p:nvPr/>
          </p:nvSpPr>
          <p:spPr bwMode="auto">
            <a:xfrm flipH="1">
              <a:off x="3168" y="1152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71" name="Group 50"/>
            <p:cNvGrpSpPr>
              <a:grpSpLocks/>
            </p:cNvGrpSpPr>
            <p:nvPr/>
          </p:nvGrpSpPr>
          <p:grpSpPr bwMode="auto">
            <a:xfrm>
              <a:off x="4670" y="1392"/>
              <a:ext cx="318" cy="264"/>
              <a:chOff x="4518" y="2763"/>
              <a:chExt cx="418" cy="395"/>
            </a:xfrm>
          </p:grpSpPr>
          <p:sp>
            <p:nvSpPr>
              <p:cNvPr id="14379" name="Oval 51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Rectangle 52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351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M</a:t>
                </a:r>
              </a:p>
            </p:txBody>
          </p:sp>
        </p:grpSp>
        <p:grpSp>
          <p:nvGrpSpPr>
            <p:cNvPr id="14372" name="Group 53"/>
            <p:cNvGrpSpPr>
              <a:grpSpLocks/>
            </p:cNvGrpSpPr>
            <p:nvPr/>
          </p:nvGrpSpPr>
          <p:grpSpPr bwMode="auto">
            <a:xfrm>
              <a:off x="3648" y="1392"/>
              <a:ext cx="274" cy="264"/>
              <a:chOff x="4518" y="2763"/>
              <a:chExt cx="360" cy="395"/>
            </a:xfrm>
          </p:grpSpPr>
          <p:sp>
            <p:nvSpPr>
              <p:cNvPr id="14377" name="Oval 54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8" name="Rectangle 55"/>
              <p:cNvSpPr>
                <a:spLocks noChangeArrowheads="1"/>
              </p:cNvSpPr>
              <p:nvPr/>
            </p:nvSpPr>
            <p:spPr bwMode="auto">
              <a:xfrm>
                <a:off x="4582" y="2812"/>
                <a:ext cx="296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L</a:t>
                </a:r>
              </a:p>
            </p:txBody>
          </p:sp>
        </p:grpSp>
        <p:grpSp>
          <p:nvGrpSpPr>
            <p:cNvPr id="14373" name="Group 56"/>
            <p:cNvGrpSpPr>
              <a:grpSpLocks/>
            </p:cNvGrpSpPr>
            <p:nvPr/>
          </p:nvGrpSpPr>
          <p:grpSpPr bwMode="auto">
            <a:xfrm>
              <a:off x="3024" y="1392"/>
              <a:ext cx="292" cy="264"/>
              <a:chOff x="4518" y="2763"/>
              <a:chExt cx="383" cy="395"/>
            </a:xfrm>
          </p:grpSpPr>
          <p:sp>
            <p:nvSpPr>
              <p:cNvPr id="14375" name="Oval 57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6" name="Rectangle 58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316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chemeClr val="tx2"/>
                    </a:solidFill>
                    <a:latin typeface="Times New Roman" pitchFamily="18" charset="0"/>
                    <a:ea typeface="PMingLiU" pitchFamily="18" charset="-120"/>
                  </a:rPr>
                  <a:t>K</a:t>
                </a:r>
              </a:p>
            </p:txBody>
          </p:sp>
        </p:grpSp>
        <p:sp>
          <p:nvSpPr>
            <p:cNvPr id="14374" name="Line 59"/>
            <p:cNvSpPr>
              <a:spLocks noChangeShapeType="1"/>
            </p:cNvSpPr>
            <p:nvPr/>
          </p:nvSpPr>
          <p:spPr bwMode="auto">
            <a:xfrm>
              <a:off x="4800" y="11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2" name="Rectangle 60"/>
          <p:cNvSpPr>
            <a:spLocks noChangeArrowheads="1"/>
          </p:cNvSpPr>
          <p:nvPr/>
        </p:nvSpPr>
        <p:spPr bwMode="auto">
          <a:xfrm>
            <a:off x="1851025" y="2919413"/>
            <a:ext cx="63722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从根到该结点的层数（根结点算第一层）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即度为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的结点，即叶子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即度不为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的结点（也称为内部结点）</a:t>
            </a:r>
          </a:p>
        </p:txBody>
      </p:sp>
      <p:sp>
        <p:nvSpPr>
          <p:cNvPr id="202813" name="Rectangle 61"/>
          <p:cNvSpPr>
            <a:spLocks noChangeArrowheads="1"/>
          </p:cNvSpPr>
          <p:nvPr/>
        </p:nvSpPr>
        <p:spPr bwMode="auto">
          <a:xfrm>
            <a:off x="1546225" y="4383088"/>
            <a:ext cx="74590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所有结点度中的最大值（</a:t>
            </a:r>
            <a:r>
              <a:rPr lang="en-US" altLang="zh-CN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Max{</a:t>
            </a:r>
            <a:r>
              <a:rPr lang="zh-CN" altLang="en-US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各结点的度</a:t>
            </a:r>
            <a:r>
              <a:rPr lang="en-US" altLang="zh-CN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}</a:t>
            </a:r>
            <a:r>
              <a:rPr lang="zh-CN" altLang="en-US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指所有结点中最大的层数（</a:t>
            </a:r>
            <a:r>
              <a:rPr lang="en-US" altLang="zh-CN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Max{</a:t>
            </a:r>
            <a:r>
              <a:rPr lang="zh-CN" altLang="en-US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各结点的层次</a:t>
            </a:r>
            <a:r>
              <a:rPr lang="en-US" altLang="zh-CN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}</a:t>
            </a:r>
            <a:r>
              <a:rPr lang="zh-CN" altLang="en-US" sz="2400" b="1" dirty="0">
                <a:solidFill>
                  <a:srgbClr val="66FFFF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202815" name="Rectangle 63"/>
          <p:cNvSpPr>
            <a:spLocks noChangeArrowheads="1"/>
          </p:cNvSpPr>
          <p:nvPr/>
        </p:nvSpPr>
        <p:spPr bwMode="auto">
          <a:xfrm>
            <a:off x="416479" y="5976525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问：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右上图中的结点数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＝  ；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树的度＝  ；树的深度＝</a:t>
            </a:r>
          </a:p>
        </p:txBody>
      </p:sp>
      <p:sp>
        <p:nvSpPr>
          <p:cNvPr id="202816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8328025" y="5586413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Rectangle 65"/>
          <p:cNvSpPr>
            <a:spLocks noChangeArrowheads="1"/>
          </p:cNvSpPr>
          <p:nvPr/>
        </p:nvSpPr>
        <p:spPr bwMode="auto">
          <a:xfrm>
            <a:off x="3810554" y="6012552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13</a:t>
            </a:r>
          </a:p>
        </p:txBody>
      </p:sp>
      <p:sp>
        <p:nvSpPr>
          <p:cNvPr id="202818" name="Rectangle 66"/>
          <p:cNvSpPr>
            <a:spLocks noChangeArrowheads="1"/>
          </p:cNvSpPr>
          <p:nvPr/>
        </p:nvSpPr>
        <p:spPr bwMode="auto">
          <a:xfrm>
            <a:off x="5726472" y="598347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202819" name="Rectangle 67"/>
          <p:cNvSpPr>
            <a:spLocks noChangeArrowheads="1"/>
          </p:cNvSpPr>
          <p:nvPr/>
        </p:nvSpPr>
        <p:spPr bwMode="auto">
          <a:xfrm>
            <a:off x="7972466" y="598347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95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build="p" autoUpdateAnimBg="0"/>
      <p:bldP spid="202758" grpId="0" autoUpdateAnimBg="0"/>
      <p:bldP spid="202759" grpId="0" autoUpdateAnimBg="0"/>
      <p:bldP spid="202812" grpId="0" build="p" autoUpdateAnimBg="0"/>
      <p:bldP spid="202813" grpId="0" build="p" autoUpdateAnimBg="0"/>
      <p:bldP spid="202815" grpId="0" autoUpdateAnimBg="0"/>
      <p:bldP spid="202816" grpId="0" animBg="1"/>
      <p:bldP spid="202817" grpId="0" autoUpdateAnimBg="0"/>
      <p:bldP spid="202818" grpId="0" autoUpdateAnimBg="0"/>
      <p:bldP spid="20281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6</TotalTime>
  <Words>336</Words>
  <Application>Microsoft Office PowerPoint</Application>
  <PresentationFormat>全屏显示(4:3)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凤舞九天</vt:lpstr>
      <vt:lpstr>基本术语</vt:lpstr>
      <vt:lpstr>基本术语</vt:lpstr>
      <vt:lpstr>基本术语（续）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基本术语</dc:title>
  <dc:creator>微软用户</dc:creator>
  <cp:lastModifiedBy>Sky123.Org</cp:lastModifiedBy>
  <cp:revision>5</cp:revision>
  <dcterms:created xsi:type="dcterms:W3CDTF">2012-10-14T07:48:23Z</dcterms:created>
  <dcterms:modified xsi:type="dcterms:W3CDTF">2013-04-15T12:10:05Z</dcterms:modified>
</cp:coreProperties>
</file>