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7" autoAdjust="0"/>
  </p:normalViewPr>
  <p:slideViewPr>
    <p:cSldViewPr>
      <p:cViewPr varScale="1">
        <p:scale>
          <a:sx n="61" d="100"/>
          <a:sy n="61" d="100"/>
        </p:scale>
        <p:origin x="-7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4/1/2013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3488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4E177-8015-4DAC-9D1F-00C07FA9EACA}" type="datetime1">
              <a:rPr lang="zh-CN" altLang="en-US"/>
              <a:pPr>
                <a:defRPr/>
              </a:pPr>
              <a:t>2013/4/1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3047" y="532491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8E057-2DF0-4E59-82E1-052E1529F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45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4/1/2013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4/1/2013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4/1/2013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4EC5816F-D43D-40D1-9B38-E1A2C18F0972}" type="datetime1">
              <a:rPr lang="en-US" smtClean="0"/>
              <a:pPr/>
              <a:t>4/1/2013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4/1/2013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逻辑结构与存储结构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09688"/>
            <a:ext cx="3581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ea typeface="幼圆" pitchFamily="49" charset="-122"/>
              </a:rPr>
              <a:t>树的逻辑结构 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71688"/>
            <a:ext cx="8077200" cy="1447800"/>
          </a:xfrm>
          <a:prstGeom prst="rect">
            <a:avLst/>
          </a:prstGeom>
        </p:spPr>
        <p:txBody>
          <a:bodyPr/>
          <a:lstStyle/>
          <a:p>
            <a:pPr marL="1619250" indent="-1619250" eaLnBrk="1" hangingPunct="1"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2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特点</a:t>
            </a:r>
            <a:r>
              <a:rPr lang="en-US" altLang="zh-CN" sz="22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： 一对多（</a:t>
            </a:r>
            <a:r>
              <a:rPr lang="en-US" altLang="zh-CN" sz="2200" b="1" dirty="0" smtClean="0">
                <a:latin typeface="幼圆" pitchFamily="49" charset="-122"/>
                <a:ea typeface="幼圆" pitchFamily="49" charset="-122"/>
              </a:rPr>
              <a:t>1:n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），有多个直接后继（如家谱树、目录树等等），但只有一个根结点，且</a:t>
            </a:r>
            <a:r>
              <a:rPr lang="zh-CN" altLang="en-US" sz="2200" b="1" dirty="0" smtClean="0">
                <a:solidFill>
                  <a:srgbClr val="66FFFF"/>
                </a:solidFill>
                <a:latin typeface="幼圆" pitchFamily="49" charset="-122"/>
                <a:ea typeface="幼圆" pitchFamily="49" charset="-122"/>
              </a:rPr>
              <a:t>子树之间互不相交。 </a:t>
            </a: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228600" y="3824288"/>
            <a:ext cx="358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chemeClr val="hlink"/>
                </a:solidFill>
                <a:latin typeface="Times New Roman" pitchFamily="18" charset="0"/>
              </a:rPr>
              <a:t>树的存储结构</a:t>
            </a:r>
            <a:r>
              <a:rPr lang="zh-CN" altLang="en-US" sz="32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381000" y="4662488"/>
            <a:ext cx="78486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讨论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itchFamily="18" charset="0"/>
              </a:rPr>
              <a:t>：</a:t>
            </a:r>
            <a:r>
              <a:rPr lang="zh-CN" altLang="en-US" sz="2800" b="1" dirty="0">
                <a:latin typeface="Times New Roman" pitchFamily="18" charset="0"/>
              </a:rPr>
              <a:t>树是非线性结构，该怎样存储？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————</a:t>
            </a:r>
            <a:r>
              <a:rPr lang="zh-CN" altLang="en-US" sz="2800" b="1" dirty="0">
                <a:latin typeface="幼圆" pitchFamily="49" charset="-122"/>
              </a:rPr>
              <a:t>仍然有顺序存储、链式存储等方式。</a:t>
            </a:r>
            <a:r>
              <a:rPr lang="zh-CN" altLang="en-US" sz="2800" b="1" dirty="0">
                <a:solidFill>
                  <a:schemeClr val="accent1"/>
                </a:solidFill>
                <a:latin typeface="幼圆" pitchFamily="49" charset="-122"/>
              </a:rPr>
              <a:t> </a:t>
            </a:r>
          </a:p>
        </p:txBody>
      </p:sp>
      <p:sp>
        <p:nvSpPr>
          <p:cNvPr id="20480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5195888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1219200" y="260350"/>
            <a:ext cx="495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逻辑结构与物理结构</a:t>
            </a:r>
          </a:p>
        </p:txBody>
      </p:sp>
    </p:spTree>
    <p:extLst>
      <p:ext uri="{BB962C8B-B14F-4D97-AF65-F5344CB8AC3E}">
        <p14:creationId xmlns:p14="http://schemas.microsoft.com/office/powerpoint/2010/main" val="241134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  <p:bldP spid="204805" grpId="0" autoUpdateAnimBg="0"/>
      <p:bldP spid="204806" grpId="0" build="p" autoUpdateAnimBg="0"/>
      <p:bldP spid="2048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41550"/>
            <a:ext cx="7543800" cy="762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FF00"/>
                </a:solidFill>
                <a:ea typeface="幼圆" pitchFamily="49" charset="-122"/>
              </a:rPr>
              <a:t>讨论</a:t>
            </a:r>
            <a:r>
              <a:rPr lang="en-US" altLang="zh-CN" sz="2800" b="1" dirty="0" smtClean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lang="zh-CN" altLang="en-US" sz="2800" b="1" dirty="0" smtClean="0">
                <a:solidFill>
                  <a:srgbClr val="FFFF00"/>
                </a:solidFill>
                <a:ea typeface="幼圆" pitchFamily="49" charset="-122"/>
              </a:rPr>
              <a:t>：树的链式存储方案应该怎样制定？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98550"/>
            <a:ext cx="83058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可规定为</a:t>
            </a:r>
            <a:r>
              <a:rPr lang="zh-CN" altLang="en-US" sz="2000" b="1" dirty="0" smtClean="0">
                <a:solidFill>
                  <a:srgbClr val="99FF33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 dirty="0" smtClean="0">
                <a:solidFill>
                  <a:srgbClr val="66FFFF"/>
                </a:solidFill>
                <a:latin typeface="幼圆" pitchFamily="49" charset="-122"/>
                <a:ea typeface="幼圆" pitchFamily="49" charset="-122"/>
              </a:rPr>
              <a:t>从上至下、从左至右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将树的结点依次存入内存。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重大缺陷</a:t>
            </a:r>
            <a:r>
              <a:rPr lang="zh-CN" altLang="en-US" sz="2000" b="1" dirty="0" smtClean="0">
                <a:solidFill>
                  <a:srgbClr val="99FF33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复原困难（不能唯一复原就没有实用价值）。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57200" y="260350"/>
            <a:ext cx="754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讨论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itchFamily="18" charset="0"/>
              </a:rPr>
              <a:t>：</a:t>
            </a:r>
            <a:r>
              <a:rPr lang="zh-CN" altLang="en-US" sz="2800" b="1" dirty="0">
                <a:latin typeface="Times New Roman" pitchFamily="18" charset="0"/>
              </a:rPr>
              <a:t>树的</a:t>
            </a:r>
            <a:r>
              <a:rPr lang="zh-CN" altLang="en-US" sz="2800" b="1" dirty="0">
                <a:solidFill>
                  <a:srgbClr val="66FFFF"/>
                </a:solidFill>
                <a:latin typeface="Times New Roman" pitchFamily="18" charset="0"/>
              </a:rPr>
              <a:t>顺序存储</a:t>
            </a:r>
            <a:r>
              <a:rPr lang="zh-CN" altLang="en-US" sz="2800" b="1" dirty="0">
                <a:latin typeface="Times New Roman" pitchFamily="18" charset="0"/>
              </a:rPr>
              <a:t>方案应该怎样制定？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381000" y="3308350"/>
            <a:ext cx="7924800" cy="1979613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幼圆" pitchFamily="49" charset="-122"/>
              </a:rPr>
              <a:t>可用多重链表</a:t>
            </a:r>
            <a:r>
              <a:rPr lang="zh-CN" altLang="en-US" sz="2400" b="1" dirty="0">
                <a:solidFill>
                  <a:srgbClr val="99FF33"/>
                </a:solidFill>
                <a:latin typeface="幼圆" pitchFamily="49" charset="-122"/>
              </a:rPr>
              <a:t>：</a:t>
            </a:r>
            <a:r>
              <a:rPr lang="zh-CN" altLang="en-US" sz="2400" b="1" dirty="0">
                <a:latin typeface="幼圆" pitchFamily="49" charset="-122"/>
              </a:rPr>
              <a:t>一个前趋指针，</a:t>
            </a:r>
            <a:r>
              <a:rPr lang="en-US" altLang="zh-CN" sz="2400" b="1" dirty="0">
                <a:solidFill>
                  <a:schemeClr val="hlink"/>
                </a:solidFill>
                <a:latin typeface="幼圆" pitchFamily="49" charset="-122"/>
              </a:rPr>
              <a:t>n</a:t>
            </a:r>
            <a:r>
              <a:rPr lang="zh-CN" altLang="en-US" sz="2400" b="1" dirty="0">
                <a:latin typeface="幼圆" pitchFamily="49" charset="-122"/>
              </a:rPr>
              <a:t>个后继指针。</a:t>
            </a:r>
          </a:p>
          <a:p>
            <a:r>
              <a:rPr lang="zh-CN" altLang="en-US" sz="2400" b="1" dirty="0">
                <a:solidFill>
                  <a:schemeClr val="tx2"/>
                </a:solidFill>
                <a:latin typeface="幼圆" pitchFamily="49" charset="-122"/>
              </a:rPr>
              <a:t>细节问题</a:t>
            </a:r>
            <a:r>
              <a:rPr lang="zh-CN" altLang="en-US" sz="2400" b="1" dirty="0">
                <a:solidFill>
                  <a:srgbClr val="99FF33"/>
                </a:solidFill>
                <a:latin typeface="幼圆" pitchFamily="49" charset="-122"/>
              </a:rPr>
              <a:t>：</a:t>
            </a:r>
            <a:r>
              <a:rPr lang="zh-CN" altLang="en-US" sz="2400" b="1" dirty="0">
                <a:latin typeface="幼圆" pitchFamily="49" charset="-122"/>
              </a:rPr>
              <a:t>树中结点的结构类型样式该如何设计？</a:t>
            </a:r>
            <a:endParaRPr lang="zh-CN" altLang="en-US" sz="2400" b="1" dirty="0">
              <a:solidFill>
                <a:srgbClr val="99FF33"/>
              </a:solidFill>
              <a:latin typeface="幼圆" pitchFamily="49" charset="-122"/>
            </a:endParaRPr>
          </a:p>
          <a:p>
            <a:r>
              <a:rPr lang="zh-CN" altLang="en-US" sz="2400" b="1" dirty="0">
                <a:solidFill>
                  <a:srgbClr val="99FF33"/>
                </a:solidFill>
                <a:latin typeface="幼圆" pitchFamily="49" charset="-122"/>
              </a:rPr>
              <a:t>          </a:t>
            </a:r>
            <a:r>
              <a:rPr lang="zh-CN" altLang="en-US" sz="2400" b="1" dirty="0">
                <a:latin typeface="幼圆" pitchFamily="49" charset="-122"/>
              </a:rPr>
              <a:t>即应该设计成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itchFamily="18" charset="0"/>
              </a:rPr>
              <a:t>“</a:t>
            </a:r>
            <a:r>
              <a:rPr lang="zh-CN" altLang="en-US" sz="2400" b="1" dirty="0">
                <a:solidFill>
                  <a:schemeClr val="accent1"/>
                </a:solidFill>
                <a:latin typeface="幼圆" pitchFamily="49" charset="-122"/>
              </a:rPr>
              <a:t>等长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itchFamily="18" charset="0"/>
              </a:rPr>
              <a:t>”</a:t>
            </a:r>
            <a:r>
              <a:rPr lang="zh-CN" altLang="en-US" sz="2400" b="1" dirty="0">
                <a:solidFill>
                  <a:schemeClr val="accent1"/>
                </a:solidFill>
                <a:latin typeface="幼圆" pitchFamily="49" charset="-122"/>
              </a:rPr>
              <a:t>还是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itchFamily="18" charset="0"/>
              </a:rPr>
              <a:t>“</a:t>
            </a:r>
            <a:r>
              <a:rPr lang="zh-CN" altLang="en-US" sz="2400" b="1" dirty="0">
                <a:solidFill>
                  <a:schemeClr val="accent1"/>
                </a:solidFill>
                <a:latin typeface="幼圆" pitchFamily="49" charset="-122"/>
              </a:rPr>
              <a:t>不等长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itchFamily="18" charset="0"/>
              </a:rPr>
              <a:t>”</a:t>
            </a:r>
            <a:r>
              <a:rPr lang="zh-CN" altLang="en-US" sz="2400" b="1" dirty="0">
                <a:latin typeface="幼圆" pitchFamily="49" charset="-122"/>
              </a:rPr>
              <a:t>？</a:t>
            </a:r>
          </a:p>
          <a:p>
            <a:r>
              <a:rPr lang="zh-CN" altLang="en-US" sz="2400" b="1" dirty="0">
                <a:solidFill>
                  <a:schemeClr val="tx2"/>
                </a:solidFill>
                <a:latin typeface="幼圆" pitchFamily="49" charset="-122"/>
              </a:rPr>
              <a:t>缺点</a:t>
            </a:r>
            <a:r>
              <a:rPr lang="zh-CN" altLang="en-US" sz="2400" b="1" dirty="0">
                <a:solidFill>
                  <a:srgbClr val="99FF33"/>
                </a:solidFill>
                <a:latin typeface="幼圆" pitchFamily="49" charset="-122"/>
              </a:rPr>
              <a:t>：</a:t>
            </a:r>
            <a:r>
              <a:rPr lang="zh-CN" altLang="en-US" sz="2400" b="1" dirty="0">
                <a:latin typeface="幼圆" pitchFamily="49" charset="-122"/>
              </a:rPr>
              <a:t>等长结构太浪费（每个结点的度不一定相同）；</a:t>
            </a:r>
          </a:p>
          <a:p>
            <a:r>
              <a:rPr lang="zh-CN" altLang="en-US" sz="2400" b="1" dirty="0">
                <a:latin typeface="幼圆" pitchFamily="49" charset="-122"/>
              </a:rPr>
              <a:t>      不等长结构太复杂（要定义好多种结构类型）。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381000" y="5365749"/>
            <a:ext cx="7967837" cy="830997"/>
          </a:xfrm>
          <a:prstGeom prst="rect">
            <a:avLst/>
          </a:prstGeom>
          <a:solidFill>
            <a:srgbClr val="333399"/>
          </a:solidFill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524000" indent="-1524000"/>
            <a:r>
              <a:rPr lang="zh-CN" altLang="en-US" sz="2400" b="1" dirty="0">
                <a:solidFill>
                  <a:srgbClr val="FFFF00"/>
                </a:solidFill>
                <a:latin typeface="幼圆" pitchFamily="49" charset="-122"/>
              </a:rPr>
              <a:t>解决思路：</a:t>
            </a:r>
            <a:r>
              <a:rPr lang="zh-CN" altLang="en-US" sz="2400" b="1" dirty="0">
                <a:solidFill>
                  <a:schemeClr val="tx2"/>
                </a:solidFill>
                <a:latin typeface="幼圆" pitchFamily="49" charset="-122"/>
              </a:rPr>
              <a:t>先研究最简单、最有规律的树，然后设法把一般的树转化为简单树。</a:t>
            </a:r>
          </a:p>
        </p:txBody>
      </p:sp>
      <p:sp>
        <p:nvSpPr>
          <p:cNvPr id="21607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567055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2" name="AutoShape 8"/>
          <p:cNvSpPr>
            <a:spLocks noChangeArrowheads="1"/>
          </p:cNvSpPr>
          <p:nvPr/>
        </p:nvSpPr>
        <p:spPr bwMode="auto">
          <a:xfrm>
            <a:off x="2268538" y="3933825"/>
            <a:ext cx="3924300" cy="1228725"/>
          </a:xfrm>
          <a:prstGeom prst="wedgeRoundRectCallout">
            <a:avLst>
              <a:gd name="adj1" fmla="val -17153"/>
              <a:gd name="adj2" fmla="val 64597"/>
              <a:gd name="adj3" fmla="val 16667"/>
            </a:avLst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40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二叉树</a:t>
            </a:r>
          </a:p>
        </p:txBody>
      </p:sp>
    </p:spTree>
    <p:extLst>
      <p:ext uri="{BB962C8B-B14F-4D97-AF65-F5344CB8AC3E}">
        <p14:creationId xmlns:p14="http://schemas.microsoft.com/office/powerpoint/2010/main" val="259006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1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16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16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16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16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/>
      <p:bldP spid="216067" grpId="0" build="p" autoUpdateAnimBg="0"/>
      <p:bldP spid="216068" grpId="0" autoUpdateAnimBg="0"/>
      <p:bldP spid="216069" grpId="0" build="p" autoUpdateAnimBg="0"/>
      <p:bldP spid="216070" grpId="0" animBg="1" autoUpdateAnimBg="0"/>
      <p:bldP spid="216071" grpId="0" animBg="1"/>
      <p:bldP spid="21607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25697" y="549275"/>
            <a:ext cx="5986463" cy="5616575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树和森林的存储结构</a:t>
            </a:r>
          </a:p>
          <a:p>
            <a:r>
              <a:rPr lang="en-US" altLang="zh-CN" b="1" dirty="0" smtClean="0"/>
              <a:t>1. </a:t>
            </a:r>
            <a:r>
              <a:rPr lang="zh-CN" altLang="en-US" b="1" dirty="0" smtClean="0">
                <a:solidFill>
                  <a:srgbClr val="66FFFF"/>
                </a:solidFill>
              </a:rPr>
              <a:t>树的双亲表示法</a:t>
            </a:r>
          </a:p>
          <a:p>
            <a:pPr lvl="2">
              <a:buFont typeface="Wingdings" pitchFamily="2" charset="2"/>
              <a:buNone/>
            </a:pPr>
            <a:r>
              <a:rPr lang="pt-BR" altLang="zh-CN" sz="2400" b="1" dirty="0" smtClean="0"/>
              <a:t>#define MAX_TREE_SIZE 100</a:t>
            </a:r>
          </a:p>
          <a:p>
            <a:pPr lvl="2">
              <a:buFont typeface="Wingdings" pitchFamily="2" charset="2"/>
              <a:buNone/>
            </a:pPr>
            <a:r>
              <a:rPr lang="pt-BR" altLang="zh-CN" sz="2400" b="1" dirty="0" smtClean="0"/>
              <a:t>typedef struct PTNode{</a:t>
            </a:r>
            <a:endParaRPr lang="en-US" altLang="zh-CN" sz="2400" b="1" dirty="0" smtClean="0"/>
          </a:p>
          <a:p>
            <a:pPr lvl="2">
              <a:buFont typeface="Wingdings" pitchFamily="2" charset="2"/>
              <a:buNone/>
            </a:pPr>
            <a:r>
              <a:rPr lang="en-US" altLang="zh-CN" sz="2400" b="1" dirty="0" smtClean="0"/>
              <a:t>     </a:t>
            </a:r>
            <a:r>
              <a:rPr lang="en-US" altLang="zh-CN" sz="2400" b="1" dirty="0" err="1" smtClean="0"/>
              <a:t>DataType</a:t>
            </a:r>
            <a:r>
              <a:rPr lang="en-US" altLang="zh-CN" sz="2400" b="1" dirty="0" smtClean="0"/>
              <a:t> data;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parent;</a:t>
            </a:r>
            <a:endParaRPr lang="pt-BR" altLang="zh-CN" sz="2400" b="1" dirty="0" smtClean="0"/>
          </a:p>
          <a:p>
            <a:pPr lvl="2">
              <a:buFont typeface="Wingdings" pitchFamily="2" charset="2"/>
              <a:buNone/>
            </a:pPr>
            <a:r>
              <a:rPr lang="pt-BR" altLang="zh-CN" sz="2400" b="1" dirty="0" smtClean="0"/>
              <a:t>} PTNode;</a:t>
            </a:r>
          </a:p>
          <a:p>
            <a:pPr lvl="2">
              <a:buFont typeface="Wingdings" pitchFamily="2" charset="2"/>
              <a:buNone/>
            </a:pPr>
            <a:endParaRPr lang="pt-BR" altLang="zh-CN" sz="2400" b="1" dirty="0" smtClean="0"/>
          </a:p>
          <a:p>
            <a:pPr lvl="2">
              <a:buFont typeface="Wingdings" pitchFamily="2" charset="2"/>
              <a:buNone/>
            </a:pPr>
            <a:r>
              <a:rPr lang="pt-BR" altLang="zh-CN" sz="2400" b="1" dirty="0" smtClean="0"/>
              <a:t>typedef struct PTree{</a:t>
            </a:r>
            <a:endParaRPr lang="en-US" altLang="zh-CN" sz="2400" b="1" dirty="0" smtClean="0"/>
          </a:p>
          <a:p>
            <a:pPr lvl="2">
              <a:buFont typeface="Wingdings" pitchFamily="2" charset="2"/>
              <a:buNone/>
            </a:pPr>
            <a:r>
              <a:rPr lang="en-US" altLang="zh-CN" sz="2400" b="1" dirty="0" smtClean="0"/>
              <a:t>     </a:t>
            </a:r>
            <a:r>
              <a:rPr lang="en-US" altLang="zh-CN" sz="2400" b="1" dirty="0" err="1" smtClean="0"/>
              <a:t>PTNode</a:t>
            </a:r>
            <a:r>
              <a:rPr lang="en-US" altLang="zh-CN" sz="2400" b="1" dirty="0" smtClean="0"/>
              <a:t> nodes[MAX_TREE_SIZE];</a:t>
            </a:r>
            <a:endParaRPr lang="pt-BR" altLang="zh-CN" sz="2400" b="1" dirty="0" smtClean="0"/>
          </a:p>
          <a:p>
            <a:pPr lvl="2">
              <a:buFont typeface="Wingdings" pitchFamily="2" charset="2"/>
              <a:buNone/>
            </a:pPr>
            <a:r>
              <a:rPr lang="pt-BR" altLang="zh-CN" sz="2400" b="1" dirty="0" smtClean="0"/>
              <a:t>    int r, n;</a:t>
            </a:r>
          </a:p>
          <a:p>
            <a:pPr lvl="2">
              <a:buFont typeface="Wingdings" pitchFamily="2" charset="2"/>
              <a:buNone/>
            </a:pPr>
            <a:r>
              <a:rPr lang="pt-BR" altLang="zh-CN" sz="2400" b="1" dirty="0" smtClean="0"/>
              <a:t>} PTree;</a:t>
            </a:r>
            <a:endParaRPr lang="zh-CN" altLang="en-US" sz="2400" b="1" dirty="0" smtClean="0"/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730CB892-EF1C-46ED-916F-F54575C2B430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072579"/>
              </p:ext>
            </p:extLst>
          </p:nvPr>
        </p:nvGraphicFramePr>
        <p:xfrm>
          <a:off x="5076056" y="620688"/>
          <a:ext cx="4067944" cy="340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1928112" imgH="1405083" progId="Visio.Drawing.11">
                  <p:embed/>
                </p:oleObj>
              </mc:Choice>
              <mc:Fallback>
                <p:oleObj name="Visio" r:id="rId3" imgW="1928112" imgH="14050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620688"/>
                        <a:ext cx="4067944" cy="340518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3348038" y="5987288"/>
            <a:ext cx="2232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66FFFF"/>
                </a:solidFill>
              </a:rPr>
              <a:t>优缺点</a:t>
            </a:r>
            <a:r>
              <a:rPr lang="en-US" altLang="zh-CN" sz="2800" b="1" dirty="0">
                <a:solidFill>
                  <a:srgbClr val="66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282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9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60649"/>
            <a:ext cx="6552406" cy="612110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</a:pPr>
            <a:r>
              <a:rPr lang="zh-CN" altLang="en-US" b="1" dirty="0" smtClean="0">
                <a:solidFill>
                  <a:srgbClr val="FFFF00"/>
                </a:solidFill>
              </a:rPr>
              <a:t>树和森林的存储结构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altLang="zh-CN" b="1" dirty="0" smtClean="0"/>
              <a:t>2.</a:t>
            </a:r>
            <a:r>
              <a:rPr lang="zh-CN" altLang="en-US" sz="2800" b="1" dirty="0" smtClean="0">
                <a:solidFill>
                  <a:srgbClr val="66FFFF"/>
                </a:solidFill>
              </a:rPr>
              <a:t>树的孩子表示法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b="1" dirty="0" smtClean="0"/>
              <a:t>typedef struct CTNode{</a:t>
            </a:r>
            <a:endParaRPr lang="en-US" altLang="zh-CN" b="1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child;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err="1" smtClean="0"/>
              <a:t>struct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CTNode</a:t>
            </a:r>
            <a:r>
              <a:rPr lang="en-US" altLang="zh-CN" b="1" dirty="0" smtClean="0"/>
              <a:t> *next;</a:t>
            </a:r>
            <a:endParaRPr lang="pt-BR" altLang="zh-CN" b="1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b="1" dirty="0" smtClean="0"/>
              <a:t>}CTNode;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b="1" dirty="0" smtClean="0"/>
              <a:t>typedef struct CTBox{</a:t>
            </a:r>
            <a:endParaRPr lang="en-US" altLang="zh-CN" b="1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DataType</a:t>
            </a:r>
            <a:r>
              <a:rPr lang="en-US" altLang="zh-CN" b="1" dirty="0" smtClean="0"/>
              <a:t> data;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err="1" smtClean="0"/>
              <a:t>CTNode</a:t>
            </a:r>
            <a:r>
              <a:rPr lang="en-US" altLang="zh-CN" b="1" dirty="0" smtClean="0"/>
              <a:t> *</a:t>
            </a:r>
            <a:r>
              <a:rPr lang="en-US" altLang="zh-CN" b="1" dirty="0" err="1" smtClean="0"/>
              <a:t>firstchild</a:t>
            </a:r>
            <a:r>
              <a:rPr lang="en-US" altLang="zh-CN" b="1" dirty="0" smtClean="0"/>
              <a:t>;</a:t>
            </a:r>
            <a:endParaRPr lang="pt-BR" altLang="zh-CN" b="1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b="1" dirty="0" smtClean="0"/>
              <a:t>}CTBox</a:t>
            </a:r>
            <a:r>
              <a:rPr lang="pt-BR" altLang="zh-CN" b="1" dirty="0" smtClean="0"/>
              <a:t>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pt-BR" altLang="zh-CN" b="1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b="1" dirty="0" smtClean="0"/>
              <a:t>typedef struct CTree{</a:t>
            </a:r>
            <a:endParaRPr lang="en-US" altLang="zh-CN" b="1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CTBox</a:t>
            </a:r>
            <a:r>
              <a:rPr lang="en-US" altLang="zh-CN" b="1" dirty="0" smtClean="0"/>
              <a:t> nodes[MAX_TREE_SIZE];</a:t>
            </a:r>
            <a:endParaRPr lang="pt-BR" altLang="zh-CN" b="1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b="1" dirty="0" smtClean="0"/>
              <a:t>    int n,r;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b="1" dirty="0" smtClean="0"/>
              <a:t>} CTree;</a:t>
            </a:r>
            <a:endParaRPr lang="zh-CN" altLang="en-US" b="1" dirty="0" smtClean="0"/>
          </a:p>
        </p:txBody>
      </p:sp>
      <p:graphicFrame>
        <p:nvGraphicFramePr>
          <p:cNvPr id="130062" name="Object 1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48128557"/>
              </p:ext>
            </p:extLst>
          </p:nvPr>
        </p:nvGraphicFramePr>
        <p:xfrm>
          <a:off x="4788024" y="2276872"/>
          <a:ext cx="4355976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3" imgW="2435733" imgH="1419606" progId="Visio.Drawing.11">
                  <p:embed/>
                </p:oleObj>
              </mc:Choice>
              <mc:Fallback>
                <p:oleObj name="Visio" r:id="rId3" imgW="2435733" imgH="14196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276872"/>
                        <a:ext cx="4355976" cy="244827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44183223"/>
              </p:ext>
            </p:extLst>
          </p:nvPr>
        </p:nvGraphicFramePr>
        <p:xfrm>
          <a:off x="5868988" y="34925"/>
          <a:ext cx="230346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5" imgW="947547" imgH="922020" progId="Visio.Drawing.11">
                  <p:embed/>
                </p:oleObj>
              </mc:Choice>
              <mc:Fallback>
                <p:oleObj name="Visio" r:id="rId5" imgW="947547" imgH="9220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34925"/>
                        <a:ext cx="2303462" cy="22415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3348038" y="5589588"/>
            <a:ext cx="2232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66FFFF"/>
                </a:solidFill>
              </a:rPr>
              <a:t>优缺点</a:t>
            </a:r>
            <a:r>
              <a:rPr lang="en-US" altLang="zh-CN" sz="2800" b="1" dirty="0">
                <a:solidFill>
                  <a:srgbClr val="66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65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0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0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0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0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0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0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549275"/>
            <a:ext cx="6624637" cy="2374900"/>
          </a:xfrm>
        </p:spPr>
        <p:txBody>
          <a:bodyPr/>
          <a:lstStyle/>
          <a:p>
            <a:pPr marL="0" indent="0"/>
            <a:r>
              <a:rPr lang="zh-CN" altLang="en-US" b="1" dirty="0" smtClean="0">
                <a:solidFill>
                  <a:srgbClr val="FFFF00"/>
                </a:solidFill>
              </a:rPr>
              <a:t>树和森林的存储结构</a:t>
            </a:r>
          </a:p>
          <a:p>
            <a:pPr marL="0" indent="0"/>
            <a:r>
              <a:rPr lang="zh-CN" altLang="en-US" b="1" dirty="0" smtClean="0">
                <a:solidFill>
                  <a:srgbClr val="66FFFF"/>
                </a:solidFill>
              </a:rPr>
              <a:t>树的双亲孩子表示法</a:t>
            </a:r>
          </a:p>
          <a:p>
            <a:pPr marL="0" indent="0"/>
            <a:r>
              <a:rPr lang="zh-CN" altLang="pt-BR" b="1" dirty="0" smtClean="0"/>
              <a:t>将双亲表示法和孩子表示法二者结合起来，查找孩子和双亲都很方便</a:t>
            </a:r>
            <a:endParaRPr lang="zh-CN" altLang="en-US" b="1" dirty="0" smtClean="0"/>
          </a:p>
        </p:txBody>
      </p:sp>
      <p:graphicFrame>
        <p:nvGraphicFramePr>
          <p:cNvPr id="133127" name="Object 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4614172"/>
              </p:ext>
            </p:extLst>
          </p:nvPr>
        </p:nvGraphicFramePr>
        <p:xfrm>
          <a:off x="3563938" y="3213100"/>
          <a:ext cx="5470525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3" imgW="2615946" imgH="1410462" progId="Visio.Drawing.11">
                  <p:embed/>
                </p:oleObj>
              </mc:Choice>
              <mc:Fallback>
                <p:oleObj name="Visio" r:id="rId3" imgW="2615946" imgH="141046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213100"/>
                        <a:ext cx="5470525" cy="294798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3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65329307"/>
              </p:ext>
            </p:extLst>
          </p:nvPr>
        </p:nvGraphicFramePr>
        <p:xfrm>
          <a:off x="827088" y="3429000"/>
          <a:ext cx="230346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5" imgW="947547" imgH="922020" progId="Visio.Drawing.11">
                  <p:embed/>
                </p:oleObj>
              </mc:Choice>
              <mc:Fallback>
                <p:oleObj name="Visio" r:id="rId5" imgW="947547" imgH="9220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429000"/>
                        <a:ext cx="2303462" cy="22415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自定义 17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FDEF8B"/>
      </a:accent1>
      <a:accent2>
        <a:srgbClr val="91FFFF"/>
      </a:accent2>
      <a:accent3>
        <a:srgbClr val="B8D69C"/>
      </a:accent3>
      <a:accent4>
        <a:srgbClr val="91FFFF"/>
      </a:accent4>
      <a:accent5>
        <a:srgbClr val="D8C5F8"/>
      </a:accent5>
      <a:accent6>
        <a:srgbClr val="23FFFE"/>
      </a:accent6>
      <a:hlink>
        <a:srgbClr val="D9BE02"/>
      </a:hlink>
      <a:folHlink>
        <a:srgbClr val="FDEF8B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深绿色背景</Template>
  <TotalTime>21</TotalTime>
  <Words>379</Words>
  <Application>Microsoft Office PowerPoint</Application>
  <PresentationFormat>全屏显示(4:3)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凤舞九天</vt:lpstr>
      <vt:lpstr>Visio</vt:lpstr>
      <vt:lpstr>逻辑结构与存储结构</vt:lpstr>
      <vt:lpstr>树的逻辑结构 </vt:lpstr>
      <vt:lpstr>讨论3：树的链式存储方案应该怎样制定？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逻辑结构与存储结构</dc:title>
  <dc:creator>微软用户</dc:creator>
  <cp:lastModifiedBy>Sky123.Org</cp:lastModifiedBy>
  <cp:revision>10</cp:revision>
  <dcterms:created xsi:type="dcterms:W3CDTF">2012-10-14T07:51:50Z</dcterms:created>
  <dcterms:modified xsi:type="dcterms:W3CDTF">2013-04-01T07:24:04Z</dcterms:modified>
</cp:coreProperties>
</file>