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4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7" autoAdjust="0"/>
  </p:normalViewPr>
  <p:slideViewPr>
    <p:cSldViewPr>
      <p:cViewPr varScale="1">
        <p:scale>
          <a:sx n="61" d="100"/>
          <a:sy n="61" d="100"/>
        </p:scale>
        <p:origin x="-7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3488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4E177-8015-4DAC-9D1F-00C07FA9EACA}" type="datetime1">
              <a:rPr lang="zh-CN" altLang="en-US"/>
              <a:pPr>
                <a:defRPr/>
              </a:pPr>
              <a:t>2013/4/24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3047" y="532491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8E057-2DF0-4E59-82E1-052E1529F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38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1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1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4EC5816F-D43D-40D1-9B38-E1A2C18F0972}" type="datetime1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1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树与二叉树的相互转换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76250"/>
            <a:ext cx="8280400" cy="5329238"/>
          </a:xfrm>
        </p:spPr>
        <p:txBody>
          <a:bodyPr/>
          <a:lstStyle/>
          <a:p>
            <a:pPr marL="0" indent="0" algn="ju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FF00"/>
                </a:solidFill>
              </a:rPr>
              <a:t>树和森林的存储结构</a:t>
            </a:r>
          </a:p>
          <a:p>
            <a:pPr marL="0" indent="0" algn="just">
              <a:lnSpc>
                <a:spcPct val="90000"/>
              </a:lnSpc>
            </a:pPr>
            <a:r>
              <a:rPr lang="en-US" altLang="zh-CN" sz="2800" b="1" dirty="0" smtClean="0"/>
              <a:t>4.</a:t>
            </a:r>
            <a:r>
              <a:rPr lang="zh-CN" altLang="en-US" sz="2800" b="1" dirty="0" smtClean="0">
                <a:solidFill>
                  <a:srgbClr val="66FFFF"/>
                </a:solidFill>
              </a:rPr>
              <a:t>树的孩子兄弟表示法</a:t>
            </a:r>
          </a:p>
          <a:p>
            <a:pPr marL="0" indent="0" algn="just">
              <a:lnSpc>
                <a:spcPct val="90000"/>
              </a:lnSpc>
            </a:pPr>
            <a:r>
              <a:rPr lang="zh-CN" altLang="en-US" sz="2800" b="1" dirty="0" smtClean="0"/>
              <a:t>又称二叉树表示法或二叉链表表示法。即以二叉链表作为树的存储结构，链表中的两个链域</a:t>
            </a:r>
            <a:r>
              <a:rPr lang="en-US" altLang="zh-CN" sz="2800" b="1" dirty="0" err="1" smtClean="0">
                <a:solidFill>
                  <a:srgbClr val="FFFF00"/>
                </a:solidFill>
              </a:rPr>
              <a:t>firstchild</a:t>
            </a:r>
            <a:r>
              <a:rPr lang="zh-CN" altLang="en-US" sz="2800" b="1" dirty="0" smtClean="0"/>
              <a:t>和</a:t>
            </a:r>
            <a:r>
              <a:rPr lang="en-US" altLang="zh-CN" sz="2800" b="1" dirty="0" err="1" smtClean="0">
                <a:solidFill>
                  <a:srgbClr val="FFFF00"/>
                </a:solidFill>
              </a:rPr>
              <a:t>nextsibling</a:t>
            </a:r>
            <a:r>
              <a:rPr lang="zh-CN" altLang="en-US" sz="2800" b="1" dirty="0" smtClean="0"/>
              <a:t>分别指向此结点的第一个孩子结点和下一个兄弟结点。</a:t>
            </a:r>
          </a:p>
          <a:p>
            <a:pPr marL="0" indent="0" algn="ju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66FFFF"/>
                </a:solidFill>
              </a:rPr>
              <a:t>结点结构描述如下：</a:t>
            </a:r>
            <a:endParaRPr lang="zh-CN" altLang="pt-BR" sz="2800" b="1" dirty="0" smtClean="0">
              <a:solidFill>
                <a:srgbClr val="66FFFF"/>
              </a:solidFill>
            </a:endParaRP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400" b="1" dirty="0" smtClean="0"/>
              <a:t>typedef struct CSNode{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400" b="1" dirty="0" smtClean="0"/>
              <a:t>    DataType data;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400" b="1" dirty="0" smtClean="0"/>
              <a:t>    struct CSNode *firstchild, *nextsibling;</a:t>
            </a:r>
            <a:endParaRPr lang="en-US" altLang="zh-CN" sz="2400" b="1" dirty="0" smtClean="0"/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} </a:t>
            </a:r>
            <a:r>
              <a:rPr lang="en-US" altLang="zh-CN" sz="2400" b="1" dirty="0" err="1" smtClean="0"/>
              <a:t>CSNode</a:t>
            </a:r>
            <a:r>
              <a:rPr lang="en-US" altLang="zh-CN" sz="2400" b="1" dirty="0" smtClean="0"/>
              <a:t>; </a:t>
            </a:r>
            <a:endParaRPr lang="zh-CN" altLang="en-US" sz="2400" b="1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0" y="238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61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69796579"/>
              </p:ext>
            </p:extLst>
          </p:nvPr>
        </p:nvGraphicFramePr>
        <p:xfrm>
          <a:off x="395288" y="1844675"/>
          <a:ext cx="4103687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947547" imgH="922020" progId="Visio.Drawing.11">
                  <p:embed/>
                </p:oleObj>
              </mc:Choice>
              <mc:Fallback>
                <p:oleObj name="Visio" r:id="rId3" imgW="947547" imgH="9220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44675"/>
                        <a:ext cx="4103687" cy="39941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238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515624"/>
              </p:ext>
            </p:extLst>
          </p:nvPr>
        </p:nvGraphicFramePr>
        <p:xfrm>
          <a:off x="4649788" y="1557338"/>
          <a:ext cx="4314825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5" imgW="1870681" imgH="2094144" progId="Visio.Drawing.11">
                  <p:embed/>
                </p:oleObj>
              </mc:Choice>
              <mc:Fallback>
                <p:oleObj name="Visio" r:id="rId5" imgW="1870681" imgH="20941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1557338"/>
                        <a:ext cx="4314825" cy="482441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900113" y="765175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过程</a:t>
            </a:r>
            <a:r>
              <a:rPr lang="en-US" altLang="zh-CN" sz="2400" b="1"/>
              <a:t>: (1) </a:t>
            </a:r>
            <a:r>
              <a:rPr lang="zh-CN" altLang="en-US" sz="2400" b="1"/>
              <a:t>加线</a:t>
            </a:r>
            <a:r>
              <a:rPr lang="en-US" altLang="zh-CN" sz="2400" b="1"/>
              <a:t>,(2) </a:t>
            </a:r>
            <a:r>
              <a:rPr lang="zh-CN" altLang="en-US" sz="2400" b="1"/>
              <a:t>抹线</a:t>
            </a:r>
            <a:r>
              <a:rPr lang="en-US" altLang="zh-CN" sz="2400" b="1"/>
              <a:t>, (3) </a:t>
            </a:r>
            <a:r>
              <a:rPr lang="zh-CN" altLang="en-US" sz="2400" b="1"/>
              <a:t>旋转</a:t>
            </a:r>
          </a:p>
        </p:txBody>
      </p:sp>
    </p:spTree>
    <p:extLst>
      <p:ext uri="{BB962C8B-B14F-4D97-AF65-F5344CB8AC3E}">
        <p14:creationId xmlns:p14="http://schemas.microsoft.com/office/powerpoint/2010/main" val="20133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362950" cy="4857750"/>
          </a:xfrm>
          <a:prstGeom prst="rect">
            <a:avLst/>
          </a:prstGeom>
        </p:spPr>
        <p:txBody>
          <a:bodyPr/>
          <a:lstStyle/>
          <a:p>
            <a:pPr marL="609600" indent="-609600"/>
            <a:r>
              <a:rPr lang="zh-CN" altLang="en-US" b="1" dirty="0" smtClean="0"/>
              <a:t>树和森林的基本操作</a:t>
            </a:r>
          </a:p>
          <a:p>
            <a:pPr marL="914400" lvl="1" indent="-457200">
              <a:buFontTx/>
              <a:buAutoNum type="arabicPeriod"/>
            </a:pPr>
            <a:r>
              <a:rPr lang="zh-CN" altLang="en-US" sz="3200" b="1" dirty="0" smtClean="0">
                <a:solidFill>
                  <a:srgbClr val="FFFF00"/>
                </a:solidFill>
              </a:rPr>
              <a:t>树</a:t>
            </a:r>
            <a:r>
              <a:rPr lang="zh-CN" altLang="en-US" sz="3200" b="1" dirty="0" smtClean="0"/>
              <a:t>及</a:t>
            </a:r>
            <a:r>
              <a:rPr lang="zh-CN" altLang="en-US" sz="3200" b="1" dirty="0" smtClean="0">
                <a:solidFill>
                  <a:srgbClr val="FFFF00"/>
                </a:solidFill>
              </a:rPr>
              <a:t>森林</a:t>
            </a:r>
            <a:r>
              <a:rPr lang="zh-CN" altLang="en-US" sz="3200" b="1" dirty="0" smtClean="0"/>
              <a:t>和</a:t>
            </a:r>
            <a:r>
              <a:rPr lang="zh-CN" altLang="en-US" sz="3200" b="1" dirty="0" smtClean="0">
                <a:solidFill>
                  <a:srgbClr val="FFFF00"/>
                </a:solidFill>
              </a:rPr>
              <a:t>二叉树</a:t>
            </a:r>
            <a:r>
              <a:rPr lang="zh-CN" altLang="en-US" sz="3200" b="1" dirty="0" smtClean="0"/>
              <a:t>的相互转换</a:t>
            </a:r>
            <a:r>
              <a:rPr lang="zh-CN" altLang="en-US" b="1" dirty="0" smtClean="0"/>
              <a:t> </a:t>
            </a:r>
          </a:p>
          <a:p>
            <a:pPr marL="914400" lvl="1" indent="-457200">
              <a:buFontTx/>
              <a:buNone/>
            </a:pPr>
            <a:r>
              <a:rPr lang="zh-CN" altLang="en-US" sz="2800" b="1" dirty="0" smtClean="0"/>
              <a:t>    由于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二叉树</a:t>
            </a:r>
            <a:r>
              <a:rPr lang="zh-CN" altLang="en-US" sz="2800" b="1" dirty="0" smtClean="0"/>
              <a:t>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树</a:t>
            </a:r>
            <a:r>
              <a:rPr lang="zh-CN" altLang="en-US" sz="2800" b="1" dirty="0" smtClean="0"/>
              <a:t>都可以用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二叉链表</a:t>
            </a:r>
            <a:r>
              <a:rPr lang="zh-CN" altLang="en-US" sz="2800" b="1" dirty="0" smtClean="0"/>
              <a:t>做存储结构，因此，利用二叉链表作为媒介可导出树和二叉树的一个对应关系。也就是说，对一棵树，可找到一棵二叉树与之对应，从物理存储方式来看，存储方式是完全一样的，只是解释不同而已。 </a:t>
            </a:r>
          </a:p>
        </p:txBody>
      </p:sp>
    </p:spTree>
    <p:extLst>
      <p:ext uri="{BB962C8B-B14F-4D97-AF65-F5344CB8AC3E}">
        <p14:creationId xmlns:p14="http://schemas.microsoft.com/office/powerpoint/2010/main" val="199851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476250"/>
            <a:ext cx="8229600" cy="792163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树及森林和二叉树的相互转换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4394A9AA-F483-4B3A-BA6A-688D0C8CBF6A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19460" name="Rectangle 122"/>
          <p:cNvSpPr>
            <a:spLocks noChangeArrowheads="1"/>
          </p:cNvSpPr>
          <p:nvPr/>
        </p:nvSpPr>
        <p:spPr bwMode="auto">
          <a:xfrm>
            <a:off x="0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88" y="1362075"/>
            <a:ext cx="2143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836613"/>
            <a:ext cx="1092200" cy="1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98538"/>
            <a:ext cx="1541463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2770188"/>
            <a:ext cx="14843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2770188"/>
            <a:ext cx="1174750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3916363"/>
            <a:ext cx="796925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4572000"/>
            <a:ext cx="374332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2725738"/>
            <a:ext cx="1125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5" y="3738563"/>
            <a:ext cx="84772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4098925"/>
            <a:ext cx="2039938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5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549275"/>
            <a:ext cx="8229600" cy="259238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1"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树</a:t>
            </a:r>
            <a:r>
              <a:rPr lang="en-US" altLang="zh-CN" b="1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zh-CN" altLang="en-US" b="1" dirty="0" smtClean="0">
                <a:solidFill>
                  <a:srgbClr val="FF0000"/>
                </a:solidFill>
              </a:rPr>
              <a:t>二叉树</a:t>
            </a:r>
          </a:p>
          <a:p>
            <a:pPr lvl="1">
              <a:buFontTx/>
              <a:buNone/>
            </a:pPr>
            <a:r>
              <a:rPr lang="zh-CN" altLang="en-US" b="1" dirty="0" smtClean="0">
                <a:solidFill>
                  <a:srgbClr val="FFFF00"/>
                </a:solidFill>
              </a:rPr>
              <a:t>加线：</a:t>
            </a:r>
            <a:r>
              <a:rPr lang="zh-CN" altLang="en-US" b="1" dirty="0" smtClean="0"/>
              <a:t>将兄弟结点用线相连 </a:t>
            </a:r>
          </a:p>
          <a:p>
            <a:pPr lvl="1">
              <a:buFontTx/>
              <a:buNone/>
            </a:pPr>
            <a:r>
              <a:rPr lang="zh-CN" altLang="en-US" b="1" dirty="0" smtClean="0">
                <a:solidFill>
                  <a:srgbClr val="FFFF00"/>
                </a:solidFill>
              </a:rPr>
              <a:t>去线：</a:t>
            </a:r>
            <a:r>
              <a:rPr lang="zh-CN" altLang="en-US" b="1" dirty="0" smtClean="0"/>
              <a:t>保留双亲与最左边孩子的连线，去掉双亲和其他孩子的连线 </a:t>
            </a:r>
          </a:p>
          <a:p>
            <a:pPr lvl="1">
              <a:buFontTx/>
              <a:buNone/>
            </a:pPr>
            <a:r>
              <a:rPr lang="zh-CN" altLang="en-US" b="1" dirty="0" smtClean="0">
                <a:solidFill>
                  <a:srgbClr val="FFFF00"/>
                </a:solidFill>
              </a:rPr>
              <a:t>旋转</a:t>
            </a:r>
            <a:r>
              <a:rPr lang="zh-CN" altLang="en-US" b="1" dirty="0" smtClean="0">
                <a:solidFill>
                  <a:srgbClr val="0000FF"/>
                </a:solidFill>
              </a:rPr>
              <a:t>：</a:t>
            </a:r>
            <a:r>
              <a:rPr lang="zh-CN" altLang="en-US" b="1" dirty="0" smtClean="0"/>
              <a:t>将经过加线和去线以后的结果，进行旋转处理得到转换后的二叉树</a:t>
            </a:r>
            <a:endParaRPr lang="en-US" altLang="zh-CN" b="1" dirty="0" smtClean="0">
              <a:solidFill>
                <a:srgbClr val="000000"/>
              </a:solidFill>
            </a:endParaRP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02F3A41A-C238-499E-B3B2-DE5D0C9E9EEC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8245" name="Oval 5"/>
          <p:cNvSpPr>
            <a:spLocks noChangeArrowheads="1"/>
          </p:cNvSpPr>
          <p:nvPr/>
        </p:nvSpPr>
        <p:spPr bwMode="auto">
          <a:xfrm>
            <a:off x="2774950" y="3508375"/>
            <a:ext cx="352425" cy="369888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kumimoji="1"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8246" name="Oval 6"/>
          <p:cNvSpPr>
            <a:spLocks noChangeArrowheads="1"/>
          </p:cNvSpPr>
          <p:nvPr/>
        </p:nvSpPr>
        <p:spPr bwMode="auto">
          <a:xfrm>
            <a:off x="1906588" y="4137025"/>
            <a:ext cx="352425" cy="369888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8247" name="Oval 7"/>
          <p:cNvSpPr>
            <a:spLocks noChangeArrowheads="1"/>
          </p:cNvSpPr>
          <p:nvPr/>
        </p:nvSpPr>
        <p:spPr bwMode="auto">
          <a:xfrm>
            <a:off x="2774950" y="4137025"/>
            <a:ext cx="352425" cy="369888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8248" name="Oval 8"/>
          <p:cNvSpPr>
            <a:spLocks noChangeArrowheads="1"/>
          </p:cNvSpPr>
          <p:nvPr/>
        </p:nvSpPr>
        <p:spPr bwMode="auto">
          <a:xfrm>
            <a:off x="3533775" y="4137025"/>
            <a:ext cx="352425" cy="369888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8249" name="Oval 9"/>
          <p:cNvSpPr>
            <a:spLocks noChangeArrowheads="1"/>
          </p:cNvSpPr>
          <p:nvPr/>
        </p:nvSpPr>
        <p:spPr bwMode="auto">
          <a:xfrm>
            <a:off x="1258888" y="4752975"/>
            <a:ext cx="352425" cy="369888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8250" name="Oval 10"/>
          <p:cNvSpPr>
            <a:spLocks noChangeArrowheads="1"/>
          </p:cNvSpPr>
          <p:nvPr/>
        </p:nvSpPr>
        <p:spPr bwMode="auto">
          <a:xfrm>
            <a:off x="1906588" y="4752975"/>
            <a:ext cx="352425" cy="369888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8251" name="Oval 11"/>
          <p:cNvSpPr>
            <a:spLocks noChangeArrowheads="1"/>
          </p:cNvSpPr>
          <p:nvPr/>
        </p:nvSpPr>
        <p:spPr bwMode="auto">
          <a:xfrm>
            <a:off x="2554288" y="4752975"/>
            <a:ext cx="352425" cy="369888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8252" name="Oval 12"/>
          <p:cNvSpPr>
            <a:spLocks noChangeArrowheads="1"/>
          </p:cNvSpPr>
          <p:nvPr/>
        </p:nvSpPr>
        <p:spPr bwMode="auto">
          <a:xfrm>
            <a:off x="3201988" y="4752975"/>
            <a:ext cx="352425" cy="369888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138253" name="Oval 13"/>
          <p:cNvSpPr>
            <a:spLocks noChangeArrowheads="1"/>
          </p:cNvSpPr>
          <p:nvPr/>
        </p:nvSpPr>
        <p:spPr bwMode="auto">
          <a:xfrm>
            <a:off x="3908425" y="4752975"/>
            <a:ext cx="352425" cy="369888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38254" name="Line 14"/>
          <p:cNvSpPr>
            <a:spLocks noChangeShapeType="1"/>
          </p:cNvSpPr>
          <p:nvPr/>
        </p:nvSpPr>
        <p:spPr bwMode="auto">
          <a:xfrm>
            <a:off x="2941638" y="3878263"/>
            <a:ext cx="0" cy="265112"/>
          </a:xfrm>
          <a:prstGeom prst="line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 flipH="1">
            <a:off x="2190750" y="3765550"/>
            <a:ext cx="588963" cy="427038"/>
          </a:xfrm>
          <a:prstGeom prst="line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8256" name="Line 16"/>
          <p:cNvSpPr>
            <a:spLocks noChangeShapeType="1"/>
          </p:cNvSpPr>
          <p:nvPr/>
        </p:nvSpPr>
        <p:spPr bwMode="auto">
          <a:xfrm>
            <a:off x="3100388" y="3771900"/>
            <a:ext cx="520700" cy="401638"/>
          </a:xfrm>
          <a:prstGeom prst="line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>
            <a:off x="2078038" y="4513263"/>
            <a:ext cx="0" cy="246062"/>
          </a:xfrm>
          <a:prstGeom prst="line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8258" name="Line 18"/>
          <p:cNvSpPr>
            <a:spLocks noChangeShapeType="1"/>
          </p:cNvSpPr>
          <p:nvPr/>
        </p:nvSpPr>
        <p:spPr bwMode="auto">
          <a:xfrm flipH="1">
            <a:off x="1547813" y="4424363"/>
            <a:ext cx="371475" cy="371475"/>
          </a:xfrm>
          <a:prstGeom prst="line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8259" name="Line 19"/>
          <p:cNvSpPr>
            <a:spLocks noChangeShapeType="1"/>
          </p:cNvSpPr>
          <p:nvPr/>
        </p:nvSpPr>
        <p:spPr bwMode="auto">
          <a:xfrm>
            <a:off x="2219325" y="4424363"/>
            <a:ext cx="387350" cy="388937"/>
          </a:xfrm>
          <a:prstGeom prst="line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8260" name="Line 20"/>
          <p:cNvSpPr>
            <a:spLocks noChangeShapeType="1"/>
          </p:cNvSpPr>
          <p:nvPr/>
        </p:nvSpPr>
        <p:spPr bwMode="auto">
          <a:xfrm flipH="1">
            <a:off x="3454400" y="4486275"/>
            <a:ext cx="161925" cy="273050"/>
          </a:xfrm>
          <a:prstGeom prst="line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8261" name="Line 21"/>
          <p:cNvSpPr>
            <a:spLocks noChangeShapeType="1"/>
          </p:cNvSpPr>
          <p:nvPr/>
        </p:nvSpPr>
        <p:spPr bwMode="auto">
          <a:xfrm>
            <a:off x="3825875" y="4468813"/>
            <a:ext cx="196850" cy="285750"/>
          </a:xfrm>
          <a:prstGeom prst="line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138262" name="Group 22"/>
          <p:cNvGrpSpPr>
            <a:grpSpLocks/>
          </p:cNvGrpSpPr>
          <p:nvPr/>
        </p:nvGrpSpPr>
        <p:grpSpPr bwMode="auto">
          <a:xfrm>
            <a:off x="5695950" y="3076575"/>
            <a:ext cx="2260600" cy="2786063"/>
            <a:chOff x="2948" y="2565"/>
            <a:chExt cx="1424" cy="1755"/>
          </a:xfrm>
          <a:solidFill>
            <a:srgbClr val="66FFFF"/>
          </a:solidFill>
        </p:grpSpPr>
        <p:sp>
          <p:nvSpPr>
            <p:cNvPr id="20510" name="Oval 23"/>
            <p:cNvSpPr>
              <a:spLocks noChangeArrowheads="1"/>
            </p:cNvSpPr>
            <p:nvPr/>
          </p:nvSpPr>
          <p:spPr bwMode="auto">
            <a:xfrm>
              <a:off x="3614" y="2565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511" name="Oval 24"/>
            <p:cNvSpPr>
              <a:spLocks noChangeArrowheads="1"/>
            </p:cNvSpPr>
            <p:nvPr/>
          </p:nvSpPr>
          <p:spPr bwMode="auto">
            <a:xfrm>
              <a:off x="3256" y="2827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512" name="Oval 25"/>
            <p:cNvSpPr>
              <a:spLocks noChangeArrowheads="1"/>
            </p:cNvSpPr>
            <p:nvPr/>
          </p:nvSpPr>
          <p:spPr bwMode="auto">
            <a:xfrm>
              <a:off x="3580" y="3106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513" name="Oval 26"/>
            <p:cNvSpPr>
              <a:spLocks noChangeArrowheads="1"/>
            </p:cNvSpPr>
            <p:nvPr/>
          </p:nvSpPr>
          <p:spPr bwMode="auto">
            <a:xfrm>
              <a:off x="3903" y="3405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0514" name="Oval 27"/>
            <p:cNvSpPr>
              <a:spLocks noChangeArrowheads="1"/>
            </p:cNvSpPr>
            <p:nvPr/>
          </p:nvSpPr>
          <p:spPr bwMode="auto">
            <a:xfrm>
              <a:off x="2948" y="3106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0515" name="Oval 28"/>
            <p:cNvSpPr>
              <a:spLocks noChangeArrowheads="1"/>
            </p:cNvSpPr>
            <p:nvPr/>
          </p:nvSpPr>
          <p:spPr bwMode="auto">
            <a:xfrm>
              <a:off x="3223" y="3405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0516" name="Oval 29"/>
            <p:cNvSpPr>
              <a:spLocks noChangeArrowheads="1"/>
            </p:cNvSpPr>
            <p:nvPr/>
          </p:nvSpPr>
          <p:spPr bwMode="auto">
            <a:xfrm>
              <a:off x="3452" y="3760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0517" name="Oval 30"/>
            <p:cNvSpPr>
              <a:spLocks noChangeArrowheads="1"/>
            </p:cNvSpPr>
            <p:nvPr/>
          </p:nvSpPr>
          <p:spPr bwMode="auto">
            <a:xfrm>
              <a:off x="3805" y="3771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0518" name="Oval 31"/>
            <p:cNvSpPr>
              <a:spLocks noChangeArrowheads="1"/>
            </p:cNvSpPr>
            <p:nvPr/>
          </p:nvSpPr>
          <p:spPr bwMode="auto">
            <a:xfrm>
              <a:off x="4150" y="4087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kumimoji="1" lang="en-US" altLang="zh-CN" sz="2000" b="1" dirty="0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0519" name="Line 32"/>
            <p:cNvSpPr>
              <a:spLocks noChangeShapeType="1"/>
            </p:cNvSpPr>
            <p:nvPr/>
          </p:nvSpPr>
          <p:spPr bwMode="auto">
            <a:xfrm flipH="1">
              <a:off x="3445" y="2722"/>
              <a:ext cx="167" cy="167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0520" name="Line 33"/>
            <p:cNvSpPr>
              <a:spLocks noChangeShapeType="1"/>
            </p:cNvSpPr>
            <p:nvPr/>
          </p:nvSpPr>
          <p:spPr bwMode="auto">
            <a:xfrm flipH="1">
              <a:off x="3134" y="3033"/>
              <a:ext cx="144" cy="145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0521" name="Line 34"/>
            <p:cNvSpPr>
              <a:spLocks noChangeShapeType="1"/>
            </p:cNvSpPr>
            <p:nvPr/>
          </p:nvSpPr>
          <p:spPr bwMode="auto">
            <a:xfrm>
              <a:off x="3134" y="3300"/>
              <a:ext cx="133" cy="133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0522" name="Line 35"/>
            <p:cNvSpPr>
              <a:spLocks noChangeShapeType="1"/>
            </p:cNvSpPr>
            <p:nvPr/>
          </p:nvSpPr>
          <p:spPr bwMode="auto">
            <a:xfrm>
              <a:off x="3400" y="3600"/>
              <a:ext cx="156" cy="155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0523" name="Line 36"/>
            <p:cNvSpPr>
              <a:spLocks noChangeShapeType="1"/>
            </p:cNvSpPr>
            <p:nvPr/>
          </p:nvSpPr>
          <p:spPr bwMode="auto">
            <a:xfrm>
              <a:off x="3445" y="3022"/>
              <a:ext cx="144" cy="144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0524" name="Line 37"/>
            <p:cNvSpPr>
              <a:spLocks noChangeShapeType="1"/>
            </p:cNvSpPr>
            <p:nvPr/>
          </p:nvSpPr>
          <p:spPr bwMode="auto">
            <a:xfrm>
              <a:off x="3745" y="3333"/>
              <a:ext cx="167" cy="167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0525" name="Line 38"/>
            <p:cNvSpPr>
              <a:spLocks noChangeShapeType="1"/>
            </p:cNvSpPr>
            <p:nvPr/>
          </p:nvSpPr>
          <p:spPr bwMode="auto">
            <a:xfrm flipH="1">
              <a:off x="3934" y="3633"/>
              <a:ext cx="67" cy="133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0526" name="Line 39"/>
            <p:cNvSpPr>
              <a:spLocks noChangeShapeType="1"/>
            </p:cNvSpPr>
            <p:nvPr/>
          </p:nvSpPr>
          <p:spPr bwMode="auto">
            <a:xfrm>
              <a:off x="3989" y="3966"/>
              <a:ext cx="156" cy="156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38280" name="Line 40"/>
          <p:cNvSpPr>
            <a:spLocks noChangeShapeType="1"/>
          </p:cNvSpPr>
          <p:nvPr/>
        </p:nvSpPr>
        <p:spPr bwMode="auto">
          <a:xfrm>
            <a:off x="2254250" y="4311650"/>
            <a:ext cx="51435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8281" name="Line 41"/>
          <p:cNvSpPr>
            <a:spLocks noChangeShapeType="1"/>
          </p:cNvSpPr>
          <p:nvPr/>
        </p:nvSpPr>
        <p:spPr bwMode="auto">
          <a:xfrm>
            <a:off x="3128963" y="4316413"/>
            <a:ext cx="395287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8282" name="Line 42"/>
          <p:cNvSpPr>
            <a:spLocks noChangeShapeType="1"/>
          </p:cNvSpPr>
          <p:nvPr/>
        </p:nvSpPr>
        <p:spPr bwMode="auto">
          <a:xfrm>
            <a:off x="1609725" y="4951413"/>
            <a:ext cx="295275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8283" name="Line 43"/>
          <p:cNvSpPr>
            <a:spLocks noChangeShapeType="1"/>
          </p:cNvSpPr>
          <p:nvPr/>
        </p:nvSpPr>
        <p:spPr bwMode="auto">
          <a:xfrm>
            <a:off x="2260600" y="4946650"/>
            <a:ext cx="288925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8284" name="Line 44"/>
          <p:cNvSpPr>
            <a:spLocks noChangeShapeType="1"/>
          </p:cNvSpPr>
          <p:nvPr/>
        </p:nvSpPr>
        <p:spPr bwMode="auto">
          <a:xfrm>
            <a:off x="3556000" y="4946650"/>
            <a:ext cx="339725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8285" name="AutoShape 45"/>
          <p:cNvSpPr>
            <a:spLocks noChangeArrowheads="1"/>
          </p:cNvSpPr>
          <p:nvPr/>
        </p:nvSpPr>
        <p:spPr bwMode="auto">
          <a:xfrm>
            <a:off x="4427538" y="4229100"/>
            <a:ext cx="1296987" cy="360363"/>
          </a:xfrm>
          <a:prstGeom prst="rightArrow">
            <a:avLst>
              <a:gd name="adj1" fmla="val 50000"/>
              <a:gd name="adj2" fmla="val 89978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1493838" y="6021288"/>
            <a:ext cx="6462712" cy="461665"/>
          </a:xfrm>
          <a:prstGeom prst="rect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/>
            <a:r>
              <a:rPr kumimoji="1" lang="zh-CN" altLang="en-US" sz="24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树转换成的二叉树其根结点的右子树一定为空</a:t>
            </a:r>
          </a:p>
        </p:txBody>
      </p:sp>
    </p:spTree>
    <p:extLst>
      <p:ext uri="{BB962C8B-B14F-4D97-AF65-F5344CB8AC3E}">
        <p14:creationId xmlns:p14="http://schemas.microsoft.com/office/powerpoint/2010/main" val="28065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 animBg="1"/>
      <p:bldP spid="138246" grpId="0" animBg="1"/>
      <p:bldP spid="138247" grpId="0" animBg="1"/>
      <p:bldP spid="138248" grpId="0" animBg="1"/>
      <p:bldP spid="138249" grpId="0" animBg="1"/>
      <p:bldP spid="138250" grpId="0" animBg="1"/>
      <p:bldP spid="138251" grpId="0" animBg="1"/>
      <p:bldP spid="138252" grpId="0" animBg="1"/>
      <p:bldP spid="138253" grpId="0" animBg="1"/>
      <p:bldP spid="138254" grpId="0" animBg="1"/>
      <p:bldP spid="138254" grpId="1" animBg="1"/>
      <p:bldP spid="138255" grpId="0" animBg="1"/>
      <p:bldP spid="138256" grpId="0" animBg="1"/>
      <p:bldP spid="138256" grpId="1" animBg="1"/>
      <p:bldP spid="138257" grpId="0" animBg="1"/>
      <p:bldP spid="138257" grpId="1" animBg="1"/>
      <p:bldP spid="138258" grpId="0" animBg="1"/>
      <p:bldP spid="138259" grpId="0" animBg="1"/>
      <p:bldP spid="138259" grpId="1" animBg="1"/>
      <p:bldP spid="138260" grpId="0" animBg="1"/>
      <p:bldP spid="138261" grpId="0" animBg="1"/>
      <p:bldP spid="138261" grpId="1" animBg="1"/>
      <p:bldP spid="138280" grpId="0" animBg="1"/>
      <p:bldP spid="138281" grpId="0" animBg="1"/>
      <p:bldP spid="138282" grpId="0" animBg="1"/>
      <p:bldP spid="138283" grpId="0" animBg="1"/>
      <p:bldP spid="138284" grpId="0" animBg="1"/>
      <p:bldP spid="138285" grpId="0" animBg="1"/>
      <p:bldP spid="13828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46088" y="476250"/>
            <a:ext cx="8229600" cy="2879725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二叉树</a:t>
            </a:r>
            <a:r>
              <a:rPr lang="en-US" altLang="zh-CN" sz="3200" b="1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树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olidFill>
                  <a:srgbClr val="00FF99"/>
                </a:solidFill>
              </a:rPr>
              <a:t>加线：</a:t>
            </a:r>
            <a:r>
              <a:rPr lang="zh-CN" altLang="en-US" b="1" dirty="0" smtClean="0"/>
              <a:t>将结点和其左孩子结点的右孩子及右子孙全部加线相连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olidFill>
                  <a:srgbClr val="00FF99"/>
                </a:solidFill>
              </a:rPr>
              <a:t>去线：</a:t>
            </a:r>
            <a:r>
              <a:rPr lang="zh-CN" altLang="en-US" b="1" dirty="0" smtClean="0"/>
              <a:t>去掉所有结点与右孩子的连线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olidFill>
                  <a:srgbClr val="00FF99"/>
                </a:solidFill>
              </a:rPr>
              <a:t>旋转：</a:t>
            </a:r>
            <a:r>
              <a:rPr lang="zh-CN" altLang="en-US" b="1" dirty="0" smtClean="0"/>
              <a:t>将加线、去线后的结果，进行旋转处理，就得到转换后的树 </a:t>
            </a:r>
            <a:endParaRPr lang="en-US" altLang="zh-CN" b="1" dirty="0" smtClean="0"/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CCF66121-0C97-4A98-A926-B6942D8A6B6A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9308" name="AutoShape 44"/>
          <p:cNvSpPr>
            <a:spLocks noChangeArrowheads="1"/>
          </p:cNvSpPr>
          <p:nvPr/>
        </p:nvSpPr>
        <p:spPr bwMode="auto">
          <a:xfrm>
            <a:off x="4352925" y="4365625"/>
            <a:ext cx="1296988" cy="360363"/>
          </a:xfrm>
          <a:prstGeom prst="rightArrow">
            <a:avLst>
              <a:gd name="adj1" fmla="val 50000"/>
              <a:gd name="adj2" fmla="val 89978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9310" name="Line 46"/>
          <p:cNvSpPr>
            <a:spLocks noChangeShapeType="1"/>
          </p:cNvSpPr>
          <p:nvPr/>
        </p:nvSpPr>
        <p:spPr bwMode="auto">
          <a:xfrm>
            <a:off x="2058988" y="4451350"/>
            <a:ext cx="211137" cy="211138"/>
          </a:xfrm>
          <a:prstGeom prst="line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9311" name="Line 47"/>
          <p:cNvSpPr>
            <a:spLocks noChangeShapeType="1"/>
          </p:cNvSpPr>
          <p:nvPr/>
        </p:nvSpPr>
        <p:spPr bwMode="auto">
          <a:xfrm>
            <a:off x="2500313" y="4933950"/>
            <a:ext cx="179387" cy="261938"/>
          </a:xfrm>
          <a:prstGeom prst="line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9312" name="Line 48"/>
          <p:cNvSpPr>
            <a:spLocks noChangeShapeType="1"/>
          </p:cNvSpPr>
          <p:nvPr/>
        </p:nvSpPr>
        <p:spPr bwMode="auto">
          <a:xfrm>
            <a:off x="2552700" y="4010025"/>
            <a:ext cx="228600" cy="228600"/>
          </a:xfrm>
          <a:prstGeom prst="line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9313" name="Line 49"/>
          <p:cNvSpPr>
            <a:spLocks noChangeShapeType="1"/>
          </p:cNvSpPr>
          <p:nvPr/>
        </p:nvSpPr>
        <p:spPr bwMode="auto">
          <a:xfrm>
            <a:off x="3028950" y="4495800"/>
            <a:ext cx="265113" cy="261938"/>
          </a:xfrm>
          <a:prstGeom prst="line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139314" name="Group 50"/>
          <p:cNvGrpSpPr>
            <a:grpSpLocks/>
          </p:cNvGrpSpPr>
          <p:nvPr/>
        </p:nvGrpSpPr>
        <p:grpSpPr bwMode="auto">
          <a:xfrm>
            <a:off x="1763713" y="3284538"/>
            <a:ext cx="2260600" cy="2786062"/>
            <a:chOff x="381" y="1599"/>
            <a:chExt cx="1424" cy="1755"/>
          </a:xfrm>
          <a:solidFill>
            <a:srgbClr val="66FFFF"/>
          </a:solidFill>
        </p:grpSpPr>
        <p:sp>
          <p:nvSpPr>
            <p:cNvPr id="21539" name="Oval 51"/>
            <p:cNvSpPr>
              <a:spLocks noChangeArrowheads="1"/>
            </p:cNvSpPr>
            <p:nvPr/>
          </p:nvSpPr>
          <p:spPr bwMode="auto">
            <a:xfrm>
              <a:off x="1047" y="1599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40" name="Oval 52"/>
            <p:cNvSpPr>
              <a:spLocks noChangeArrowheads="1"/>
            </p:cNvSpPr>
            <p:nvPr/>
          </p:nvSpPr>
          <p:spPr bwMode="auto">
            <a:xfrm>
              <a:off x="689" y="1861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541" name="Oval 53"/>
            <p:cNvSpPr>
              <a:spLocks noChangeArrowheads="1"/>
            </p:cNvSpPr>
            <p:nvPr/>
          </p:nvSpPr>
          <p:spPr bwMode="auto">
            <a:xfrm>
              <a:off x="1013" y="2140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542" name="Oval 54"/>
            <p:cNvSpPr>
              <a:spLocks noChangeArrowheads="1"/>
            </p:cNvSpPr>
            <p:nvPr/>
          </p:nvSpPr>
          <p:spPr bwMode="auto">
            <a:xfrm>
              <a:off x="1336" y="2439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1543" name="Oval 55"/>
            <p:cNvSpPr>
              <a:spLocks noChangeArrowheads="1"/>
            </p:cNvSpPr>
            <p:nvPr/>
          </p:nvSpPr>
          <p:spPr bwMode="auto">
            <a:xfrm>
              <a:off x="381" y="2140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1544" name="Oval 56"/>
            <p:cNvSpPr>
              <a:spLocks noChangeArrowheads="1"/>
            </p:cNvSpPr>
            <p:nvPr/>
          </p:nvSpPr>
          <p:spPr bwMode="auto">
            <a:xfrm>
              <a:off x="656" y="2439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1545" name="Oval 57"/>
            <p:cNvSpPr>
              <a:spLocks noChangeArrowheads="1"/>
            </p:cNvSpPr>
            <p:nvPr/>
          </p:nvSpPr>
          <p:spPr bwMode="auto">
            <a:xfrm>
              <a:off x="885" y="2794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1546" name="Oval 58"/>
            <p:cNvSpPr>
              <a:spLocks noChangeArrowheads="1"/>
            </p:cNvSpPr>
            <p:nvPr/>
          </p:nvSpPr>
          <p:spPr bwMode="auto">
            <a:xfrm>
              <a:off x="1238" y="2805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1547" name="Oval 59"/>
            <p:cNvSpPr>
              <a:spLocks noChangeArrowheads="1"/>
            </p:cNvSpPr>
            <p:nvPr/>
          </p:nvSpPr>
          <p:spPr bwMode="auto">
            <a:xfrm>
              <a:off x="1583" y="3121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1548" name="Line 60"/>
            <p:cNvSpPr>
              <a:spLocks noChangeShapeType="1"/>
            </p:cNvSpPr>
            <p:nvPr/>
          </p:nvSpPr>
          <p:spPr bwMode="auto">
            <a:xfrm flipH="1">
              <a:off x="878" y="1756"/>
              <a:ext cx="167" cy="167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1549" name="Line 61"/>
            <p:cNvSpPr>
              <a:spLocks noChangeShapeType="1"/>
            </p:cNvSpPr>
            <p:nvPr/>
          </p:nvSpPr>
          <p:spPr bwMode="auto">
            <a:xfrm flipH="1">
              <a:off x="567" y="2067"/>
              <a:ext cx="144" cy="145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1550" name="Line 62"/>
            <p:cNvSpPr>
              <a:spLocks noChangeShapeType="1"/>
            </p:cNvSpPr>
            <p:nvPr/>
          </p:nvSpPr>
          <p:spPr bwMode="auto">
            <a:xfrm flipH="1">
              <a:off x="1367" y="2667"/>
              <a:ext cx="67" cy="133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39327" name="Line 63"/>
          <p:cNvSpPr>
            <a:spLocks noChangeShapeType="1"/>
          </p:cNvSpPr>
          <p:nvPr/>
        </p:nvSpPr>
        <p:spPr bwMode="auto">
          <a:xfrm>
            <a:off x="3419475" y="5511800"/>
            <a:ext cx="274638" cy="269875"/>
          </a:xfrm>
          <a:prstGeom prst="line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139328" name="Group 64"/>
          <p:cNvGrpSpPr>
            <a:grpSpLocks/>
          </p:cNvGrpSpPr>
          <p:nvPr/>
        </p:nvGrpSpPr>
        <p:grpSpPr bwMode="auto">
          <a:xfrm>
            <a:off x="5729288" y="3827463"/>
            <a:ext cx="2944812" cy="1614487"/>
            <a:chOff x="251" y="1978"/>
            <a:chExt cx="1855" cy="1017"/>
          </a:xfrm>
          <a:solidFill>
            <a:srgbClr val="66FFFF"/>
          </a:solidFill>
        </p:grpSpPr>
        <p:sp>
          <p:nvSpPr>
            <p:cNvPr id="21522" name="Oval 65"/>
            <p:cNvSpPr>
              <a:spLocks noChangeArrowheads="1"/>
            </p:cNvSpPr>
            <p:nvPr/>
          </p:nvSpPr>
          <p:spPr bwMode="auto">
            <a:xfrm>
              <a:off x="1206" y="1978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23" name="Oval 66"/>
            <p:cNvSpPr>
              <a:spLocks noChangeArrowheads="1"/>
            </p:cNvSpPr>
            <p:nvPr/>
          </p:nvSpPr>
          <p:spPr bwMode="auto">
            <a:xfrm>
              <a:off x="659" y="2374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524" name="Oval 67"/>
            <p:cNvSpPr>
              <a:spLocks noChangeArrowheads="1"/>
            </p:cNvSpPr>
            <p:nvPr/>
          </p:nvSpPr>
          <p:spPr bwMode="auto">
            <a:xfrm>
              <a:off x="1206" y="2374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525" name="Oval 68"/>
            <p:cNvSpPr>
              <a:spLocks noChangeArrowheads="1"/>
            </p:cNvSpPr>
            <p:nvPr/>
          </p:nvSpPr>
          <p:spPr bwMode="auto">
            <a:xfrm>
              <a:off x="1684" y="2374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1526" name="Oval 69"/>
            <p:cNvSpPr>
              <a:spLocks noChangeArrowheads="1"/>
            </p:cNvSpPr>
            <p:nvPr/>
          </p:nvSpPr>
          <p:spPr bwMode="auto">
            <a:xfrm>
              <a:off x="251" y="2762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1527" name="Oval 70"/>
            <p:cNvSpPr>
              <a:spLocks noChangeArrowheads="1"/>
            </p:cNvSpPr>
            <p:nvPr/>
          </p:nvSpPr>
          <p:spPr bwMode="auto">
            <a:xfrm>
              <a:off x="659" y="2762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1528" name="Oval 71"/>
            <p:cNvSpPr>
              <a:spLocks noChangeArrowheads="1"/>
            </p:cNvSpPr>
            <p:nvPr/>
          </p:nvSpPr>
          <p:spPr bwMode="auto">
            <a:xfrm>
              <a:off x="1067" y="2762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1529" name="Oval 72"/>
            <p:cNvSpPr>
              <a:spLocks noChangeArrowheads="1"/>
            </p:cNvSpPr>
            <p:nvPr/>
          </p:nvSpPr>
          <p:spPr bwMode="auto">
            <a:xfrm>
              <a:off x="1475" y="2762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1530" name="Oval 73"/>
            <p:cNvSpPr>
              <a:spLocks noChangeArrowheads="1"/>
            </p:cNvSpPr>
            <p:nvPr/>
          </p:nvSpPr>
          <p:spPr bwMode="auto">
            <a:xfrm>
              <a:off x="1884" y="2762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1531" name="Line 74"/>
            <p:cNvSpPr>
              <a:spLocks noChangeShapeType="1"/>
            </p:cNvSpPr>
            <p:nvPr/>
          </p:nvSpPr>
          <p:spPr bwMode="auto">
            <a:xfrm>
              <a:off x="1311" y="2211"/>
              <a:ext cx="0" cy="167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1532" name="Line 75"/>
            <p:cNvSpPr>
              <a:spLocks noChangeShapeType="1"/>
            </p:cNvSpPr>
            <p:nvPr/>
          </p:nvSpPr>
          <p:spPr bwMode="auto">
            <a:xfrm flipH="1">
              <a:off x="822" y="2133"/>
              <a:ext cx="400" cy="289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1533" name="Line 76"/>
            <p:cNvSpPr>
              <a:spLocks noChangeShapeType="1"/>
            </p:cNvSpPr>
            <p:nvPr/>
          </p:nvSpPr>
          <p:spPr bwMode="auto">
            <a:xfrm>
              <a:off x="1411" y="2144"/>
              <a:ext cx="334" cy="256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1534" name="Line 77"/>
            <p:cNvSpPr>
              <a:spLocks noChangeShapeType="1"/>
            </p:cNvSpPr>
            <p:nvPr/>
          </p:nvSpPr>
          <p:spPr bwMode="auto">
            <a:xfrm>
              <a:off x="767" y="2611"/>
              <a:ext cx="0" cy="155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1535" name="Line 78"/>
            <p:cNvSpPr>
              <a:spLocks noChangeShapeType="1"/>
            </p:cNvSpPr>
            <p:nvPr/>
          </p:nvSpPr>
          <p:spPr bwMode="auto">
            <a:xfrm flipH="1">
              <a:off x="433" y="2555"/>
              <a:ext cx="234" cy="234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1536" name="Line 79"/>
            <p:cNvSpPr>
              <a:spLocks noChangeShapeType="1"/>
            </p:cNvSpPr>
            <p:nvPr/>
          </p:nvSpPr>
          <p:spPr bwMode="auto">
            <a:xfrm>
              <a:off x="856" y="2555"/>
              <a:ext cx="244" cy="245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1537" name="Line 80"/>
            <p:cNvSpPr>
              <a:spLocks noChangeShapeType="1"/>
            </p:cNvSpPr>
            <p:nvPr/>
          </p:nvSpPr>
          <p:spPr bwMode="auto">
            <a:xfrm flipH="1">
              <a:off x="1634" y="2578"/>
              <a:ext cx="111" cy="188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1538" name="Line 81"/>
            <p:cNvSpPr>
              <a:spLocks noChangeShapeType="1"/>
            </p:cNvSpPr>
            <p:nvPr/>
          </p:nvSpPr>
          <p:spPr bwMode="auto">
            <a:xfrm>
              <a:off x="1878" y="2589"/>
              <a:ext cx="111" cy="177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39346" name="Line 82"/>
          <p:cNvSpPr>
            <a:spLocks noChangeShapeType="1"/>
          </p:cNvSpPr>
          <p:nvPr/>
        </p:nvSpPr>
        <p:spPr bwMode="auto">
          <a:xfrm>
            <a:off x="2987675" y="3633788"/>
            <a:ext cx="0" cy="511175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9347" name="Line 83"/>
          <p:cNvSpPr>
            <a:spLocks noChangeShapeType="1"/>
          </p:cNvSpPr>
          <p:nvPr/>
        </p:nvSpPr>
        <p:spPr bwMode="auto">
          <a:xfrm>
            <a:off x="3086100" y="3633788"/>
            <a:ext cx="350838" cy="976312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9348" name="Line 84"/>
          <p:cNvSpPr>
            <a:spLocks noChangeShapeType="1"/>
          </p:cNvSpPr>
          <p:nvPr/>
        </p:nvSpPr>
        <p:spPr bwMode="auto">
          <a:xfrm>
            <a:off x="2424113" y="4076700"/>
            <a:ext cx="0" cy="53975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9349" name="Line 85"/>
          <p:cNvSpPr>
            <a:spLocks noChangeShapeType="1"/>
          </p:cNvSpPr>
          <p:nvPr/>
        </p:nvSpPr>
        <p:spPr bwMode="auto">
          <a:xfrm>
            <a:off x="2492375" y="4060825"/>
            <a:ext cx="250825" cy="1135063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9350" name="Line 86"/>
          <p:cNvSpPr>
            <a:spLocks noChangeShapeType="1"/>
          </p:cNvSpPr>
          <p:nvPr/>
        </p:nvSpPr>
        <p:spPr bwMode="auto">
          <a:xfrm>
            <a:off x="3529013" y="4975225"/>
            <a:ext cx="288925" cy="72390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39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39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39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39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39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3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08" grpId="0" animBg="1"/>
      <p:bldP spid="139310" grpId="0" animBg="1"/>
      <p:bldP spid="139310" grpId="1" animBg="1"/>
      <p:bldP spid="139311" grpId="0" animBg="1"/>
      <p:bldP spid="139311" grpId="1" animBg="1"/>
      <p:bldP spid="139312" grpId="0" animBg="1"/>
      <p:bldP spid="139312" grpId="1" animBg="1"/>
      <p:bldP spid="139313" grpId="0" animBg="1"/>
      <p:bldP spid="139313" grpId="1" animBg="1"/>
      <p:bldP spid="139327" grpId="0" animBg="1"/>
      <p:bldP spid="139327" grpId="1" animBg="1"/>
      <p:bldP spid="139346" grpId="0" animBg="1"/>
      <p:bldP spid="139347" grpId="0" animBg="1"/>
      <p:bldP spid="139348" grpId="0" animBg="1"/>
      <p:bldP spid="139349" grpId="0" animBg="1"/>
      <p:bldP spid="1393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404813"/>
            <a:ext cx="8229600" cy="2232025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3200" b="1" dirty="0" smtClean="0">
                <a:solidFill>
                  <a:srgbClr val="00FF99"/>
                </a:solidFill>
              </a:rPr>
              <a:t>森林</a:t>
            </a:r>
            <a:r>
              <a:rPr lang="en-US" altLang="zh-CN" sz="3200" b="1" dirty="0" smtClean="0">
                <a:solidFill>
                  <a:srgbClr val="00FF99"/>
                </a:solidFill>
                <a:sym typeface="Wingdings" pitchFamily="2" charset="2"/>
              </a:rPr>
              <a:t></a:t>
            </a:r>
            <a:r>
              <a:rPr lang="zh-CN" altLang="en-US" sz="3200" b="1" dirty="0" smtClean="0">
                <a:solidFill>
                  <a:srgbClr val="00FF99"/>
                </a:solidFill>
              </a:rPr>
              <a:t>二叉树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b="1" dirty="0" smtClean="0"/>
              <a:t>将每棵树分别转换成二叉树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b="1" dirty="0" smtClean="0"/>
              <a:t>将每棵树的根结点用线相连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b="1" dirty="0" smtClean="0"/>
              <a:t>以第一棵树根结点为二叉树的根，再以根结点为轴心，顺时针旋转，构成二叉树型结构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8396704" y="311162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6635994-3DA2-4FE5-B903-9DA69CF154C1}" type="slidenum">
              <a:rPr lang="en-US" altLang="zh-CN" smtClean="0"/>
              <a:pPr eaLnBrk="1" hangingPunct="1"/>
              <a:t>8</a:t>
            </a:fld>
            <a:endParaRPr lang="en-US" altLang="zh-CN" dirty="0" smtClean="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0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0292" name="AutoShape 4"/>
          <p:cNvSpPr>
            <a:spLocks noChangeArrowheads="1"/>
          </p:cNvSpPr>
          <p:nvPr/>
        </p:nvSpPr>
        <p:spPr bwMode="auto">
          <a:xfrm>
            <a:off x="4716463" y="4668838"/>
            <a:ext cx="1296987" cy="360362"/>
          </a:xfrm>
          <a:prstGeom prst="rightArrow">
            <a:avLst>
              <a:gd name="adj1" fmla="val 50000"/>
              <a:gd name="adj2" fmla="val 89978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40334" name="Group 46"/>
          <p:cNvGrpSpPr>
            <a:grpSpLocks/>
          </p:cNvGrpSpPr>
          <p:nvPr/>
        </p:nvGrpSpPr>
        <p:grpSpPr bwMode="auto">
          <a:xfrm>
            <a:off x="758825" y="2852738"/>
            <a:ext cx="3902075" cy="1527175"/>
            <a:chOff x="408" y="1395"/>
            <a:chExt cx="2458" cy="962"/>
          </a:xfrm>
          <a:solidFill>
            <a:srgbClr val="66FFFF"/>
          </a:solidFill>
        </p:grpSpPr>
        <p:grpSp>
          <p:nvGrpSpPr>
            <p:cNvPr id="22579" name="Group 47"/>
            <p:cNvGrpSpPr>
              <a:grpSpLocks/>
            </p:cNvGrpSpPr>
            <p:nvPr/>
          </p:nvGrpSpPr>
          <p:grpSpPr bwMode="auto">
            <a:xfrm>
              <a:off x="408" y="1422"/>
              <a:ext cx="1247" cy="629"/>
              <a:chOff x="408" y="1422"/>
              <a:chExt cx="1247" cy="629"/>
            </a:xfrm>
            <a:grpFill/>
          </p:grpSpPr>
          <p:sp>
            <p:nvSpPr>
              <p:cNvPr id="22592" name="Oval 48"/>
              <p:cNvSpPr>
                <a:spLocks noChangeArrowheads="1"/>
              </p:cNvSpPr>
              <p:nvPr/>
            </p:nvSpPr>
            <p:spPr bwMode="auto">
              <a:xfrm>
                <a:off x="955" y="1422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2593" name="Oval 49"/>
              <p:cNvSpPr>
                <a:spLocks noChangeArrowheads="1"/>
              </p:cNvSpPr>
              <p:nvPr/>
            </p:nvSpPr>
            <p:spPr bwMode="auto">
              <a:xfrm>
                <a:off x="408" y="1818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2594" name="Oval 50"/>
              <p:cNvSpPr>
                <a:spLocks noChangeArrowheads="1"/>
              </p:cNvSpPr>
              <p:nvPr/>
            </p:nvSpPr>
            <p:spPr bwMode="auto">
              <a:xfrm>
                <a:off x="955" y="1818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2595" name="Oval 51"/>
              <p:cNvSpPr>
                <a:spLocks noChangeArrowheads="1"/>
              </p:cNvSpPr>
              <p:nvPr/>
            </p:nvSpPr>
            <p:spPr bwMode="auto">
              <a:xfrm>
                <a:off x="1433" y="1818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2596" name="Line 52"/>
              <p:cNvSpPr>
                <a:spLocks noChangeShapeType="1"/>
              </p:cNvSpPr>
              <p:nvPr/>
            </p:nvSpPr>
            <p:spPr bwMode="auto">
              <a:xfrm>
                <a:off x="1060" y="1655"/>
                <a:ext cx="0" cy="167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2597" name="Line 53"/>
              <p:cNvSpPr>
                <a:spLocks noChangeShapeType="1"/>
              </p:cNvSpPr>
              <p:nvPr/>
            </p:nvSpPr>
            <p:spPr bwMode="auto">
              <a:xfrm flipH="1">
                <a:off x="571" y="1577"/>
                <a:ext cx="400" cy="289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2598" name="Line 54"/>
              <p:cNvSpPr>
                <a:spLocks noChangeShapeType="1"/>
              </p:cNvSpPr>
              <p:nvPr/>
            </p:nvSpPr>
            <p:spPr bwMode="auto">
              <a:xfrm>
                <a:off x="1160" y="1588"/>
                <a:ext cx="334" cy="256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580" name="Group 55"/>
            <p:cNvGrpSpPr>
              <a:grpSpLocks/>
            </p:cNvGrpSpPr>
            <p:nvPr/>
          </p:nvGrpSpPr>
          <p:grpSpPr bwMode="auto">
            <a:xfrm>
              <a:off x="1886" y="1395"/>
              <a:ext cx="237" cy="655"/>
              <a:chOff x="1886" y="1395"/>
              <a:chExt cx="237" cy="655"/>
            </a:xfrm>
            <a:grpFill/>
          </p:grpSpPr>
          <p:sp>
            <p:nvSpPr>
              <p:cNvPr id="22589" name="Oval 56"/>
              <p:cNvSpPr>
                <a:spLocks noChangeArrowheads="1"/>
              </p:cNvSpPr>
              <p:nvPr/>
            </p:nvSpPr>
            <p:spPr bwMode="auto">
              <a:xfrm>
                <a:off x="1901" y="1395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2590" name="Oval 57"/>
              <p:cNvSpPr>
                <a:spLocks noChangeArrowheads="1"/>
              </p:cNvSpPr>
              <p:nvPr/>
            </p:nvSpPr>
            <p:spPr bwMode="auto">
              <a:xfrm>
                <a:off x="1886" y="1817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2591" name="Line 58"/>
              <p:cNvSpPr>
                <a:spLocks noChangeShapeType="1"/>
              </p:cNvSpPr>
              <p:nvPr/>
            </p:nvSpPr>
            <p:spPr bwMode="auto">
              <a:xfrm>
                <a:off x="2011" y="1633"/>
                <a:ext cx="0" cy="189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581" name="Group 59"/>
            <p:cNvGrpSpPr>
              <a:grpSpLocks/>
            </p:cNvGrpSpPr>
            <p:nvPr/>
          </p:nvGrpSpPr>
          <p:grpSpPr bwMode="auto">
            <a:xfrm>
              <a:off x="2224" y="1395"/>
              <a:ext cx="642" cy="962"/>
              <a:chOff x="2224" y="1395"/>
              <a:chExt cx="642" cy="962"/>
            </a:xfrm>
            <a:grpFill/>
          </p:grpSpPr>
          <p:sp>
            <p:nvSpPr>
              <p:cNvPr id="22582" name="Oval 60"/>
              <p:cNvSpPr>
                <a:spLocks noChangeArrowheads="1"/>
              </p:cNvSpPr>
              <p:nvPr/>
            </p:nvSpPr>
            <p:spPr bwMode="auto">
              <a:xfrm>
                <a:off x="2461" y="1395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2583" name="Oval 61"/>
              <p:cNvSpPr>
                <a:spLocks noChangeArrowheads="1"/>
              </p:cNvSpPr>
              <p:nvPr/>
            </p:nvSpPr>
            <p:spPr bwMode="auto">
              <a:xfrm>
                <a:off x="2224" y="1739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22584" name="Oval 62"/>
              <p:cNvSpPr>
                <a:spLocks noChangeArrowheads="1"/>
              </p:cNvSpPr>
              <p:nvPr/>
            </p:nvSpPr>
            <p:spPr bwMode="auto">
              <a:xfrm>
                <a:off x="2644" y="1750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22585" name="Line 63"/>
              <p:cNvSpPr>
                <a:spLocks noChangeShapeType="1"/>
              </p:cNvSpPr>
              <p:nvPr/>
            </p:nvSpPr>
            <p:spPr bwMode="auto">
              <a:xfrm flipH="1">
                <a:off x="2394" y="1622"/>
                <a:ext cx="111" cy="133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2586" name="Line 64"/>
              <p:cNvSpPr>
                <a:spLocks noChangeShapeType="1"/>
              </p:cNvSpPr>
              <p:nvPr/>
            </p:nvSpPr>
            <p:spPr bwMode="auto">
              <a:xfrm>
                <a:off x="2638" y="1622"/>
                <a:ext cx="111" cy="133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2587" name="Oval 65"/>
              <p:cNvSpPr>
                <a:spLocks noChangeArrowheads="1"/>
              </p:cNvSpPr>
              <p:nvPr/>
            </p:nvSpPr>
            <p:spPr bwMode="auto">
              <a:xfrm>
                <a:off x="2629" y="2124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22588" name="Line 66"/>
              <p:cNvSpPr>
                <a:spLocks noChangeShapeType="1"/>
              </p:cNvSpPr>
              <p:nvPr/>
            </p:nvSpPr>
            <p:spPr bwMode="auto">
              <a:xfrm>
                <a:off x="2767" y="1989"/>
                <a:ext cx="0" cy="144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0355" name="Group 67"/>
          <p:cNvGrpSpPr>
            <a:grpSpLocks/>
          </p:cNvGrpSpPr>
          <p:nvPr/>
        </p:nvGrpSpPr>
        <p:grpSpPr bwMode="auto">
          <a:xfrm>
            <a:off x="1116013" y="4079875"/>
            <a:ext cx="1238250" cy="1827213"/>
            <a:chOff x="359" y="2752"/>
            <a:chExt cx="780" cy="1151"/>
          </a:xfrm>
          <a:solidFill>
            <a:srgbClr val="66FFFF"/>
          </a:solidFill>
        </p:grpSpPr>
        <p:sp>
          <p:nvSpPr>
            <p:cNvPr id="22572" name="Oval 68"/>
            <p:cNvSpPr>
              <a:spLocks noChangeArrowheads="1"/>
            </p:cNvSpPr>
            <p:nvPr/>
          </p:nvSpPr>
          <p:spPr bwMode="auto">
            <a:xfrm>
              <a:off x="628" y="2752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2573" name="Oval 69"/>
            <p:cNvSpPr>
              <a:spLocks noChangeArrowheads="1"/>
            </p:cNvSpPr>
            <p:nvPr/>
          </p:nvSpPr>
          <p:spPr bwMode="auto">
            <a:xfrm>
              <a:off x="359" y="3092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2574" name="Oval 70"/>
            <p:cNvSpPr>
              <a:spLocks noChangeArrowheads="1"/>
            </p:cNvSpPr>
            <p:nvPr/>
          </p:nvSpPr>
          <p:spPr bwMode="auto">
            <a:xfrm>
              <a:off x="628" y="3392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2575" name="Oval 71"/>
            <p:cNvSpPr>
              <a:spLocks noChangeArrowheads="1"/>
            </p:cNvSpPr>
            <p:nvPr/>
          </p:nvSpPr>
          <p:spPr bwMode="auto">
            <a:xfrm>
              <a:off x="917" y="3670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576" name="Line 72"/>
            <p:cNvSpPr>
              <a:spLocks noChangeShapeType="1"/>
            </p:cNvSpPr>
            <p:nvPr/>
          </p:nvSpPr>
          <p:spPr bwMode="auto">
            <a:xfrm flipH="1">
              <a:off x="556" y="2966"/>
              <a:ext cx="111" cy="167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2577" name="Line 73"/>
            <p:cNvSpPr>
              <a:spLocks noChangeShapeType="1"/>
            </p:cNvSpPr>
            <p:nvPr/>
          </p:nvSpPr>
          <p:spPr bwMode="auto">
            <a:xfrm>
              <a:off x="545" y="3277"/>
              <a:ext cx="144" cy="145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2578" name="Line 74"/>
            <p:cNvSpPr>
              <a:spLocks noChangeShapeType="1"/>
            </p:cNvSpPr>
            <p:nvPr/>
          </p:nvSpPr>
          <p:spPr bwMode="auto">
            <a:xfrm>
              <a:off x="811" y="3589"/>
              <a:ext cx="134" cy="133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0363" name="Group 75"/>
          <p:cNvGrpSpPr>
            <a:grpSpLocks/>
          </p:cNvGrpSpPr>
          <p:nvPr/>
        </p:nvGrpSpPr>
        <p:grpSpPr bwMode="auto">
          <a:xfrm>
            <a:off x="2314575" y="4124325"/>
            <a:ext cx="730250" cy="1004888"/>
            <a:chOff x="1625" y="2991"/>
            <a:chExt cx="460" cy="633"/>
          </a:xfrm>
          <a:solidFill>
            <a:srgbClr val="66FFFF"/>
          </a:solidFill>
        </p:grpSpPr>
        <p:sp>
          <p:nvSpPr>
            <p:cNvPr id="22569" name="Oval 76"/>
            <p:cNvSpPr>
              <a:spLocks noChangeArrowheads="1"/>
            </p:cNvSpPr>
            <p:nvPr/>
          </p:nvSpPr>
          <p:spPr bwMode="auto">
            <a:xfrm>
              <a:off x="1863" y="2991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2570" name="Oval 77"/>
            <p:cNvSpPr>
              <a:spLocks noChangeArrowheads="1"/>
            </p:cNvSpPr>
            <p:nvPr/>
          </p:nvSpPr>
          <p:spPr bwMode="auto">
            <a:xfrm>
              <a:off x="1625" y="3391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2571" name="Line 78"/>
            <p:cNvSpPr>
              <a:spLocks noChangeShapeType="1"/>
            </p:cNvSpPr>
            <p:nvPr/>
          </p:nvSpPr>
          <p:spPr bwMode="auto">
            <a:xfrm flipH="1">
              <a:off x="1800" y="3222"/>
              <a:ext cx="122" cy="189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40367" name="Line 79"/>
          <p:cNvSpPr>
            <a:spLocks noChangeShapeType="1"/>
          </p:cNvSpPr>
          <p:nvPr/>
        </p:nvSpPr>
        <p:spPr bwMode="auto">
          <a:xfrm>
            <a:off x="1893888" y="4300538"/>
            <a:ext cx="793750" cy="0"/>
          </a:xfrm>
          <a:prstGeom prst="line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0368" name="Line 80"/>
          <p:cNvSpPr>
            <a:spLocks noChangeShapeType="1"/>
          </p:cNvSpPr>
          <p:nvPr/>
        </p:nvSpPr>
        <p:spPr bwMode="auto">
          <a:xfrm>
            <a:off x="3040063" y="4300538"/>
            <a:ext cx="811212" cy="0"/>
          </a:xfrm>
          <a:prstGeom prst="line">
            <a:avLst/>
          </a:prstGeom>
          <a:ln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140369" name="Group 81"/>
          <p:cNvGrpSpPr>
            <a:grpSpLocks/>
          </p:cNvGrpSpPr>
          <p:nvPr/>
        </p:nvGrpSpPr>
        <p:grpSpPr bwMode="auto">
          <a:xfrm>
            <a:off x="3441700" y="4194175"/>
            <a:ext cx="773113" cy="1914525"/>
            <a:chOff x="4530" y="1359"/>
            <a:chExt cx="487" cy="1206"/>
          </a:xfrm>
          <a:solidFill>
            <a:srgbClr val="66FFFF"/>
          </a:solidFill>
        </p:grpSpPr>
        <p:sp>
          <p:nvSpPr>
            <p:cNvPr id="22562" name="Oval 82"/>
            <p:cNvSpPr>
              <a:spLocks noChangeArrowheads="1"/>
            </p:cNvSpPr>
            <p:nvPr/>
          </p:nvSpPr>
          <p:spPr bwMode="auto">
            <a:xfrm>
              <a:off x="4767" y="1359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2563" name="Oval 83"/>
            <p:cNvSpPr>
              <a:spLocks noChangeArrowheads="1"/>
            </p:cNvSpPr>
            <p:nvPr/>
          </p:nvSpPr>
          <p:spPr bwMode="auto">
            <a:xfrm>
              <a:off x="4530" y="1703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2564" name="Oval 84"/>
            <p:cNvSpPr>
              <a:spLocks noChangeArrowheads="1"/>
            </p:cNvSpPr>
            <p:nvPr/>
          </p:nvSpPr>
          <p:spPr bwMode="auto">
            <a:xfrm>
              <a:off x="4795" y="2003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2565" name="Line 85"/>
            <p:cNvSpPr>
              <a:spLocks noChangeShapeType="1"/>
            </p:cNvSpPr>
            <p:nvPr/>
          </p:nvSpPr>
          <p:spPr bwMode="auto">
            <a:xfrm flipH="1">
              <a:off x="4700" y="1586"/>
              <a:ext cx="111" cy="133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2566" name="Oval 86"/>
            <p:cNvSpPr>
              <a:spLocks noChangeArrowheads="1"/>
            </p:cNvSpPr>
            <p:nvPr/>
          </p:nvSpPr>
          <p:spPr bwMode="auto">
            <a:xfrm>
              <a:off x="4580" y="2332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22567" name="Line 87"/>
            <p:cNvSpPr>
              <a:spLocks noChangeShapeType="1"/>
            </p:cNvSpPr>
            <p:nvPr/>
          </p:nvSpPr>
          <p:spPr bwMode="auto">
            <a:xfrm>
              <a:off x="4723" y="1900"/>
              <a:ext cx="122" cy="122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2568" name="Line 88"/>
            <p:cNvSpPr>
              <a:spLocks noChangeShapeType="1"/>
            </p:cNvSpPr>
            <p:nvPr/>
          </p:nvSpPr>
          <p:spPr bwMode="auto">
            <a:xfrm flipH="1">
              <a:off x="4767" y="2222"/>
              <a:ext cx="78" cy="133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0377" name="Group 89"/>
          <p:cNvGrpSpPr>
            <a:grpSpLocks/>
          </p:cNvGrpSpPr>
          <p:nvPr/>
        </p:nvGrpSpPr>
        <p:grpSpPr bwMode="auto">
          <a:xfrm>
            <a:off x="5940425" y="3013075"/>
            <a:ext cx="2127250" cy="2906713"/>
            <a:chOff x="3284" y="2489"/>
            <a:chExt cx="1340" cy="1831"/>
          </a:xfrm>
          <a:solidFill>
            <a:srgbClr val="66FFFF"/>
          </a:solidFill>
        </p:grpSpPr>
        <p:sp>
          <p:nvSpPr>
            <p:cNvPr id="22541" name="Oval 90"/>
            <p:cNvSpPr>
              <a:spLocks noChangeArrowheads="1"/>
            </p:cNvSpPr>
            <p:nvPr/>
          </p:nvSpPr>
          <p:spPr bwMode="auto">
            <a:xfrm>
              <a:off x="3786" y="2489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2542" name="Oval 91"/>
            <p:cNvSpPr>
              <a:spLocks noChangeArrowheads="1"/>
            </p:cNvSpPr>
            <p:nvPr/>
          </p:nvSpPr>
          <p:spPr bwMode="auto">
            <a:xfrm>
              <a:off x="3284" y="2830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2543" name="Oval 92"/>
            <p:cNvSpPr>
              <a:spLocks noChangeArrowheads="1"/>
            </p:cNvSpPr>
            <p:nvPr/>
          </p:nvSpPr>
          <p:spPr bwMode="auto">
            <a:xfrm>
              <a:off x="3498" y="3253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2544" name="Oval 93"/>
            <p:cNvSpPr>
              <a:spLocks noChangeArrowheads="1"/>
            </p:cNvSpPr>
            <p:nvPr/>
          </p:nvSpPr>
          <p:spPr bwMode="auto">
            <a:xfrm>
              <a:off x="3709" y="3554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545" name="Line 94"/>
            <p:cNvSpPr>
              <a:spLocks noChangeShapeType="1"/>
            </p:cNvSpPr>
            <p:nvPr/>
          </p:nvSpPr>
          <p:spPr bwMode="auto">
            <a:xfrm>
              <a:off x="3459" y="3061"/>
              <a:ext cx="133" cy="178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2546" name="Line 95"/>
            <p:cNvSpPr>
              <a:spLocks noChangeShapeType="1"/>
            </p:cNvSpPr>
            <p:nvPr/>
          </p:nvSpPr>
          <p:spPr bwMode="auto">
            <a:xfrm>
              <a:off x="3681" y="3462"/>
              <a:ext cx="111" cy="110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547" name="Group 96"/>
            <p:cNvGrpSpPr>
              <a:grpSpLocks/>
            </p:cNvGrpSpPr>
            <p:nvPr/>
          </p:nvGrpSpPr>
          <p:grpSpPr bwMode="auto">
            <a:xfrm>
              <a:off x="3862" y="2863"/>
              <a:ext cx="460" cy="633"/>
              <a:chOff x="1625" y="2991"/>
              <a:chExt cx="460" cy="633"/>
            </a:xfrm>
            <a:grpFill/>
          </p:grpSpPr>
          <p:sp>
            <p:nvSpPr>
              <p:cNvPr id="22559" name="Oval 97"/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2560" name="Oval 98"/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2561" name="Line 99"/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548" name="Line 100"/>
            <p:cNvSpPr>
              <a:spLocks noChangeShapeType="1"/>
            </p:cNvSpPr>
            <p:nvPr/>
          </p:nvSpPr>
          <p:spPr bwMode="auto">
            <a:xfrm>
              <a:off x="3978" y="2699"/>
              <a:ext cx="178" cy="178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2549" name="Line 101"/>
            <p:cNvSpPr>
              <a:spLocks noChangeShapeType="1"/>
            </p:cNvSpPr>
            <p:nvPr/>
          </p:nvSpPr>
          <p:spPr bwMode="auto">
            <a:xfrm>
              <a:off x="4300" y="3066"/>
              <a:ext cx="90" cy="88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2550" name="Line 102"/>
            <p:cNvSpPr>
              <a:spLocks noChangeShapeType="1"/>
            </p:cNvSpPr>
            <p:nvPr/>
          </p:nvSpPr>
          <p:spPr bwMode="auto">
            <a:xfrm flipH="1">
              <a:off x="3523" y="2677"/>
              <a:ext cx="300" cy="234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551" name="Group 103"/>
            <p:cNvGrpSpPr>
              <a:grpSpLocks/>
            </p:cNvGrpSpPr>
            <p:nvPr/>
          </p:nvGrpSpPr>
          <p:grpSpPr bwMode="auto">
            <a:xfrm>
              <a:off x="4137" y="3114"/>
              <a:ext cx="487" cy="1206"/>
              <a:chOff x="4530" y="1359"/>
              <a:chExt cx="487" cy="1206"/>
            </a:xfrm>
            <a:grpFill/>
          </p:grpSpPr>
          <p:sp>
            <p:nvSpPr>
              <p:cNvPr id="22552" name="Oval 104"/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2553" name="Oval 105"/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22554" name="Oval 106"/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22555" name="Line 107"/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2556" name="Oval 108"/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22557" name="Line 109"/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2558" name="Line 110"/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97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nimBg="1"/>
      <p:bldP spid="140367" grpId="0" animBg="1"/>
      <p:bldP spid="1403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333375"/>
            <a:ext cx="8229600" cy="194468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olidFill>
                  <a:srgbClr val="00FF99"/>
                </a:solidFill>
              </a:rPr>
              <a:t>二叉树</a:t>
            </a:r>
            <a:r>
              <a:rPr lang="en-US" altLang="zh-CN" b="1" dirty="0" smtClean="0">
                <a:solidFill>
                  <a:srgbClr val="00FF99"/>
                </a:solidFill>
                <a:sym typeface="Wingdings" pitchFamily="2" charset="2"/>
              </a:rPr>
              <a:t></a:t>
            </a:r>
            <a:r>
              <a:rPr lang="zh-CN" altLang="en-US" b="1" dirty="0" smtClean="0">
                <a:solidFill>
                  <a:srgbClr val="00FF99"/>
                </a:solidFill>
                <a:sym typeface="Wingdings" pitchFamily="2" charset="2"/>
              </a:rPr>
              <a:t>森林</a:t>
            </a:r>
            <a:endParaRPr lang="zh-CN" altLang="en-US" b="1" dirty="0" smtClean="0">
              <a:solidFill>
                <a:srgbClr val="00FF99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 dirty="0" smtClean="0"/>
              <a:t>去线：将二叉树中根结点与其右孩子连线，及沿右分支搜索到的所有右孩子间连线全部去掉，使之变成孤立的二叉树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 dirty="0" smtClean="0"/>
              <a:t>还原：将孤立的二叉树还原成树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79E5BC71-6528-4756-B3D3-AACC7436ECF1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0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1382" name="Group 70"/>
          <p:cNvGrpSpPr>
            <a:grpSpLocks/>
          </p:cNvGrpSpPr>
          <p:nvPr/>
        </p:nvGrpSpPr>
        <p:grpSpPr bwMode="auto">
          <a:xfrm>
            <a:off x="684213" y="2133600"/>
            <a:ext cx="2127250" cy="2906713"/>
            <a:chOff x="3284" y="2489"/>
            <a:chExt cx="1340" cy="1831"/>
          </a:xfrm>
          <a:solidFill>
            <a:srgbClr val="66FFFF"/>
          </a:solidFill>
        </p:grpSpPr>
        <p:sp>
          <p:nvSpPr>
            <p:cNvPr id="23629" name="Oval 71"/>
            <p:cNvSpPr>
              <a:spLocks noChangeArrowheads="1"/>
            </p:cNvSpPr>
            <p:nvPr/>
          </p:nvSpPr>
          <p:spPr bwMode="auto">
            <a:xfrm>
              <a:off x="3786" y="2489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630" name="Oval 72"/>
            <p:cNvSpPr>
              <a:spLocks noChangeArrowheads="1"/>
            </p:cNvSpPr>
            <p:nvPr/>
          </p:nvSpPr>
          <p:spPr bwMode="auto">
            <a:xfrm>
              <a:off x="3284" y="2830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631" name="Oval 73"/>
            <p:cNvSpPr>
              <a:spLocks noChangeArrowheads="1"/>
            </p:cNvSpPr>
            <p:nvPr/>
          </p:nvSpPr>
          <p:spPr bwMode="auto">
            <a:xfrm>
              <a:off x="3498" y="3253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3632" name="Oval 74"/>
            <p:cNvSpPr>
              <a:spLocks noChangeArrowheads="1"/>
            </p:cNvSpPr>
            <p:nvPr/>
          </p:nvSpPr>
          <p:spPr bwMode="auto">
            <a:xfrm>
              <a:off x="3709" y="3554"/>
              <a:ext cx="222" cy="233"/>
            </a:xfrm>
            <a:prstGeom prst="ellips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3633" name="Line 75"/>
            <p:cNvSpPr>
              <a:spLocks noChangeShapeType="1"/>
            </p:cNvSpPr>
            <p:nvPr/>
          </p:nvSpPr>
          <p:spPr bwMode="auto">
            <a:xfrm>
              <a:off x="3459" y="3061"/>
              <a:ext cx="133" cy="178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3634" name="Line 76"/>
            <p:cNvSpPr>
              <a:spLocks noChangeShapeType="1"/>
            </p:cNvSpPr>
            <p:nvPr/>
          </p:nvSpPr>
          <p:spPr bwMode="auto">
            <a:xfrm>
              <a:off x="3681" y="3462"/>
              <a:ext cx="111" cy="110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635" name="Group 77"/>
            <p:cNvGrpSpPr>
              <a:grpSpLocks/>
            </p:cNvGrpSpPr>
            <p:nvPr/>
          </p:nvGrpSpPr>
          <p:grpSpPr bwMode="auto">
            <a:xfrm>
              <a:off x="3862" y="2863"/>
              <a:ext cx="460" cy="633"/>
              <a:chOff x="1625" y="2991"/>
              <a:chExt cx="460" cy="633"/>
            </a:xfrm>
            <a:grpFill/>
          </p:grpSpPr>
          <p:sp>
            <p:nvSpPr>
              <p:cNvPr id="23647" name="Oval 78"/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3648" name="Oval 79"/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3649" name="Line 80"/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636" name="Line 81"/>
            <p:cNvSpPr>
              <a:spLocks noChangeShapeType="1"/>
            </p:cNvSpPr>
            <p:nvPr/>
          </p:nvSpPr>
          <p:spPr bwMode="auto">
            <a:xfrm>
              <a:off x="3978" y="2699"/>
              <a:ext cx="178" cy="178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3637" name="Line 82"/>
            <p:cNvSpPr>
              <a:spLocks noChangeShapeType="1"/>
            </p:cNvSpPr>
            <p:nvPr/>
          </p:nvSpPr>
          <p:spPr bwMode="auto">
            <a:xfrm>
              <a:off x="4300" y="3066"/>
              <a:ext cx="90" cy="88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3638" name="Line 83"/>
            <p:cNvSpPr>
              <a:spLocks noChangeShapeType="1"/>
            </p:cNvSpPr>
            <p:nvPr/>
          </p:nvSpPr>
          <p:spPr bwMode="auto">
            <a:xfrm flipH="1">
              <a:off x="3523" y="2677"/>
              <a:ext cx="300" cy="234"/>
            </a:xfrm>
            <a:prstGeom prst="line">
              <a:avLst/>
            </a:prstGeom>
            <a:grpFill/>
            <a:ln>
              <a:headEnd/>
              <a:tailEnd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639" name="Group 84"/>
            <p:cNvGrpSpPr>
              <a:grpSpLocks/>
            </p:cNvGrpSpPr>
            <p:nvPr/>
          </p:nvGrpSpPr>
          <p:grpSpPr bwMode="auto">
            <a:xfrm>
              <a:off x="4137" y="3114"/>
              <a:ext cx="487" cy="1206"/>
              <a:chOff x="4530" y="1359"/>
              <a:chExt cx="487" cy="1206"/>
            </a:xfrm>
            <a:grpFill/>
          </p:grpSpPr>
          <p:sp>
            <p:nvSpPr>
              <p:cNvPr id="23640" name="Oval 85"/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3641" name="Oval 86"/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23642" name="Oval 87"/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23643" name="Line 88"/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644" name="Oval 89"/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23645" name="Line 90"/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646" name="Line 91"/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404" name="Group 92"/>
          <p:cNvGrpSpPr>
            <a:grpSpLocks/>
          </p:cNvGrpSpPr>
          <p:nvPr/>
        </p:nvGrpSpPr>
        <p:grpSpPr bwMode="auto">
          <a:xfrm>
            <a:off x="3148013" y="2205038"/>
            <a:ext cx="2127250" cy="2906712"/>
            <a:chOff x="2028" y="1244"/>
            <a:chExt cx="1340" cy="1831"/>
          </a:xfrm>
          <a:solidFill>
            <a:srgbClr val="66FFFF"/>
          </a:solidFill>
        </p:grpSpPr>
        <p:grpSp>
          <p:nvGrpSpPr>
            <p:cNvPr id="23601" name="Group 93"/>
            <p:cNvGrpSpPr>
              <a:grpSpLocks/>
            </p:cNvGrpSpPr>
            <p:nvPr/>
          </p:nvGrpSpPr>
          <p:grpSpPr bwMode="auto">
            <a:xfrm>
              <a:off x="2772" y="1513"/>
              <a:ext cx="111" cy="111"/>
              <a:chOff x="1978" y="3911"/>
              <a:chExt cx="111" cy="111"/>
            </a:xfrm>
            <a:grpFill/>
          </p:grpSpPr>
          <p:sp>
            <p:nvSpPr>
              <p:cNvPr id="23627" name="Line 94"/>
              <p:cNvSpPr>
                <a:spLocks noChangeShapeType="1"/>
              </p:cNvSpPr>
              <p:nvPr/>
            </p:nvSpPr>
            <p:spPr bwMode="auto">
              <a:xfrm>
                <a:off x="1978" y="3911"/>
                <a:ext cx="111" cy="111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628" name="Line 95"/>
              <p:cNvSpPr>
                <a:spLocks noChangeShapeType="1"/>
              </p:cNvSpPr>
              <p:nvPr/>
            </p:nvSpPr>
            <p:spPr bwMode="auto">
              <a:xfrm flipH="1">
                <a:off x="1978" y="3911"/>
                <a:ext cx="111" cy="111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602" name="Group 96"/>
            <p:cNvGrpSpPr>
              <a:grpSpLocks/>
            </p:cNvGrpSpPr>
            <p:nvPr/>
          </p:nvGrpSpPr>
          <p:grpSpPr bwMode="auto">
            <a:xfrm>
              <a:off x="3051" y="1835"/>
              <a:ext cx="111" cy="111"/>
              <a:chOff x="1978" y="3911"/>
              <a:chExt cx="111" cy="111"/>
            </a:xfrm>
            <a:grpFill/>
          </p:grpSpPr>
          <p:sp>
            <p:nvSpPr>
              <p:cNvPr id="23625" name="Line 97"/>
              <p:cNvSpPr>
                <a:spLocks noChangeShapeType="1"/>
              </p:cNvSpPr>
              <p:nvPr/>
            </p:nvSpPr>
            <p:spPr bwMode="auto">
              <a:xfrm>
                <a:off x="1978" y="3911"/>
                <a:ext cx="111" cy="111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626" name="Line 98"/>
              <p:cNvSpPr>
                <a:spLocks noChangeShapeType="1"/>
              </p:cNvSpPr>
              <p:nvPr/>
            </p:nvSpPr>
            <p:spPr bwMode="auto">
              <a:xfrm flipH="1">
                <a:off x="1978" y="3911"/>
                <a:ext cx="111" cy="111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603" name="Group 99"/>
            <p:cNvGrpSpPr>
              <a:grpSpLocks/>
            </p:cNvGrpSpPr>
            <p:nvPr/>
          </p:nvGrpSpPr>
          <p:grpSpPr bwMode="auto">
            <a:xfrm>
              <a:off x="2028" y="1244"/>
              <a:ext cx="1340" cy="1831"/>
              <a:chOff x="3284" y="2489"/>
              <a:chExt cx="1340" cy="1831"/>
            </a:xfrm>
            <a:grpFill/>
          </p:grpSpPr>
          <p:sp>
            <p:nvSpPr>
              <p:cNvPr id="23604" name="Oval 100"/>
              <p:cNvSpPr>
                <a:spLocks noChangeArrowheads="1"/>
              </p:cNvSpPr>
              <p:nvPr/>
            </p:nvSpPr>
            <p:spPr bwMode="auto">
              <a:xfrm>
                <a:off x="3786" y="2489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3605" name="Oval 101"/>
              <p:cNvSpPr>
                <a:spLocks noChangeArrowheads="1"/>
              </p:cNvSpPr>
              <p:nvPr/>
            </p:nvSpPr>
            <p:spPr bwMode="auto">
              <a:xfrm>
                <a:off x="3284" y="2830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3606" name="Oval 102"/>
              <p:cNvSpPr>
                <a:spLocks noChangeArrowheads="1"/>
              </p:cNvSpPr>
              <p:nvPr/>
            </p:nvSpPr>
            <p:spPr bwMode="auto">
              <a:xfrm>
                <a:off x="3498" y="3253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3607" name="Oval 103"/>
              <p:cNvSpPr>
                <a:spLocks noChangeArrowheads="1"/>
              </p:cNvSpPr>
              <p:nvPr/>
            </p:nvSpPr>
            <p:spPr bwMode="auto">
              <a:xfrm>
                <a:off x="3709" y="3554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3608" name="Line 104"/>
              <p:cNvSpPr>
                <a:spLocks noChangeShapeType="1"/>
              </p:cNvSpPr>
              <p:nvPr/>
            </p:nvSpPr>
            <p:spPr bwMode="auto">
              <a:xfrm>
                <a:off x="3459" y="3061"/>
                <a:ext cx="133" cy="178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609" name="Line 105"/>
              <p:cNvSpPr>
                <a:spLocks noChangeShapeType="1"/>
              </p:cNvSpPr>
              <p:nvPr/>
            </p:nvSpPr>
            <p:spPr bwMode="auto">
              <a:xfrm>
                <a:off x="3681" y="3462"/>
                <a:ext cx="111" cy="110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610" name="Group 106"/>
              <p:cNvGrpSpPr>
                <a:grpSpLocks/>
              </p:cNvGrpSpPr>
              <p:nvPr/>
            </p:nvGrpSpPr>
            <p:grpSpPr bwMode="auto">
              <a:xfrm>
                <a:off x="3862" y="2863"/>
                <a:ext cx="460" cy="633"/>
                <a:chOff x="1625" y="2991"/>
                <a:chExt cx="460" cy="633"/>
              </a:xfrm>
              <a:grpFill/>
            </p:grpSpPr>
            <p:sp>
              <p:nvSpPr>
                <p:cNvPr id="23622" name="Oval 107"/>
                <p:cNvSpPr>
                  <a:spLocks noChangeArrowheads="1"/>
                </p:cNvSpPr>
                <p:nvPr/>
              </p:nvSpPr>
              <p:spPr bwMode="auto">
                <a:xfrm>
                  <a:off x="1863" y="2991"/>
                  <a:ext cx="222" cy="233"/>
                </a:xfrm>
                <a:prstGeom prst="ellipse">
                  <a:avLst/>
                </a:prstGeom>
                <a:grpFill/>
                <a:ln>
                  <a:headEnd/>
                  <a:tailEnd/>
                </a:ln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r>
                    <a:rPr kumimoji="1" lang="en-US" altLang="zh-CN" sz="2000" b="1">
                      <a:solidFill>
                        <a:schemeClr val="bg1"/>
                      </a:solidFill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23623" name="Oval 108"/>
                <p:cNvSpPr>
                  <a:spLocks noChangeArrowheads="1"/>
                </p:cNvSpPr>
                <p:nvPr/>
              </p:nvSpPr>
              <p:spPr bwMode="auto">
                <a:xfrm>
                  <a:off x="1625" y="3391"/>
                  <a:ext cx="222" cy="233"/>
                </a:xfrm>
                <a:prstGeom prst="ellipse">
                  <a:avLst/>
                </a:prstGeom>
                <a:grpFill/>
                <a:ln>
                  <a:headEnd/>
                  <a:tailEnd/>
                </a:ln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r>
                    <a:rPr kumimoji="1" lang="en-US" altLang="zh-CN" sz="2000" b="1">
                      <a:solidFill>
                        <a:schemeClr val="bg1"/>
                      </a:solidFill>
                      <a:latin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23624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1800" y="3222"/>
                  <a:ext cx="122" cy="189"/>
                </a:xfrm>
                <a:prstGeom prst="line">
                  <a:avLst/>
                </a:prstGeom>
                <a:grpFill/>
                <a:ln>
                  <a:headEnd/>
                  <a:tailEnd/>
                </a:ln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>
                  <a:spAutoFit/>
                </a:bodyPr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3611" name="Line 110"/>
              <p:cNvSpPr>
                <a:spLocks noChangeShapeType="1"/>
              </p:cNvSpPr>
              <p:nvPr/>
            </p:nvSpPr>
            <p:spPr bwMode="auto">
              <a:xfrm>
                <a:off x="3978" y="2699"/>
                <a:ext cx="178" cy="178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612" name="Line 111"/>
              <p:cNvSpPr>
                <a:spLocks noChangeShapeType="1"/>
              </p:cNvSpPr>
              <p:nvPr/>
            </p:nvSpPr>
            <p:spPr bwMode="auto">
              <a:xfrm>
                <a:off x="4300" y="3066"/>
                <a:ext cx="90" cy="88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613" name="Line 112"/>
              <p:cNvSpPr>
                <a:spLocks noChangeShapeType="1"/>
              </p:cNvSpPr>
              <p:nvPr/>
            </p:nvSpPr>
            <p:spPr bwMode="auto">
              <a:xfrm flipH="1">
                <a:off x="3523" y="2677"/>
                <a:ext cx="300" cy="234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614" name="Group 113"/>
              <p:cNvGrpSpPr>
                <a:grpSpLocks/>
              </p:cNvGrpSpPr>
              <p:nvPr/>
            </p:nvGrpSpPr>
            <p:grpSpPr bwMode="auto">
              <a:xfrm>
                <a:off x="4137" y="3114"/>
                <a:ext cx="487" cy="1206"/>
                <a:chOff x="4530" y="1359"/>
                <a:chExt cx="487" cy="1206"/>
              </a:xfrm>
              <a:grpFill/>
            </p:grpSpPr>
            <p:sp>
              <p:nvSpPr>
                <p:cNvPr id="23615" name="Oval 114"/>
                <p:cNvSpPr>
                  <a:spLocks noChangeArrowheads="1"/>
                </p:cNvSpPr>
                <p:nvPr/>
              </p:nvSpPr>
              <p:spPr bwMode="auto">
                <a:xfrm>
                  <a:off x="4767" y="1359"/>
                  <a:ext cx="222" cy="233"/>
                </a:xfrm>
                <a:prstGeom prst="ellipse">
                  <a:avLst/>
                </a:prstGeom>
                <a:grpFill/>
                <a:ln>
                  <a:headEnd/>
                  <a:tailEnd/>
                </a:ln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r>
                    <a:rPr kumimoji="1" lang="en-US" altLang="zh-CN" sz="2000" b="1">
                      <a:solidFill>
                        <a:schemeClr val="bg1"/>
                      </a:solidFill>
                      <a:latin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23616" name="Oval 115"/>
                <p:cNvSpPr>
                  <a:spLocks noChangeArrowheads="1"/>
                </p:cNvSpPr>
                <p:nvPr/>
              </p:nvSpPr>
              <p:spPr bwMode="auto">
                <a:xfrm>
                  <a:off x="4530" y="1703"/>
                  <a:ext cx="222" cy="233"/>
                </a:xfrm>
                <a:prstGeom prst="ellipse">
                  <a:avLst/>
                </a:prstGeom>
                <a:grpFill/>
                <a:ln>
                  <a:headEnd/>
                  <a:tailEnd/>
                </a:ln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r>
                    <a:rPr kumimoji="1" lang="en-US" altLang="zh-CN" sz="2000" b="1">
                      <a:solidFill>
                        <a:schemeClr val="bg1"/>
                      </a:solidFill>
                      <a:latin typeface="Times New Roman" pitchFamily="18" charset="0"/>
                    </a:rPr>
                    <a:t>H</a:t>
                  </a:r>
                </a:p>
              </p:txBody>
            </p:sp>
            <p:sp>
              <p:nvSpPr>
                <p:cNvPr id="23617" name="Oval 116"/>
                <p:cNvSpPr>
                  <a:spLocks noChangeArrowheads="1"/>
                </p:cNvSpPr>
                <p:nvPr/>
              </p:nvSpPr>
              <p:spPr bwMode="auto">
                <a:xfrm>
                  <a:off x="4795" y="2003"/>
                  <a:ext cx="222" cy="233"/>
                </a:xfrm>
                <a:prstGeom prst="ellipse">
                  <a:avLst/>
                </a:prstGeom>
                <a:grpFill/>
                <a:ln>
                  <a:headEnd/>
                  <a:tailEnd/>
                </a:ln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r>
                    <a:rPr kumimoji="1" lang="en-US" altLang="zh-CN" sz="2000" b="1">
                      <a:solidFill>
                        <a:schemeClr val="bg1"/>
                      </a:solidFill>
                      <a:latin typeface="Times New Roman" pitchFamily="18" charset="0"/>
                    </a:rPr>
                    <a:t>I</a:t>
                  </a:r>
                </a:p>
              </p:txBody>
            </p:sp>
            <p:sp>
              <p:nvSpPr>
                <p:cNvPr id="23618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4700" y="1586"/>
                  <a:ext cx="111" cy="133"/>
                </a:xfrm>
                <a:prstGeom prst="line">
                  <a:avLst/>
                </a:prstGeom>
                <a:grpFill/>
                <a:ln>
                  <a:headEnd/>
                  <a:tailEnd/>
                </a:ln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619" name="Oval 118"/>
                <p:cNvSpPr>
                  <a:spLocks noChangeArrowheads="1"/>
                </p:cNvSpPr>
                <p:nvPr/>
              </p:nvSpPr>
              <p:spPr bwMode="auto">
                <a:xfrm>
                  <a:off x="4580" y="2332"/>
                  <a:ext cx="222" cy="233"/>
                </a:xfrm>
                <a:prstGeom prst="ellipse">
                  <a:avLst/>
                </a:prstGeom>
                <a:grpFill/>
                <a:ln>
                  <a:headEnd/>
                  <a:tailEnd/>
                </a:ln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r>
                    <a:rPr kumimoji="1" lang="en-US" altLang="zh-CN" sz="2000" b="1">
                      <a:solidFill>
                        <a:schemeClr val="bg1"/>
                      </a:solidFill>
                      <a:latin typeface="Times New Roman" pitchFamily="18" charset="0"/>
                    </a:rPr>
                    <a:t>J</a:t>
                  </a:r>
                </a:p>
              </p:txBody>
            </p:sp>
            <p:sp>
              <p:nvSpPr>
                <p:cNvPr id="23620" name="Line 119"/>
                <p:cNvSpPr>
                  <a:spLocks noChangeShapeType="1"/>
                </p:cNvSpPr>
                <p:nvPr/>
              </p:nvSpPr>
              <p:spPr bwMode="auto">
                <a:xfrm>
                  <a:off x="4723" y="1900"/>
                  <a:ext cx="122" cy="122"/>
                </a:xfrm>
                <a:prstGeom prst="line">
                  <a:avLst/>
                </a:prstGeom>
                <a:grpFill/>
                <a:ln>
                  <a:headEnd/>
                  <a:tailEnd/>
                </a:ln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>
                  <a:spAutoFit/>
                </a:bodyPr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621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4767" y="2222"/>
                  <a:ext cx="78" cy="133"/>
                </a:xfrm>
                <a:prstGeom prst="line">
                  <a:avLst/>
                </a:prstGeom>
                <a:grpFill/>
                <a:ln>
                  <a:headEnd/>
                  <a:tailEnd/>
                </a:ln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>
                  <a:spAutoFit/>
                </a:bodyPr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41433" name="Group 121"/>
          <p:cNvGrpSpPr>
            <a:grpSpLocks/>
          </p:cNvGrpSpPr>
          <p:nvPr/>
        </p:nvGrpSpPr>
        <p:grpSpPr bwMode="auto">
          <a:xfrm>
            <a:off x="5667375" y="2298700"/>
            <a:ext cx="3125788" cy="1914525"/>
            <a:chOff x="3048" y="1359"/>
            <a:chExt cx="1969" cy="1206"/>
          </a:xfrm>
          <a:solidFill>
            <a:srgbClr val="66FFFF"/>
          </a:solidFill>
        </p:grpSpPr>
        <p:grpSp>
          <p:nvGrpSpPr>
            <p:cNvPr id="23581" name="Group 122"/>
            <p:cNvGrpSpPr>
              <a:grpSpLocks/>
            </p:cNvGrpSpPr>
            <p:nvPr/>
          </p:nvGrpSpPr>
          <p:grpSpPr bwMode="auto">
            <a:xfrm>
              <a:off x="3048" y="1364"/>
              <a:ext cx="780" cy="1151"/>
              <a:chOff x="359" y="2752"/>
              <a:chExt cx="780" cy="1151"/>
            </a:xfrm>
            <a:grpFill/>
          </p:grpSpPr>
          <p:sp>
            <p:nvSpPr>
              <p:cNvPr id="23594" name="Oval 123"/>
              <p:cNvSpPr>
                <a:spLocks noChangeArrowheads="1"/>
              </p:cNvSpPr>
              <p:nvPr/>
            </p:nvSpPr>
            <p:spPr bwMode="auto">
              <a:xfrm>
                <a:off x="628" y="2752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3595" name="Oval 124"/>
              <p:cNvSpPr>
                <a:spLocks noChangeArrowheads="1"/>
              </p:cNvSpPr>
              <p:nvPr/>
            </p:nvSpPr>
            <p:spPr bwMode="auto">
              <a:xfrm>
                <a:off x="359" y="3092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3596" name="Oval 125"/>
              <p:cNvSpPr>
                <a:spLocks noChangeArrowheads="1"/>
              </p:cNvSpPr>
              <p:nvPr/>
            </p:nvSpPr>
            <p:spPr bwMode="auto">
              <a:xfrm>
                <a:off x="628" y="3392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3597" name="Oval 126"/>
              <p:cNvSpPr>
                <a:spLocks noChangeArrowheads="1"/>
              </p:cNvSpPr>
              <p:nvPr/>
            </p:nvSpPr>
            <p:spPr bwMode="auto">
              <a:xfrm>
                <a:off x="917" y="3670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3598" name="Line 127"/>
              <p:cNvSpPr>
                <a:spLocks noChangeShapeType="1"/>
              </p:cNvSpPr>
              <p:nvPr/>
            </p:nvSpPr>
            <p:spPr bwMode="auto">
              <a:xfrm flipH="1">
                <a:off x="556" y="2966"/>
                <a:ext cx="111" cy="167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599" name="Line 128"/>
              <p:cNvSpPr>
                <a:spLocks noChangeShapeType="1"/>
              </p:cNvSpPr>
              <p:nvPr/>
            </p:nvSpPr>
            <p:spPr bwMode="auto">
              <a:xfrm>
                <a:off x="545" y="3277"/>
                <a:ext cx="144" cy="145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600" name="Line 129"/>
              <p:cNvSpPr>
                <a:spLocks noChangeShapeType="1"/>
              </p:cNvSpPr>
              <p:nvPr/>
            </p:nvSpPr>
            <p:spPr bwMode="auto">
              <a:xfrm>
                <a:off x="811" y="3589"/>
                <a:ext cx="134" cy="133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582" name="Group 130"/>
            <p:cNvGrpSpPr>
              <a:grpSpLocks/>
            </p:cNvGrpSpPr>
            <p:nvPr/>
          </p:nvGrpSpPr>
          <p:grpSpPr bwMode="auto">
            <a:xfrm>
              <a:off x="3803" y="1392"/>
              <a:ext cx="460" cy="633"/>
              <a:chOff x="1625" y="2991"/>
              <a:chExt cx="460" cy="633"/>
            </a:xfrm>
            <a:grpFill/>
          </p:grpSpPr>
          <p:sp>
            <p:nvSpPr>
              <p:cNvPr id="23591" name="Oval 131"/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3592" name="Oval 132"/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3593" name="Line 133"/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583" name="Group 134"/>
            <p:cNvGrpSpPr>
              <a:grpSpLocks/>
            </p:cNvGrpSpPr>
            <p:nvPr/>
          </p:nvGrpSpPr>
          <p:grpSpPr bwMode="auto">
            <a:xfrm>
              <a:off x="4530" y="1359"/>
              <a:ext cx="487" cy="1206"/>
              <a:chOff x="4530" y="1359"/>
              <a:chExt cx="487" cy="1206"/>
            </a:xfrm>
            <a:grpFill/>
          </p:grpSpPr>
          <p:sp>
            <p:nvSpPr>
              <p:cNvPr id="23584" name="Oval 135"/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3585" name="Oval 136"/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23586" name="Oval 137"/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23587" name="Line 138"/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588" name="Oval 139"/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23589" name="Line 140"/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590" name="Line 141"/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454" name="Group 142"/>
          <p:cNvGrpSpPr>
            <a:grpSpLocks/>
          </p:cNvGrpSpPr>
          <p:nvPr/>
        </p:nvGrpSpPr>
        <p:grpSpPr bwMode="auto">
          <a:xfrm>
            <a:off x="595313" y="4926013"/>
            <a:ext cx="3902075" cy="1527175"/>
            <a:chOff x="408" y="1395"/>
            <a:chExt cx="2458" cy="962"/>
          </a:xfrm>
          <a:solidFill>
            <a:srgbClr val="66FFFF"/>
          </a:solidFill>
        </p:grpSpPr>
        <p:grpSp>
          <p:nvGrpSpPr>
            <p:cNvPr id="23561" name="Group 143"/>
            <p:cNvGrpSpPr>
              <a:grpSpLocks/>
            </p:cNvGrpSpPr>
            <p:nvPr/>
          </p:nvGrpSpPr>
          <p:grpSpPr bwMode="auto">
            <a:xfrm>
              <a:off x="408" y="1422"/>
              <a:ext cx="1247" cy="629"/>
              <a:chOff x="408" y="1422"/>
              <a:chExt cx="1247" cy="629"/>
            </a:xfrm>
            <a:grpFill/>
          </p:grpSpPr>
          <p:sp>
            <p:nvSpPr>
              <p:cNvPr id="23574" name="Oval 144"/>
              <p:cNvSpPr>
                <a:spLocks noChangeArrowheads="1"/>
              </p:cNvSpPr>
              <p:nvPr/>
            </p:nvSpPr>
            <p:spPr bwMode="auto">
              <a:xfrm>
                <a:off x="955" y="1422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3575" name="Oval 145"/>
              <p:cNvSpPr>
                <a:spLocks noChangeArrowheads="1"/>
              </p:cNvSpPr>
              <p:nvPr/>
            </p:nvSpPr>
            <p:spPr bwMode="auto">
              <a:xfrm>
                <a:off x="408" y="1818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3576" name="Oval 146"/>
              <p:cNvSpPr>
                <a:spLocks noChangeArrowheads="1"/>
              </p:cNvSpPr>
              <p:nvPr/>
            </p:nvSpPr>
            <p:spPr bwMode="auto">
              <a:xfrm>
                <a:off x="955" y="1818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3577" name="Oval 147"/>
              <p:cNvSpPr>
                <a:spLocks noChangeArrowheads="1"/>
              </p:cNvSpPr>
              <p:nvPr/>
            </p:nvSpPr>
            <p:spPr bwMode="auto">
              <a:xfrm>
                <a:off x="1433" y="1818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3578" name="Line 148"/>
              <p:cNvSpPr>
                <a:spLocks noChangeShapeType="1"/>
              </p:cNvSpPr>
              <p:nvPr/>
            </p:nvSpPr>
            <p:spPr bwMode="auto">
              <a:xfrm>
                <a:off x="1060" y="1655"/>
                <a:ext cx="0" cy="167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579" name="Line 149"/>
              <p:cNvSpPr>
                <a:spLocks noChangeShapeType="1"/>
              </p:cNvSpPr>
              <p:nvPr/>
            </p:nvSpPr>
            <p:spPr bwMode="auto">
              <a:xfrm flipH="1">
                <a:off x="571" y="1577"/>
                <a:ext cx="400" cy="289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580" name="Line 150"/>
              <p:cNvSpPr>
                <a:spLocks noChangeShapeType="1"/>
              </p:cNvSpPr>
              <p:nvPr/>
            </p:nvSpPr>
            <p:spPr bwMode="auto">
              <a:xfrm>
                <a:off x="1160" y="1588"/>
                <a:ext cx="334" cy="256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562" name="Group 151"/>
            <p:cNvGrpSpPr>
              <a:grpSpLocks/>
            </p:cNvGrpSpPr>
            <p:nvPr/>
          </p:nvGrpSpPr>
          <p:grpSpPr bwMode="auto">
            <a:xfrm>
              <a:off x="1886" y="1395"/>
              <a:ext cx="237" cy="655"/>
              <a:chOff x="1886" y="1395"/>
              <a:chExt cx="237" cy="655"/>
            </a:xfrm>
            <a:grpFill/>
          </p:grpSpPr>
          <p:sp>
            <p:nvSpPr>
              <p:cNvPr id="23571" name="Oval 152"/>
              <p:cNvSpPr>
                <a:spLocks noChangeArrowheads="1"/>
              </p:cNvSpPr>
              <p:nvPr/>
            </p:nvSpPr>
            <p:spPr bwMode="auto">
              <a:xfrm>
                <a:off x="1901" y="1395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3572" name="Oval 153"/>
              <p:cNvSpPr>
                <a:spLocks noChangeArrowheads="1"/>
              </p:cNvSpPr>
              <p:nvPr/>
            </p:nvSpPr>
            <p:spPr bwMode="auto">
              <a:xfrm>
                <a:off x="1886" y="1817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3573" name="Line 154"/>
              <p:cNvSpPr>
                <a:spLocks noChangeShapeType="1"/>
              </p:cNvSpPr>
              <p:nvPr/>
            </p:nvSpPr>
            <p:spPr bwMode="auto">
              <a:xfrm>
                <a:off x="2011" y="1633"/>
                <a:ext cx="0" cy="189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563" name="Group 155"/>
            <p:cNvGrpSpPr>
              <a:grpSpLocks/>
            </p:cNvGrpSpPr>
            <p:nvPr/>
          </p:nvGrpSpPr>
          <p:grpSpPr bwMode="auto">
            <a:xfrm>
              <a:off x="2224" y="1395"/>
              <a:ext cx="642" cy="962"/>
              <a:chOff x="2224" y="1395"/>
              <a:chExt cx="642" cy="962"/>
            </a:xfrm>
            <a:grpFill/>
          </p:grpSpPr>
          <p:sp>
            <p:nvSpPr>
              <p:cNvPr id="23564" name="Oval 156"/>
              <p:cNvSpPr>
                <a:spLocks noChangeArrowheads="1"/>
              </p:cNvSpPr>
              <p:nvPr/>
            </p:nvSpPr>
            <p:spPr bwMode="auto">
              <a:xfrm>
                <a:off x="2461" y="1395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3565" name="Oval 157"/>
              <p:cNvSpPr>
                <a:spLocks noChangeArrowheads="1"/>
              </p:cNvSpPr>
              <p:nvPr/>
            </p:nvSpPr>
            <p:spPr bwMode="auto">
              <a:xfrm>
                <a:off x="2224" y="1739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23566" name="Oval 158"/>
              <p:cNvSpPr>
                <a:spLocks noChangeArrowheads="1"/>
              </p:cNvSpPr>
              <p:nvPr/>
            </p:nvSpPr>
            <p:spPr bwMode="auto">
              <a:xfrm>
                <a:off x="2644" y="1750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23567" name="Line 159"/>
              <p:cNvSpPr>
                <a:spLocks noChangeShapeType="1"/>
              </p:cNvSpPr>
              <p:nvPr/>
            </p:nvSpPr>
            <p:spPr bwMode="auto">
              <a:xfrm flipH="1">
                <a:off x="2394" y="1622"/>
                <a:ext cx="111" cy="133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568" name="Line 160"/>
              <p:cNvSpPr>
                <a:spLocks noChangeShapeType="1"/>
              </p:cNvSpPr>
              <p:nvPr/>
            </p:nvSpPr>
            <p:spPr bwMode="auto">
              <a:xfrm>
                <a:off x="2638" y="1622"/>
                <a:ext cx="111" cy="133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569" name="Oval 161"/>
              <p:cNvSpPr>
                <a:spLocks noChangeArrowheads="1"/>
              </p:cNvSpPr>
              <p:nvPr/>
            </p:nvSpPr>
            <p:spPr bwMode="auto">
              <a:xfrm>
                <a:off x="2629" y="2124"/>
                <a:ext cx="222" cy="233"/>
              </a:xfrm>
              <a:prstGeom prst="ellips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23570" name="Line 162"/>
              <p:cNvSpPr>
                <a:spLocks noChangeShapeType="1"/>
              </p:cNvSpPr>
              <p:nvPr/>
            </p:nvSpPr>
            <p:spPr bwMode="auto">
              <a:xfrm>
                <a:off x="2767" y="1989"/>
                <a:ext cx="0" cy="144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460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自定义 17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FDEF8B"/>
      </a:accent1>
      <a:accent2>
        <a:srgbClr val="91FFFF"/>
      </a:accent2>
      <a:accent3>
        <a:srgbClr val="B8D69C"/>
      </a:accent3>
      <a:accent4>
        <a:srgbClr val="91FFFF"/>
      </a:accent4>
      <a:accent5>
        <a:srgbClr val="D8C5F8"/>
      </a:accent5>
      <a:accent6>
        <a:srgbClr val="23FFFE"/>
      </a:accent6>
      <a:hlink>
        <a:srgbClr val="D9BE02"/>
      </a:hlink>
      <a:folHlink>
        <a:srgbClr val="FDEF8B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深绿色背景</Template>
  <TotalTime>11</TotalTime>
  <Words>530</Words>
  <Application>Microsoft Office PowerPoint</Application>
  <PresentationFormat>全屏显示(4:3)</PresentationFormat>
  <Paragraphs>141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凤舞九天</vt:lpstr>
      <vt:lpstr>Visio</vt:lpstr>
      <vt:lpstr>树与二叉树的相互转换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树与二叉树的相互转换</dc:title>
  <dc:creator>微软用户</dc:creator>
  <cp:lastModifiedBy>Sky123.Org</cp:lastModifiedBy>
  <cp:revision>5</cp:revision>
  <dcterms:created xsi:type="dcterms:W3CDTF">2012-10-14T08:04:48Z</dcterms:created>
  <dcterms:modified xsi:type="dcterms:W3CDTF">2013-04-24T01:05:05Z</dcterms:modified>
</cp:coreProperties>
</file>