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27" autoAdjust="0"/>
  </p:normalViewPr>
  <p:slideViewPr>
    <p:cSldViewPr>
      <p:cViewPr varScale="1">
        <p:scale>
          <a:sx n="61" d="100"/>
          <a:sy n="61" d="100"/>
        </p:scale>
        <p:origin x="-13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F6D4-D4D7-426A-98F7-170A3668379E}" type="datetime1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CD6D-7520-4B34-A5A3-E8385FA3AFC6}" type="datetime1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5D47-465E-4A05-802B-049480555B6D}" type="datetime1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A1C-C0DD-4ED6-B23E-A9D2DD110058}" type="datetime1">
              <a:rPr lang="en-US" smtClean="0"/>
              <a:pPr/>
              <a:t>4/15/2013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B50-C580-4CB7-BA07-14C66C34B76D}" type="datetime1">
              <a:rPr lang="en-US" smtClean="0"/>
              <a:pPr/>
              <a:t>4/15/2013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1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1D29-8BEE-49F3-AF49-7A09F617BF67}" type="datetime1">
              <a:rPr lang="en-US" smtClean="0"/>
              <a:pPr/>
              <a:t>4/15/2013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1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4EC5816F-D43D-40D1-9B38-E1A2C18F0972}" type="datetime1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1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黑体" pitchFamily="49" charset="-122"/>
          <a:ea typeface="黑体" pitchFamily="49" charset="-122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树与森林的遍历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6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20713"/>
            <a:ext cx="8229600" cy="55451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3.3.3 </a:t>
            </a:r>
            <a:r>
              <a:rPr lang="zh-CN" altLang="en-US" b="1" dirty="0" smtClean="0"/>
              <a:t>树和森林的基本操作</a:t>
            </a:r>
          </a:p>
          <a:p>
            <a:pPr lvl="1">
              <a:buFontTx/>
              <a:buNone/>
            </a:pPr>
            <a:r>
              <a:rPr lang="en-US" altLang="zh-CN" b="1" dirty="0" smtClean="0"/>
              <a:t>2. </a:t>
            </a:r>
            <a:r>
              <a:rPr lang="zh-CN" altLang="en-US" b="1" dirty="0" smtClean="0"/>
              <a:t>树和森林的遍历</a:t>
            </a:r>
          </a:p>
          <a:p>
            <a:pPr lvl="2"/>
            <a:r>
              <a:rPr lang="zh-CN" altLang="en-US" b="1" dirty="0" smtClean="0"/>
              <a:t>树的遍历：</a:t>
            </a:r>
            <a:r>
              <a:rPr lang="zh-CN" altLang="en-US" b="1" dirty="0" smtClean="0">
                <a:solidFill>
                  <a:srgbClr val="FFFF00"/>
                </a:solidFill>
              </a:rPr>
              <a:t>按一定规律走遍树的各个顶点，且使每一顶点仅被访问一次，即找一个完整而有规律的走法，以得到树中所有顶点的一个线性排列</a:t>
            </a:r>
          </a:p>
          <a:p>
            <a:pPr lvl="2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FF99"/>
                </a:solidFill>
              </a:rPr>
              <a:t>遍历方法</a:t>
            </a:r>
          </a:p>
          <a:p>
            <a:pPr marL="1554480" lvl="3" indent="-457200">
              <a:buFont typeface="+mj-ea"/>
              <a:buAutoNum type="circleNumDbPlain"/>
            </a:pPr>
            <a:r>
              <a:rPr lang="zh-CN" altLang="en-US" sz="2400" b="1" dirty="0" smtClean="0"/>
              <a:t>先根（序）遍历：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先访问树的根结点，然后依次先根遍历根的每棵子树</a:t>
            </a:r>
          </a:p>
          <a:p>
            <a:pPr marL="1554480" lvl="3" indent="-457200">
              <a:buFont typeface="+mj-ea"/>
              <a:buAutoNum type="circleNumDbPlain"/>
            </a:pPr>
            <a:r>
              <a:rPr lang="zh-CN" altLang="en-US" sz="2400" b="1" dirty="0" smtClean="0"/>
              <a:t>后根（序）遍历：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先依次后根遍历每棵子树，然后访问根结点</a:t>
            </a:r>
          </a:p>
          <a:p>
            <a:pPr marL="1554480" lvl="3" indent="-457200">
              <a:buFont typeface="+mj-ea"/>
              <a:buAutoNum type="circleNumDbPlain"/>
            </a:pPr>
            <a:r>
              <a:rPr lang="zh-CN" altLang="en-US" sz="2400" b="1" dirty="0" smtClean="0"/>
              <a:t>按层次遍历：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先访问第一层上的结点，然后依次遍历第二层，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……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第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n</a:t>
            </a:r>
            <a:r>
              <a:rPr lang="zh-CN" altLang="zh-CN" sz="2400" b="1" dirty="0" smtClean="0">
                <a:solidFill>
                  <a:srgbClr val="FFFF00"/>
                </a:solidFill>
              </a:rPr>
              <a:t>层的结点</a:t>
            </a:r>
            <a:endParaRPr lang="zh-CN" altLang="en-US" sz="2400" b="1" dirty="0" smtClean="0">
              <a:solidFill>
                <a:srgbClr val="FFFF00"/>
              </a:solidFill>
            </a:endParaRP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AE288EEE-0F48-444F-B8B8-06025FADB223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387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20713"/>
            <a:ext cx="8229600" cy="15843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2.</a:t>
            </a:r>
            <a:r>
              <a:rPr lang="zh-CN" altLang="en-US" b="1" dirty="0" smtClean="0"/>
              <a:t>树和森林的遍历</a:t>
            </a:r>
          </a:p>
          <a:p>
            <a:pPr marL="777240" lvl="2" indent="0">
              <a:buNone/>
            </a:pPr>
            <a:r>
              <a:rPr lang="zh-CN" altLang="en-US" sz="2800" b="1" dirty="0" smtClean="0"/>
              <a:t>树的遍历</a:t>
            </a:r>
            <a:endParaRPr lang="zh-CN" altLang="en-US" sz="2800" b="1" dirty="0" smtClean="0">
              <a:solidFill>
                <a:srgbClr val="000000"/>
              </a:solidFill>
            </a:endParaRP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AD5E8A5F-E985-41C6-BFC2-D13F7017C970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  <p:grpSp>
        <p:nvGrpSpPr>
          <p:cNvPr id="144387" name="Group 3"/>
          <p:cNvGrpSpPr>
            <a:grpSpLocks/>
          </p:cNvGrpSpPr>
          <p:nvPr/>
        </p:nvGrpSpPr>
        <p:grpSpPr bwMode="auto">
          <a:xfrm>
            <a:off x="2743474" y="529064"/>
            <a:ext cx="4947691" cy="3961036"/>
            <a:chOff x="854" y="734"/>
            <a:chExt cx="2707" cy="2284"/>
          </a:xfrm>
          <a:solidFill>
            <a:schemeClr val="bg2">
              <a:lumMod val="90000"/>
              <a:lumOff val="10000"/>
            </a:schemeClr>
          </a:solidFill>
        </p:grpSpPr>
        <p:sp>
          <p:nvSpPr>
            <p:cNvPr id="25656" name="Oval 4"/>
            <p:cNvSpPr>
              <a:spLocks noChangeArrowheads="1"/>
            </p:cNvSpPr>
            <p:nvPr/>
          </p:nvSpPr>
          <p:spPr bwMode="auto">
            <a:xfrm>
              <a:off x="1910" y="734"/>
              <a:ext cx="290" cy="292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5657" name="Oval 5"/>
            <p:cNvSpPr>
              <a:spLocks noChangeArrowheads="1"/>
            </p:cNvSpPr>
            <p:nvPr/>
          </p:nvSpPr>
          <p:spPr bwMode="auto">
            <a:xfrm>
              <a:off x="1264" y="1246"/>
              <a:ext cx="290" cy="292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5658" name="Oval 6"/>
            <p:cNvSpPr>
              <a:spLocks noChangeArrowheads="1"/>
            </p:cNvSpPr>
            <p:nvPr/>
          </p:nvSpPr>
          <p:spPr bwMode="auto">
            <a:xfrm>
              <a:off x="1910" y="1246"/>
              <a:ext cx="290" cy="292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5659" name="Oval 7"/>
            <p:cNvSpPr>
              <a:spLocks noChangeArrowheads="1"/>
            </p:cNvSpPr>
            <p:nvPr/>
          </p:nvSpPr>
          <p:spPr bwMode="auto">
            <a:xfrm>
              <a:off x="2687" y="1246"/>
              <a:ext cx="290" cy="292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5660" name="Oval 8"/>
            <p:cNvSpPr>
              <a:spLocks noChangeArrowheads="1"/>
            </p:cNvSpPr>
            <p:nvPr/>
          </p:nvSpPr>
          <p:spPr bwMode="auto">
            <a:xfrm>
              <a:off x="854" y="1764"/>
              <a:ext cx="290" cy="292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5661" name="Oval 9"/>
            <p:cNvSpPr>
              <a:spLocks noChangeArrowheads="1"/>
            </p:cNvSpPr>
            <p:nvPr/>
          </p:nvSpPr>
          <p:spPr bwMode="auto">
            <a:xfrm>
              <a:off x="1265" y="1764"/>
              <a:ext cx="290" cy="292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5662" name="Oval 10"/>
            <p:cNvSpPr>
              <a:spLocks noChangeArrowheads="1"/>
            </p:cNvSpPr>
            <p:nvPr/>
          </p:nvSpPr>
          <p:spPr bwMode="auto">
            <a:xfrm>
              <a:off x="1686" y="1753"/>
              <a:ext cx="290" cy="292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25663" name="Oval 11"/>
            <p:cNvSpPr>
              <a:spLocks noChangeArrowheads="1"/>
            </p:cNvSpPr>
            <p:nvPr/>
          </p:nvSpPr>
          <p:spPr bwMode="auto">
            <a:xfrm>
              <a:off x="2710" y="1764"/>
              <a:ext cx="290" cy="292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25664" name="Oval 12"/>
            <p:cNvSpPr>
              <a:spLocks noChangeArrowheads="1"/>
            </p:cNvSpPr>
            <p:nvPr/>
          </p:nvSpPr>
          <p:spPr bwMode="auto">
            <a:xfrm>
              <a:off x="1252" y="2263"/>
              <a:ext cx="290" cy="292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5665" name="Oval 13"/>
            <p:cNvSpPr>
              <a:spLocks noChangeArrowheads="1"/>
            </p:cNvSpPr>
            <p:nvPr/>
          </p:nvSpPr>
          <p:spPr bwMode="auto">
            <a:xfrm>
              <a:off x="2204" y="2230"/>
              <a:ext cx="290" cy="292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25666" name="Oval 14"/>
            <p:cNvSpPr>
              <a:spLocks noChangeArrowheads="1"/>
            </p:cNvSpPr>
            <p:nvPr/>
          </p:nvSpPr>
          <p:spPr bwMode="auto">
            <a:xfrm>
              <a:off x="2560" y="2230"/>
              <a:ext cx="290" cy="292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25667" name="Oval 15"/>
            <p:cNvSpPr>
              <a:spLocks noChangeArrowheads="1"/>
            </p:cNvSpPr>
            <p:nvPr/>
          </p:nvSpPr>
          <p:spPr bwMode="auto">
            <a:xfrm>
              <a:off x="2926" y="2230"/>
              <a:ext cx="290" cy="292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25668" name="Oval 16"/>
            <p:cNvSpPr>
              <a:spLocks noChangeArrowheads="1"/>
            </p:cNvSpPr>
            <p:nvPr/>
          </p:nvSpPr>
          <p:spPr bwMode="auto">
            <a:xfrm>
              <a:off x="3271" y="2230"/>
              <a:ext cx="290" cy="292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25669" name="Line 17"/>
            <p:cNvSpPr>
              <a:spLocks noChangeShapeType="1"/>
            </p:cNvSpPr>
            <p:nvPr/>
          </p:nvSpPr>
          <p:spPr bwMode="auto">
            <a:xfrm>
              <a:off x="2051" y="1032"/>
              <a:ext cx="0" cy="211"/>
            </a:xfrm>
            <a:prstGeom prst="line">
              <a:avLst/>
            </a:prstGeom>
            <a:grpFill/>
            <a:ln w="254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670" name="Line 18"/>
            <p:cNvSpPr>
              <a:spLocks noChangeShapeType="1"/>
            </p:cNvSpPr>
            <p:nvPr/>
          </p:nvSpPr>
          <p:spPr bwMode="auto">
            <a:xfrm>
              <a:off x="2151" y="932"/>
              <a:ext cx="567" cy="411"/>
            </a:xfrm>
            <a:prstGeom prst="line">
              <a:avLst/>
            </a:prstGeom>
            <a:grpFill/>
            <a:ln w="254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671" name="Line 19"/>
            <p:cNvSpPr>
              <a:spLocks noChangeShapeType="1"/>
            </p:cNvSpPr>
            <p:nvPr/>
          </p:nvSpPr>
          <p:spPr bwMode="auto">
            <a:xfrm flipH="1">
              <a:off x="1496" y="954"/>
              <a:ext cx="422" cy="345"/>
            </a:xfrm>
            <a:prstGeom prst="line">
              <a:avLst/>
            </a:prstGeom>
            <a:grpFill/>
            <a:ln w="254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672" name="Oval 20"/>
            <p:cNvSpPr>
              <a:spLocks noChangeArrowheads="1"/>
            </p:cNvSpPr>
            <p:nvPr/>
          </p:nvSpPr>
          <p:spPr bwMode="auto">
            <a:xfrm>
              <a:off x="2756" y="2726"/>
              <a:ext cx="290" cy="292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5673" name="Oval 21"/>
            <p:cNvSpPr>
              <a:spLocks noChangeArrowheads="1"/>
            </p:cNvSpPr>
            <p:nvPr/>
          </p:nvSpPr>
          <p:spPr bwMode="auto">
            <a:xfrm>
              <a:off x="3222" y="2726"/>
              <a:ext cx="290" cy="292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25674" name="Line 22"/>
            <p:cNvSpPr>
              <a:spLocks noChangeShapeType="1"/>
            </p:cNvSpPr>
            <p:nvPr/>
          </p:nvSpPr>
          <p:spPr bwMode="auto">
            <a:xfrm>
              <a:off x="1400" y="1544"/>
              <a:ext cx="0" cy="234"/>
            </a:xfrm>
            <a:prstGeom prst="line">
              <a:avLst/>
            </a:prstGeom>
            <a:grpFill/>
            <a:ln w="254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675" name="Line 23"/>
            <p:cNvSpPr>
              <a:spLocks noChangeShapeType="1"/>
            </p:cNvSpPr>
            <p:nvPr/>
          </p:nvSpPr>
          <p:spPr bwMode="auto">
            <a:xfrm flipH="1">
              <a:off x="1011" y="1489"/>
              <a:ext cx="278" cy="278"/>
            </a:xfrm>
            <a:prstGeom prst="line">
              <a:avLst/>
            </a:prstGeom>
            <a:grpFill/>
            <a:ln w="254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676" name="Line 24"/>
            <p:cNvSpPr>
              <a:spLocks noChangeShapeType="1"/>
            </p:cNvSpPr>
            <p:nvPr/>
          </p:nvSpPr>
          <p:spPr bwMode="auto">
            <a:xfrm>
              <a:off x="1522" y="1478"/>
              <a:ext cx="289" cy="289"/>
            </a:xfrm>
            <a:prstGeom prst="line">
              <a:avLst/>
            </a:prstGeom>
            <a:grpFill/>
            <a:ln w="254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677" name="Line 25"/>
            <p:cNvSpPr>
              <a:spLocks noChangeShapeType="1"/>
            </p:cNvSpPr>
            <p:nvPr/>
          </p:nvSpPr>
          <p:spPr bwMode="auto">
            <a:xfrm>
              <a:off x="1400" y="2055"/>
              <a:ext cx="0" cy="223"/>
            </a:xfrm>
            <a:prstGeom prst="line">
              <a:avLst/>
            </a:prstGeom>
            <a:grpFill/>
            <a:ln w="254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678" name="Line 26"/>
            <p:cNvSpPr>
              <a:spLocks noChangeShapeType="1"/>
            </p:cNvSpPr>
            <p:nvPr/>
          </p:nvSpPr>
          <p:spPr bwMode="auto">
            <a:xfrm>
              <a:off x="2856" y="1533"/>
              <a:ext cx="0" cy="245"/>
            </a:xfrm>
            <a:prstGeom prst="line">
              <a:avLst/>
            </a:prstGeom>
            <a:grpFill/>
            <a:ln w="254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679" name="Line 27"/>
            <p:cNvSpPr>
              <a:spLocks noChangeShapeType="1"/>
            </p:cNvSpPr>
            <p:nvPr/>
          </p:nvSpPr>
          <p:spPr bwMode="auto">
            <a:xfrm flipH="1">
              <a:off x="2723" y="2055"/>
              <a:ext cx="88" cy="178"/>
            </a:xfrm>
            <a:prstGeom prst="line">
              <a:avLst/>
            </a:prstGeom>
            <a:grpFill/>
            <a:ln w="254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680" name="Line 28"/>
            <p:cNvSpPr>
              <a:spLocks noChangeShapeType="1"/>
            </p:cNvSpPr>
            <p:nvPr/>
          </p:nvSpPr>
          <p:spPr bwMode="auto">
            <a:xfrm flipH="1">
              <a:off x="2434" y="2000"/>
              <a:ext cx="289" cy="289"/>
            </a:xfrm>
            <a:prstGeom prst="line">
              <a:avLst/>
            </a:prstGeom>
            <a:grpFill/>
            <a:ln w="254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681" name="Line 29"/>
            <p:cNvSpPr>
              <a:spLocks noChangeShapeType="1"/>
            </p:cNvSpPr>
            <p:nvPr/>
          </p:nvSpPr>
          <p:spPr bwMode="auto">
            <a:xfrm>
              <a:off x="2945" y="2033"/>
              <a:ext cx="111" cy="211"/>
            </a:xfrm>
            <a:prstGeom prst="line">
              <a:avLst/>
            </a:prstGeom>
            <a:grpFill/>
            <a:ln w="254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682" name="Line 30"/>
            <p:cNvSpPr>
              <a:spLocks noChangeShapeType="1"/>
            </p:cNvSpPr>
            <p:nvPr/>
          </p:nvSpPr>
          <p:spPr bwMode="auto">
            <a:xfrm>
              <a:off x="2989" y="1944"/>
              <a:ext cx="411" cy="311"/>
            </a:xfrm>
            <a:prstGeom prst="line">
              <a:avLst/>
            </a:prstGeom>
            <a:grpFill/>
            <a:ln w="254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683" name="Line 31"/>
            <p:cNvSpPr>
              <a:spLocks noChangeShapeType="1"/>
            </p:cNvSpPr>
            <p:nvPr/>
          </p:nvSpPr>
          <p:spPr bwMode="auto">
            <a:xfrm flipH="1">
              <a:off x="2911" y="2522"/>
              <a:ext cx="123" cy="200"/>
            </a:xfrm>
            <a:prstGeom prst="line">
              <a:avLst/>
            </a:prstGeom>
            <a:grpFill/>
            <a:ln w="254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684" name="Line 32"/>
            <p:cNvSpPr>
              <a:spLocks noChangeShapeType="1"/>
            </p:cNvSpPr>
            <p:nvPr/>
          </p:nvSpPr>
          <p:spPr bwMode="auto">
            <a:xfrm>
              <a:off x="3123" y="2511"/>
              <a:ext cx="177" cy="244"/>
            </a:xfrm>
            <a:prstGeom prst="line">
              <a:avLst/>
            </a:prstGeom>
            <a:grpFill/>
            <a:ln w="254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</p:grpSp>
      <p:sp>
        <p:nvSpPr>
          <p:cNvPr id="144417" name="Text Box 33"/>
          <p:cNvSpPr txBox="1">
            <a:spLocks noChangeArrowheads="1"/>
          </p:cNvSpPr>
          <p:nvPr/>
        </p:nvSpPr>
        <p:spPr bwMode="auto">
          <a:xfrm>
            <a:off x="1403350" y="5110163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latin typeface="Times New Roman" pitchFamily="18" charset="0"/>
              </a:rPr>
              <a:t>先序遍历：</a:t>
            </a:r>
          </a:p>
        </p:txBody>
      </p:sp>
      <p:sp>
        <p:nvSpPr>
          <p:cNvPr id="144418" name="Text Box 34"/>
          <p:cNvSpPr txBox="1">
            <a:spLocks noChangeArrowheads="1"/>
          </p:cNvSpPr>
          <p:nvPr/>
        </p:nvSpPr>
        <p:spPr bwMode="auto">
          <a:xfrm>
            <a:off x="1403350" y="5510213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后序遍历：</a:t>
            </a:r>
          </a:p>
        </p:txBody>
      </p:sp>
      <p:sp>
        <p:nvSpPr>
          <p:cNvPr id="144419" name="Text Box 35"/>
          <p:cNvSpPr txBox="1">
            <a:spLocks noChangeArrowheads="1"/>
          </p:cNvSpPr>
          <p:nvPr/>
        </p:nvSpPr>
        <p:spPr bwMode="auto">
          <a:xfrm>
            <a:off x="1406525" y="5876925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层次遍历：</a:t>
            </a:r>
          </a:p>
        </p:txBody>
      </p:sp>
      <p:sp>
        <p:nvSpPr>
          <p:cNvPr id="144420" name="Text Box 36"/>
          <p:cNvSpPr txBox="1">
            <a:spLocks noChangeArrowheads="1"/>
          </p:cNvSpPr>
          <p:nvPr/>
        </p:nvSpPr>
        <p:spPr bwMode="auto">
          <a:xfrm>
            <a:off x="2678113" y="50593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44421" name="Text Box 37"/>
          <p:cNvSpPr txBox="1">
            <a:spLocks noChangeArrowheads="1"/>
          </p:cNvSpPr>
          <p:nvPr/>
        </p:nvSpPr>
        <p:spPr bwMode="auto">
          <a:xfrm>
            <a:off x="2936875" y="50593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44422" name="Text Box 38"/>
          <p:cNvSpPr txBox="1">
            <a:spLocks noChangeArrowheads="1"/>
          </p:cNvSpPr>
          <p:nvPr/>
        </p:nvSpPr>
        <p:spPr bwMode="auto">
          <a:xfrm>
            <a:off x="3195638" y="5059363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44423" name="Text Box 39"/>
          <p:cNvSpPr txBox="1">
            <a:spLocks noChangeArrowheads="1"/>
          </p:cNvSpPr>
          <p:nvPr/>
        </p:nvSpPr>
        <p:spPr bwMode="auto">
          <a:xfrm>
            <a:off x="3454400" y="5059363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44424" name="Text Box 40"/>
          <p:cNvSpPr txBox="1">
            <a:spLocks noChangeArrowheads="1"/>
          </p:cNvSpPr>
          <p:nvPr/>
        </p:nvSpPr>
        <p:spPr bwMode="auto">
          <a:xfrm>
            <a:off x="3713163" y="5059363"/>
            <a:ext cx="3048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144425" name="Text Box 41"/>
          <p:cNvSpPr txBox="1">
            <a:spLocks noChangeArrowheads="1"/>
          </p:cNvSpPr>
          <p:nvPr/>
        </p:nvSpPr>
        <p:spPr bwMode="auto">
          <a:xfrm>
            <a:off x="3971925" y="5059363"/>
            <a:ext cx="423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44426" name="Text Box 42"/>
          <p:cNvSpPr txBox="1">
            <a:spLocks noChangeArrowheads="1"/>
          </p:cNvSpPr>
          <p:nvPr/>
        </p:nvSpPr>
        <p:spPr bwMode="auto">
          <a:xfrm>
            <a:off x="4230688" y="5059363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44427" name="Text Box 43"/>
          <p:cNvSpPr txBox="1">
            <a:spLocks noChangeArrowheads="1"/>
          </p:cNvSpPr>
          <p:nvPr/>
        </p:nvSpPr>
        <p:spPr bwMode="auto">
          <a:xfrm>
            <a:off x="4489450" y="505936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44428" name="Text Box 44"/>
          <p:cNvSpPr txBox="1">
            <a:spLocks noChangeArrowheads="1"/>
          </p:cNvSpPr>
          <p:nvPr/>
        </p:nvSpPr>
        <p:spPr bwMode="auto">
          <a:xfrm>
            <a:off x="4748213" y="5059363"/>
            <a:ext cx="423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144429" name="Text Box 45"/>
          <p:cNvSpPr txBox="1">
            <a:spLocks noChangeArrowheads="1"/>
          </p:cNvSpPr>
          <p:nvPr/>
        </p:nvSpPr>
        <p:spPr bwMode="auto">
          <a:xfrm>
            <a:off x="5006975" y="5059363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J</a:t>
            </a:r>
          </a:p>
        </p:txBody>
      </p:sp>
      <p:sp>
        <p:nvSpPr>
          <p:cNvPr id="144430" name="Text Box 46"/>
          <p:cNvSpPr txBox="1">
            <a:spLocks noChangeArrowheads="1"/>
          </p:cNvSpPr>
          <p:nvPr/>
        </p:nvSpPr>
        <p:spPr bwMode="auto">
          <a:xfrm>
            <a:off x="5265738" y="5059363"/>
            <a:ext cx="423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K</a:t>
            </a:r>
          </a:p>
        </p:txBody>
      </p:sp>
      <p:sp>
        <p:nvSpPr>
          <p:cNvPr id="144431" name="Text Box 47"/>
          <p:cNvSpPr txBox="1">
            <a:spLocks noChangeArrowheads="1"/>
          </p:cNvSpPr>
          <p:nvPr/>
        </p:nvSpPr>
        <p:spPr bwMode="auto">
          <a:xfrm>
            <a:off x="5524500" y="5059363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144432" name="Text Box 48"/>
          <p:cNvSpPr txBox="1">
            <a:spLocks noChangeArrowheads="1"/>
          </p:cNvSpPr>
          <p:nvPr/>
        </p:nvSpPr>
        <p:spPr bwMode="auto">
          <a:xfrm>
            <a:off x="5783263" y="50593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144433" name="Text Box 49"/>
          <p:cNvSpPr txBox="1">
            <a:spLocks noChangeArrowheads="1"/>
          </p:cNvSpPr>
          <p:nvPr/>
        </p:nvSpPr>
        <p:spPr bwMode="auto">
          <a:xfrm>
            <a:off x="6042025" y="5059363"/>
            <a:ext cx="423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O</a:t>
            </a:r>
          </a:p>
        </p:txBody>
      </p:sp>
      <p:sp>
        <p:nvSpPr>
          <p:cNvPr id="144434" name="Text Box 50"/>
          <p:cNvSpPr txBox="1">
            <a:spLocks noChangeArrowheads="1"/>
          </p:cNvSpPr>
          <p:nvPr/>
        </p:nvSpPr>
        <p:spPr bwMode="auto">
          <a:xfrm>
            <a:off x="6299200" y="5059363"/>
            <a:ext cx="4748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M</a:t>
            </a:r>
          </a:p>
        </p:txBody>
      </p:sp>
      <p:grpSp>
        <p:nvGrpSpPr>
          <p:cNvPr id="144435" name="Group 51"/>
          <p:cNvGrpSpPr>
            <a:grpSpLocks/>
          </p:cNvGrpSpPr>
          <p:nvPr/>
        </p:nvGrpSpPr>
        <p:grpSpPr bwMode="auto">
          <a:xfrm>
            <a:off x="2641600" y="5492750"/>
            <a:ext cx="4211638" cy="457200"/>
            <a:chOff x="1664" y="3263"/>
            <a:chExt cx="2653" cy="288"/>
          </a:xfrm>
        </p:grpSpPr>
        <p:sp>
          <p:nvSpPr>
            <p:cNvPr id="25641" name="Text Box 52"/>
            <p:cNvSpPr txBox="1">
              <a:spLocks noChangeArrowheads="1"/>
            </p:cNvSpPr>
            <p:nvPr/>
          </p:nvSpPr>
          <p:spPr bwMode="auto">
            <a:xfrm>
              <a:off x="1664" y="326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66FF99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5642" name="Text Box 53"/>
            <p:cNvSpPr txBox="1">
              <a:spLocks noChangeArrowheads="1"/>
            </p:cNvSpPr>
            <p:nvPr/>
          </p:nvSpPr>
          <p:spPr bwMode="auto">
            <a:xfrm>
              <a:off x="1828" y="3263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66FF99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5643" name="Text Box 54"/>
            <p:cNvSpPr txBox="1">
              <a:spLocks noChangeArrowheads="1"/>
            </p:cNvSpPr>
            <p:nvPr/>
          </p:nvSpPr>
          <p:spPr bwMode="auto">
            <a:xfrm>
              <a:off x="1939" y="3263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66FF99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5644" name="Text Box 55"/>
            <p:cNvSpPr txBox="1">
              <a:spLocks noChangeArrowheads="1"/>
            </p:cNvSpPr>
            <p:nvPr/>
          </p:nvSpPr>
          <p:spPr bwMode="auto">
            <a:xfrm>
              <a:off x="2093" y="3263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66FF99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25645" name="Text Box 56"/>
            <p:cNvSpPr txBox="1">
              <a:spLocks noChangeArrowheads="1"/>
            </p:cNvSpPr>
            <p:nvPr/>
          </p:nvSpPr>
          <p:spPr bwMode="auto">
            <a:xfrm>
              <a:off x="2279" y="3263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66FF99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5646" name="Text Box 57"/>
            <p:cNvSpPr txBox="1">
              <a:spLocks noChangeArrowheads="1"/>
            </p:cNvSpPr>
            <p:nvPr/>
          </p:nvSpPr>
          <p:spPr bwMode="auto">
            <a:xfrm>
              <a:off x="2454" y="3263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66FF99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5647" name="Text Box 58"/>
            <p:cNvSpPr txBox="1">
              <a:spLocks noChangeArrowheads="1"/>
            </p:cNvSpPr>
            <p:nvPr/>
          </p:nvSpPr>
          <p:spPr bwMode="auto">
            <a:xfrm>
              <a:off x="2629" y="3263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66FF99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25648" name="Text Box 59"/>
            <p:cNvSpPr txBox="1">
              <a:spLocks noChangeArrowheads="1"/>
            </p:cNvSpPr>
            <p:nvPr/>
          </p:nvSpPr>
          <p:spPr bwMode="auto">
            <a:xfrm>
              <a:off x="2751" y="3263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66FF99"/>
                  </a:solidFill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25649" name="Text Box 60"/>
            <p:cNvSpPr txBox="1">
              <a:spLocks noChangeArrowheads="1"/>
            </p:cNvSpPr>
            <p:nvPr/>
          </p:nvSpPr>
          <p:spPr bwMode="auto">
            <a:xfrm>
              <a:off x="2937" y="3263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66FF99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5650" name="Text Box 61"/>
            <p:cNvSpPr txBox="1">
              <a:spLocks noChangeArrowheads="1"/>
            </p:cNvSpPr>
            <p:nvPr/>
          </p:nvSpPr>
          <p:spPr bwMode="auto">
            <a:xfrm>
              <a:off x="3123" y="3263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66FF99"/>
                  </a:solidFill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25651" name="Text Box 62"/>
            <p:cNvSpPr txBox="1">
              <a:spLocks noChangeArrowheads="1"/>
            </p:cNvSpPr>
            <p:nvPr/>
          </p:nvSpPr>
          <p:spPr bwMode="auto">
            <a:xfrm>
              <a:off x="3309" y="326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66FF99"/>
                  </a:solidFill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25652" name="Text Box 63"/>
            <p:cNvSpPr txBox="1">
              <a:spLocks noChangeArrowheads="1"/>
            </p:cNvSpPr>
            <p:nvPr/>
          </p:nvSpPr>
          <p:spPr bwMode="auto">
            <a:xfrm>
              <a:off x="3473" y="3263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66FF99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25653" name="Text Box 64"/>
            <p:cNvSpPr txBox="1">
              <a:spLocks noChangeArrowheads="1"/>
            </p:cNvSpPr>
            <p:nvPr/>
          </p:nvSpPr>
          <p:spPr bwMode="auto">
            <a:xfrm>
              <a:off x="3691" y="3263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66FF99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25654" name="Text Box 65"/>
            <p:cNvSpPr txBox="1">
              <a:spLocks noChangeArrowheads="1"/>
            </p:cNvSpPr>
            <p:nvPr/>
          </p:nvSpPr>
          <p:spPr bwMode="auto">
            <a:xfrm>
              <a:off x="3877" y="3263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66FF99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5655" name="Text Box 66"/>
            <p:cNvSpPr txBox="1">
              <a:spLocks noChangeArrowheads="1"/>
            </p:cNvSpPr>
            <p:nvPr/>
          </p:nvSpPr>
          <p:spPr bwMode="auto">
            <a:xfrm>
              <a:off x="4062" y="3263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66FF99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44451" name="Group 67"/>
          <p:cNvGrpSpPr>
            <a:grpSpLocks/>
          </p:cNvGrpSpPr>
          <p:nvPr/>
        </p:nvGrpSpPr>
        <p:grpSpPr bwMode="auto">
          <a:xfrm>
            <a:off x="2624138" y="5851525"/>
            <a:ext cx="4200525" cy="457200"/>
            <a:chOff x="1653" y="3597"/>
            <a:chExt cx="2646" cy="288"/>
          </a:xfrm>
        </p:grpSpPr>
        <p:sp>
          <p:nvSpPr>
            <p:cNvPr id="25625" name="Text Box 68"/>
            <p:cNvSpPr txBox="1">
              <a:spLocks noChangeArrowheads="1"/>
            </p:cNvSpPr>
            <p:nvPr/>
          </p:nvSpPr>
          <p:spPr bwMode="auto">
            <a:xfrm>
              <a:off x="1653" y="359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FF0066"/>
                  </a:solidFill>
                  <a:latin typeface="Times New Roman" pitchFamily="18" charset="0"/>
                </a:rPr>
                <a:t>A</a:t>
              </a:r>
            </a:p>
          </p:txBody>
        </p:sp>
        <p:grpSp>
          <p:nvGrpSpPr>
            <p:cNvPr id="25626" name="Group 69"/>
            <p:cNvGrpSpPr>
              <a:grpSpLocks/>
            </p:cNvGrpSpPr>
            <p:nvPr/>
          </p:nvGrpSpPr>
          <p:grpSpPr bwMode="auto">
            <a:xfrm>
              <a:off x="1824" y="3597"/>
              <a:ext cx="2475" cy="288"/>
              <a:chOff x="1824" y="3597"/>
              <a:chExt cx="2475" cy="288"/>
            </a:xfrm>
          </p:grpSpPr>
          <p:sp>
            <p:nvSpPr>
              <p:cNvPr id="25627" name="Text Box 70"/>
              <p:cNvSpPr txBox="1">
                <a:spLocks noChangeArrowheads="1"/>
              </p:cNvSpPr>
              <p:nvPr/>
            </p:nvSpPr>
            <p:spPr bwMode="auto">
              <a:xfrm>
                <a:off x="1824" y="3597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solidFill>
                      <a:srgbClr val="FF0066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5628" name="Text Box 71"/>
              <p:cNvSpPr txBox="1">
                <a:spLocks noChangeArrowheads="1"/>
              </p:cNvSpPr>
              <p:nvPr/>
            </p:nvSpPr>
            <p:spPr bwMode="auto">
              <a:xfrm>
                <a:off x="1995" y="3597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solidFill>
                      <a:srgbClr val="FF0066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5629" name="Text Box 72"/>
              <p:cNvSpPr txBox="1">
                <a:spLocks noChangeArrowheads="1"/>
              </p:cNvSpPr>
              <p:nvPr/>
            </p:nvSpPr>
            <p:spPr bwMode="auto">
              <a:xfrm>
                <a:off x="2166" y="359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solidFill>
                      <a:srgbClr val="FF0066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25630" name="Text Box 73"/>
              <p:cNvSpPr txBox="1">
                <a:spLocks noChangeArrowheads="1"/>
              </p:cNvSpPr>
              <p:nvPr/>
            </p:nvSpPr>
            <p:spPr bwMode="auto">
              <a:xfrm>
                <a:off x="2337" y="3597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solidFill>
                      <a:srgbClr val="FF0066"/>
                    </a:solidFill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25631" name="Text Box 74"/>
              <p:cNvSpPr txBox="1">
                <a:spLocks noChangeArrowheads="1"/>
              </p:cNvSpPr>
              <p:nvPr/>
            </p:nvSpPr>
            <p:spPr bwMode="auto">
              <a:xfrm>
                <a:off x="2529" y="3597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solidFill>
                      <a:srgbClr val="FF0066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25632" name="Text Box 75"/>
              <p:cNvSpPr txBox="1">
                <a:spLocks noChangeArrowheads="1"/>
              </p:cNvSpPr>
              <p:nvPr/>
            </p:nvSpPr>
            <p:spPr bwMode="auto">
              <a:xfrm>
                <a:off x="2678" y="359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solidFill>
                      <a:srgbClr val="FF0066"/>
                    </a:solidFill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25633" name="Text Box 76"/>
              <p:cNvSpPr txBox="1">
                <a:spLocks noChangeArrowheads="1"/>
              </p:cNvSpPr>
              <p:nvPr/>
            </p:nvSpPr>
            <p:spPr bwMode="auto">
              <a:xfrm>
                <a:off x="2849" y="359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solidFill>
                      <a:srgbClr val="FF0066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25634" name="Text Box 77"/>
              <p:cNvSpPr txBox="1">
                <a:spLocks noChangeArrowheads="1"/>
              </p:cNvSpPr>
              <p:nvPr/>
            </p:nvSpPr>
            <p:spPr bwMode="auto">
              <a:xfrm>
                <a:off x="3042" y="3597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solidFill>
                      <a:srgbClr val="FF0066"/>
                    </a:solidFill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25635" name="Text Box 78"/>
              <p:cNvSpPr txBox="1">
                <a:spLocks noChangeArrowheads="1"/>
              </p:cNvSpPr>
              <p:nvPr/>
            </p:nvSpPr>
            <p:spPr bwMode="auto">
              <a:xfrm>
                <a:off x="3191" y="3597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solidFill>
                      <a:srgbClr val="FF0066"/>
                    </a:solidFill>
                    <a:latin typeface="Times New Roman" pitchFamily="18" charset="0"/>
                  </a:rPr>
                  <a:t>J</a:t>
                </a:r>
              </a:p>
            </p:txBody>
          </p:sp>
          <p:sp>
            <p:nvSpPr>
              <p:cNvPr id="25636" name="Text Box 79"/>
              <p:cNvSpPr txBox="1">
                <a:spLocks noChangeArrowheads="1"/>
              </p:cNvSpPr>
              <p:nvPr/>
            </p:nvSpPr>
            <p:spPr bwMode="auto">
              <a:xfrm>
                <a:off x="3361" y="359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solidFill>
                      <a:srgbClr val="FF0066"/>
                    </a:solidFill>
                    <a:latin typeface="Times New Roman" pitchFamily="18" charset="0"/>
                  </a:rPr>
                  <a:t>K</a:t>
                </a:r>
              </a:p>
            </p:txBody>
          </p:sp>
          <p:sp>
            <p:nvSpPr>
              <p:cNvPr id="25637" name="Text Box 80"/>
              <p:cNvSpPr txBox="1">
                <a:spLocks noChangeArrowheads="1"/>
              </p:cNvSpPr>
              <p:nvPr/>
            </p:nvSpPr>
            <p:spPr bwMode="auto">
              <a:xfrm>
                <a:off x="3532" y="3597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solidFill>
                      <a:srgbClr val="FF0066"/>
                    </a:solidFill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25638" name="Text Box 81"/>
              <p:cNvSpPr txBox="1">
                <a:spLocks noChangeArrowheads="1"/>
              </p:cNvSpPr>
              <p:nvPr/>
            </p:nvSpPr>
            <p:spPr bwMode="auto">
              <a:xfrm>
                <a:off x="3703" y="3597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solidFill>
                      <a:srgbClr val="FF0066"/>
                    </a:solidFill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25639" name="Text Box 82"/>
              <p:cNvSpPr txBox="1">
                <a:spLocks noChangeArrowheads="1"/>
              </p:cNvSpPr>
              <p:nvPr/>
            </p:nvSpPr>
            <p:spPr bwMode="auto">
              <a:xfrm>
                <a:off x="3874" y="359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solidFill>
                      <a:srgbClr val="FF0066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25640" name="Text Box 83"/>
              <p:cNvSpPr txBox="1">
                <a:spLocks noChangeArrowheads="1"/>
              </p:cNvSpPr>
              <p:nvPr/>
            </p:nvSpPr>
            <p:spPr bwMode="auto">
              <a:xfrm>
                <a:off x="4044" y="359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solidFill>
                      <a:srgbClr val="FF0066"/>
                    </a:solidFill>
                    <a:latin typeface="Times New Roman" pitchFamily="18" charset="0"/>
                  </a:rPr>
                  <a:t>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497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" fill="hold"/>
                                        <p:tgtEl>
                                          <p:spTgt spid="144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" fill="hold"/>
                                        <p:tgtEl>
                                          <p:spTgt spid="144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4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44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4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44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44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35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4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44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43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44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47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44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51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44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900"/>
                            </p:stCondLst>
                            <p:childTnLst>
                              <p:par>
                                <p:cTn id="55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44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9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44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7100"/>
                            </p:stCondLst>
                            <p:childTnLst>
                              <p:par>
                                <p:cTn id="63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144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7700"/>
                            </p:stCondLst>
                            <p:childTnLst>
                              <p:par>
                                <p:cTn id="67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144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8300"/>
                            </p:stCondLst>
                            <p:childTnLst>
                              <p:par>
                                <p:cTn id="71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144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4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75"/>
                                        <p:tgtEl>
                                          <p:spTgt spid="1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17" grpId="0" build="p" autoUpdateAnimBg="0" advAuto="3000"/>
      <p:bldP spid="144418" grpId="0" build="p" autoUpdateAnimBg="0"/>
      <p:bldP spid="144419" grpId="0" build="p" autoUpdateAnimBg="0"/>
      <p:bldP spid="144420" grpId="0" build="p" autoUpdateAnimBg="0"/>
      <p:bldP spid="144421" grpId="0" build="p" autoUpdateAnimBg="0"/>
      <p:bldP spid="144422" grpId="0" build="p" autoUpdateAnimBg="0"/>
      <p:bldP spid="144423" grpId="0" build="p" autoUpdateAnimBg="0"/>
      <p:bldP spid="144424" grpId="0" build="p" autoUpdateAnimBg="0"/>
      <p:bldP spid="144425" grpId="0" build="p" autoUpdateAnimBg="0"/>
      <p:bldP spid="144426" grpId="0" build="p" autoUpdateAnimBg="0"/>
      <p:bldP spid="144427" grpId="0" build="p" autoUpdateAnimBg="0"/>
      <p:bldP spid="144428" grpId="0" build="p" autoUpdateAnimBg="0"/>
      <p:bldP spid="144429" grpId="0" build="p" autoUpdateAnimBg="0"/>
      <p:bldP spid="144430" grpId="0" build="p" autoUpdateAnimBg="0"/>
      <p:bldP spid="144431" grpId="0" build="p" autoUpdateAnimBg="0"/>
      <p:bldP spid="144432" grpId="0" build="p" autoUpdateAnimBg="0"/>
      <p:bldP spid="144433" grpId="0" build="p" autoUpdateAnimBg="0"/>
      <p:bldP spid="14443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>
          <a:xfrm>
            <a:off x="519113" y="620713"/>
            <a:ext cx="8445500" cy="53292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2. </a:t>
            </a:r>
            <a:r>
              <a:rPr lang="zh-CN" altLang="en-US" b="1" dirty="0" smtClean="0"/>
              <a:t>树和森林的遍历</a:t>
            </a:r>
          </a:p>
          <a:p>
            <a:pPr marL="777240" lvl="2" indent="0">
              <a:buNone/>
            </a:pPr>
            <a:r>
              <a:rPr lang="zh-CN" altLang="en-US" b="1" dirty="0" smtClean="0"/>
              <a:t>森林的遍历</a:t>
            </a:r>
            <a:endParaRPr lang="zh-CN" altLang="en-US" b="1" dirty="0" smtClean="0">
              <a:solidFill>
                <a:srgbClr val="0000FF"/>
              </a:solidFill>
            </a:endParaRPr>
          </a:p>
          <a:p>
            <a:pPr marL="1554480" lvl="3" indent="-457200"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00FF99"/>
                </a:solidFill>
              </a:rPr>
              <a:t>先序遍历</a:t>
            </a:r>
          </a:p>
          <a:p>
            <a:pPr marL="1828800" lvl="4" indent="-457200"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FFFF00"/>
                </a:solidFill>
              </a:rPr>
              <a:t>访问森林中第一棵树的根结点</a:t>
            </a:r>
          </a:p>
          <a:p>
            <a:pPr marL="1828800" lvl="4" indent="-457200"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FFFF00"/>
                </a:solidFill>
              </a:rPr>
              <a:t>先序遍历第一树中根结点的子树森林</a:t>
            </a:r>
          </a:p>
          <a:p>
            <a:pPr marL="1828800" lvl="4" indent="-457200"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FFFF00"/>
                </a:solidFill>
              </a:rPr>
              <a:t>先序遍历除去第一棵树之后剩余的森林</a:t>
            </a:r>
          </a:p>
          <a:p>
            <a:pPr marL="1554480" lvl="3" indent="-457200"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00FF99"/>
                </a:solidFill>
              </a:rPr>
              <a:t>中序遍历</a:t>
            </a:r>
          </a:p>
          <a:p>
            <a:pPr marL="1828800" lvl="4" indent="-457200"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FFFF00"/>
                </a:solidFill>
              </a:rPr>
              <a:t>中序遍历森林中第一棵树的根结点的子树森林</a:t>
            </a:r>
          </a:p>
          <a:p>
            <a:pPr marL="1828800" lvl="4" indent="-457200"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FFFF00"/>
                </a:solidFill>
              </a:rPr>
              <a:t>访问第一棵树的根结点</a:t>
            </a:r>
          </a:p>
          <a:p>
            <a:pPr marL="1828800" lvl="4" indent="-457200"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FFFF00"/>
                </a:solidFill>
              </a:rPr>
              <a:t>中序遍历除去第一棵树之后剩余的森林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xfrm rot="900000">
            <a:off x="6308475" y="46372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C25311DD-5774-4149-B323-6C06CEA54259}" type="slidenum">
              <a:rPr lang="en-US" altLang="zh-CN" smtClean="0"/>
              <a:pPr eaLnBrk="1" hangingPunct="1"/>
              <a:t>4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950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20713"/>
            <a:ext cx="8229600" cy="165576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2. </a:t>
            </a:r>
            <a:r>
              <a:rPr lang="zh-CN" altLang="en-US" b="1" dirty="0" smtClean="0"/>
              <a:t>树和森林的遍历</a:t>
            </a:r>
          </a:p>
          <a:p>
            <a:pPr marL="777240" lvl="2" indent="0">
              <a:buNone/>
            </a:pPr>
            <a:r>
              <a:rPr lang="zh-CN" altLang="en-US" b="1" dirty="0" smtClean="0"/>
              <a:t>森林的遍历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525E31C9-BD2A-490C-BAFF-8003A2C14F42}" type="slidenum">
              <a:rPr lang="en-US" altLang="zh-CN" smtClean="0"/>
              <a:pPr eaLnBrk="1" hangingPunct="1"/>
              <a:t>5</a:t>
            </a:fld>
            <a:endParaRPr lang="en-US" altLang="zh-CN" smtClean="0"/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642938" y="4760913"/>
            <a:ext cx="8501062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Aft>
                <a:spcPct val="20000"/>
              </a:spcAft>
            </a:pPr>
            <a:r>
              <a:rPr lang="zh-CN" altLang="en-US" sz="3200" b="1" dirty="0">
                <a:latin typeface="Times New Roman" pitchFamily="18" charset="0"/>
                <a:ea typeface="隶书" pitchFamily="49" charset="-122"/>
              </a:rPr>
              <a:t>先序遍历：</a:t>
            </a:r>
            <a:r>
              <a:rPr lang="en-US" altLang="zh-CN" sz="3200" b="1" dirty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A B C D E F G H I J</a:t>
            </a:r>
          </a:p>
          <a:p>
            <a:pPr marL="342900" indent="-342900" eaLnBrk="0" hangingPunct="0">
              <a:spcAft>
                <a:spcPct val="20000"/>
              </a:spcAft>
            </a:pPr>
            <a:r>
              <a:rPr lang="zh-CN" altLang="en-US" sz="3200" b="1" dirty="0">
                <a:latin typeface="Times New Roman" pitchFamily="18" charset="0"/>
                <a:ea typeface="隶书" pitchFamily="49" charset="-122"/>
              </a:rPr>
              <a:t>中序遍历：</a:t>
            </a:r>
            <a:r>
              <a:rPr lang="en-US" altLang="zh-CN" sz="3200" b="1" dirty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B C D A F E H J I G</a:t>
            </a:r>
          </a:p>
        </p:txBody>
      </p:sp>
      <p:grpSp>
        <p:nvGrpSpPr>
          <p:cNvPr id="146436" name="Group 4"/>
          <p:cNvGrpSpPr>
            <a:grpSpLocks/>
          </p:cNvGrpSpPr>
          <p:nvPr/>
        </p:nvGrpSpPr>
        <p:grpSpPr bwMode="auto">
          <a:xfrm>
            <a:off x="1250950" y="2308225"/>
            <a:ext cx="6370638" cy="2533650"/>
            <a:chOff x="408" y="1395"/>
            <a:chExt cx="2458" cy="962"/>
          </a:xfrm>
          <a:solidFill>
            <a:schemeClr val="bg2">
              <a:lumMod val="90000"/>
              <a:lumOff val="10000"/>
            </a:schemeClr>
          </a:solidFill>
        </p:grpSpPr>
        <p:grpSp>
          <p:nvGrpSpPr>
            <p:cNvPr id="27654" name="Group 5"/>
            <p:cNvGrpSpPr>
              <a:grpSpLocks/>
            </p:cNvGrpSpPr>
            <p:nvPr/>
          </p:nvGrpSpPr>
          <p:grpSpPr bwMode="auto">
            <a:xfrm>
              <a:off x="408" y="1422"/>
              <a:ext cx="1247" cy="629"/>
              <a:chOff x="408" y="1422"/>
              <a:chExt cx="1247" cy="629"/>
            </a:xfrm>
            <a:grpFill/>
          </p:grpSpPr>
          <p:sp>
            <p:nvSpPr>
              <p:cNvPr id="27667" name="Oval 6"/>
              <p:cNvSpPr>
                <a:spLocks noChangeArrowheads="1"/>
              </p:cNvSpPr>
              <p:nvPr/>
            </p:nvSpPr>
            <p:spPr bwMode="auto">
              <a:xfrm>
                <a:off x="955" y="1422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tx1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7668" name="Oval 7"/>
              <p:cNvSpPr>
                <a:spLocks noChangeArrowheads="1"/>
              </p:cNvSpPr>
              <p:nvPr/>
            </p:nvSpPr>
            <p:spPr bwMode="auto">
              <a:xfrm>
                <a:off x="408" y="1818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tx1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7669" name="Oval 8"/>
              <p:cNvSpPr>
                <a:spLocks noChangeArrowheads="1"/>
              </p:cNvSpPr>
              <p:nvPr/>
            </p:nvSpPr>
            <p:spPr bwMode="auto">
              <a:xfrm>
                <a:off x="955" y="1818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tx1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7670" name="Oval 9"/>
              <p:cNvSpPr>
                <a:spLocks noChangeArrowheads="1"/>
              </p:cNvSpPr>
              <p:nvPr/>
            </p:nvSpPr>
            <p:spPr bwMode="auto">
              <a:xfrm>
                <a:off x="1433" y="1818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tx1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27671" name="Line 10"/>
              <p:cNvSpPr>
                <a:spLocks noChangeShapeType="1"/>
              </p:cNvSpPr>
              <p:nvPr/>
            </p:nvSpPr>
            <p:spPr bwMode="auto">
              <a:xfrm>
                <a:off x="1060" y="1655"/>
                <a:ext cx="0" cy="167"/>
              </a:xfrm>
              <a:prstGeom prst="line">
                <a:avLst/>
              </a:prstGeom>
              <a:grpFill/>
              <a:ln w="25400">
                <a:solidFill>
                  <a:schemeClr val="bg2">
                    <a:lumMod val="25000"/>
                    <a:lumOff val="75000"/>
                  </a:schemeClr>
                </a:solidFill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672" name="Line 11"/>
              <p:cNvSpPr>
                <a:spLocks noChangeShapeType="1"/>
              </p:cNvSpPr>
              <p:nvPr/>
            </p:nvSpPr>
            <p:spPr bwMode="auto">
              <a:xfrm flipH="1">
                <a:off x="571" y="1577"/>
                <a:ext cx="400" cy="289"/>
              </a:xfrm>
              <a:prstGeom prst="line">
                <a:avLst/>
              </a:prstGeom>
              <a:grpFill/>
              <a:ln w="25400">
                <a:solidFill>
                  <a:schemeClr val="bg2">
                    <a:lumMod val="25000"/>
                    <a:lumOff val="75000"/>
                  </a:schemeClr>
                </a:solidFill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673" name="Line 12"/>
              <p:cNvSpPr>
                <a:spLocks noChangeShapeType="1"/>
              </p:cNvSpPr>
              <p:nvPr/>
            </p:nvSpPr>
            <p:spPr bwMode="auto">
              <a:xfrm>
                <a:off x="1160" y="1588"/>
                <a:ext cx="334" cy="256"/>
              </a:xfrm>
              <a:prstGeom prst="line">
                <a:avLst/>
              </a:prstGeom>
              <a:grpFill/>
              <a:ln w="25400">
                <a:solidFill>
                  <a:schemeClr val="bg2">
                    <a:lumMod val="25000"/>
                    <a:lumOff val="75000"/>
                  </a:schemeClr>
                </a:solidFill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655" name="Group 13"/>
            <p:cNvGrpSpPr>
              <a:grpSpLocks/>
            </p:cNvGrpSpPr>
            <p:nvPr/>
          </p:nvGrpSpPr>
          <p:grpSpPr bwMode="auto">
            <a:xfrm>
              <a:off x="1886" y="1395"/>
              <a:ext cx="237" cy="655"/>
              <a:chOff x="1886" y="1395"/>
              <a:chExt cx="237" cy="655"/>
            </a:xfrm>
            <a:grpFill/>
          </p:grpSpPr>
          <p:sp>
            <p:nvSpPr>
              <p:cNvPr id="27664" name="Oval 14"/>
              <p:cNvSpPr>
                <a:spLocks noChangeArrowheads="1"/>
              </p:cNvSpPr>
              <p:nvPr/>
            </p:nvSpPr>
            <p:spPr bwMode="auto">
              <a:xfrm>
                <a:off x="1901" y="1395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tx1"/>
                    </a:solidFill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27665" name="Oval 15"/>
              <p:cNvSpPr>
                <a:spLocks noChangeArrowheads="1"/>
              </p:cNvSpPr>
              <p:nvPr/>
            </p:nvSpPr>
            <p:spPr bwMode="auto">
              <a:xfrm>
                <a:off x="1886" y="1817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tx1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27666" name="Line 16"/>
              <p:cNvSpPr>
                <a:spLocks noChangeShapeType="1"/>
              </p:cNvSpPr>
              <p:nvPr/>
            </p:nvSpPr>
            <p:spPr bwMode="auto">
              <a:xfrm>
                <a:off x="2011" y="1633"/>
                <a:ext cx="0" cy="189"/>
              </a:xfrm>
              <a:prstGeom prst="line">
                <a:avLst/>
              </a:prstGeom>
              <a:grpFill/>
              <a:ln w="25400">
                <a:solidFill>
                  <a:schemeClr val="bg2">
                    <a:lumMod val="25000"/>
                    <a:lumOff val="75000"/>
                  </a:schemeClr>
                </a:solidFill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656" name="Group 17"/>
            <p:cNvGrpSpPr>
              <a:grpSpLocks/>
            </p:cNvGrpSpPr>
            <p:nvPr/>
          </p:nvGrpSpPr>
          <p:grpSpPr bwMode="auto">
            <a:xfrm>
              <a:off x="2224" y="1395"/>
              <a:ext cx="642" cy="962"/>
              <a:chOff x="2224" y="1395"/>
              <a:chExt cx="642" cy="962"/>
            </a:xfrm>
            <a:grpFill/>
          </p:grpSpPr>
          <p:sp>
            <p:nvSpPr>
              <p:cNvPr id="27657" name="Oval 18"/>
              <p:cNvSpPr>
                <a:spLocks noChangeArrowheads="1"/>
              </p:cNvSpPr>
              <p:nvPr/>
            </p:nvSpPr>
            <p:spPr bwMode="auto">
              <a:xfrm>
                <a:off x="2461" y="1395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tx1"/>
                    </a:solidFill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27658" name="Oval 19"/>
              <p:cNvSpPr>
                <a:spLocks noChangeArrowheads="1"/>
              </p:cNvSpPr>
              <p:nvPr/>
            </p:nvSpPr>
            <p:spPr bwMode="auto">
              <a:xfrm>
                <a:off x="2224" y="1739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tx1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27659" name="Oval 20"/>
              <p:cNvSpPr>
                <a:spLocks noChangeArrowheads="1"/>
              </p:cNvSpPr>
              <p:nvPr/>
            </p:nvSpPr>
            <p:spPr bwMode="auto">
              <a:xfrm>
                <a:off x="2644" y="1750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tx1"/>
                    </a:solidFill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27660" name="Line 21"/>
              <p:cNvSpPr>
                <a:spLocks noChangeShapeType="1"/>
              </p:cNvSpPr>
              <p:nvPr/>
            </p:nvSpPr>
            <p:spPr bwMode="auto">
              <a:xfrm flipH="1">
                <a:off x="2394" y="1622"/>
                <a:ext cx="111" cy="133"/>
              </a:xfrm>
              <a:prstGeom prst="line">
                <a:avLst/>
              </a:prstGeom>
              <a:grpFill/>
              <a:ln w="25400">
                <a:solidFill>
                  <a:schemeClr val="bg2">
                    <a:lumMod val="25000"/>
                    <a:lumOff val="75000"/>
                  </a:schemeClr>
                </a:solidFill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661" name="Line 22"/>
              <p:cNvSpPr>
                <a:spLocks noChangeShapeType="1"/>
              </p:cNvSpPr>
              <p:nvPr/>
            </p:nvSpPr>
            <p:spPr bwMode="auto">
              <a:xfrm>
                <a:off x="2638" y="1622"/>
                <a:ext cx="111" cy="133"/>
              </a:xfrm>
              <a:prstGeom prst="line">
                <a:avLst/>
              </a:prstGeom>
              <a:grpFill/>
              <a:ln w="25400">
                <a:solidFill>
                  <a:schemeClr val="bg2">
                    <a:lumMod val="25000"/>
                    <a:lumOff val="75000"/>
                  </a:schemeClr>
                </a:solidFill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662" name="Oval 23"/>
              <p:cNvSpPr>
                <a:spLocks noChangeArrowheads="1"/>
              </p:cNvSpPr>
              <p:nvPr/>
            </p:nvSpPr>
            <p:spPr bwMode="auto">
              <a:xfrm>
                <a:off x="2629" y="2124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tx1"/>
                    </a:solidFill>
                    <a:latin typeface="Times New Roman" pitchFamily="18" charset="0"/>
                  </a:rPr>
                  <a:t>J</a:t>
                </a:r>
              </a:p>
            </p:txBody>
          </p:sp>
          <p:sp>
            <p:nvSpPr>
              <p:cNvPr id="27663" name="Line 24"/>
              <p:cNvSpPr>
                <a:spLocks noChangeShapeType="1"/>
              </p:cNvSpPr>
              <p:nvPr/>
            </p:nvSpPr>
            <p:spPr bwMode="auto">
              <a:xfrm>
                <a:off x="2767" y="1989"/>
                <a:ext cx="0" cy="144"/>
              </a:xfrm>
              <a:prstGeom prst="line">
                <a:avLst/>
              </a:prstGeom>
              <a:grpFill/>
              <a:ln w="25400">
                <a:solidFill>
                  <a:schemeClr val="bg2">
                    <a:lumMod val="25000"/>
                    <a:lumOff val="75000"/>
                  </a:schemeClr>
                </a:solidFill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526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02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自定义 17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FDEF8B"/>
      </a:accent1>
      <a:accent2>
        <a:srgbClr val="91FFFF"/>
      </a:accent2>
      <a:accent3>
        <a:srgbClr val="B8D69C"/>
      </a:accent3>
      <a:accent4>
        <a:srgbClr val="91FFFF"/>
      </a:accent4>
      <a:accent5>
        <a:srgbClr val="D8C5F8"/>
      </a:accent5>
      <a:accent6>
        <a:srgbClr val="23FFFE"/>
      </a:accent6>
      <a:hlink>
        <a:srgbClr val="D9BE02"/>
      </a:hlink>
      <a:folHlink>
        <a:srgbClr val="FDEF8B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深绿色背景</Template>
  <TotalTime>4</TotalTime>
  <Words>346</Words>
  <Application>Microsoft Office PowerPoint</Application>
  <PresentationFormat>全屏显示(4:3)</PresentationFormat>
  <Paragraphs>101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凤舞九天</vt:lpstr>
      <vt:lpstr>树与森林的遍历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树与森林的遍历</dc:title>
  <dc:creator>微软用户</dc:creator>
  <cp:lastModifiedBy>Sky123.Org</cp:lastModifiedBy>
  <cp:revision>7</cp:revision>
  <dcterms:created xsi:type="dcterms:W3CDTF">2012-10-14T08:07:34Z</dcterms:created>
  <dcterms:modified xsi:type="dcterms:W3CDTF">2013-04-15T12:07:40Z</dcterms:modified>
</cp:coreProperties>
</file>