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27" autoAdjust="0"/>
  </p:normalViewPr>
  <p:slideViewPr>
    <p:cSldViewPr>
      <p:cViewPr varScale="1">
        <p:scale>
          <a:sx n="64" d="100"/>
          <a:sy n="64" d="100"/>
        </p:scale>
        <p:origin x="9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2941-0DD0-4BAB-9811-EA28FEF02181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8F3E-9A60-4D0E-81F4-82F25AB08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8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 smtClean="0"/>
              <a:t>Legitimate:</a:t>
            </a:r>
            <a:r>
              <a:rPr lang="zh-CN" altLang="en-US" b="1" smtClean="0"/>
              <a:t>合法的</a:t>
            </a:r>
          </a:p>
        </p:txBody>
      </p:sp>
    </p:spTree>
    <p:extLst>
      <p:ext uri="{BB962C8B-B14F-4D97-AF65-F5344CB8AC3E}">
        <p14:creationId xmlns:p14="http://schemas.microsoft.com/office/powerpoint/2010/main" val="89636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数字表明该文件所需存储空间大小</a:t>
            </a:r>
          </a:p>
        </p:txBody>
      </p:sp>
    </p:spTree>
    <p:extLst>
      <p:ext uri="{BB962C8B-B14F-4D97-AF65-F5344CB8AC3E}">
        <p14:creationId xmlns:p14="http://schemas.microsoft.com/office/powerpoint/2010/main" val="18000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11/2/2014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1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资源管理器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树与森林的遍历的应用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8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8E3D8712-4A3F-4167-98D5-3842247330A6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316418" name="Rectangle 2" descr="再生纸"/>
          <p:cNvSpPr>
            <a:spLocks noChangeArrowheads="1"/>
          </p:cNvSpPr>
          <p:nvPr/>
        </p:nvSpPr>
        <p:spPr bwMode="auto">
          <a:xfrm>
            <a:off x="533400" y="3048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MS Hei" pitchFamily="49" charset="-122"/>
              </a:rPr>
              <a:t>〖</a:t>
            </a: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400" b="1">
                <a:latin typeface="Times New Roman" pitchFamily="18" charset="0"/>
                <a:ea typeface="MS Hei" pitchFamily="49" charset="-122"/>
              </a:rPr>
              <a:t>〗 </a:t>
            </a:r>
            <a:r>
              <a:rPr kumimoji="1" lang="zh-CN" altLang="en-US" sz="2400" b="1">
                <a:latin typeface="Times New Roman" pitchFamily="18" charset="0"/>
                <a:ea typeface="MS Hei" pitchFamily="49" charset="-122"/>
              </a:rPr>
              <a:t>层次文件系统的目录列表</a:t>
            </a:r>
          </a:p>
        </p:txBody>
      </p:sp>
      <p:sp>
        <p:nvSpPr>
          <p:cNvPr id="316419" name="Rectangle 3" descr="再生纸"/>
          <p:cNvSpPr>
            <a:spLocks noChangeArrowheads="1"/>
          </p:cNvSpPr>
          <p:nvPr/>
        </p:nvSpPr>
        <p:spPr bwMode="auto">
          <a:xfrm>
            <a:off x="866629" y="5229200"/>
            <a:ext cx="76962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1816100" indent="-1816100"/>
            <a:r>
              <a:rPr kumimoji="1" lang="en-US" altLang="zh-CN" sz="2400" b="1" dirty="0">
                <a:solidFill>
                  <a:srgbClr val="00FF99"/>
                </a:solidFill>
                <a:latin typeface="Times New Roman" pitchFamily="18" charset="0"/>
                <a:ea typeface="MS Hei" pitchFamily="49" charset="-122"/>
              </a:rPr>
              <a:t>Listing format:  </a:t>
            </a:r>
            <a:r>
              <a:rPr kumimoji="1" lang="en-US" altLang="zh-CN" sz="2400" b="1" dirty="0">
                <a:latin typeface="Times New Roman" pitchFamily="18" charset="0"/>
                <a:ea typeface="MS Hei" pitchFamily="49" charset="-122"/>
              </a:rPr>
              <a:t>files that are of </a:t>
            </a:r>
            <a:r>
              <a:rPr kumimoji="1" lang="en-US" altLang="zh-CN" sz="2400" b="1" dirty="0">
                <a:solidFill>
                  <a:srgbClr val="00FF99"/>
                </a:solidFill>
                <a:latin typeface="Times New Roman" pitchFamily="18" charset="0"/>
                <a:ea typeface="MS Hei" pitchFamily="49" charset="-122"/>
              </a:rPr>
              <a:t>depth </a:t>
            </a:r>
            <a:r>
              <a:rPr kumimoji="1" lang="en-US" altLang="zh-CN" sz="2400" b="1" i="1" dirty="0">
                <a:solidFill>
                  <a:srgbClr val="00FF99"/>
                </a:solidFill>
                <a:latin typeface="Times New Roman" pitchFamily="18" charset="0"/>
                <a:ea typeface="MS Hei" pitchFamily="49" charset="-122"/>
              </a:rPr>
              <a:t>d</a:t>
            </a:r>
            <a:r>
              <a:rPr kumimoji="1" lang="en-US" altLang="zh-CN" sz="2400" b="1" i="1" baseline="-25000" dirty="0">
                <a:solidFill>
                  <a:srgbClr val="00FF99"/>
                </a:solidFill>
                <a:latin typeface="Times New Roman" pitchFamily="18" charset="0"/>
                <a:ea typeface="MS Hei" pitchFamily="49" charset="-122"/>
              </a:rPr>
              <a:t>i</a:t>
            </a:r>
            <a:r>
              <a:rPr kumimoji="1" lang="en-US" altLang="zh-CN" sz="2400" b="1" i="1" dirty="0">
                <a:solidFill>
                  <a:srgbClr val="00FF99"/>
                </a:solidFill>
                <a:latin typeface="Times New Roman" pitchFamily="18" charset="0"/>
                <a:ea typeface="MS Hei" pitchFamily="49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MS Hei" pitchFamily="49" charset="-122"/>
              </a:rPr>
              <a:t>will have their names </a:t>
            </a:r>
            <a:r>
              <a:rPr kumimoji="1" lang="en-US" altLang="zh-CN" sz="2400" b="1" dirty="0">
                <a:solidFill>
                  <a:srgbClr val="00FF99"/>
                </a:solidFill>
                <a:latin typeface="Times New Roman" pitchFamily="18" charset="0"/>
                <a:ea typeface="MS Hei" pitchFamily="49" charset="-122"/>
              </a:rPr>
              <a:t>indented</a:t>
            </a:r>
            <a:r>
              <a:rPr kumimoji="1" lang="en-US" altLang="zh-CN" sz="2400" b="1" dirty="0">
                <a:latin typeface="Times New Roman" pitchFamily="18" charset="0"/>
                <a:ea typeface="MS Hei" pitchFamily="49" charset="-122"/>
              </a:rPr>
              <a:t> by </a:t>
            </a:r>
            <a:r>
              <a:rPr kumimoji="1" lang="en-US" altLang="zh-CN" sz="2400" b="1" i="1" dirty="0">
                <a:solidFill>
                  <a:srgbClr val="00FF99"/>
                </a:solidFill>
                <a:latin typeface="Times New Roman" pitchFamily="18" charset="0"/>
                <a:ea typeface="MS Hei" pitchFamily="49" charset="-122"/>
              </a:rPr>
              <a:t>d</a:t>
            </a:r>
            <a:r>
              <a:rPr kumimoji="1" lang="en-US" altLang="zh-CN" sz="2400" b="1" i="1" baseline="-25000" dirty="0">
                <a:solidFill>
                  <a:srgbClr val="00FF99"/>
                </a:solidFill>
                <a:latin typeface="Times New Roman" pitchFamily="18" charset="0"/>
                <a:ea typeface="MS Hei" pitchFamily="49" charset="-122"/>
              </a:rPr>
              <a:t>i</a:t>
            </a:r>
            <a:r>
              <a:rPr kumimoji="1" lang="en-US" altLang="zh-CN" sz="2400" b="1" dirty="0">
                <a:solidFill>
                  <a:srgbClr val="00FF99"/>
                </a:solidFill>
                <a:latin typeface="Times New Roman" pitchFamily="18" charset="0"/>
                <a:ea typeface="MS Hei" pitchFamily="49" charset="-122"/>
              </a:rPr>
              <a:t> tabs.</a:t>
            </a:r>
          </a:p>
        </p:txBody>
      </p:sp>
      <p:grpSp>
        <p:nvGrpSpPr>
          <p:cNvPr id="316420" name="Group 4"/>
          <p:cNvGrpSpPr>
            <a:grpSpLocks/>
          </p:cNvGrpSpPr>
          <p:nvPr/>
        </p:nvGrpSpPr>
        <p:grpSpPr bwMode="auto">
          <a:xfrm>
            <a:off x="838200" y="1142999"/>
            <a:ext cx="7838256" cy="3936433"/>
            <a:chOff x="192" y="1680"/>
            <a:chExt cx="4416" cy="2016"/>
          </a:xfrm>
        </p:grpSpPr>
        <p:sp>
          <p:nvSpPr>
            <p:cNvPr id="28679" name="Text Box 5" descr="再生纸"/>
            <p:cNvSpPr txBox="1">
              <a:spLocks noChangeArrowheads="1"/>
            </p:cNvSpPr>
            <p:nvPr/>
          </p:nvSpPr>
          <p:spPr bwMode="auto">
            <a:xfrm>
              <a:off x="2160" y="1680"/>
              <a:ext cx="4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 dirty="0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/</a:t>
              </a:r>
              <a:r>
                <a:rPr kumimoji="1" lang="en-US" altLang="zh-CN" sz="1600" b="1" dirty="0" err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usr</a:t>
              </a:r>
              <a:endParaRPr kumimoji="1" lang="en-US" altLang="zh-CN" sz="1600" b="1" dirty="0">
                <a:solidFill>
                  <a:srgbClr val="00FF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80" name="Text Box 6" descr="再生纸"/>
            <p:cNvSpPr txBox="1">
              <a:spLocks noChangeArrowheads="1"/>
            </p:cNvSpPr>
            <p:nvPr/>
          </p:nvSpPr>
          <p:spPr bwMode="auto">
            <a:xfrm>
              <a:off x="1248" y="1968"/>
              <a:ext cx="4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mark</a:t>
              </a:r>
            </a:p>
          </p:txBody>
        </p:sp>
        <p:sp>
          <p:nvSpPr>
            <p:cNvPr id="28681" name="Text Box 7" descr="再生纸"/>
            <p:cNvSpPr txBox="1">
              <a:spLocks noChangeArrowheads="1"/>
            </p:cNvSpPr>
            <p:nvPr/>
          </p:nvSpPr>
          <p:spPr bwMode="auto">
            <a:xfrm>
              <a:off x="2208" y="1968"/>
              <a:ext cx="4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alex</a:t>
              </a:r>
            </a:p>
          </p:txBody>
        </p:sp>
        <p:sp>
          <p:nvSpPr>
            <p:cNvPr id="28682" name="Text Box 8" descr="再生纸"/>
            <p:cNvSpPr txBox="1">
              <a:spLocks noChangeArrowheads="1"/>
            </p:cNvSpPr>
            <p:nvPr/>
          </p:nvSpPr>
          <p:spPr bwMode="auto">
            <a:xfrm>
              <a:off x="2976" y="1968"/>
              <a:ext cx="4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bill</a:t>
              </a:r>
            </a:p>
          </p:txBody>
        </p:sp>
        <p:sp>
          <p:nvSpPr>
            <p:cNvPr id="28683" name="Text Box 9" descr="再生纸"/>
            <p:cNvSpPr txBox="1">
              <a:spLocks noChangeArrowheads="1"/>
            </p:cNvSpPr>
            <p:nvPr/>
          </p:nvSpPr>
          <p:spPr bwMode="auto">
            <a:xfrm>
              <a:off x="480" y="2256"/>
              <a:ext cx="4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book</a:t>
              </a:r>
            </a:p>
          </p:txBody>
        </p:sp>
        <p:sp>
          <p:nvSpPr>
            <p:cNvPr id="28684" name="Text Box 10" descr="再生纸"/>
            <p:cNvSpPr txBox="1">
              <a:spLocks noChangeArrowheads="1"/>
            </p:cNvSpPr>
            <p:nvPr/>
          </p:nvSpPr>
          <p:spPr bwMode="auto">
            <a:xfrm>
              <a:off x="1200" y="2256"/>
              <a:ext cx="528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course</a:t>
              </a:r>
            </a:p>
          </p:txBody>
        </p:sp>
        <p:sp>
          <p:nvSpPr>
            <p:cNvPr id="28685" name="Text Box 11" descr="再生纸"/>
            <p:cNvSpPr txBox="1">
              <a:spLocks noChangeArrowheads="1"/>
            </p:cNvSpPr>
            <p:nvPr/>
          </p:nvSpPr>
          <p:spPr bwMode="auto">
            <a:xfrm>
              <a:off x="1728" y="22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hw.c</a:t>
              </a:r>
            </a:p>
          </p:txBody>
        </p:sp>
        <p:sp>
          <p:nvSpPr>
            <p:cNvPr id="28686" name="Text Box 12" descr="再生纸"/>
            <p:cNvSpPr txBox="1">
              <a:spLocks noChangeArrowheads="1"/>
            </p:cNvSpPr>
            <p:nvPr/>
          </p:nvSpPr>
          <p:spPr bwMode="auto">
            <a:xfrm>
              <a:off x="2208" y="22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hw.c</a:t>
              </a:r>
            </a:p>
          </p:txBody>
        </p:sp>
        <p:sp>
          <p:nvSpPr>
            <p:cNvPr id="28687" name="Text Box 13" descr="再生纸"/>
            <p:cNvSpPr txBox="1">
              <a:spLocks noChangeArrowheads="1"/>
            </p:cNvSpPr>
            <p:nvPr/>
          </p:nvSpPr>
          <p:spPr bwMode="auto">
            <a:xfrm>
              <a:off x="3216" y="2256"/>
              <a:ext cx="528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course</a:t>
              </a:r>
            </a:p>
          </p:txBody>
        </p:sp>
        <p:sp>
          <p:nvSpPr>
            <p:cNvPr id="28688" name="Text Box 14" descr="再生纸"/>
            <p:cNvSpPr txBox="1">
              <a:spLocks noChangeArrowheads="1"/>
            </p:cNvSpPr>
            <p:nvPr/>
          </p:nvSpPr>
          <p:spPr bwMode="auto">
            <a:xfrm>
              <a:off x="2640" y="2256"/>
              <a:ext cx="528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work</a:t>
              </a:r>
            </a:p>
          </p:txBody>
        </p:sp>
        <p:sp>
          <p:nvSpPr>
            <p:cNvPr id="28689" name="Text Box 15" descr="再生纸"/>
            <p:cNvSpPr txBox="1">
              <a:spLocks noChangeArrowheads="1"/>
            </p:cNvSpPr>
            <p:nvPr/>
          </p:nvSpPr>
          <p:spPr bwMode="auto">
            <a:xfrm>
              <a:off x="192" y="254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ch1.c</a:t>
              </a:r>
            </a:p>
          </p:txBody>
        </p:sp>
        <p:sp>
          <p:nvSpPr>
            <p:cNvPr id="28690" name="Text Box 16" descr="再生纸"/>
            <p:cNvSpPr txBox="1">
              <a:spLocks noChangeArrowheads="1"/>
            </p:cNvSpPr>
            <p:nvPr/>
          </p:nvSpPr>
          <p:spPr bwMode="auto">
            <a:xfrm>
              <a:off x="576" y="254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ch2.c</a:t>
              </a:r>
            </a:p>
          </p:txBody>
        </p:sp>
        <p:sp>
          <p:nvSpPr>
            <p:cNvPr id="28691" name="Text Box 17" descr="再生纸"/>
            <p:cNvSpPr txBox="1">
              <a:spLocks noChangeArrowheads="1"/>
            </p:cNvSpPr>
            <p:nvPr/>
          </p:nvSpPr>
          <p:spPr bwMode="auto">
            <a:xfrm>
              <a:off x="960" y="254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ch3.c</a:t>
              </a:r>
            </a:p>
          </p:txBody>
        </p:sp>
        <p:sp>
          <p:nvSpPr>
            <p:cNvPr id="28692" name="Text Box 18" descr="再生纸"/>
            <p:cNvSpPr txBox="1">
              <a:spLocks noChangeArrowheads="1"/>
            </p:cNvSpPr>
            <p:nvPr/>
          </p:nvSpPr>
          <p:spPr bwMode="auto">
            <a:xfrm>
              <a:off x="1392" y="2544"/>
              <a:ext cx="62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cop3530</a:t>
              </a:r>
            </a:p>
          </p:txBody>
        </p:sp>
        <p:sp>
          <p:nvSpPr>
            <p:cNvPr id="28693" name="Text Box 19" descr="再生纸"/>
            <p:cNvSpPr txBox="1">
              <a:spLocks noChangeArrowheads="1"/>
            </p:cNvSpPr>
            <p:nvPr/>
          </p:nvSpPr>
          <p:spPr bwMode="auto">
            <a:xfrm>
              <a:off x="816" y="2832"/>
              <a:ext cx="48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fall96</a:t>
              </a:r>
            </a:p>
          </p:txBody>
        </p:sp>
        <p:sp>
          <p:nvSpPr>
            <p:cNvPr id="28694" name="Text Box 20" descr="再生纸"/>
            <p:cNvSpPr txBox="1">
              <a:spLocks noChangeArrowheads="1"/>
            </p:cNvSpPr>
            <p:nvPr/>
          </p:nvSpPr>
          <p:spPr bwMode="auto">
            <a:xfrm>
              <a:off x="1248" y="2832"/>
              <a:ext cx="48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spr97</a:t>
              </a:r>
            </a:p>
          </p:txBody>
        </p:sp>
        <p:sp>
          <p:nvSpPr>
            <p:cNvPr id="28695" name="Text Box 21" descr="再生纸"/>
            <p:cNvSpPr txBox="1">
              <a:spLocks noChangeArrowheads="1"/>
            </p:cNvSpPr>
            <p:nvPr/>
          </p:nvSpPr>
          <p:spPr bwMode="auto">
            <a:xfrm>
              <a:off x="1680" y="2832"/>
              <a:ext cx="48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sum97</a:t>
              </a:r>
            </a:p>
          </p:txBody>
        </p:sp>
        <p:sp>
          <p:nvSpPr>
            <p:cNvPr id="28696" name="Text Box 22" descr="再生纸"/>
            <p:cNvSpPr txBox="1">
              <a:spLocks noChangeArrowheads="1"/>
            </p:cNvSpPr>
            <p:nvPr/>
          </p:nvSpPr>
          <p:spPr bwMode="auto">
            <a:xfrm>
              <a:off x="816" y="31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syl.r</a:t>
              </a:r>
            </a:p>
          </p:txBody>
        </p:sp>
        <p:sp>
          <p:nvSpPr>
            <p:cNvPr id="28697" name="Text Box 23" descr="再生纸"/>
            <p:cNvSpPr txBox="1">
              <a:spLocks noChangeArrowheads="1"/>
            </p:cNvSpPr>
            <p:nvPr/>
          </p:nvSpPr>
          <p:spPr bwMode="auto">
            <a:xfrm>
              <a:off x="1248" y="31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syl.r</a:t>
              </a:r>
            </a:p>
          </p:txBody>
        </p:sp>
        <p:sp>
          <p:nvSpPr>
            <p:cNvPr id="28698" name="Text Box 24" descr="再生纸"/>
            <p:cNvSpPr txBox="1">
              <a:spLocks noChangeArrowheads="1"/>
            </p:cNvSpPr>
            <p:nvPr/>
          </p:nvSpPr>
          <p:spPr bwMode="auto">
            <a:xfrm>
              <a:off x="1680" y="31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syl.r</a:t>
              </a:r>
            </a:p>
          </p:txBody>
        </p:sp>
        <p:sp>
          <p:nvSpPr>
            <p:cNvPr id="28699" name="Text Box 25" descr="再生纸"/>
            <p:cNvSpPr txBox="1">
              <a:spLocks noChangeArrowheads="1"/>
            </p:cNvSpPr>
            <p:nvPr/>
          </p:nvSpPr>
          <p:spPr bwMode="auto">
            <a:xfrm>
              <a:off x="3168" y="2544"/>
              <a:ext cx="62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cop3212</a:t>
              </a:r>
            </a:p>
          </p:txBody>
        </p:sp>
        <p:sp>
          <p:nvSpPr>
            <p:cNvPr id="28700" name="Text Box 26" descr="再生纸"/>
            <p:cNvSpPr txBox="1">
              <a:spLocks noChangeArrowheads="1"/>
            </p:cNvSpPr>
            <p:nvPr/>
          </p:nvSpPr>
          <p:spPr bwMode="auto">
            <a:xfrm>
              <a:off x="2592" y="2832"/>
              <a:ext cx="48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fall96</a:t>
              </a:r>
            </a:p>
          </p:txBody>
        </p:sp>
        <p:sp>
          <p:nvSpPr>
            <p:cNvPr id="28701" name="Text Box 27" descr="再生纸"/>
            <p:cNvSpPr txBox="1">
              <a:spLocks noChangeArrowheads="1"/>
            </p:cNvSpPr>
            <p:nvPr/>
          </p:nvSpPr>
          <p:spPr bwMode="auto">
            <a:xfrm>
              <a:off x="3552" y="2832"/>
              <a:ext cx="48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fall97</a:t>
              </a:r>
            </a:p>
          </p:txBody>
        </p:sp>
        <p:sp>
          <p:nvSpPr>
            <p:cNvPr id="28702" name="Text Box 28" descr="再生纸"/>
            <p:cNvSpPr txBox="1">
              <a:spLocks noChangeArrowheads="1"/>
            </p:cNvSpPr>
            <p:nvPr/>
          </p:nvSpPr>
          <p:spPr bwMode="auto">
            <a:xfrm>
              <a:off x="2160" y="312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grades</a:t>
              </a:r>
            </a:p>
          </p:txBody>
        </p:sp>
        <p:sp>
          <p:nvSpPr>
            <p:cNvPr id="28703" name="Text Box 29" descr="再生纸"/>
            <p:cNvSpPr txBox="1">
              <a:spLocks noChangeArrowheads="1"/>
            </p:cNvSpPr>
            <p:nvPr/>
          </p:nvSpPr>
          <p:spPr bwMode="auto">
            <a:xfrm>
              <a:off x="4080" y="312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grades</a:t>
              </a:r>
            </a:p>
          </p:txBody>
        </p:sp>
        <p:sp>
          <p:nvSpPr>
            <p:cNvPr id="28704" name="Text Box 30" descr="再生纸"/>
            <p:cNvSpPr txBox="1">
              <a:spLocks noChangeArrowheads="1"/>
            </p:cNvSpPr>
            <p:nvPr/>
          </p:nvSpPr>
          <p:spPr bwMode="auto">
            <a:xfrm>
              <a:off x="2640" y="31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p1.r</a:t>
              </a:r>
            </a:p>
          </p:txBody>
        </p:sp>
        <p:sp>
          <p:nvSpPr>
            <p:cNvPr id="28705" name="Text Box 31" descr="再生纸"/>
            <p:cNvSpPr txBox="1">
              <a:spLocks noChangeArrowheads="1"/>
            </p:cNvSpPr>
            <p:nvPr/>
          </p:nvSpPr>
          <p:spPr bwMode="auto">
            <a:xfrm>
              <a:off x="2976" y="31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p2.r</a:t>
              </a:r>
            </a:p>
          </p:txBody>
        </p:sp>
        <p:sp>
          <p:nvSpPr>
            <p:cNvPr id="28706" name="Text Box 32" descr="再生纸"/>
            <p:cNvSpPr txBox="1">
              <a:spLocks noChangeArrowheads="1"/>
            </p:cNvSpPr>
            <p:nvPr/>
          </p:nvSpPr>
          <p:spPr bwMode="auto">
            <a:xfrm>
              <a:off x="3696" y="31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p1.r</a:t>
              </a:r>
            </a:p>
          </p:txBody>
        </p:sp>
        <p:sp>
          <p:nvSpPr>
            <p:cNvPr id="28707" name="Text Box 33" descr="再生纸"/>
            <p:cNvSpPr txBox="1">
              <a:spLocks noChangeArrowheads="1"/>
            </p:cNvSpPr>
            <p:nvPr/>
          </p:nvSpPr>
          <p:spPr bwMode="auto">
            <a:xfrm>
              <a:off x="3360" y="31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p2.r</a:t>
              </a:r>
            </a:p>
          </p:txBody>
        </p:sp>
        <p:sp>
          <p:nvSpPr>
            <p:cNvPr id="28708" name="Line 34"/>
            <p:cNvSpPr>
              <a:spLocks noChangeShapeType="1"/>
            </p:cNvSpPr>
            <p:nvPr/>
          </p:nvSpPr>
          <p:spPr bwMode="auto">
            <a:xfrm>
              <a:off x="2400" y="1872"/>
              <a:ext cx="0" cy="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09" name="Line 35"/>
            <p:cNvSpPr>
              <a:spLocks noChangeShapeType="1"/>
            </p:cNvSpPr>
            <p:nvPr/>
          </p:nvSpPr>
          <p:spPr bwMode="auto">
            <a:xfrm flipH="1">
              <a:off x="1488" y="1872"/>
              <a:ext cx="91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10" name="Line 36"/>
            <p:cNvSpPr>
              <a:spLocks noChangeShapeType="1"/>
            </p:cNvSpPr>
            <p:nvPr/>
          </p:nvSpPr>
          <p:spPr bwMode="auto">
            <a:xfrm>
              <a:off x="2400" y="1872"/>
              <a:ext cx="67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11" name="Line 37"/>
            <p:cNvSpPr>
              <a:spLocks noChangeShapeType="1"/>
            </p:cNvSpPr>
            <p:nvPr/>
          </p:nvSpPr>
          <p:spPr bwMode="auto">
            <a:xfrm>
              <a:off x="240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12" name="Line 38"/>
            <p:cNvSpPr>
              <a:spLocks noChangeShapeType="1"/>
            </p:cNvSpPr>
            <p:nvPr/>
          </p:nvSpPr>
          <p:spPr bwMode="auto">
            <a:xfrm>
              <a:off x="144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13" name="Line 39"/>
            <p:cNvSpPr>
              <a:spLocks noChangeShapeType="1"/>
            </p:cNvSpPr>
            <p:nvPr/>
          </p:nvSpPr>
          <p:spPr bwMode="auto">
            <a:xfrm flipH="1">
              <a:off x="720" y="2160"/>
              <a:ext cx="72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14" name="Line 40"/>
            <p:cNvSpPr>
              <a:spLocks noChangeShapeType="1"/>
            </p:cNvSpPr>
            <p:nvPr/>
          </p:nvSpPr>
          <p:spPr bwMode="auto">
            <a:xfrm>
              <a:off x="1440" y="2160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15" name="Line 41"/>
            <p:cNvSpPr>
              <a:spLocks noChangeShapeType="1"/>
            </p:cNvSpPr>
            <p:nvPr/>
          </p:nvSpPr>
          <p:spPr bwMode="auto">
            <a:xfrm flipH="1">
              <a:off x="2928" y="2160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16" name="Line 42"/>
            <p:cNvSpPr>
              <a:spLocks noChangeShapeType="1"/>
            </p:cNvSpPr>
            <p:nvPr/>
          </p:nvSpPr>
          <p:spPr bwMode="auto">
            <a:xfrm>
              <a:off x="3168" y="2160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17" name="Line 43"/>
            <p:cNvSpPr>
              <a:spLocks noChangeShapeType="1"/>
            </p:cNvSpPr>
            <p:nvPr/>
          </p:nvSpPr>
          <p:spPr bwMode="auto">
            <a:xfrm flipH="1">
              <a:off x="432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18" name="Line 44"/>
            <p:cNvSpPr>
              <a:spLocks noChangeShapeType="1"/>
            </p:cNvSpPr>
            <p:nvPr/>
          </p:nvSpPr>
          <p:spPr bwMode="auto">
            <a:xfrm>
              <a:off x="672" y="244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19" name="Line 45"/>
            <p:cNvSpPr>
              <a:spLocks noChangeShapeType="1"/>
            </p:cNvSpPr>
            <p:nvPr/>
          </p:nvSpPr>
          <p:spPr bwMode="auto">
            <a:xfrm>
              <a:off x="672" y="2448"/>
              <a:ext cx="43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20" name="Line 46"/>
            <p:cNvSpPr>
              <a:spLocks noChangeShapeType="1"/>
            </p:cNvSpPr>
            <p:nvPr/>
          </p:nvSpPr>
          <p:spPr bwMode="auto">
            <a:xfrm>
              <a:off x="1440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21" name="Line 47"/>
            <p:cNvSpPr>
              <a:spLocks noChangeShapeType="1"/>
            </p:cNvSpPr>
            <p:nvPr/>
          </p:nvSpPr>
          <p:spPr bwMode="auto">
            <a:xfrm flipH="1">
              <a:off x="1056" y="2736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22" name="Line 48"/>
            <p:cNvSpPr>
              <a:spLocks noChangeShapeType="1"/>
            </p:cNvSpPr>
            <p:nvPr/>
          </p:nvSpPr>
          <p:spPr bwMode="auto">
            <a:xfrm flipH="1">
              <a:off x="1536" y="273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23" name="Line 49"/>
            <p:cNvSpPr>
              <a:spLocks noChangeShapeType="1"/>
            </p:cNvSpPr>
            <p:nvPr/>
          </p:nvSpPr>
          <p:spPr bwMode="auto">
            <a:xfrm>
              <a:off x="1680" y="273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24" name="Line 50"/>
            <p:cNvSpPr>
              <a:spLocks noChangeShapeType="1"/>
            </p:cNvSpPr>
            <p:nvPr/>
          </p:nvSpPr>
          <p:spPr bwMode="auto">
            <a:xfrm>
              <a:off x="1008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25" name="Line 51"/>
            <p:cNvSpPr>
              <a:spLocks noChangeShapeType="1"/>
            </p:cNvSpPr>
            <p:nvPr/>
          </p:nvSpPr>
          <p:spPr bwMode="auto">
            <a:xfrm>
              <a:off x="1488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26" name="Line 52"/>
            <p:cNvSpPr>
              <a:spLocks noChangeShapeType="1"/>
            </p:cNvSpPr>
            <p:nvPr/>
          </p:nvSpPr>
          <p:spPr bwMode="auto">
            <a:xfrm>
              <a:off x="1872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27" name="Line 53"/>
            <p:cNvSpPr>
              <a:spLocks noChangeShapeType="1"/>
            </p:cNvSpPr>
            <p:nvPr/>
          </p:nvSpPr>
          <p:spPr bwMode="auto">
            <a:xfrm>
              <a:off x="3456" y="244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28" name="Line 54"/>
            <p:cNvSpPr>
              <a:spLocks noChangeShapeType="1"/>
            </p:cNvSpPr>
            <p:nvPr/>
          </p:nvSpPr>
          <p:spPr bwMode="auto">
            <a:xfrm flipH="1">
              <a:off x="2880" y="2736"/>
              <a:ext cx="57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29" name="Line 55"/>
            <p:cNvSpPr>
              <a:spLocks noChangeShapeType="1"/>
            </p:cNvSpPr>
            <p:nvPr/>
          </p:nvSpPr>
          <p:spPr bwMode="auto">
            <a:xfrm>
              <a:off x="3456" y="2736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30" name="Line 56"/>
            <p:cNvSpPr>
              <a:spLocks noChangeShapeType="1"/>
            </p:cNvSpPr>
            <p:nvPr/>
          </p:nvSpPr>
          <p:spPr bwMode="auto">
            <a:xfrm>
              <a:off x="2832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31" name="Line 57"/>
            <p:cNvSpPr>
              <a:spLocks noChangeShapeType="1"/>
            </p:cNvSpPr>
            <p:nvPr/>
          </p:nvSpPr>
          <p:spPr bwMode="auto">
            <a:xfrm flipH="1">
              <a:off x="2448" y="302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32" name="Line 58"/>
            <p:cNvSpPr>
              <a:spLocks noChangeShapeType="1"/>
            </p:cNvSpPr>
            <p:nvPr/>
          </p:nvSpPr>
          <p:spPr bwMode="auto">
            <a:xfrm>
              <a:off x="2832" y="3024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33" name="Line 59"/>
            <p:cNvSpPr>
              <a:spLocks noChangeShapeType="1"/>
            </p:cNvSpPr>
            <p:nvPr/>
          </p:nvSpPr>
          <p:spPr bwMode="auto">
            <a:xfrm flipH="1">
              <a:off x="3600" y="3024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34" name="Line 60"/>
            <p:cNvSpPr>
              <a:spLocks noChangeShapeType="1"/>
            </p:cNvSpPr>
            <p:nvPr/>
          </p:nvSpPr>
          <p:spPr bwMode="auto">
            <a:xfrm>
              <a:off x="3792" y="302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35" name="Line 61"/>
            <p:cNvSpPr>
              <a:spLocks noChangeShapeType="1"/>
            </p:cNvSpPr>
            <p:nvPr/>
          </p:nvSpPr>
          <p:spPr bwMode="auto">
            <a:xfrm>
              <a:off x="3792" y="3024"/>
              <a:ext cx="52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36" name="AutoShape 62" descr="棕色大理石"/>
            <p:cNvSpPr>
              <a:spLocks noChangeArrowheads="1"/>
            </p:cNvSpPr>
            <p:nvPr/>
          </p:nvSpPr>
          <p:spPr bwMode="auto">
            <a:xfrm>
              <a:off x="1392" y="3408"/>
              <a:ext cx="1776" cy="288"/>
            </a:xfrm>
            <a:prstGeom prst="roundRect">
              <a:avLst>
                <a:gd name="adj" fmla="val 16667"/>
              </a:avLst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Unix directory</a:t>
              </a:r>
            </a:p>
          </p:txBody>
        </p:sp>
      </p:grpSp>
      <p:sp>
        <p:nvSpPr>
          <p:cNvPr id="28678" name="Text Box 63"/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  <a:sym typeface="Webdings" pitchFamily="18" charset="2"/>
              </a:rPr>
              <a:t>§2  Binary Trees</a:t>
            </a:r>
            <a:endParaRPr kumimoji="1" lang="en-US" altLang="zh-CN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1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utoUpdateAnimBg="0"/>
      <p:bldP spid="3164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4686C57-CDD4-41BC-8F50-D4D8174E66E8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685800" y="76200"/>
            <a:ext cx="2743200" cy="63246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/</a:t>
            </a:r>
            <a:r>
              <a:rPr kumimoji="1" lang="en-US" altLang="zh-CN" sz="1400" b="1" dirty="0" err="1">
                <a:latin typeface="Times New Roman" pitchFamily="18" charset="0"/>
                <a:ea typeface="宋体" pitchFamily="2" charset="-122"/>
              </a:rPr>
              <a:t>usr</a:t>
            </a:r>
            <a:endParaRPr kumimoji="1" lang="en-US" altLang="zh-CN" sz="1400" b="1" dirty="0"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    mark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            book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Ch1.c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Ch2.c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Ch3.c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            course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cop3530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          fall96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	</a:t>
            </a:r>
            <a:r>
              <a:rPr kumimoji="1" lang="en-US" altLang="zh-CN" sz="1400" b="1" dirty="0" err="1">
                <a:latin typeface="Times New Roman" pitchFamily="18" charset="0"/>
                <a:ea typeface="宋体" pitchFamily="2" charset="-122"/>
              </a:rPr>
              <a:t>syl.r</a:t>
            </a:r>
            <a:endParaRPr kumimoji="1" lang="en-US" altLang="zh-CN" sz="1400" b="1" dirty="0"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          spr97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	</a:t>
            </a:r>
            <a:r>
              <a:rPr kumimoji="1" lang="en-US" altLang="zh-CN" sz="1400" b="1" dirty="0" err="1">
                <a:latin typeface="Times New Roman" pitchFamily="18" charset="0"/>
                <a:ea typeface="宋体" pitchFamily="2" charset="-122"/>
              </a:rPr>
              <a:t>syl.r</a:t>
            </a:r>
            <a:endParaRPr kumimoji="1" lang="en-US" altLang="zh-CN" sz="1400" b="1" dirty="0"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          sum97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	</a:t>
            </a:r>
            <a:r>
              <a:rPr kumimoji="1" lang="en-US" altLang="zh-CN" sz="1400" b="1" dirty="0" err="1">
                <a:latin typeface="Times New Roman" pitchFamily="18" charset="0"/>
                <a:ea typeface="宋体" pitchFamily="2" charset="-122"/>
              </a:rPr>
              <a:t>syl.r</a:t>
            </a:r>
            <a:endParaRPr kumimoji="1" lang="en-US" altLang="zh-CN" sz="1400" b="1" dirty="0"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            </a:t>
            </a:r>
            <a:r>
              <a:rPr kumimoji="1" lang="en-US" altLang="zh-CN" sz="1400" b="1" dirty="0" err="1">
                <a:latin typeface="Times New Roman" pitchFamily="18" charset="0"/>
                <a:ea typeface="宋体" pitchFamily="2" charset="-122"/>
              </a:rPr>
              <a:t>hw.c</a:t>
            </a:r>
            <a:endParaRPr kumimoji="1" lang="en-US" altLang="zh-CN" sz="1400" b="1" dirty="0"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latin typeface="Times New Roman" pitchFamily="18" charset="0"/>
                <a:ea typeface="宋体" pitchFamily="2" charset="-122"/>
              </a:rPr>
              <a:t>alex</a:t>
            </a:r>
            <a:endParaRPr kumimoji="1" lang="en-US" altLang="zh-CN" sz="1400" b="1" dirty="0"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            </a:t>
            </a:r>
            <a:r>
              <a:rPr kumimoji="1" lang="en-US" altLang="zh-CN" sz="1400" b="1" dirty="0" err="1">
                <a:latin typeface="Times New Roman" pitchFamily="18" charset="0"/>
                <a:ea typeface="宋体" pitchFamily="2" charset="-122"/>
              </a:rPr>
              <a:t>hw.c</a:t>
            </a:r>
            <a:endParaRPr kumimoji="1" lang="en-US" altLang="zh-CN" sz="1400" b="1" dirty="0"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    bill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            work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            course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cop3212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          fall96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	grades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	p1.r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	p2.r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          fall97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	p2.r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	p1.r</a:t>
            </a:r>
          </a:p>
          <a:p>
            <a:r>
              <a:rPr kumimoji="1" lang="en-US" altLang="zh-CN" sz="1400" b="1" dirty="0">
                <a:latin typeface="Times New Roman" pitchFamily="18" charset="0"/>
                <a:ea typeface="宋体" pitchFamily="2" charset="-122"/>
              </a:rPr>
              <a:t>		grades</a:t>
            </a:r>
          </a:p>
        </p:txBody>
      </p:sp>
      <p:sp>
        <p:nvSpPr>
          <p:cNvPr id="317444" name="AutoShape 4"/>
          <p:cNvSpPr>
            <a:spLocks noChangeArrowheads="1"/>
          </p:cNvSpPr>
          <p:nvPr/>
        </p:nvSpPr>
        <p:spPr bwMode="auto">
          <a:xfrm>
            <a:off x="3733800" y="381000"/>
            <a:ext cx="4953000" cy="2971800"/>
          </a:xfrm>
          <a:prstGeom prst="foldedCorner">
            <a:avLst>
              <a:gd name="adj" fmla="val 8690"/>
            </a:avLst>
          </a:prstGeom>
          <a:solidFill>
            <a:schemeClr val="bg2">
              <a:lumMod val="90000"/>
              <a:lumOff val="10000"/>
            </a:schemeClr>
          </a:solidFill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kumimoji="1" lang="en-US" altLang="zh-CN" b="1" dirty="0">
                <a:solidFill>
                  <a:srgbClr val="FFFF00"/>
                </a:solidFill>
                <a:ea typeface="宋体" pitchFamily="2" charset="-122"/>
              </a:rPr>
              <a:t>static void  </a:t>
            </a:r>
            <a:r>
              <a:rPr kumimoji="1" lang="en-US" altLang="zh-CN" b="1" dirty="0" err="1">
                <a:ea typeface="宋体" pitchFamily="2" charset="-122"/>
              </a:rPr>
              <a:t>ListDir</a:t>
            </a:r>
            <a:r>
              <a:rPr kumimoji="1" lang="en-US" altLang="zh-CN" b="1" dirty="0">
                <a:ea typeface="宋体" pitchFamily="2" charset="-122"/>
              </a:rPr>
              <a:t> ( </a:t>
            </a:r>
            <a:r>
              <a:rPr kumimoji="1" lang="en-US" altLang="zh-CN" b="1" dirty="0" err="1">
                <a:ea typeface="宋体" pitchFamily="2" charset="-122"/>
              </a:rPr>
              <a:t>DirOrFile</a:t>
            </a:r>
            <a:r>
              <a:rPr kumimoji="1" lang="en-US" altLang="zh-CN" b="1" dirty="0">
                <a:ea typeface="宋体" pitchFamily="2" charset="-122"/>
              </a:rPr>
              <a:t> D, </a:t>
            </a:r>
            <a:r>
              <a:rPr kumimoji="1" lang="en-US" altLang="zh-CN" b="1" dirty="0" err="1">
                <a:ea typeface="宋体" pitchFamily="2" charset="-122"/>
              </a:rPr>
              <a:t>int</a:t>
            </a:r>
            <a:r>
              <a:rPr kumimoji="1" lang="en-US" altLang="zh-CN" b="1" dirty="0">
                <a:ea typeface="宋体" pitchFamily="2" charset="-122"/>
              </a:rPr>
              <a:t> Depth )</a:t>
            </a:r>
          </a:p>
          <a:p>
            <a:r>
              <a:rPr kumimoji="1" lang="en-US" altLang="zh-CN" b="1" dirty="0">
                <a:ea typeface="宋体" pitchFamily="2" charset="-122"/>
              </a:rPr>
              <a:t>{</a:t>
            </a:r>
          </a:p>
          <a:p>
            <a:r>
              <a:rPr kumimoji="1" lang="en-US" altLang="zh-CN" b="1" dirty="0">
                <a:ea typeface="宋体" pitchFamily="2" charset="-122"/>
              </a:rPr>
              <a:t>    </a:t>
            </a:r>
            <a:r>
              <a:rPr kumimoji="1" lang="en-US" altLang="zh-CN" b="1" dirty="0">
                <a:solidFill>
                  <a:schemeClr val="hlink"/>
                </a:solidFill>
                <a:ea typeface="宋体" pitchFamily="2" charset="-122"/>
              </a:rPr>
              <a:t>if</a:t>
            </a:r>
            <a:r>
              <a:rPr kumimoji="1" lang="en-US" altLang="zh-CN" b="1" dirty="0">
                <a:ea typeface="宋体" pitchFamily="2" charset="-122"/>
              </a:rPr>
              <a:t>  ( D is a legitimate entry )   {</a:t>
            </a:r>
          </a:p>
          <a:p>
            <a:r>
              <a:rPr kumimoji="1" lang="en-US" altLang="zh-CN" b="1" dirty="0">
                <a:ea typeface="宋体" pitchFamily="2" charset="-122"/>
              </a:rPr>
              <a:t>        </a:t>
            </a:r>
            <a:r>
              <a:rPr kumimoji="1" lang="en-US" altLang="zh-CN" b="1" dirty="0" err="1">
                <a:ea typeface="宋体" pitchFamily="2" charset="-122"/>
              </a:rPr>
              <a:t>PrintName</a:t>
            </a:r>
            <a:r>
              <a:rPr kumimoji="1" lang="en-US" altLang="zh-CN" b="1" dirty="0">
                <a:ea typeface="宋体" pitchFamily="2" charset="-122"/>
              </a:rPr>
              <a:t> (D, Depth );</a:t>
            </a:r>
          </a:p>
          <a:p>
            <a:r>
              <a:rPr kumimoji="1" lang="en-US" altLang="zh-CN" b="1" dirty="0">
                <a:ea typeface="宋体" pitchFamily="2" charset="-122"/>
              </a:rPr>
              <a:t>        </a:t>
            </a:r>
            <a:r>
              <a:rPr kumimoji="1" lang="en-US" altLang="zh-CN" b="1" dirty="0">
                <a:solidFill>
                  <a:schemeClr val="hlink"/>
                </a:solidFill>
                <a:ea typeface="宋体" pitchFamily="2" charset="-122"/>
              </a:rPr>
              <a:t>if </a:t>
            </a:r>
            <a:r>
              <a:rPr kumimoji="1" lang="en-US" altLang="zh-CN" b="1" dirty="0">
                <a:ea typeface="宋体" pitchFamily="2" charset="-122"/>
              </a:rPr>
              <a:t>( D is a directory )</a:t>
            </a:r>
          </a:p>
          <a:p>
            <a:r>
              <a:rPr kumimoji="1" lang="en-US" altLang="zh-CN" b="1" dirty="0">
                <a:ea typeface="宋体" pitchFamily="2" charset="-122"/>
              </a:rPr>
              <a:t>            </a:t>
            </a:r>
            <a:r>
              <a:rPr kumimoji="1" lang="en-US" altLang="zh-CN" b="1" dirty="0">
                <a:solidFill>
                  <a:schemeClr val="hlink"/>
                </a:solidFill>
                <a:ea typeface="宋体" pitchFamily="2" charset="-122"/>
              </a:rPr>
              <a:t>for</a:t>
            </a:r>
            <a:r>
              <a:rPr kumimoji="1" lang="en-US" altLang="zh-CN" b="1" dirty="0">
                <a:ea typeface="宋体" pitchFamily="2" charset="-122"/>
              </a:rPr>
              <a:t> (each child C of D )</a:t>
            </a:r>
          </a:p>
          <a:p>
            <a:r>
              <a:rPr kumimoji="1" lang="en-US" altLang="zh-CN" b="1" dirty="0">
                <a:ea typeface="宋体" pitchFamily="2" charset="-122"/>
              </a:rPr>
              <a:t>                </a:t>
            </a:r>
            <a:r>
              <a:rPr kumimoji="1" lang="en-US" altLang="zh-CN" b="1" dirty="0" err="1">
                <a:ea typeface="宋体" pitchFamily="2" charset="-122"/>
              </a:rPr>
              <a:t>ListDir</a:t>
            </a:r>
            <a:r>
              <a:rPr kumimoji="1" lang="en-US" altLang="zh-CN" b="1" dirty="0">
                <a:ea typeface="宋体" pitchFamily="2" charset="-122"/>
              </a:rPr>
              <a:t> ( C, Depth + 1 );</a:t>
            </a:r>
          </a:p>
          <a:p>
            <a:r>
              <a:rPr kumimoji="1" lang="en-US" altLang="zh-CN" b="1" dirty="0">
                <a:ea typeface="宋体" pitchFamily="2" charset="-122"/>
              </a:rPr>
              <a:t>    }</a:t>
            </a:r>
          </a:p>
          <a:p>
            <a:r>
              <a:rPr kumimoji="1" lang="en-US" altLang="zh-CN" b="1" dirty="0">
                <a:ea typeface="宋体" pitchFamily="2" charset="-122"/>
              </a:rPr>
              <a:t>}</a:t>
            </a:r>
            <a:endParaRPr kumimoji="1"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445" name="AutoShape 5" descr="再生纸"/>
          <p:cNvSpPr>
            <a:spLocks noChangeArrowheads="1"/>
          </p:cNvSpPr>
          <p:nvPr/>
        </p:nvSpPr>
        <p:spPr bwMode="auto">
          <a:xfrm>
            <a:off x="3810000" y="3581400"/>
            <a:ext cx="4800600" cy="2667000"/>
          </a:xfrm>
          <a:prstGeom prst="roundRect">
            <a:avLst>
              <a:gd name="adj" fmla="val 7144"/>
            </a:avLst>
          </a:prstGeom>
          <a:solidFill>
            <a:schemeClr val="bg2">
              <a:lumMod val="90000"/>
              <a:lumOff val="10000"/>
            </a:schemeClr>
          </a:solidFill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6000" tIns="82800" rIns="126000" bIns="82800" anchor="ctr"/>
          <a:lstStyle/>
          <a:p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Note: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 dirty="0">
                <a:solidFill>
                  <a:srgbClr val="FFFF00"/>
                </a:solidFill>
                <a:ea typeface="宋体" pitchFamily="2" charset="-122"/>
              </a:rPr>
              <a:t>Depth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 is an internal variable and must not be seen by the user of this routine.  One solution is to define another interface function as the following:</a:t>
            </a:r>
          </a:p>
          <a:p>
            <a:pPr>
              <a:spcBef>
                <a:spcPct val="30000"/>
              </a:spcBef>
            </a:pPr>
            <a:r>
              <a:rPr kumimoji="1" lang="en-US" altLang="zh-CN" b="1" dirty="0">
                <a:solidFill>
                  <a:schemeClr val="hlink"/>
                </a:solidFill>
                <a:ea typeface="宋体" pitchFamily="2" charset="-122"/>
              </a:rPr>
              <a:t>void</a:t>
            </a:r>
            <a:r>
              <a:rPr kumimoji="1" lang="en-US" altLang="zh-CN" b="1" dirty="0">
                <a:ea typeface="宋体" pitchFamily="2" charset="-122"/>
              </a:rPr>
              <a:t> </a:t>
            </a:r>
            <a:r>
              <a:rPr kumimoji="1" lang="en-US" altLang="zh-CN" b="1" dirty="0" err="1">
                <a:ea typeface="宋体" pitchFamily="2" charset="-122"/>
              </a:rPr>
              <a:t>ListDirectory</a:t>
            </a:r>
            <a:r>
              <a:rPr kumimoji="1" lang="en-US" altLang="zh-CN" b="1" dirty="0">
                <a:ea typeface="宋体" pitchFamily="2" charset="-122"/>
              </a:rPr>
              <a:t> ( </a:t>
            </a:r>
            <a:r>
              <a:rPr kumimoji="1" lang="en-US" altLang="zh-CN" b="1" dirty="0" err="1">
                <a:ea typeface="宋体" pitchFamily="2" charset="-122"/>
              </a:rPr>
              <a:t>DirOrFile</a:t>
            </a:r>
            <a:r>
              <a:rPr kumimoji="1" lang="en-US" altLang="zh-CN" b="1" dirty="0">
                <a:ea typeface="宋体" pitchFamily="2" charset="-122"/>
              </a:rPr>
              <a:t>  D )</a:t>
            </a:r>
          </a:p>
          <a:p>
            <a:pPr>
              <a:spcBef>
                <a:spcPct val="30000"/>
              </a:spcBef>
            </a:pPr>
            <a:r>
              <a:rPr kumimoji="1" lang="en-US" altLang="zh-CN" b="1" dirty="0">
                <a:ea typeface="宋体" pitchFamily="2" charset="-122"/>
              </a:rPr>
              <a:t>{	</a:t>
            </a:r>
            <a:r>
              <a:rPr kumimoji="1" lang="en-US" altLang="zh-CN" b="1" dirty="0" err="1">
                <a:ea typeface="宋体" pitchFamily="2" charset="-122"/>
              </a:rPr>
              <a:t>ListDir</a:t>
            </a:r>
            <a:r>
              <a:rPr kumimoji="1" lang="en-US" altLang="zh-CN" b="1" dirty="0">
                <a:ea typeface="宋体" pitchFamily="2" charset="-122"/>
              </a:rPr>
              <a:t>( D, 0 );                 }</a:t>
            </a:r>
          </a:p>
        </p:txBody>
      </p:sp>
      <p:sp>
        <p:nvSpPr>
          <p:cNvPr id="317446" name="Text Box 6" descr="再生纸"/>
          <p:cNvSpPr txBox="1">
            <a:spLocks noChangeArrowheads="1"/>
          </p:cNvSpPr>
          <p:nvPr/>
        </p:nvSpPr>
        <p:spPr bwMode="auto">
          <a:xfrm>
            <a:off x="4495800" y="2819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T 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N 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) = O( 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N 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)</a:t>
            </a:r>
            <a:endParaRPr kumimoji="1" lang="en-US" altLang="zh-CN" sz="2400" b="1" i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2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nimBg="1" autoUpdateAnimBg="0"/>
      <p:bldP spid="317444" grpId="0" animBg="1" autoUpdateAnimBg="0"/>
      <p:bldP spid="317445" grpId="0" animBg="1" autoUpdateAnimBg="0"/>
      <p:bldP spid="3174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CCBB7796-CEC9-4F37-A310-80478C6C1621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  <a:sym typeface="Webdings" pitchFamily="18" charset="2"/>
              </a:rPr>
              <a:t>§2  Binary Trees</a:t>
            </a:r>
            <a:endParaRPr kumimoji="1" lang="en-US" altLang="zh-CN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9491" name="Rectangle 3" descr="再生纸"/>
          <p:cNvSpPr>
            <a:spLocks noChangeArrowheads="1"/>
          </p:cNvSpPr>
          <p:nvPr/>
        </p:nvSpPr>
        <p:spPr bwMode="auto">
          <a:xfrm>
            <a:off x="533400" y="1524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MS Hei" pitchFamily="49" charset="-122"/>
              </a:rPr>
              <a:t>〖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Example</a:t>
            </a:r>
            <a:r>
              <a:rPr kumimoji="1" lang="en-US" altLang="zh-CN" sz="2400" b="1">
                <a:latin typeface="Times New Roman" pitchFamily="18" charset="0"/>
                <a:ea typeface="MS Hei" pitchFamily="49" charset="-122"/>
              </a:rPr>
              <a:t>〗 Calculating the size of a directory.</a:t>
            </a:r>
          </a:p>
        </p:txBody>
      </p:sp>
      <p:grpSp>
        <p:nvGrpSpPr>
          <p:cNvPr id="319492" name="Group 4"/>
          <p:cNvGrpSpPr>
            <a:grpSpLocks/>
          </p:cNvGrpSpPr>
          <p:nvPr/>
        </p:nvGrpSpPr>
        <p:grpSpPr bwMode="auto">
          <a:xfrm>
            <a:off x="685800" y="685800"/>
            <a:ext cx="7543800" cy="3276600"/>
            <a:chOff x="432" y="864"/>
            <a:chExt cx="4752" cy="2064"/>
          </a:xfrm>
        </p:grpSpPr>
        <p:sp>
          <p:nvSpPr>
            <p:cNvPr id="30729" name="Text Box 5" descr="再生纸"/>
            <p:cNvSpPr txBox="1">
              <a:spLocks noChangeArrowheads="1"/>
            </p:cNvSpPr>
            <p:nvPr/>
          </p:nvSpPr>
          <p:spPr bwMode="auto">
            <a:xfrm>
              <a:off x="2496" y="864"/>
              <a:ext cx="4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 dirty="0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/</a:t>
              </a:r>
              <a:r>
                <a:rPr kumimoji="1" lang="en-US" altLang="zh-CN" sz="1600" b="1" dirty="0" err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usr</a:t>
              </a:r>
              <a:endParaRPr kumimoji="1" lang="en-US" altLang="zh-CN" sz="1600" b="1" dirty="0">
                <a:solidFill>
                  <a:srgbClr val="00FF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730" name="Text Box 6" descr="再生纸"/>
            <p:cNvSpPr txBox="1">
              <a:spLocks noChangeArrowheads="1"/>
            </p:cNvSpPr>
            <p:nvPr/>
          </p:nvSpPr>
          <p:spPr bwMode="auto">
            <a:xfrm>
              <a:off x="1584" y="1152"/>
              <a:ext cx="4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mark</a:t>
              </a:r>
            </a:p>
          </p:txBody>
        </p:sp>
        <p:sp>
          <p:nvSpPr>
            <p:cNvPr id="30731" name="Text Box 7" descr="再生纸"/>
            <p:cNvSpPr txBox="1">
              <a:spLocks noChangeArrowheads="1"/>
            </p:cNvSpPr>
            <p:nvPr/>
          </p:nvSpPr>
          <p:spPr bwMode="auto">
            <a:xfrm>
              <a:off x="2544" y="1152"/>
              <a:ext cx="4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alex</a:t>
              </a:r>
            </a:p>
          </p:txBody>
        </p:sp>
        <p:sp>
          <p:nvSpPr>
            <p:cNvPr id="30732" name="Text Box 8" descr="再生纸"/>
            <p:cNvSpPr txBox="1">
              <a:spLocks noChangeArrowheads="1"/>
            </p:cNvSpPr>
            <p:nvPr/>
          </p:nvSpPr>
          <p:spPr bwMode="auto">
            <a:xfrm>
              <a:off x="3312" y="1152"/>
              <a:ext cx="4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bill</a:t>
              </a:r>
            </a:p>
          </p:txBody>
        </p:sp>
        <p:sp>
          <p:nvSpPr>
            <p:cNvPr id="30733" name="Text Box 9" descr="再生纸"/>
            <p:cNvSpPr txBox="1">
              <a:spLocks noChangeArrowheads="1"/>
            </p:cNvSpPr>
            <p:nvPr/>
          </p:nvSpPr>
          <p:spPr bwMode="auto">
            <a:xfrm>
              <a:off x="816" y="1440"/>
              <a:ext cx="4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book</a:t>
              </a:r>
            </a:p>
          </p:txBody>
        </p:sp>
        <p:sp>
          <p:nvSpPr>
            <p:cNvPr id="30734" name="Text Box 10" descr="再生纸"/>
            <p:cNvSpPr txBox="1">
              <a:spLocks noChangeArrowheads="1"/>
            </p:cNvSpPr>
            <p:nvPr/>
          </p:nvSpPr>
          <p:spPr bwMode="auto">
            <a:xfrm>
              <a:off x="1536" y="1440"/>
              <a:ext cx="528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course</a:t>
              </a:r>
            </a:p>
          </p:txBody>
        </p:sp>
        <p:sp>
          <p:nvSpPr>
            <p:cNvPr id="30735" name="Text Box 11" descr="再生纸"/>
            <p:cNvSpPr txBox="1">
              <a:spLocks noChangeArrowheads="1"/>
            </p:cNvSpPr>
            <p:nvPr/>
          </p:nvSpPr>
          <p:spPr bwMode="auto">
            <a:xfrm>
              <a:off x="2064" y="144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hw.c</a:t>
              </a:r>
            </a:p>
          </p:txBody>
        </p:sp>
        <p:sp>
          <p:nvSpPr>
            <p:cNvPr id="30736" name="Text Box 12" descr="再生纸"/>
            <p:cNvSpPr txBox="1">
              <a:spLocks noChangeArrowheads="1"/>
            </p:cNvSpPr>
            <p:nvPr/>
          </p:nvSpPr>
          <p:spPr bwMode="auto">
            <a:xfrm>
              <a:off x="2544" y="144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hw.c</a:t>
              </a:r>
            </a:p>
          </p:txBody>
        </p:sp>
        <p:sp>
          <p:nvSpPr>
            <p:cNvPr id="30737" name="Text Box 13" descr="再生纸"/>
            <p:cNvSpPr txBox="1">
              <a:spLocks noChangeArrowheads="1"/>
            </p:cNvSpPr>
            <p:nvPr/>
          </p:nvSpPr>
          <p:spPr bwMode="auto">
            <a:xfrm>
              <a:off x="3552" y="1440"/>
              <a:ext cx="528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course</a:t>
              </a:r>
            </a:p>
          </p:txBody>
        </p:sp>
        <p:sp>
          <p:nvSpPr>
            <p:cNvPr id="30738" name="Text Box 14" descr="再生纸"/>
            <p:cNvSpPr txBox="1">
              <a:spLocks noChangeArrowheads="1"/>
            </p:cNvSpPr>
            <p:nvPr/>
          </p:nvSpPr>
          <p:spPr bwMode="auto">
            <a:xfrm>
              <a:off x="2976" y="1440"/>
              <a:ext cx="528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work</a:t>
              </a:r>
            </a:p>
          </p:txBody>
        </p:sp>
        <p:sp>
          <p:nvSpPr>
            <p:cNvPr id="30739" name="Text Box 15" descr="再生纸"/>
            <p:cNvSpPr txBox="1">
              <a:spLocks noChangeArrowheads="1"/>
            </p:cNvSpPr>
            <p:nvPr/>
          </p:nvSpPr>
          <p:spPr bwMode="auto">
            <a:xfrm>
              <a:off x="432" y="1728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ch1.c</a:t>
              </a:r>
            </a:p>
          </p:txBody>
        </p:sp>
        <p:sp>
          <p:nvSpPr>
            <p:cNvPr id="30740" name="Text Box 16" descr="再生纸"/>
            <p:cNvSpPr txBox="1">
              <a:spLocks noChangeArrowheads="1"/>
            </p:cNvSpPr>
            <p:nvPr/>
          </p:nvSpPr>
          <p:spPr bwMode="auto">
            <a:xfrm>
              <a:off x="864" y="1728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ch2.c</a:t>
              </a:r>
            </a:p>
          </p:txBody>
        </p:sp>
        <p:sp>
          <p:nvSpPr>
            <p:cNvPr id="30741" name="Text Box 17" descr="再生纸"/>
            <p:cNvSpPr txBox="1">
              <a:spLocks noChangeArrowheads="1"/>
            </p:cNvSpPr>
            <p:nvPr/>
          </p:nvSpPr>
          <p:spPr bwMode="auto">
            <a:xfrm>
              <a:off x="1344" y="1728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ch3.c</a:t>
              </a:r>
            </a:p>
          </p:txBody>
        </p:sp>
        <p:sp>
          <p:nvSpPr>
            <p:cNvPr id="30742" name="Text Box 18" descr="再生纸"/>
            <p:cNvSpPr txBox="1">
              <a:spLocks noChangeArrowheads="1"/>
            </p:cNvSpPr>
            <p:nvPr/>
          </p:nvSpPr>
          <p:spPr bwMode="auto">
            <a:xfrm>
              <a:off x="1824" y="1728"/>
              <a:ext cx="62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cop3530</a:t>
              </a:r>
            </a:p>
          </p:txBody>
        </p:sp>
        <p:sp>
          <p:nvSpPr>
            <p:cNvPr id="30743" name="Text Box 19" descr="再生纸"/>
            <p:cNvSpPr txBox="1">
              <a:spLocks noChangeArrowheads="1"/>
            </p:cNvSpPr>
            <p:nvPr/>
          </p:nvSpPr>
          <p:spPr bwMode="auto">
            <a:xfrm>
              <a:off x="1104" y="2016"/>
              <a:ext cx="48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fall96</a:t>
              </a:r>
            </a:p>
          </p:txBody>
        </p:sp>
        <p:sp>
          <p:nvSpPr>
            <p:cNvPr id="30744" name="Text Box 20" descr="再生纸"/>
            <p:cNvSpPr txBox="1">
              <a:spLocks noChangeArrowheads="1"/>
            </p:cNvSpPr>
            <p:nvPr/>
          </p:nvSpPr>
          <p:spPr bwMode="auto">
            <a:xfrm>
              <a:off x="1584" y="2016"/>
              <a:ext cx="48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spr97</a:t>
              </a:r>
            </a:p>
          </p:txBody>
        </p:sp>
        <p:sp>
          <p:nvSpPr>
            <p:cNvPr id="30745" name="Text Box 21" descr="再生纸"/>
            <p:cNvSpPr txBox="1">
              <a:spLocks noChangeArrowheads="1"/>
            </p:cNvSpPr>
            <p:nvPr/>
          </p:nvSpPr>
          <p:spPr bwMode="auto">
            <a:xfrm>
              <a:off x="2112" y="2016"/>
              <a:ext cx="48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sum97</a:t>
              </a:r>
            </a:p>
          </p:txBody>
        </p:sp>
        <p:sp>
          <p:nvSpPr>
            <p:cNvPr id="30746" name="Text Box 22" descr="再生纸"/>
            <p:cNvSpPr txBox="1">
              <a:spLocks noChangeArrowheads="1"/>
            </p:cNvSpPr>
            <p:nvPr/>
          </p:nvSpPr>
          <p:spPr bwMode="auto">
            <a:xfrm>
              <a:off x="1152" y="230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syl.r</a:t>
              </a:r>
            </a:p>
          </p:txBody>
        </p:sp>
        <p:sp>
          <p:nvSpPr>
            <p:cNvPr id="30747" name="Text Box 23" descr="再生纸"/>
            <p:cNvSpPr txBox="1">
              <a:spLocks noChangeArrowheads="1"/>
            </p:cNvSpPr>
            <p:nvPr/>
          </p:nvSpPr>
          <p:spPr bwMode="auto">
            <a:xfrm>
              <a:off x="1584" y="230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syl.r</a:t>
              </a:r>
            </a:p>
          </p:txBody>
        </p:sp>
        <p:sp>
          <p:nvSpPr>
            <p:cNvPr id="30748" name="Text Box 24" descr="再生纸"/>
            <p:cNvSpPr txBox="1">
              <a:spLocks noChangeArrowheads="1"/>
            </p:cNvSpPr>
            <p:nvPr/>
          </p:nvSpPr>
          <p:spPr bwMode="auto">
            <a:xfrm>
              <a:off x="2016" y="230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syl.r</a:t>
              </a:r>
            </a:p>
          </p:txBody>
        </p:sp>
        <p:sp>
          <p:nvSpPr>
            <p:cNvPr id="30749" name="Text Box 25" descr="再生纸"/>
            <p:cNvSpPr txBox="1">
              <a:spLocks noChangeArrowheads="1"/>
            </p:cNvSpPr>
            <p:nvPr/>
          </p:nvSpPr>
          <p:spPr bwMode="auto">
            <a:xfrm>
              <a:off x="3504" y="1728"/>
              <a:ext cx="62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cop3212</a:t>
              </a:r>
            </a:p>
          </p:txBody>
        </p:sp>
        <p:sp>
          <p:nvSpPr>
            <p:cNvPr id="30750" name="Text Box 26" descr="再生纸"/>
            <p:cNvSpPr txBox="1">
              <a:spLocks noChangeArrowheads="1"/>
            </p:cNvSpPr>
            <p:nvPr/>
          </p:nvSpPr>
          <p:spPr bwMode="auto">
            <a:xfrm>
              <a:off x="2928" y="2016"/>
              <a:ext cx="48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fall96</a:t>
              </a:r>
            </a:p>
          </p:txBody>
        </p:sp>
        <p:sp>
          <p:nvSpPr>
            <p:cNvPr id="30751" name="Text Box 27" descr="再生纸"/>
            <p:cNvSpPr txBox="1">
              <a:spLocks noChangeArrowheads="1"/>
            </p:cNvSpPr>
            <p:nvPr/>
          </p:nvSpPr>
          <p:spPr bwMode="auto">
            <a:xfrm>
              <a:off x="3888" y="2016"/>
              <a:ext cx="48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FF99"/>
                  </a:solidFill>
                  <a:latin typeface="Times New Roman" pitchFamily="18" charset="0"/>
                  <a:ea typeface="宋体" pitchFamily="2" charset="-122"/>
                </a:rPr>
                <a:t>fall97</a:t>
              </a:r>
            </a:p>
          </p:txBody>
        </p:sp>
        <p:sp>
          <p:nvSpPr>
            <p:cNvPr id="30752" name="Text Box 28" descr="再生纸"/>
            <p:cNvSpPr txBox="1">
              <a:spLocks noChangeArrowheads="1"/>
            </p:cNvSpPr>
            <p:nvPr/>
          </p:nvSpPr>
          <p:spPr bwMode="auto">
            <a:xfrm>
              <a:off x="2448" y="2304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grades</a:t>
              </a:r>
            </a:p>
          </p:txBody>
        </p:sp>
        <p:sp>
          <p:nvSpPr>
            <p:cNvPr id="30753" name="Text Box 29" descr="再生纸"/>
            <p:cNvSpPr txBox="1">
              <a:spLocks noChangeArrowheads="1"/>
            </p:cNvSpPr>
            <p:nvPr/>
          </p:nvSpPr>
          <p:spPr bwMode="auto">
            <a:xfrm>
              <a:off x="4608" y="2304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grades</a:t>
              </a:r>
            </a:p>
          </p:txBody>
        </p:sp>
        <p:sp>
          <p:nvSpPr>
            <p:cNvPr id="30754" name="Text Box 30" descr="再生纸"/>
            <p:cNvSpPr txBox="1">
              <a:spLocks noChangeArrowheads="1"/>
            </p:cNvSpPr>
            <p:nvPr/>
          </p:nvSpPr>
          <p:spPr bwMode="auto">
            <a:xfrm>
              <a:off x="2928" y="230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p1.r</a:t>
              </a:r>
            </a:p>
          </p:txBody>
        </p:sp>
        <p:sp>
          <p:nvSpPr>
            <p:cNvPr id="30755" name="Text Box 31" descr="再生纸"/>
            <p:cNvSpPr txBox="1">
              <a:spLocks noChangeArrowheads="1"/>
            </p:cNvSpPr>
            <p:nvPr/>
          </p:nvSpPr>
          <p:spPr bwMode="auto">
            <a:xfrm>
              <a:off x="3312" y="230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p2.r</a:t>
              </a:r>
            </a:p>
          </p:txBody>
        </p:sp>
        <p:sp>
          <p:nvSpPr>
            <p:cNvPr id="30756" name="Text Box 32" descr="再生纸"/>
            <p:cNvSpPr txBox="1">
              <a:spLocks noChangeArrowheads="1"/>
            </p:cNvSpPr>
            <p:nvPr/>
          </p:nvSpPr>
          <p:spPr bwMode="auto">
            <a:xfrm>
              <a:off x="4176" y="230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p1.r</a:t>
              </a:r>
            </a:p>
          </p:txBody>
        </p:sp>
        <p:sp>
          <p:nvSpPr>
            <p:cNvPr id="30757" name="Text Box 33" descr="再生纸"/>
            <p:cNvSpPr txBox="1">
              <a:spLocks noChangeArrowheads="1"/>
            </p:cNvSpPr>
            <p:nvPr/>
          </p:nvSpPr>
          <p:spPr bwMode="auto">
            <a:xfrm>
              <a:off x="3744" y="230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宋体" pitchFamily="2" charset="-122"/>
                </a:rPr>
                <a:t>p2.r</a:t>
              </a:r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>
              <a:off x="2736" y="1056"/>
              <a:ext cx="0" cy="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59" name="Line 35"/>
            <p:cNvSpPr>
              <a:spLocks noChangeShapeType="1"/>
            </p:cNvSpPr>
            <p:nvPr/>
          </p:nvSpPr>
          <p:spPr bwMode="auto">
            <a:xfrm flipH="1">
              <a:off x="1824" y="1056"/>
              <a:ext cx="91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60" name="Line 36"/>
            <p:cNvSpPr>
              <a:spLocks noChangeShapeType="1"/>
            </p:cNvSpPr>
            <p:nvPr/>
          </p:nvSpPr>
          <p:spPr bwMode="auto">
            <a:xfrm>
              <a:off x="2736" y="1056"/>
              <a:ext cx="67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61" name="Line 37"/>
            <p:cNvSpPr>
              <a:spLocks noChangeShapeType="1"/>
            </p:cNvSpPr>
            <p:nvPr/>
          </p:nvSpPr>
          <p:spPr bwMode="auto">
            <a:xfrm>
              <a:off x="2736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62" name="Line 38"/>
            <p:cNvSpPr>
              <a:spLocks noChangeShapeType="1"/>
            </p:cNvSpPr>
            <p:nvPr/>
          </p:nvSpPr>
          <p:spPr bwMode="auto">
            <a:xfrm>
              <a:off x="1776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63" name="Line 39"/>
            <p:cNvSpPr>
              <a:spLocks noChangeShapeType="1"/>
            </p:cNvSpPr>
            <p:nvPr/>
          </p:nvSpPr>
          <p:spPr bwMode="auto">
            <a:xfrm flipH="1">
              <a:off x="1056" y="1344"/>
              <a:ext cx="72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64" name="Line 40"/>
            <p:cNvSpPr>
              <a:spLocks noChangeShapeType="1"/>
            </p:cNvSpPr>
            <p:nvPr/>
          </p:nvSpPr>
          <p:spPr bwMode="auto">
            <a:xfrm>
              <a:off x="1776" y="1344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65" name="Line 41"/>
            <p:cNvSpPr>
              <a:spLocks noChangeShapeType="1"/>
            </p:cNvSpPr>
            <p:nvPr/>
          </p:nvSpPr>
          <p:spPr bwMode="auto">
            <a:xfrm flipH="1">
              <a:off x="3264" y="134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66" name="Line 42"/>
            <p:cNvSpPr>
              <a:spLocks noChangeShapeType="1"/>
            </p:cNvSpPr>
            <p:nvPr/>
          </p:nvSpPr>
          <p:spPr bwMode="auto">
            <a:xfrm>
              <a:off x="3504" y="1344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67" name="Line 43"/>
            <p:cNvSpPr>
              <a:spLocks noChangeShapeType="1"/>
            </p:cNvSpPr>
            <p:nvPr/>
          </p:nvSpPr>
          <p:spPr bwMode="auto">
            <a:xfrm flipH="1">
              <a:off x="768" y="163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68" name="Line 44"/>
            <p:cNvSpPr>
              <a:spLocks noChangeShapeType="1"/>
            </p:cNvSpPr>
            <p:nvPr/>
          </p:nvSpPr>
          <p:spPr bwMode="auto">
            <a:xfrm>
              <a:off x="1008" y="1632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69" name="Line 45"/>
            <p:cNvSpPr>
              <a:spLocks noChangeShapeType="1"/>
            </p:cNvSpPr>
            <p:nvPr/>
          </p:nvSpPr>
          <p:spPr bwMode="auto">
            <a:xfrm>
              <a:off x="1008" y="1632"/>
              <a:ext cx="43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70" name="Line 46"/>
            <p:cNvSpPr>
              <a:spLocks noChangeShapeType="1"/>
            </p:cNvSpPr>
            <p:nvPr/>
          </p:nvSpPr>
          <p:spPr bwMode="auto">
            <a:xfrm>
              <a:off x="1776" y="163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71" name="Line 47"/>
            <p:cNvSpPr>
              <a:spLocks noChangeShapeType="1"/>
            </p:cNvSpPr>
            <p:nvPr/>
          </p:nvSpPr>
          <p:spPr bwMode="auto">
            <a:xfrm flipH="1">
              <a:off x="1392" y="1920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72" name="Line 48"/>
            <p:cNvSpPr>
              <a:spLocks noChangeShapeType="1"/>
            </p:cNvSpPr>
            <p:nvPr/>
          </p:nvSpPr>
          <p:spPr bwMode="auto">
            <a:xfrm flipH="1">
              <a:off x="1872" y="192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73" name="Line 49"/>
            <p:cNvSpPr>
              <a:spLocks noChangeShapeType="1"/>
            </p:cNvSpPr>
            <p:nvPr/>
          </p:nvSpPr>
          <p:spPr bwMode="auto">
            <a:xfrm>
              <a:off x="2016" y="1920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74" name="Line 50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75" name="Line 51"/>
            <p:cNvSpPr>
              <a:spLocks noChangeShapeType="1"/>
            </p:cNvSpPr>
            <p:nvPr/>
          </p:nvSpPr>
          <p:spPr bwMode="auto">
            <a:xfrm>
              <a:off x="1824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76" name="Line 52"/>
            <p:cNvSpPr>
              <a:spLocks noChangeShapeType="1"/>
            </p:cNvSpPr>
            <p:nvPr/>
          </p:nvSpPr>
          <p:spPr bwMode="auto">
            <a:xfrm>
              <a:off x="2208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77" name="Line 53"/>
            <p:cNvSpPr>
              <a:spLocks noChangeShapeType="1"/>
            </p:cNvSpPr>
            <p:nvPr/>
          </p:nvSpPr>
          <p:spPr bwMode="auto">
            <a:xfrm>
              <a:off x="3792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78" name="Line 54"/>
            <p:cNvSpPr>
              <a:spLocks noChangeShapeType="1"/>
            </p:cNvSpPr>
            <p:nvPr/>
          </p:nvSpPr>
          <p:spPr bwMode="auto">
            <a:xfrm flipH="1">
              <a:off x="3216" y="1920"/>
              <a:ext cx="57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79" name="Line 55"/>
            <p:cNvSpPr>
              <a:spLocks noChangeShapeType="1"/>
            </p:cNvSpPr>
            <p:nvPr/>
          </p:nvSpPr>
          <p:spPr bwMode="auto">
            <a:xfrm>
              <a:off x="3792" y="1920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80" name="Line 56"/>
            <p:cNvSpPr>
              <a:spLocks noChangeShapeType="1"/>
            </p:cNvSpPr>
            <p:nvPr/>
          </p:nvSpPr>
          <p:spPr bwMode="auto">
            <a:xfrm>
              <a:off x="3168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81" name="Line 57"/>
            <p:cNvSpPr>
              <a:spLocks noChangeShapeType="1"/>
            </p:cNvSpPr>
            <p:nvPr/>
          </p:nvSpPr>
          <p:spPr bwMode="auto">
            <a:xfrm flipH="1">
              <a:off x="2784" y="2208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82" name="Line 58"/>
            <p:cNvSpPr>
              <a:spLocks noChangeShapeType="1"/>
            </p:cNvSpPr>
            <p:nvPr/>
          </p:nvSpPr>
          <p:spPr bwMode="auto">
            <a:xfrm>
              <a:off x="3168" y="2208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83" name="Line 59"/>
            <p:cNvSpPr>
              <a:spLocks noChangeShapeType="1"/>
            </p:cNvSpPr>
            <p:nvPr/>
          </p:nvSpPr>
          <p:spPr bwMode="auto">
            <a:xfrm flipH="1">
              <a:off x="3936" y="2208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84" name="Line 60"/>
            <p:cNvSpPr>
              <a:spLocks noChangeShapeType="1"/>
            </p:cNvSpPr>
            <p:nvPr/>
          </p:nvSpPr>
          <p:spPr bwMode="auto">
            <a:xfrm>
              <a:off x="4128" y="2208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85" name="Line 61"/>
            <p:cNvSpPr>
              <a:spLocks noChangeShapeType="1"/>
            </p:cNvSpPr>
            <p:nvPr/>
          </p:nvSpPr>
          <p:spPr bwMode="auto">
            <a:xfrm>
              <a:off x="4128" y="2208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86" name="AutoShape 62" descr="棕色大理石"/>
            <p:cNvSpPr>
              <a:spLocks noChangeArrowheads="1"/>
            </p:cNvSpPr>
            <p:nvPr/>
          </p:nvSpPr>
          <p:spPr bwMode="auto">
            <a:xfrm>
              <a:off x="1536" y="2640"/>
              <a:ext cx="2400" cy="288"/>
            </a:xfrm>
            <a:prstGeom prst="roundRect">
              <a:avLst>
                <a:gd name="adj" fmla="val 16667"/>
              </a:avLst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Unix directory with file sizes</a:t>
              </a:r>
            </a:p>
          </p:txBody>
        </p:sp>
        <p:sp>
          <p:nvSpPr>
            <p:cNvPr id="30787" name="Rectangle 63"/>
            <p:cNvSpPr>
              <a:spLocks noChangeArrowheads="1"/>
            </p:cNvSpPr>
            <p:nvPr/>
          </p:nvSpPr>
          <p:spPr bwMode="auto">
            <a:xfrm>
              <a:off x="2832" y="91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88" name="Rectangle 64"/>
            <p:cNvSpPr>
              <a:spLocks noChangeArrowheads="1"/>
            </p:cNvSpPr>
            <p:nvPr/>
          </p:nvSpPr>
          <p:spPr bwMode="auto">
            <a:xfrm>
              <a:off x="1968" y="1200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89" name="Rectangle 65"/>
            <p:cNvSpPr>
              <a:spLocks noChangeArrowheads="1"/>
            </p:cNvSpPr>
            <p:nvPr/>
          </p:nvSpPr>
          <p:spPr bwMode="auto">
            <a:xfrm>
              <a:off x="2880" y="1200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90" name="Rectangle 66"/>
            <p:cNvSpPr>
              <a:spLocks noChangeArrowheads="1"/>
            </p:cNvSpPr>
            <p:nvPr/>
          </p:nvSpPr>
          <p:spPr bwMode="auto">
            <a:xfrm>
              <a:off x="3622" y="1200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91" name="Rectangle 67"/>
            <p:cNvSpPr>
              <a:spLocks noChangeArrowheads="1"/>
            </p:cNvSpPr>
            <p:nvPr/>
          </p:nvSpPr>
          <p:spPr bwMode="auto">
            <a:xfrm>
              <a:off x="1174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92" name="Rectangle 68"/>
            <p:cNvSpPr>
              <a:spLocks noChangeArrowheads="1"/>
            </p:cNvSpPr>
            <p:nvPr/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93" name="Rectangle 69"/>
            <p:cNvSpPr>
              <a:spLocks noChangeArrowheads="1"/>
            </p:cNvSpPr>
            <p:nvPr/>
          </p:nvSpPr>
          <p:spPr bwMode="auto">
            <a:xfrm>
              <a:off x="3360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94" name="Rectangle 70"/>
            <p:cNvSpPr>
              <a:spLocks noChangeArrowheads="1"/>
            </p:cNvSpPr>
            <p:nvPr/>
          </p:nvSpPr>
          <p:spPr bwMode="auto">
            <a:xfrm>
              <a:off x="3984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95" name="Rectangle 71"/>
            <p:cNvSpPr>
              <a:spLocks noChangeArrowheads="1"/>
            </p:cNvSpPr>
            <p:nvPr/>
          </p:nvSpPr>
          <p:spPr bwMode="auto">
            <a:xfrm>
              <a:off x="2352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96" name="Rectangle 72"/>
            <p:cNvSpPr>
              <a:spLocks noChangeArrowheads="1"/>
            </p:cNvSpPr>
            <p:nvPr/>
          </p:nvSpPr>
          <p:spPr bwMode="auto">
            <a:xfrm>
              <a:off x="4032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97" name="Rectangle 73"/>
            <p:cNvSpPr>
              <a:spLocks noChangeArrowheads="1"/>
            </p:cNvSpPr>
            <p:nvPr/>
          </p:nvSpPr>
          <p:spPr bwMode="auto">
            <a:xfrm>
              <a:off x="1488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98" name="Rectangle 74"/>
            <p:cNvSpPr>
              <a:spLocks noChangeArrowheads="1"/>
            </p:cNvSpPr>
            <p:nvPr/>
          </p:nvSpPr>
          <p:spPr bwMode="auto">
            <a:xfrm>
              <a:off x="1968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799" name="Rectangle 75"/>
            <p:cNvSpPr>
              <a:spLocks noChangeArrowheads="1"/>
            </p:cNvSpPr>
            <p:nvPr/>
          </p:nvSpPr>
          <p:spPr bwMode="auto">
            <a:xfrm>
              <a:off x="2544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800" name="Rectangle 76"/>
            <p:cNvSpPr>
              <a:spLocks noChangeArrowheads="1"/>
            </p:cNvSpPr>
            <p:nvPr/>
          </p:nvSpPr>
          <p:spPr bwMode="auto">
            <a:xfrm>
              <a:off x="3312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801" name="Rectangle 77"/>
            <p:cNvSpPr>
              <a:spLocks noChangeArrowheads="1"/>
            </p:cNvSpPr>
            <p:nvPr/>
          </p:nvSpPr>
          <p:spPr bwMode="auto">
            <a:xfrm>
              <a:off x="4272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802" name="Rectangle 78"/>
            <p:cNvSpPr>
              <a:spLocks noChangeArrowheads="1"/>
            </p:cNvSpPr>
            <p:nvPr/>
          </p:nvSpPr>
          <p:spPr bwMode="auto">
            <a:xfrm>
              <a:off x="768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0803" name="Rectangle 79"/>
            <p:cNvSpPr>
              <a:spLocks noChangeArrowheads="1"/>
            </p:cNvSpPr>
            <p:nvPr/>
          </p:nvSpPr>
          <p:spPr bwMode="auto">
            <a:xfrm>
              <a:off x="1200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0804" name="Rectangle 80"/>
            <p:cNvSpPr>
              <a:spLocks noChangeArrowheads="1"/>
            </p:cNvSpPr>
            <p:nvPr/>
          </p:nvSpPr>
          <p:spPr bwMode="auto">
            <a:xfrm>
              <a:off x="1680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0805" name="Rectangle 81"/>
            <p:cNvSpPr>
              <a:spLocks noChangeArrowheads="1"/>
            </p:cNvSpPr>
            <p:nvPr/>
          </p:nvSpPr>
          <p:spPr bwMode="auto">
            <a:xfrm>
              <a:off x="2400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30806" name="Rectangle 82"/>
            <p:cNvSpPr>
              <a:spLocks noChangeArrowheads="1"/>
            </p:cNvSpPr>
            <p:nvPr/>
          </p:nvSpPr>
          <p:spPr bwMode="auto">
            <a:xfrm>
              <a:off x="2880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30807" name="Rectangle 83"/>
            <p:cNvSpPr>
              <a:spLocks noChangeArrowheads="1"/>
            </p:cNvSpPr>
            <p:nvPr/>
          </p:nvSpPr>
          <p:spPr bwMode="auto">
            <a:xfrm>
              <a:off x="1488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808" name="Rectangle 84"/>
            <p:cNvSpPr>
              <a:spLocks noChangeArrowheads="1"/>
            </p:cNvSpPr>
            <p:nvPr/>
          </p:nvSpPr>
          <p:spPr bwMode="auto">
            <a:xfrm>
              <a:off x="192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30809" name="Rectangle 85"/>
            <p:cNvSpPr>
              <a:spLocks noChangeArrowheads="1"/>
            </p:cNvSpPr>
            <p:nvPr/>
          </p:nvSpPr>
          <p:spPr bwMode="auto">
            <a:xfrm>
              <a:off x="2352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0810" name="Rectangle 86"/>
            <p:cNvSpPr>
              <a:spLocks noChangeArrowheads="1"/>
            </p:cNvSpPr>
            <p:nvPr/>
          </p:nvSpPr>
          <p:spPr bwMode="auto">
            <a:xfrm>
              <a:off x="288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0811" name="Rectangle 87"/>
            <p:cNvSpPr>
              <a:spLocks noChangeArrowheads="1"/>
            </p:cNvSpPr>
            <p:nvPr/>
          </p:nvSpPr>
          <p:spPr bwMode="auto">
            <a:xfrm>
              <a:off x="3264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0812" name="Rectangle 88"/>
            <p:cNvSpPr>
              <a:spLocks noChangeArrowheads="1"/>
            </p:cNvSpPr>
            <p:nvPr/>
          </p:nvSpPr>
          <p:spPr bwMode="auto">
            <a:xfrm>
              <a:off x="3648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0813" name="Rectangle 89"/>
            <p:cNvSpPr>
              <a:spLocks noChangeArrowheads="1"/>
            </p:cNvSpPr>
            <p:nvPr/>
          </p:nvSpPr>
          <p:spPr bwMode="auto">
            <a:xfrm>
              <a:off x="408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0814" name="Rectangle 90"/>
            <p:cNvSpPr>
              <a:spLocks noChangeArrowheads="1"/>
            </p:cNvSpPr>
            <p:nvPr/>
          </p:nvSpPr>
          <p:spPr bwMode="auto">
            <a:xfrm>
              <a:off x="4512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30815" name="Rectangle 91"/>
            <p:cNvSpPr>
              <a:spLocks noChangeArrowheads="1"/>
            </p:cNvSpPr>
            <p:nvPr/>
          </p:nvSpPr>
          <p:spPr bwMode="auto">
            <a:xfrm>
              <a:off x="504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</a:p>
          </p:txBody>
        </p:sp>
      </p:grpSp>
      <p:sp>
        <p:nvSpPr>
          <p:cNvPr id="319580" name="AutoShape 92"/>
          <p:cNvSpPr>
            <a:spLocks noChangeArrowheads="1"/>
          </p:cNvSpPr>
          <p:nvPr/>
        </p:nvSpPr>
        <p:spPr bwMode="auto">
          <a:xfrm>
            <a:off x="609600" y="4114800"/>
            <a:ext cx="3886200" cy="2410544"/>
          </a:xfrm>
          <a:prstGeom prst="foldedCorner">
            <a:avLst>
              <a:gd name="adj" fmla="val 8690"/>
            </a:avLst>
          </a:prstGeom>
          <a:solidFill>
            <a:srgbClr val="000066"/>
          </a:solidFill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kumimoji="1" lang="en-US" altLang="zh-CN" b="1" dirty="0">
                <a:solidFill>
                  <a:schemeClr val="hlink"/>
                </a:solidFill>
                <a:ea typeface="宋体" pitchFamily="2" charset="-122"/>
              </a:rPr>
              <a:t>static </a:t>
            </a:r>
            <a:r>
              <a:rPr kumimoji="1" lang="en-US" altLang="zh-CN" b="1" dirty="0" err="1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kumimoji="1" lang="en-US" altLang="zh-CN" b="1" dirty="0">
                <a:ea typeface="宋体" pitchFamily="2" charset="-122"/>
              </a:rPr>
              <a:t>  </a:t>
            </a:r>
            <a:r>
              <a:rPr kumimoji="1" lang="en-US" altLang="zh-CN" b="1" dirty="0" err="1">
                <a:ea typeface="宋体" pitchFamily="2" charset="-122"/>
              </a:rPr>
              <a:t>SizeDir</a:t>
            </a:r>
            <a:r>
              <a:rPr kumimoji="1" lang="en-US" altLang="zh-CN" b="1" dirty="0">
                <a:ea typeface="宋体" pitchFamily="2" charset="-122"/>
              </a:rPr>
              <a:t> ( </a:t>
            </a:r>
            <a:r>
              <a:rPr kumimoji="1" lang="en-US" altLang="zh-CN" b="1" dirty="0" err="1">
                <a:ea typeface="宋体" pitchFamily="2" charset="-122"/>
              </a:rPr>
              <a:t>DirOrFile</a:t>
            </a:r>
            <a:r>
              <a:rPr kumimoji="1" lang="en-US" altLang="zh-CN" b="1" dirty="0">
                <a:ea typeface="宋体" pitchFamily="2" charset="-122"/>
              </a:rPr>
              <a:t> D )</a:t>
            </a:r>
          </a:p>
          <a:p>
            <a:r>
              <a:rPr kumimoji="1" lang="en-US" altLang="zh-CN" b="1" dirty="0">
                <a:ea typeface="宋体" pitchFamily="2" charset="-122"/>
              </a:rPr>
              <a:t>{</a:t>
            </a:r>
          </a:p>
          <a:p>
            <a:r>
              <a:rPr kumimoji="1" lang="en-US" altLang="zh-CN" b="1" dirty="0">
                <a:ea typeface="宋体" pitchFamily="2" charset="-122"/>
              </a:rPr>
              <a:t>    </a:t>
            </a:r>
            <a:r>
              <a:rPr kumimoji="1" lang="en-US" altLang="zh-CN" b="1" dirty="0" err="1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kumimoji="1" lang="en-US" altLang="zh-CN" b="1" dirty="0">
                <a:ea typeface="宋体" pitchFamily="2" charset="-122"/>
              </a:rPr>
              <a:t> </a:t>
            </a:r>
            <a:r>
              <a:rPr kumimoji="1" lang="en-US" altLang="zh-CN" b="1" dirty="0" err="1">
                <a:ea typeface="宋体" pitchFamily="2" charset="-122"/>
              </a:rPr>
              <a:t>TotalSize</a:t>
            </a:r>
            <a:r>
              <a:rPr kumimoji="1" lang="en-US" altLang="zh-CN" b="1" dirty="0">
                <a:ea typeface="宋体" pitchFamily="2" charset="-122"/>
              </a:rPr>
              <a:t>;</a:t>
            </a:r>
          </a:p>
          <a:p>
            <a:r>
              <a:rPr kumimoji="1" lang="en-US" altLang="zh-CN" b="1" dirty="0">
                <a:ea typeface="宋体" pitchFamily="2" charset="-122"/>
              </a:rPr>
              <a:t>    </a:t>
            </a:r>
            <a:r>
              <a:rPr kumimoji="1" lang="en-US" altLang="zh-CN" b="1" dirty="0" err="1">
                <a:ea typeface="宋体" pitchFamily="2" charset="-122"/>
              </a:rPr>
              <a:t>TotalSize</a:t>
            </a:r>
            <a:r>
              <a:rPr kumimoji="1" lang="en-US" altLang="zh-CN" b="1" dirty="0">
                <a:ea typeface="宋体" pitchFamily="2" charset="-122"/>
              </a:rPr>
              <a:t> = 0;</a:t>
            </a:r>
          </a:p>
          <a:p>
            <a:r>
              <a:rPr kumimoji="1" lang="en-US" altLang="zh-CN" b="1" dirty="0">
                <a:solidFill>
                  <a:schemeClr val="hlink"/>
                </a:solidFill>
                <a:ea typeface="宋体" pitchFamily="2" charset="-122"/>
              </a:rPr>
              <a:t>    if</a:t>
            </a:r>
            <a:r>
              <a:rPr kumimoji="1" lang="en-US" altLang="zh-CN" b="1" dirty="0">
                <a:ea typeface="宋体" pitchFamily="2" charset="-122"/>
              </a:rPr>
              <a:t>  ( D is a legitimate entry )   {</a:t>
            </a:r>
          </a:p>
          <a:p>
            <a:r>
              <a:rPr kumimoji="1" lang="en-US" altLang="zh-CN" b="1" dirty="0">
                <a:ea typeface="宋体" pitchFamily="2" charset="-122"/>
              </a:rPr>
              <a:t>        </a:t>
            </a:r>
            <a:r>
              <a:rPr kumimoji="1" lang="en-US" altLang="zh-CN" b="1" dirty="0" err="1">
                <a:ea typeface="宋体" pitchFamily="2" charset="-122"/>
              </a:rPr>
              <a:t>TotalSize</a:t>
            </a:r>
            <a:r>
              <a:rPr kumimoji="1" lang="en-US" altLang="zh-CN" b="1" dirty="0">
                <a:ea typeface="宋体" pitchFamily="2" charset="-122"/>
              </a:rPr>
              <a:t> = </a:t>
            </a:r>
            <a:r>
              <a:rPr kumimoji="1" lang="en-US" altLang="zh-CN" b="1" dirty="0" err="1">
                <a:ea typeface="宋体" pitchFamily="2" charset="-122"/>
              </a:rPr>
              <a:t>FileSize</a:t>
            </a:r>
            <a:r>
              <a:rPr kumimoji="1" lang="en-US" altLang="zh-CN" b="1" dirty="0">
                <a:ea typeface="宋体" pitchFamily="2" charset="-122"/>
              </a:rPr>
              <a:t>( D );</a:t>
            </a:r>
          </a:p>
        </p:txBody>
      </p:sp>
      <p:sp>
        <p:nvSpPr>
          <p:cNvPr id="319581" name="AutoShape 93"/>
          <p:cNvSpPr>
            <a:spLocks noChangeArrowheads="1"/>
          </p:cNvSpPr>
          <p:nvPr/>
        </p:nvSpPr>
        <p:spPr bwMode="auto">
          <a:xfrm>
            <a:off x="4572000" y="4114800"/>
            <a:ext cx="3962400" cy="2410544"/>
          </a:xfrm>
          <a:prstGeom prst="foldedCorner">
            <a:avLst>
              <a:gd name="adj" fmla="val 8690"/>
            </a:avLst>
          </a:prstGeom>
          <a:solidFill>
            <a:srgbClr val="000066"/>
          </a:solidFill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kumimoji="1" lang="zh-CN" altLang="en-US" b="1" dirty="0">
                <a:solidFill>
                  <a:schemeClr val="hlink"/>
                </a:solidFill>
                <a:ea typeface="宋体" pitchFamily="2" charset="-122"/>
              </a:rPr>
              <a:t>        </a:t>
            </a:r>
            <a:r>
              <a:rPr kumimoji="1" lang="en-US" altLang="zh-CN" b="1" dirty="0">
                <a:solidFill>
                  <a:schemeClr val="hlink"/>
                </a:solidFill>
                <a:ea typeface="宋体" pitchFamily="2" charset="-122"/>
              </a:rPr>
              <a:t>if </a:t>
            </a:r>
            <a:r>
              <a:rPr kumimoji="1" lang="en-US" altLang="zh-CN" b="1" dirty="0">
                <a:ea typeface="宋体" pitchFamily="2" charset="-122"/>
              </a:rPr>
              <a:t>( D is a directory )</a:t>
            </a:r>
          </a:p>
          <a:p>
            <a:r>
              <a:rPr kumimoji="1" lang="en-US" altLang="zh-CN" b="1" dirty="0">
                <a:ea typeface="宋体" pitchFamily="2" charset="-122"/>
              </a:rPr>
              <a:t>            </a:t>
            </a:r>
            <a:r>
              <a:rPr kumimoji="1" lang="en-US" altLang="zh-CN" b="1" dirty="0">
                <a:solidFill>
                  <a:schemeClr val="hlink"/>
                </a:solidFill>
                <a:ea typeface="宋体" pitchFamily="2" charset="-122"/>
              </a:rPr>
              <a:t>for</a:t>
            </a:r>
            <a:r>
              <a:rPr kumimoji="1" lang="en-US" altLang="zh-CN" b="1" dirty="0">
                <a:ea typeface="宋体" pitchFamily="2" charset="-122"/>
              </a:rPr>
              <a:t> (each child C of D )</a:t>
            </a:r>
          </a:p>
          <a:p>
            <a:r>
              <a:rPr kumimoji="1" lang="en-US" altLang="zh-CN" b="1" dirty="0">
                <a:ea typeface="宋体" pitchFamily="2" charset="-122"/>
              </a:rPr>
              <a:t>                </a:t>
            </a:r>
            <a:r>
              <a:rPr kumimoji="1" lang="en-US" altLang="zh-CN" b="1" dirty="0" err="1">
                <a:ea typeface="宋体" pitchFamily="2" charset="-122"/>
              </a:rPr>
              <a:t>TotalSize</a:t>
            </a:r>
            <a:r>
              <a:rPr kumimoji="1" lang="en-US" altLang="zh-CN" b="1" dirty="0">
                <a:ea typeface="宋体" pitchFamily="2" charset="-122"/>
              </a:rPr>
              <a:t> += </a:t>
            </a:r>
            <a:r>
              <a:rPr kumimoji="1" lang="en-US" altLang="zh-CN" b="1" dirty="0" err="1">
                <a:ea typeface="宋体" pitchFamily="2" charset="-122"/>
              </a:rPr>
              <a:t>SizeDir</a:t>
            </a:r>
            <a:r>
              <a:rPr kumimoji="1" lang="en-US" altLang="zh-CN" b="1" dirty="0">
                <a:ea typeface="宋体" pitchFamily="2" charset="-122"/>
              </a:rPr>
              <a:t>(C);</a:t>
            </a:r>
          </a:p>
          <a:p>
            <a:r>
              <a:rPr kumimoji="1" lang="en-US" altLang="zh-CN" b="1" dirty="0">
                <a:ea typeface="宋体" pitchFamily="2" charset="-122"/>
              </a:rPr>
              <a:t>    } </a:t>
            </a:r>
            <a:r>
              <a:rPr kumimoji="1" lang="en-US" altLang="zh-CN" b="1" dirty="0">
                <a:solidFill>
                  <a:srgbClr val="00FF99"/>
                </a:solidFill>
                <a:ea typeface="宋体" pitchFamily="2" charset="-122"/>
              </a:rPr>
              <a:t>/* end if D is legal */</a:t>
            </a:r>
          </a:p>
          <a:p>
            <a:r>
              <a:rPr kumimoji="1" lang="en-US" altLang="zh-CN" b="1" dirty="0">
                <a:ea typeface="宋体" pitchFamily="2" charset="-122"/>
              </a:rPr>
              <a:t>    </a:t>
            </a:r>
            <a:r>
              <a:rPr kumimoji="1" lang="en-US" altLang="zh-CN" b="1" dirty="0">
                <a:solidFill>
                  <a:schemeClr val="hlink"/>
                </a:solidFill>
                <a:ea typeface="宋体" pitchFamily="2" charset="-122"/>
              </a:rPr>
              <a:t>return</a:t>
            </a:r>
            <a:r>
              <a:rPr kumimoji="1" lang="en-US" altLang="zh-CN" b="1" dirty="0">
                <a:ea typeface="宋体" pitchFamily="2" charset="-122"/>
              </a:rPr>
              <a:t> </a:t>
            </a:r>
            <a:r>
              <a:rPr kumimoji="1" lang="en-US" altLang="zh-CN" b="1" dirty="0" err="1">
                <a:ea typeface="宋体" pitchFamily="2" charset="-122"/>
              </a:rPr>
              <a:t>TotalSize</a:t>
            </a:r>
            <a:r>
              <a:rPr kumimoji="1" lang="en-US" altLang="zh-CN" b="1" dirty="0">
                <a:ea typeface="宋体" pitchFamily="2" charset="-122"/>
              </a:rPr>
              <a:t>;</a:t>
            </a:r>
          </a:p>
          <a:p>
            <a:r>
              <a:rPr kumimoji="1" lang="en-US" altLang="zh-CN" b="1" dirty="0">
                <a:ea typeface="宋体" pitchFamily="2" charset="-122"/>
              </a:rPr>
              <a:t>}</a:t>
            </a:r>
            <a:endParaRPr kumimoji="1"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9582" name="Text Box 94" descr="再生纸"/>
          <p:cNvSpPr txBox="1">
            <a:spLocks noChangeArrowheads="1"/>
          </p:cNvSpPr>
          <p:nvPr/>
        </p:nvSpPr>
        <p:spPr bwMode="auto">
          <a:xfrm>
            <a:off x="5013056" y="5996014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T 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N 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) = O(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N 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)</a:t>
            </a:r>
            <a:endParaRPr kumimoji="1" lang="en-US" altLang="zh-CN" sz="2000" b="1" i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3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1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/>
      <p:bldP spid="319580" grpId="0" animBg="1" autoUpdateAnimBg="0"/>
      <p:bldP spid="319581" grpId="0" animBg="1" autoUpdateAnimBg="0"/>
      <p:bldP spid="31958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18</TotalTime>
  <Words>351</Words>
  <Application>Microsoft Office PowerPoint</Application>
  <PresentationFormat>全屏显示(4:3)</PresentationFormat>
  <Paragraphs>156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MS Hei</vt:lpstr>
      <vt:lpstr>黑体</vt:lpstr>
      <vt:lpstr>宋体</vt:lpstr>
      <vt:lpstr>幼圆</vt:lpstr>
      <vt:lpstr>Arial</vt:lpstr>
      <vt:lpstr>Calibri</vt:lpstr>
      <vt:lpstr>Goudy Old Style</vt:lpstr>
      <vt:lpstr>Times New Roman</vt:lpstr>
      <vt:lpstr>Webdings</vt:lpstr>
      <vt:lpstr>Wingdings 2</vt:lpstr>
      <vt:lpstr>凤舞九天</vt:lpstr>
      <vt:lpstr>资源管理器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资源管理器</dc:title>
  <dc:creator>微软用户</dc:creator>
  <cp:lastModifiedBy>sync</cp:lastModifiedBy>
  <cp:revision>7</cp:revision>
  <dcterms:created xsi:type="dcterms:W3CDTF">2012-10-14T08:08:40Z</dcterms:created>
  <dcterms:modified xsi:type="dcterms:W3CDTF">2014-11-02T00:33:43Z</dcterms:modified>
</cp:coreProperties>
</file>