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63" r:id="rId2"/>
    <p:sldId id="264" r:id="rId3"/>
    <p:sldId id="301" r:id="rId4"/>
    <p:sldId id="265" r:id="rId5"/>
    <p:sldId id="266" r:id="rId6"/>
    <p:sldId id="267" r:id="rId7"/>
    <p:sldId id="269" r:id="rId8"/>
    <p:sldId id="268" r:id="rId9"/>
    <p:sldId id="271" r:id="rId10"/>
    <p:sldId id="272" r:id="rId11"/>
    <p:sldId id="273" r:id="rId12"/>
    <p:sldId id="274" r:id="rId13"/>
    <p:sldId id="275" r:id="rId14"/>
    <p:sldId id="276" r:id="rId15"/>
    <p:sldId id="277" r:id="rId16"/>
    <p:sldId id="278" r:id="rId17"/>
    <p:sldId id="279" r:id="rId18"/>
    <p:sldId id="280" r:id="rId19"/>
    <p:sldId id="281" r:id="rId20"/>
    <p:sldId id="297" r:id="rId21"/>
    <p:sldId id="298" r:id="rId22"/>
    <p:sldId id="282" r:id="rId23"/>
    <p:sldId id="285" r:id="rId24"/>
    <p:sldId id="284" r:id="rId25"/>
    <p:sldId id="283" r:id="rId26"/>
    <p:sldId id="287" r:id="rId27"/>
    <p:sldId id="299" r:id="rId28"/>
    <p:sldId id="300" r:id="rId29"/>
    <p:sldId id="296" r:id="rId30"/>
    <p:sldId id="288" r:id="rId31"/>
    <p:sldId id="289" r:id="rId32"/>
    <p:sldId id="290" r:id="rId33"/>
    <p:sldId id="291" r:id="rId34"/>
    <p:sldId id="292" r:id="rId35"/>
    <p:sldId id="295"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CC0000"/>
    <a:srgbClr val="00001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27" autoAdjust="0"/>
  </p:normalViewPr>
  <p:slideViewPr>
    <p:cSldViewPr>
      <p:cViewPr>
        <p:scale>
          <a:sx n="75" d="100"/>
          <a:sy n="75" d="100"/>
        </p:scale>
        <p:origin x="588" y="-228"/>
      </p:cViewPr>
      <p:guideLst>
        <p:guide orient="horz" pos="2160"/>
        <p:guide pos="2880"/>
      </p:guideLst>
    </p:cSldViewPr>
  </p:slideViewPr>
  <p:outlineViewPr>
    <p:cViewPr>
      <p:scale>
        <a:sx n="33" d="100"/>
        <a:sy n="33" d="100"/>
      </p:scale>
      <p:origin x="0" y="115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dirty="0"/>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6F41B8A-C436-4335-BFEE-8E0D1D964A79}"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C45A9071-CFF5-4E3B-B0AB-39782972E256}" type="datetime1">
              <a:rPr lang="en-US" smtClean="0"/>
              <a:pPr/>
              <a:t>11/3/2014</a:t>
            </a:fld>
            <a:endParaRPr lang="en-US"/>
          </a:p>
        </p:txBody>
      </p:sp>
      <p:sp>
        <p:nvSpPr>
          <p:cNvPr id="5" name="页脚占位符 4"/>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D8BD1F-DE98-4C29-8281-9EC9927620DF}" type="datetime1">
              <a:rPr lang="en-US" smtClean="0"/>
              <a:pPr/>
              <a:t>11/3/2014</a:t>
            </a:fld>
            <a:endParaRPr lang="en-US"/>
          </a:p>
        </p:txBody>
      </p:sp>
      <p:sp>
        <p:nvSpPr>
          <p:cNvPr id="5" name="页脚占位符 4"/>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ftr" sz="quarter" idx="10"/>
          </p:nvPr>
        </p:nvSpPr>
        <p:spPr/>
        <p:txBody>
          <a:bodyPr/>
          <a:lstStyle>
            <a:lvl1pPr>
              <a:defRPr/>
            </a:lvl1p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7" name="Rectangle 6"/>
          <p:cNvSpPr>
            <a:spLocks noGrp="1" noChangeArrowheads="1"/>
          </p:cNvSpPr>
          <p:nvPr>
            <p:ph type="sldNum" sz="quarter" idx="11"/>
          </p:nvPr>
        </p:nvSpPr>
        <p:spPr>
          <a:xfrm>
            <a:off x="712788" y="531813"/>
            <a:ext cx="2133600" cy="365125"/>
          </a:xfrm>
          <a:prstGeom prst="rect">
            <a:avLst/>
          </a:prstGeom>
        </p:spPr>
        <p:txBody>
          <a:bodyPr/>
          <a:lstStyle>
            <a:lvl1pPr>
              <a:defRPr/>
            </a:lvl1pPr>
          </a:lstStyle>
          <a:p>
            <a:pPr>
              <a:defRPr/>
            </a:pPr>
            <a:fld id="{A752F51B-6D66-44CF-B703-2BED0C38FEF7}" type="slidenum">
              <a:rPr lang="en-US" altLang="zh-CN"/>
              <a:pPr>
                <a:defRPr/>
              </a:pPr>
              <a:t>‹#›</a:t>
            </a:fld>
            <a:endParaRPr lang="en-US" altLang="zh-CN"/>
          </a:p>
        </p:txBody>
      </p:sp>
    </p:spTree>
    <p:extLst>
      <p:ext uri="{BB962C8B-B14F-4D97-AF65-F5344CB8AC3E}">
        <p14:creationId xmlns:p14="http://schemas.microsoft.com/office/powerpoint/2010/main" val="703408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6" name="Rectangle 6"/>
          <p:cNvSpPr>
            <a:spLocks noGrp="1" noChangeArrowheads="1"/>
          </p:cNvSpPr>
          <p:nvPr>
            <p:ph type="sldNum" sz="quarter" idx="11"/>
          </p:nvPr>
        </p:nvSpPr>
        <p:spPr>
          <a:xfrm>
            <a:off x="712788" y="531813"/>
            <a:ext cx="2133600" cy="365125"/>
          </a:xfrm>
          <a:prstGeom prst="rect">
            <a:avLst/>
          </a:prstGeom>
        </p:spPr>
        <p:txBody>
          <a:bodyPr/>
          <a:lstStyle>
            <a:lvl1pPr>
              <a:defRPr/>
            </a:lvl1pPr>
          </a:lstStyle>
          <a:p>
            <a:pPr>
              <a:defRPr/>
            </a:pPr>
            <a:fld id="{8548DDF1-3646-4B2B-AFED-E7E0DAA12139}" type="slidenum">
              <a:rPr lang="en-US" altLang="zh-CN"/>
              <a:pPr>
                <a:defRPr/>
              </a:pPr>
              <a:t>‹#›</a:t>
            </a:fld>
            <a:endParaRPr lang="en-US" altLang="zh-CN"/>
          </a:p>
        </p:txBody>
      </p:sp>
    </p:spTree>
    <p:extLst>
      <p:ext uri="{BB962C8B-B14F-4D97-AF65-F5344CB8AC3E}">
        <p14:creationId xmlns:p14="http://schemas.microsoft.com/office/powerpoint/2010/main" val="108581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3467CD6D-7520-4B34-A5A3-E8385FA3AFC6}" type="datetime1">
              <a:rPr lang="en-US" smtClean="0"/>
              <a:pPr/>
              <a:t>11/3/2014</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pPr>
              <a:defRPr/>
            </a:pPr>
            <a:fld id="{ABC8E726-913B-4260-B280-48D03E1BFA7F}" type="slidenum">
              <a:rPr lang="en-US" altLang="zh-CN" smtClean="0"/>
              <a:pPr>
                <a:defRPr/>
              </a:pPr>
              <a:t>‹#›</a:t>
            </a:fld>
            <a:endParaRPr lang="en-US" altLang="zh-CN"/>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dirty="0"/>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42295D47-465E-4A05-802B-049480555B6D}" type="datetime1">
              <a:rPr lang="en-US" smtClean="0"/>
              <a:pPr/>
              <a:t>11/3/2014</a:t>
            </a:fld>
            <a:endParaRPr lang="en-US"/>
          </a:p>
        </p:txBody>
      </p:sp>
      <p:sp>
        <p:nvSpPr>
          <p:cNvPr id="5" name="页脚占位符 4"/>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灯片编号占位符 5"/>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EC5816F-D43D-40D1-9B38-E1A2C18F0972}" type="datetime1">
              <a:rPr lang="en-US" smtClean="0"/>
              <a:pPr/>
              <a:t>11/3/2014</a:t>
            </a:fld>
            <a:endParaRPr lang="en-US" dirty="0"/>
          </a:p>
        </p:txBody>
      </p:sp>
      <p:sp>
        <p:nvSpPr>
          <p:cNvPr id="6" name="页脚占位符 5"/>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7" name="灯片编号占位符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EC5816F-D43D-40D1-9B38-E1A2C18F0972}" type="datetime1">
              <a:rPr lang="en-US" smtClean="0"/>
              <a:pPr/>
              <a:t>11/3/2014</a:t>
            </a:fld>
            <a:endParaRPr lang="en-US" dirty="0"/>
          </a:p>
        </p:txBody>
      </p:sp>
      <p:sp>
        <p:nvSpPr>
          <p:cNvPr id="8" name="页脚占位符 7"/>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9" name="灯片编号占位符 8"/>
          <p:cNvSpPr>
            <a:spLocks noGrp="1"/>
          </p:cNvSpPr>
          <p:nvPr>
            <p:ph type="sldNum" sz="quarter" idx="12"/>
          </p:nvPr>
        </p:nvSpPr>
        <p:spPr/>
        <p:txBody>
          <a:bodyPr/>
          <a:lstStyle/>
          <a:p>
            <a:fld id="{1AD20DFC-E2D5-4BD6-B744-D8DEEAB5F7C2}" type="slidenum">
              <a:rPr lang="en-US" smtClean="0"/>
              <a:pPr/>
              <a:t>‹#›</a:t>
            </a:fld>
            <a:endParaRPr lang="en-US" dirty="0"/>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EC5816F-D43D-40D1-9B38-E1A2C18F0972}" type="datetime1">
              <a:rPr lang="en-US" smtClean="0"/>
              <a:pPr/>
              <a:t>11/3/2014</a:t>
            </a:fld>
            <a:endParaRPr lang="en-US" dirty="0"/>
          </a:p>
        </p:txBody>
      </p:sp>
      <p:sp>
        <p:nvSpPr>
          <p:cNvPr id="4" name="页脚占位符 3"/>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5" name="灯片编号占位符 4"/>
          <p:cNvSpPr>
            <a:spLocks noGrp="1"/>
          </p:cNvSpPr>
          <p:nvPr>
            <p:ph type="sldNum" sz="quarter" idx="12"/>
          </p:nvPr>
        </p:nvSpPr>
        <p:spPr/>
        <p:txBody>
          <a:bodyPr/>
          <a:lstStyle/>
          <a:p>
            <a:fld id="{1AD20DFC-E2D5-4BD6-B744-D8DEEAB5F7C2}" type="slidenum">
              <a:rPr lang="en-US" smtClean="0"/>
              <a:pPr/>
              <a:t>‹#›</a:t>
            </a:fld>
            <a:endParaRPr lang="en-US" dirty="0"/>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pPr>
              <a:defRPr/>
            </a:pPr>
            <a:r>
              <a:rPr lang="en-US" altLang="zh-CN" smtClean="0"/>
              <a:t>Shuju.jiegou@163.com</a:t>
            </a:r>
            <a:endParaRPr lang="en-US" altLang="zh-CN"/>
          </a:p>
        </p:txBody>
      </p:sp>
      <p:sp>
        <p:nvSpPr>
          <p:cNvPr id="3" name="页脚占位符 2"/>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4" name="灯片编号占位符 3"/>
          <p:cNvSpPr>
            <a:spLocks noGrp="1"/>
          </p:cNvSpPr>
          <p:nvPr>
            <p:ph type="sldNum" sz="quarter" idx="12"/>
          </p:nvPr>
        </p:nvSpPr>
        <p:spPr/>
        <p:txBody>
          <a:bodyPr/>
          <a:lstStyle/>
          <a:p>
            <a:pPr>
              <a:defRPr/>
            </a:pPr>
            <a:fld id="{B565AE72-A519-4FF6-934E-BCB84FDF223E}" type="slidenum">
              <a:rPr lang="en-US" altLang="zh-CN" smtClean="0"/>
              <a:pPr>
                <a:defRPr/>
              </a:pPr>
              <a:t>‹#›</a:t>
            </a:fld>
            <a:endParaRPr lang="en-US" altLang="zh-CN"/>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D4F1D29-8BEE-49F3-AF49-7A09F617BF67}" type="datetime1">
              <a:rPr lang="en-US" smtClean="0"/>
              <a:pPr/>
              <a:t>11/3/2014</a:t>
            </a:fld>
            <a:endParaRPr lang="en-US"/>
          </a:p>
        </p:txBody>
      </p:sp>
      <p:sp>
        <p:nvSpPr>
          <p:cNvPr id="6" name="页脚占位符 5"/>
          <p:cNvSpPr>
            <a:spLocks noGrp="1"/>
          </p:cNvSpPr>
          <p:nvPr>
            <p:ph type="ftr" sz="quarter" idx="11"/>
          </p:nvPr>
        </p:nvSpPr>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7" name="灯片编号占位符 6"/>
          <p:cNvSpPr>
            <a:spLocks noGrp="1"/>
          </p:cNvSpPr>
          <p:nvPr>
            <p:ph type="sldNum" sz="quarter" idx="12"/>
          </p:nvPr>
        </p:nvSpPr>
        <p:spPr/>
        <p:txBody>
          <a:bodyPr/>
          <a:lstStyle/>
          <a:p>
            <a:fld id="{1AD20DFC-E2D5-4BD6-B744-D8DEEAB5F7C2}" type="slidenum">
              <a:rPr lang="en-US" smtClean="0"/>
              <a:pPr/>
              <a:t>‹#›</a:t>
            </a:fld>
            <a:endParaRPr lang="en-US" dirty="0"/>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1" kern="1200" spc="5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7EB273CF-8910-423E-9890-FC81E25E5084}" type="datetime1">
              <a:rPr lang="en-US" smtClean="0"/>
              <a:pPr/>
              <a:t>11/3/2014</a:t>
            </a:fld>
            <a:endParaRPr lang="en-US"/>
          </a:p>
        </p:txBody>
      </p:sp>
      <p:sp>
        <p:nvSpPr>
          <p:cNvPr id="6" name="页脚占位符 5"/>
          <p:cNvSpPr>
            <a:spLocks noGrp="1"/>
          </p:cNvSpPr>
          <p:nvPr>
            <p:ph type="ftr" sz="quarter" idx="11"/>
          </p:nvPr>
        </p:nvSpPr>
        <p:spPr>
          <a:xfrm>
            <a:off x="2285984" y="6492876"/>
            <a:ext cx="2643206" cy="365125"/>
          </a:xfrm>
        </p:spPr>
        <p:txBody>
          <a:body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1AD20DFC-E2D5-4BD6-B744-D8DEEAB5F7C2}" type="slidenum">
              <a:rPr lang="en-US" smtClean="0"/>
              <a:pPr/>
              <a:t>‹#›</a:t>
            </a:fld>
            <a:endParaRPr 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4EC5816F-D43D-40D1-9B38-E1A2C18F0972}" type="datetime1">
              <a:rPr lang="en-US" smtClean="0"/>
              <a:pPr/>
              <a:t>11/3/2014</a:t>
            </a:fld>
            <a:endParaRPr 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pPr>
              <a:defRPr/>
            </a:pPr>
            <a:r>
              <a:rPr lang="zh-CN" altLang="en-US" smtClean="0"/>
              <a:t>电子科技</a:t>
            </a:r>
            <a:r>
              <a:rPr lang="en-US" altLang="zh-CN" smtClean="0"/>
              <a:t>.</a:t>
            </a:r>
            <a:r>
              <a:rPr lang="zh-CN" altLang="en-US" smtClean="0"/>
              <a:t>计算机学院</a:t>
            </a:r>
            <a:r>
              <a:rPr lang="en-US" altLang="zh-CN" smtClean="0"/>
              <a:t>.</a:t>
            </a:r>
            <a:r>
              <a:rPr lang="zh-CN" altLang="en-US" smtClean="0"/>
              <a:t>数据结构与算法</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1AD20DFC-E2D5-4BD6-B744-D8DEEAB5F7C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hf sldNum="0" hdr="0"/>
  <p:txStyles>
    <p:titleStyle>
      <a:lvl1pPr algn="l" rtl="0" eaLnBrk="1" latinLnBrk="0" hangingPunct="1">
        <a:spcBef>
          <a:spcPct val="0"/>
        </a:spcBef>
        <a:buNone/>
        <a:defRPr kumimoji="0" lang="zh-CN" altLang="en-US" sz="44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11.bin"/><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Rot="1" noChangeArrowheads="1"/>
          </p:cNvSpPr>
          <p:nvPr>
            <p:ph type="title"/>
          </p:nvPr>
        </p:nvSpPr>
        <p:spPr/>
        <p:txBody>
          <a:bodyPr/>
          <a:lstStyle/>
          <a:p>
            <a:pPr fontAlgn="auto">
              <a:spcAft>
                <a:spcPts val="0"/>
              </a:spcAft>
              <a:defRPr/>
            </a:pPr>
            <a:r>
              <a:rPr lang="zh-CN" altLang="en-US" dirty="0" smtClean="0"/>
              <a:t>图的基本概念</a:t>
            </a:r>
          </a:p>
        </p:txBody>
      </p:sp>
      <p:sp>
        <p:nvSpPr>
          <p:cNvPr id="11269" name="Rectangle 3"/>
          <p:cNvSpPr>
            <a:spLocks noGrp="1" noRot="1" noChangeArrowheads="1"/>
          </p:cNvSpPr>
          <p:nvPr>
            <p:ph idx="1"/>
          </p:nvPr>
        </p:nvSpPr>
        <p:spPr/>
        <p:txBody>
          <a:bodyPr/>
          <a:lstStyle/>
          <a:p>
            <a:pPr fontAlgn="auto">
              <a:buFont typeface="Arial" pitchFamily="34" charset="0"/>
              <a:buChar char="•"/>
              <a:defRPr/>
            </a:pPr>
            <a:r>
              <a:rPr lang="zh-CN" altLang="en-US" b="1" dirty="0" smtClean="0"/>
              <a:t>图是常用的重要的一类数据结构，上一章的树可以看成是图的特例，</a:t>
            </a:r>
            <a:r>
              <a:rPr lang="zh-CN" altLang="en-US" b="1" dirty="0" smtClean="0">
                <a:solidFill>
                  <a:srgbClr val="00B0F0"/>
                </a:solidFill>
              </a:rPr>
              <a:t>树</a:t>
            </a:r>
            <a:r>
              <a:rPr lang="zh-CN" altLang="en-US" b="1" dirty="0" smtClean="0"/>
              <a:t>中每个数据元素至多允许一个前驱，只能反映数据元素之间</a:t>
            </a:r>
            <a:r>
              <a:rPr lang="zh-CN" altLang="en-US" b="1" dirty="0" smtClean="0">
                <a:solidFill>
                  <a:srgbClr val="00B0F0"/>
                </a:solidFill>
              </a:rPr>
              <a:t>一对多</a:t>
            </a:r>
            <a:r>
              <a:rPr lang="zh-CN" altLang="en-US" b="1" dirty="0" smtClean="0"/>
              <a:t>的关系，而</a:t>
            </a:r>
            <a:r>
              <a:rPr lang="zh-CN" altLang="en-US" b="1" dirty="0" smtClean="0">
                <a:solidFill>
                  <a:srgbClr val="00B0F0"/>
                </a:solidFill>
              </a:rPr>
              <a:t>图</a:t>
            </a:r>
            <a:r>
              <a:rPr lang="zh-CN" altLang="en-US" b="1" dirty="0" smtClean="0"/>
              <a:t>中没有该限制，允许数据元素可以有多个前驱，因此可以反映数据元素之间</a:t>
            </a:r>
            <a:r>
              <a:rPr lang="zh-CN" altLang="en-US" b="1" dirty="0" smtClean="0">
                <a:solidFill>
                  <a:srgbClr val="00B0F0"/>
                </a:solidFill>
              </a:rPr>
              <a:t>多对多</a:t>
            </a:r>
            <a:r>
              <a:rPr lang="zh-CN" altLang="en-US" b="1" dirty="0" smtClean="0"/>
              <a:t>的关系。</a:t>
            </a:r>
          </a:p>
        </p:txBody>
      </p:sp>
      <p:sp>
        <p:nvSpPr>
          <p:cNvPr id="2" name="TextBox 1"/>
          <p:cNvSpPr txBox="1"/>
          <p:nvPr/>
        </p:nvSpPr>
        <p:spPr>
          <a:xfrm>
            <a:off x="1043608" y="5301208"/>
            <a:ext cx="7848872" cy="523220"/>
          </a:xfrm>
          <a:prstGeom prst="rect">
            <a:avLst/>
          </a:prstGeom>
          <a:noFill/>
        </p:spPr>
        <p:txBody>
          <a:bodyPr wrap="square" rtlCol="0">
            <a:spAutoFit/>
          </a:bodyPr>
          <a:lstStyle/>
          <a:p>
            <a:r>
              <a:rPr lang="zh-CN" altLang="en-US" sz="2800" b="1" dirty="0" smtClean="0">
                <a:solidFill>
                  <a:srgbClr val="FFFF00"/>
                </a:solidFill>
              </a:rPr>
              <a:t>思考：您遇到的哪些问题的数据关系是多对多的？</a:t>
            </a:r>
            <a:endParaRPr lang="zh-CN" altLang="en-US" sz="2800" b="1"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Rot="1" noChangeArrowheads="1"/>
          </p:cNvSpPr>
          <p:nvPr>
            <p:ph type="title"/>
          </p:nvPr>
        </p:nvSpPr>
        <p:spPr/>
        <p:txBody>
          <a:bodyPr/>
          <a:lstStyle/>
          <a:p>
            <a:pPr fontAlgn="auto">
              <a:spcAft>
                <a:spcPts val="0"/>
              </a:spcAft>
              <a:defRPr/>
            </a:pPr>
            <a:r>
              <a:rPr lang="zh-CN" altLang="en-US" dirty="0" smtClean="0"/>
              <a:t>图的基本概念</a:t>
            </a:r>
            <a:r>
              <a:rPr lang="en-US" altLang="zh-CN" dirty="0" smtClean="0"/>
              <a:t>5-</a:t>
            </a:r>
            <a:r>
              <a:rPr lang="zh-CN" altLang="en-US" dirty="0" smtClean="0"/>
              <a:t>连通</a:t>
            </a:r>
          </a:p>
        </p:txBody>
      </p:sp>
      <p:sp>
        <p:nvSpPr>
          <p:cNvPr id="98308" name="Text Box 4"/>
          <p:cNvSpPr txBox="1">
            <a:spLocks noChangeArrowheads="1"/>
          </p:cNvSpPr>
          <p:nvPr/>
        </p:nvSpPr>
        <p:spPr bwMode="auto">
          <a:xfrm>
            <a:off x="323850" y="1412875"/>
            <a:ext cx="88201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defRPr/>
            </a:pPr>
            <a:r>
              <a:rPr kumimoji="1" lang="zh-CN" altLang="en-US" sz="2400" b="1" i="1" dirty="0" smtClean="0">
                <a:solidFill>
                  <a:srgbClr val="FFFF00"/>
                </a:solidFill>
                <a:latin typeface="黑体" pitchFamily="49" charset="-122"/>
                <a:ea typeface="黑体" pitchFamily="49" charset="-122"/>
              </a:rPr>
              <a:t>顶点连通</a:t>
            </a:r>
            <a:r>
              <a:rPr kumimoji="1" lang="zh-CN" altLang="en-US" sz="2400" b="1" i="1" dirty="0" smtClean="0">
                <a:latin typeface="黑体" pitchFamily="49" charset="-122"/>
                <a:ea typeface="黑体" pitchFamily="49" charset="-122"/>
              </a:rPr>
              <a:t>：</a:t>
            </a:r>
            <a:r>
              <a:rPr kumimoji="1" lang="zh-CN" altLang="en-US" sz="2400" b="1" dirty="0" smtClean="0">
                <a:latin typeface="黑体" pitchFamily="49" charset="-122"/>
                <a:ea typeface="黑体" pitchFamily="49" charset="-122"/>
              </a:rPr>
              <a:t>若顶点</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到顶点</a:t>
            </a:r>
            <a:r>
              <a:rPr kumimoji="1" lang="en-US" altLang="zh-CN" sz="2400" b="1" dirty="0" smtClean="0">
                <a:latin typeface="黑体" pitchFamily="49" charset="-122"/>
                <a:ea typeface="黑体" pitchFamily="49" charset="-122"/>
              </a:rPr>
              <a:t>v’</a:t>
            </a:r>
            <a:r>
              <a:rPr kumimoji="1" lang="zh-CN" altLang="zh-CN" sz="2400" b="1" dirty="0" smtClean="0">
                <a:latin typeface="黑体" pitchFamily="49" charset="-122"/>
                <a:ea typeface="黑体" pitchFamily="49" charset="-122"/>
              </a:rPr>
              <a:t>有路径，则称顶点</a:t>
            </a:r>
            <a:r>
              <a:rPr kumimoji="1" lang="en-US" altLang="zh-CN" sz="2400" b="1" dirty="0" smtClean="0">
                <a:latin typeface="黑体" pitchFamily="49" charset="-122"/>
                <a:ea typeface="黑体" pitchFamily="49" charset="-122"/>
              </a:rPr>
              <a:t>v</a:t>
            </a:r>
            <a:r>
              <a:rPr kumimoji="1" lang="zh-CN" altLang="zh-CN" sz="2400" b="1" dirty="0" smtClean="0">
                <a:latin typeface="黑体" pitchFamily="49" charset="-122"/>
                <a:ea typeface="黑体" pitchFamily="49" charset="-122"/>
              </a:rPr>
              <a:t>与</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是连通的</a:t>
            </a:r>
          </a:p>
          <a:p>
            <a:pPr eaLnBrk="0" hangingPunct="0">
              <a:spcBef>
                <a:spcPct val="50000"/>
              </a:spcBef>
              <a:defRPr/>
            </a:pPr>
            <a:r>
              <a:rPr kumimoji="1" lang="zh-CN" altLang="en-US" sz="2400" b="1" i="1" dirty="0" smtClean="0">
                <a:solidFill>
                  <a:srgbClr val="FFFF00"/>
                </a:solidFill>
                <a:latin typeface="黑体" pitchFamily="49" charset="-122"/>
                <a:ea typeface="黑体" pitchFamily="49" charset="-122"/>
              </a:rPr>
              <a:t>连  通  图 </a:t>
            </a:r>
            <a:r>
              <a:rPr kumimoji="1" lang="zh-CN" altLang="en-US" sz="2400" b="1" i="1" dirty="0" smtClean="0">
                <a:latin typeface="黑体" pitchFamily="49" charset="-122"/>
                <a:ea typeface="黑体" pitchFamily="49" charset="-122"/>
              </a:rPr>
              <a:t>：</a:t>
            </a:r>
            <a:r>
              <a:rPr kumimoji="1" lang="zh-CN" altLang="en-US" sz="2400" b="1" dirty="0" smtClean="0">
                <a:latin typeface="黑体" pitchFamily="49" charset="-122"/>
                <a:ea typeface="黑体" pitchFamily="49" charset="-122"/>
              </a:rPr>
              <a:t>包括无向连通图和有向连通图</a:t>
            </a:r>
            <a:r>
              <a:rPr kumimoji="1" lang="zh-CN" altLang="en-US" sz="2400" b="1" i="1" dirty="0" smtClean="0">
                <a:latin typeface="黑体" pitchFamily="49" charset="-122"/>
                <a:ea typeface="黑体" pitchFamily="49" charset="-122"/>
              </a:rPr>
              <a:t> </a:t>
            </a:r>
          </a:p>
          <a:p>
            <a:pPr eaLnBrk="0" hangingPunct="0">
              <a:spcBef>
                <a:spcPct val="50000"/>
              </a:spcBef>
              <a:defRPr/>
            </a:pPr>
            <a:r>
              <a:rPr kumimoji="1" lang="zh-CN" altLang="en-US" sz="2400" b="1" i="1" dirty="0" smtClean="0">
                <a:latin typeface="黑体" pitchFamily="49" charset="-122"/>
                <a:ea typeface="黑体" pitchFamily="49" charset="-122"/>
              </a:rPr>
              <a:t>      </a:t>
            </a:r>
            <a:r>
              <a:rPr kumimoji="1" lang="zh-CN" altLang="en-US" sz="2400" b="1" dirty="0" smtClean="0">
                <a:latin typeface="黑体" pitchFamily="49" charset="-122"/>
                <a:ea typeface="黑体" pitchFamily="49" charset="-122"/>
              </a:rPr>
              <a:t>无向图：若图中任意两个顶点</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i</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j</a:t>
            </a:r>
            <a:r>
              <a:rPr kumimoji="1" lang="zh-CN" altLang="zh-CN" sz="2400" b="1" dirty="0" smtClean="0">
                <a:latin typeface="黑体" pitchFamily="49" charset="-122"/>
                <a:ea typeface="黑体" pitchFamily="49" charset="-122"/>
              </a:rPr>
              <a:t>都是连通的，则称该图是连通图(</a:t>
            </a:r>
            <a:r>
              <a:rPr kumimoji="1" lang="en-US" altLang="zh-CN" sz="2400" b="1" dirty="0" smtClean="0">
                <a:latin typeface="黑体" pitchFamily="49" charset="-122"/>
                <a:ea typeface="黑体" pitchFamily="49" charset="-122"/>
              </a:rPr>
              <a:t>v</a:t>
            </a:r>
            <a:r>
              <a:rPr kumimoji="1" lang="en-US" altLang="zh-CN" sz="2400" b="1" baseline="-25000" dirty="0" smtClean="0">
                <a:latin typeface="黑体" pitchFamily="49" charset="-122"/>
                <a:ea typeface="黑体" pitchFamily="49" charset="-122"/>
              </a:rPr>
              <a:t>i</a:t>
            </a:r>
            <a:r>
              <a:rPr kumimoji="1" lang="en-US" altLang="zh-CN" sz="2400" b="1" dirty="0" smtClean="0">
                <a:latin typeface="黑体" pitchFamily="49" charset="-122"/>
                <a:ea typeface="黑体" pitchFamily="49" charset="-122"/>
              </a:rPr>
              <a:t>&lt;&gt;</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j</a:t>
            </a:r>
            <a:r>
              <a:rPr kumimoji="1" lang="en-US" altLang="zh-CN" sz="2400" b="1" dirty="0" smtClean="0">
                <a:latin typeface="黑体" pitchFamily="49" charset="-122"/>
                <a:ea typeface="黑体" pitchFamily="49" charset="-122"/>
              </a:rPr>
              <a:t>)</a:t>
            </a:r>
          </a:p>
          <a:p>
            <a:pPr eaLnBrk="0" hangingPunct="0">
              <a:lnSpc>
                <a:spcPct val="90000"/>
              </a:lnSpc>
              <a:spcBef>
                <a:spcPct val="50000"/>
              </a:spcBef>
              <a:defRPr/>
            </a:pPr>
            <a:r>
              <a:rPr kumimoji="1" lang="en-US" altLang="zh-CN" sz="2400" b="1" dirty="0" smtClean="0">
                <a:latin typeface="黑体" pitchFamily="49" charset="-122"/>
                <a:ea typeface="黑体" pitchFamily="49" charset="-122"/>
              </a:rPr>
              <a:t>       </a:t>
            </a:r>
            <a:r>
              <a:rPr kumimoji="1" lang="zh-CN" altLang="en-US" sz="2400" b="1" dirty="0" smtClean="0">
                <a:latin typeface="黑体" pitchFamily="49" charset="-122"/>
                <a:ea typeface="黑体" pitchFamily="49" charset="-122"/>
              </a:rPr>
              <a:t>有向图：若图中任意两个顶点</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i</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j</a:t>
            </a:r>
            <a:r>
              <a:rPr kumimoji="1" lang="zh-CN" altLang="en-US" sz="2400" b="1" dirty="0" smtClean="0">
                <a:latin typeface="黑体" pitchFamily="49" charset="-122"/>
                <a:ea typeface="黑体" pitchFamily="49" charset="-122"/>
              </a:rPr>
              <a:t>，都存在从</a:t>
            </a:r>
            <a:r>
              <a:rPr kumimoji="1" lang="en-US" altLang="zh-CN" sz="2400" b="1" dirty="0" smtClean="0">
                <a:latin typeface="黑体" pitchFamily="49" charset="-122"/>
                <a:ea typeface="黑体" pitchFamily="49" charset="-122"/>
              </a:rPr>
              <a:t>vi</a:t>
            </a:r>
            <a:r>
              <a:rPr kumimoji="1" lang="zh-CN" altLang="en-US" sz="2400" b="1" dirty="0" smtClean="0">
                <a:latin typeface="黑体" pitchFamily="49" charset="-122"/>
                <a:ea typeface="黑体" pitchFamily="49" charset="-122"/>
              </a:rPr>
              <a:t>到</a:t>
            </a:r>
            <a:r>
              <a:rPr kumimoji="1" lang="en-US" altLang="zh-CN" sz="2400" b="1" dirty="0" err="1" smtClean="0">
                <a:latin typeface="黑体" pitchFamily="49" charset="-122"/>
                <a:ea typeface="黑体" pitchFamily="49" charset="-122"/>
              </a:rPr>
              <a:t>vj</a:t>
            </a:r>
            <a:r>
              <a:rPr kumimoji="1" lang="zh-CN" altLang="en-US" sz="2400" b="1" dirty="0" smtClean="0">
                <a:latin typeface="黑体" pitchFamily="49" charset="-122"/>
                <a:ea typeface="黑体" pitchFamily="49" charset="-122"/>
              </a:rPr>
              <a:t>和从</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j</a:t>
            </a:r>
            <a:r>
              <a:rPr kumimoji="1" lang="zh-CN" altLang="en-US" sz="2400" b="1" dirty="0" smtClean="0">
                <a:latin typeface="黑体" pitchFamily="49" charset="-122"/>
                <a:ea typeface="黑体" pitchFamily="49" charset="-122"/>
              </a:rPr>
              <a:t>到</a:t>
            </a:r>
            <a:r>
              <a:rPr kumimoji="1" lang="en-US" altLang="zh-CN" sz="2400" b="1" dirty="0" smtClean="0">
                <a:latin typeface="黑体" pitchFamily="49" charset="-122"/>
                <a:ea typeface="黑体" pitchFamily="49" charset="-122"/>
              </a:rPr>
              <a:t>v</a:t>
            </a:r>
            <a:r>
              <a:rPr kumimoji="1" lang="en-US" altLang="zh-CN" sz="2400" b="1" baseline="-25000" dirty="0" smtClean="0">
                <a:latin typeface="黑体" pitchFamily="49" charset="-122"/>
                <a:ea typeface="黑体" pitchFamily="49" charset="-122"/>
              </a:rPr>
              <a:t>i</a:t>
            </a:r>
            <a:r>
              <a:rPr kumimoji="1" lang="zh-CN" altLang="en-US" sz="2400" b="1" dirty="0" smtClean="0">
                <a:latin typeface="黑体" pitchFamily="49" charset="-122"/>
                <a:ea typeface="黑体" pitchFamily="49" charset="-122"/>
              </a:rPr>
              <a:t>的路径，则称该有向图为强连通图</a:t>
            </a:r>
            <a:r>
              <a:rPr kumimoji="1" lang="zh-CN" altLang="zh-CN"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en-US" altLang="zh-CN" sz="2400" b="1" baseline="-25000" dirty="0" smtClean="0">
                <a:latin typeface="黑体" pitchFamily="49" charset="-122"/>
                <a:ea typeface="黑体" pitchFamily="49" charset="-122"/>
              </a:rPr>
              <a:t>i</a:t>
            </a:r>
            <a:r>
              <a:rPr kumimoji="1" lang="en-US" altLang="zh-CN" sz="2400" b="1" dirty="0" smtClean="0">
                <a:latin typeface="黑体" pitchFamily="49" charset="-122"/>
                <a:ea typeface="黑体" pitchFamily="49" charset="-122"/>
              </a:rPr>
              <a:t>&lt;&gt;</a:t>
            </a:r>
            <a:r>
              <a:rPr kumimoji="1" lang="en-US" altLang="zh-CN" sz="2400" b="1" dirty="0" err="1" smtClean="0">
                <a:latin typeface="黑体" pitchFamily="49" charset="-122"/>
                <a:ea typeface="黑体" pitchFamily="49" charset="-122"/>
              </a:rPr>
              <a:t>v</a:t>
            </a:r>
            <a:r>
              <a:rPr kumimoji="1" lang="en-US" altLang="zh-CN" sz="2400" b="1" baseline="-25000" dirty="0" err="1" smtClean="0">
                <a:latin typeface="黑体" pitchFamily="49" charset="-122"/>
                <a:ea typeface="黑体" pitchFamily="49" charset="-122"/>
              </a:rPr>
              <a:t>j</a:t>
            </a:r>
            <a:r>
              <a:rPr kumimoji="1" lang="en-US" altLang="zh-CN" sz="2400" b="1" dirty="0" smtClean="0">
                <a:latin typeface="黑体" pitchFamily="49" charset="-122"/>
                <a:ea typeface="黑体" pitchFamily="49" charset="-122"/>
              </a:rPr>
              <a:t>)</a:t>
            </a:r>
          </a:p>
          <a:p>
            <a:pPr eaLnBrk="0" hangingPunct="0">
              <a:lnSpc>
                <a:spcPct val="90000"/>
              </a:lnSpc>
              <a:spcBef>
                <a:spcPct val="50000"/>
              </a:spcBef>
              <a:defRPr/>
            </a:pPr>
            <a:endParaRPr kumimoji="1" lang="en-US" altLang="zh-CN" sz="2400" b="1" dirty="0" smtClean="0">
              <a:latin typeface="黑体" pitchFamily="49" charset="-122"/>
              <a:ea typeface="黑体" pitchFamily="49" charset="-122"/>
            </a:endParaRPr>
          </a:p>
          <a:p>
            <a:pPr eaLnBrk="0" hangingPunct="0">
              <a:lnSpc>
                <a:spcPct val="60000"/>
              </a:lnSpc>
              <a:spcBef>
                <a:spcPct val="50000"/>
              </a:spcBef>
              <a:defRPr/>
            </a:pPr>
            <a:r>
              <a:rPr kumimoji="1" lang="en-US" altLang="zh-CN" sz="2400" b="1" i="1" dirty="0" smtClean="0">
                <a:solidFill>
                  <a:srgbClr val="92D050"/>
                </a:solidFill>
                <a:latin typeface="黑体" pitchFamily="49" charset="-122"/>
                <a:ea typeface="黑体" pitchFamily="49" charset="-122"/>
              </a:rPr>
              <a:t> </a:t>
            </a:r>
            <a:r>
              <a:rPr kumimoji="1" lang="zh-CN" altLang="en-US" sz="2400" b="1" i="1" dirty="0" smtClean="0">
                <a:solidFill>
                  <a:srgbClr val="FFFF00"/>
                </a:solidFill>
                <a:latin typeface="黑体" pitchFamily="49" charset="-122"/>
                <a:ea typeface="黑体" pitchFamily="49" charset="-122"/>
              </a:rPr>
              <a:t>连通分量</a:t>
            </a:r>
            <a:r>
              <a:rPr kumimoji="1" lang="zh-CN" altLang="en-US" sz="2400" b="1" i="1" dirty="0" smtClean="0">
                <a:latin typeface="黑体" pitchFamily="49" charset="-122"/>
                <a:ea typeface="黑体" pitchFamily="49" charset="-122"/>
              </a:rPr>
              <a:t>：</a:t>
            </a:r>
          </a:p>
          <a:p>
            <a:pPr eaLnBrk="0" hangingPunct="0">
              <a:lnSpc>
                <a:spcPct val="60000"/>
              </a:lnSpc>
              <a:spcBef>
                <a:spcPct val="50000"/>
              </a:spcBef>
              <a:defRPr/>
            </a:pPr>
            <a:r>
              <a:rPr kumimoji="1" lang="zh-CN" altLang="en-US" sz="2400" b="1" i="1" dirty="0" smtClean="0">
                <a:latin typeface="黑体" pitchFamily="49" charset="-122"/>
                <a:ea typeface="黑体" pitchFamily="49" charset="-122"/>
              </a:rPr>
              <a:t>       </a:t>
            </a:r>
            <a:r>
              <a:rPr kumimoji="1" lang="zh-CN" altLang="en-US" sz="2400" b="1" dirty="0" smtClean="0">
                <a:latin typeface="黑体" pitchFamily="49" charset="-122"/>
                <a:ea typeface="黑体" pitchFamily="49" charset="-122"/>
              </a:rPr>
              <a:t>无向图：无向图中极大连通子图，称为连通分量</a:t>
            </a:r>
          </a:p>
          <a:p>
            <a:pPr eaLnBrk="0" hangingPunct="0">
              <a:lnSpc>
                <a:spcPct val="60000"/>
              </a:lnSpc>
              <a:spcBef>
                <a:spcPct val="50000"/>
              </a:spcBef>
              <a:defRPr/>
            </a:pPr>
            <a:r>
              <a:rPr kumimoji="1" lang="zh-CN" altLang="en-US" sz="2400" b="1" dirty="0" smtClean="0">
                <a:latin typeface="黑体" pitchFamily="49" charset="-122"/>
                <a:ea typeface="黑体" pitchFamily="49" charset="-122"/>
              </a:rPr>
              <a:t>       有向图：有向图中极大强连通子图，称为强连通分量</a:t>
            </a:r>
          </a:p>
          <a:p>
            <a:pPr eaLnBrk="0" hangingPunct="0">
              <a:spcBef>
                <a:spcPct val="50000"/>
              </a:spcBef>
              <a:defRPr/>
            </a:pPr>
            <a:endParaRPr kumimoji="1" lang="en-US" altLang="zh-CN" sz="2400" b="1" dirty="0" smtClean="0">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 calcmode="lin" valueType="num">
                                      <p:cBhvr additive="base">
                                        <p:cTn id="7" dur="500" fill="hold"/>
                                        <p:tgtEl>
                                          <p:spTgt spid="983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8">
                                            <p:txEl>
                                              <p:pRg st="1" end="1"/>
                                            </p:txEl>
                                          </p:spTgt>
                                        </p:tgtEl>
                                        <p:attrNameLst>
                                          <p:attrName>style.visibility</p:attrName>
                                        </p:attrNameLst>
                                      </p:cBhvr>
                                      <p:to>
                                        <p:strVal val="visible"/>
                                      </p:to>
                                    </p:set>
                                    <p:anim calcmode="lin" valueType="num">
                                      <p:cBhvr additive="base">
                                        <p:cTn id="13" dur="500" fill="hold"/>
                                        <p:tgtEl>
                                          <p:spTgt spid="983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8">
                                            <p:txEl>
                                              <p:pRg st="2" end="2"/>
                                            </p:txEl>
                                          </p:spTgt>
                                        </p:tgtEl>
                                        <p:attrNameLst>
                                          <p:attrName>style.visibility</p:attrName>
                                        </p:attrNameLst>
                                      </p:cBhvr>
                                      <p:to>
                                        <p:strVal val="visible"/>
                                      </p:to>
                                    </p:set>
                                    <p:anim calcmode="lin" valueType="num">
                                      <p:cBhvr additive="base">
                                        <p:cTn id="19" dur="500" fill="hold"/>
                                        <p:tgtEl>
                                          <p:spTgt spid="983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08">
                                            <p:txEl>
                                              <p:pRg st="3" end="3"/>
                                            </p:txEl>
                                          </p:spTgt>
                                        </p:tgtEl>
                                        <p:attrNameLst>
                                          <p:attrName>style.visibility</p:attrName>
                                        </p:attrNameLst>
                                      </p:cBhvr>
                                      <p:to>
                                        <p:strVal val="visible"/>
                                      </p:to>
                                    </p:set>
                                    <p:anim calcmode="lin" valueType="num">
                                      <p:cBhvr additive="base">
                                        <p:cTn id="25" dur="500" fill="hold"/>
                                        <p:tgtEl>
                                          <p:spTgt spid="983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83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8308">
                                            <p:txEl>
                                              <p:pRg st="5" end="5"/>
                                            </p:txEl>
                                          </p:spTgt>
                                        </p:tgtEl>
                                        <p:attrNameLst>
                                          <p:attrName>style.visibility</p:attrName>
                                        </p:attrNameLst>
                                      </p:cBhvr>
                                      <p:to>
                                        <p:strVal val="visible"/>
                                      </p:to>
                                    </p:set>
                                    <p:anim calcmode="lin" valueType="num">
                                      <p:cBhvr additive="base">
                                        <p:cTn id="31" dur="500" fill="hold"/>
                                        <p:tgtEl>
                                          <p:spTgt spid="9830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83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308">
                                            <p:txEl>
                                              <p:pRg st="6" end="6"/>
                                            </p:txEl>
                                          </p:spTgt>
                                        </p:tgtEl>
                                        <p:attrNameLst>
                                          <p:attrName>style.visibility</p:attrName>
                                        </p:attrNameLst>
                                      </p:cBhvr>
                                      <p:to>
                                        <p:strVal val="visible"/>
                                      </p:to>
                                    </p:set>
                                    <p:anim calcmode="lin" valueType="num">
                                      <p:cBhvr additive="base">
                                        <p:cTn id="37" dur="500" fill="hold"/>
                                        <p:tgtEl>
                                          <p:spTgt spid="9830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83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8308">
                                            <p:txEl>
                                              <p:pRg st="7" end="7"/>
                                            </p:txEl>
                                          </p:spTgt>
                                        </p:tgtEl>
                                        <p:attrNameLst>
                                          <p:attrName>style.visibility</p:attrName>
                                        </p:attrNameLst>
                                      </p:cBhvr>
                                      <p:to>
                                        <p:strVal val="visible"/>
                                      </p:to>
                                    </p:set>
                                    <p:anim calcmode="lin" valueType="num">
                                      <p:cBhvr additive="base">
                                        <p:cTn id="43" dur="500" fill="hold"/>
                                        <p:tgtEl>
                                          <p:spTgt spid="9830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830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4"/>
          <p:cNvSpPr>
            <a:spLocks noGrp="1" noRot="1" noChangeArrowheads="1"/>
          </p:cNvSpPr>
          <p:nvPr>
            <p:ph type="title"/>
          </p:nvPr>
        </p:nvSpPr>
        <p:spPr/>
        <p:txBody>
          <a:bodyPr/>
          <a:lstStyle/>
          <a:p>
            <a:pPr fontAlgn="auto">
              <a:spcAft>
                <a:spcPts val="0"/>
              </a:spcAft>
              <a:defRPr/>
            </a:pPr>
            <a:r>
              <a:rPr lang="zh-CN" altLang="en-US" dirty="0" smtClean="0"/>
              <a:t>图的基本概念</a:t>
            </a:r>
            <a:r>
              <a:rPr lang="en-US" altLang="zh-CN" dirty="0" smtClean="0"/>
              <a:t>5-</a:t>
            </a:r>
            <a:r>
              <a:rPr lang="zh-CN" altLang="en-US" dirty="0" smtClean="0"/>
              <a:t>连通</a:t>
            </a:r>
          </a:p>
        </p:txBody>
      </p:sp>
      <p:grpSp>
        <p:nvGrpSpPr>
          <p:cNvPr id="99332" name="Group 4"/>
          <p:cNvGrpSpPr>
            <a:grpSpLocks/>
          </p:cNvGrpSpPr>
          <p:nvPr/>
        </p:nvGrpSpPr>
        <p:grpSpPr bwMode="auto">
          <a:xfrm>
            <a:off x="6248400" y="2573784"/>
            <a:ext cx="2500064" cy="2223368"/>
            <a:chOff x="3936" y="1791"/>
            <a:chExt cx="816" cy="801"/>
          </a:xfrm>
        </p:grpSpPr>
        <p:sp>
          <p:nvSpPr>
            <p:cNvPr id="99333" name="Text Box 5"/>
            <p:cNvSpPr txBox="1">
              <a:spLocks noChangeArrowheads="1"/>
            </p:cNvSpPr>
            <p:nvPr/>
          </p:nvSpPr>
          <p:spPr bwMode="auto">
            <a:xfrm>
              <a:off x="3955" y="1795"/>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①</a:t>
              </a:r>
            </a:p>
          </p:txBody>
        </p:sp>
        <p:sp>
          <p:nvSpPr>
            <p:cNvPr id="99334" name="Text Box 6"/>
            <p:cNvSpPr txBox="1">
              <a:spLocks noChangeArrowheads="1"/>
            </p:cNvSpPr>
            <p:nvPr/>
          </p:nvSpPr>
          <p:spPr bwMode="auto">
            <a:xfrm>
              <a:off x="4579" y="1791"/>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②</a:t>
              </a:r>
            </a:p>
          </p:txBody>
        </p:sp>
        <p:sp>
          <p:nvSpPr>
            <p:cNvPr id="17427" name="Line 7"/>
            <p:cNvSpPr>
              <a:spLocks noChangeShapeType="1"/>
            </p:cNvSpPr>
            <p:nvPr/>
          </p:nvSpPr>
          <p:spPr bwMode="auto">
            <a:xfrm>
              <a:off x="4018" y="1939"/>
              <a:ext cx="0" cy="48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99336" name="Text Box 8"/>
            <p:cNvSpPr txBox="1">
              <a:spLocks noChangeArrowheads="1"/>
            </p:cNvSpPr>
            <p:nvPr/>
          </p:nvSpPr>
          <p:spPr bwMode="auto">
            <a:xfrm>
              <a:off x="3936" y="2419"/>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③</a:t>
              </a:r>
            </a:p>
          </p:txBody>
        </p:sp>
        <p:sp>
          <p:nvSpPr>
            <p:cNvPr id="99337" name="Rectangle 9"/>
            <p:cNvSpPr>
              <a:spLocks noChangeArrowheads="1"/>
            </p:cNvSpPr>
            <p:nvPr/>
          </p:nvSpPr>
          <p:spPr bwMode="auto">
            <a:xfrm>
              <a:off x="4608" y="2419"/>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Times New Roman" pitchFamily="18" charset="0"/>
                </a:rPr>
                <a:t>④</a:t>
              </a:r>
            </a:p>
          </p:txBody>
        </p:sp>
        <p:sp>
          <p:nvSpPr>
            <p:cNvPr id="17430" name="Line 10"/>
            <p:cNvSpPr>
              <a:spLocks noChangeShapeType="1"/>
            </p:cNvSpPr>
            <p:nvPr/>
          </p:nvSpPr>
          <p:spPr bwMode="auto">
            <a:xfrm flipH="1" flipV="1">
              <a:off x="4080" y="1939"/>
              <a:ext cx="528" cy="528"/>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431" name="Line 11"/>
            <p:cNvSpPr>
              <a:spLocks noChangeShapeType="1"/>
            </p:cNvSpPr>
            <p:nvPr/>
          </p:nvSpPr>
          <p:spPr bwMode="auto">
            <a:xfrm>
              <a:off x="4092" y="2523"/>
              <a:ext cx="528" cy="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grpSp>
      <p:sp>
        <p:nvSpPr>
          <p:cNvPr id="99340" name="Text Box 12"/>
          <p:cNvSpPr txBox="1">
            <a:spLocks noChangeArrowheads="1"/>
          </p:cNvSpPr>
          <p:nvPr/>
        </p:nvSpPr>
        <p:spPr bwMode="auto">
          <a:xfrm>
            <a:off x="3040063" y="3165475"/>
            <a:ext cx="28670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kumimoji="1" lang="en-US" altLang="zh-CN" sz="2400" b="1" dirty="0">
                <a:solidFill>
                  <a:srgbClr val="FFFF00"/>
                </a:solidFill>
                <a:effectLst>
                  <a:outerShdw blurRad="38100" dist="38100" dir="2700000" algn="tl">
                    <a:srgbClr val="C0C0C0"/>
                  </a:outerShdw>
                </a:effectLst>
                <a:latin typeface="Times New Roman" pitchFamily="18" charset="0"/>
              </a:rPr>
              <a:t>G1</a:t>
            </a:r>
            <a:r>
              <a:rPr kumimoji="1" lang="zh-CN" altLang="en-US" sz="2400" b="1" dirty="0">
                <a:solidFill>
                  <a:srgbClr val="FFFF00"/>
                </a:solidFill>
                <a:effectLst>
                  <a:outerShdw blurRad="38100" dist="38100" dir="2700000" algn="tl">
                    <a:srgbClr val="C0C0C0"/>
                  </a:outerShdw>
                </a:effectLst>
                <a:latin typeface="Times New Roman" pitchFamily="18" charset="0"/>
              </a:rPr>
              <a:t>有两个强连通分量</a:t>
            </a:r>
            <a:endParaRPr kumimoji="1" lang="zh-CN" altLang="en-US" sz="2400" dirty="0">
              <a:solidFill>
                <a:srgbClr val="FFFF00"/>
              </a:solidFill>
              <a:latin typeface="Times New Roman" pitchFamily="18" charset="0"/>
            </a:endParaRPr>
          </a:p>
        </p:txBody>
      </p:sp>
      <p:grpSp>
        <p:nvGrpSpPr>
          <p:cNvPr id="99341" name="Group 13"/>
          <p:cNvGrpSpPr>
            <a:grpSpLocks/>
          </p:cNvGrpSpPr>
          <p:nvPr/>
        </p:nvGrpSpPr>
        <p:grpSpPr bwMode="auto">
          <a:xfrm>
            <a:off x="899592" y="2204860"/>
            <a:ext cx="3096344" cy="2808311"/>
            <a:chOff x="628" y="3024"/>
            <a:chExt cx="812" cy="867"/>
          </a:xfrm>
        </p:grpSpPr>
        <p:grpSp>
          <p:nvGrpSpPr>
            <p:cNvPr id="17415" name="Group 14"/>
            <p:cNvGrpSpPr>
              <a:grpSpLocks/>
            </p:cNvGrpSpPr>
            <p:nvPr/>
          </p:nvGrpSpPr>
          <p:grpSpPr bwMode="auto">
            <a:xfrm>
              <a:off x="628" y="3116"/>
              <a:ext cx="812" cy="775"/>
              <a:chOff x="284" y="3116"/>
              <a:chExt cx="812" cy="775"/>
            </a:xfrm>
          </p:grpSpPr>
          <p:sp>
            <p:nvSpPr>
              <p:cNvPr id="99343" name="Text Box 15"/>
              <p:cNvSpPr txBox="1">
                <a:spLocks noChangeArrowheads="1"/>
              </p:cNvSpPr>
              <p:nvPr/>
            </p:nvSpPr>
            <p:spPr bwMode="auto">
              <a:xfrm>
                <a:off x="288" y="3120"/>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①</a:t>
                </a:r>
              </a:p>
            </p:txBody>
          </p:sp>
          <p:sp>
            <p:nvSpPr>
              <p:cNvPr id="99344" name="Text Box 16"/>
              <p:cNvSpPr txBox="1">
                <a:spLocks noChangeArrowheads="1"/>
              </p:cNvSpPr>
              <p:nvPr/>
            </p:nvSpPr>
            <p:spPr bwMode="auto">
              <a:xfrm>
                <a:off x="912" y="3116"/>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②</a:t>
                </a:r>
              </a:p>
            </p:txBody>
          </p:sp>
          <p:sp>
            <p:nvSpPr>
              <p:cNvPr id="99345" name="Text Box 17"/>
              <p:cNvSpPr txBox="1">
                <a:spLocks noChangeArrowheads="1"/>
              </p:cNvSpPr>
              <p:nvPr/>
            </p:nvSpPr>
            <p:spPr bwMode="auto">
              <a:xfrm>
                <a:off x="284" y="3718"/>
                <a:ext cx="1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③</a:t>
                </a:r>
              </a:p>
            </p:txBody>
          </p:sp>
          <p:sp>
            <p:nvSpPr>
              <p:cNvPr id="99346" name="Text Box 18"/>
              <p:cNvSpPr txBox="1">
                <a:spLocks noChangeArrowheads="1"/>
              </p:cNvSpPr>
              <p:nvPr/>
            </p:nvSpPr>
            <p:spPr bwMode="auto">
              <a:xfrm>
                <a:off x="904" y="3696"/>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Times New Roman" pitchFamily="18" charset="0"/>
                  </a:rPr>
                  <a:t>④</a:t>
                </a:r>
              </a:p>
            </p:txBody>
          </p:sp>
          <p:sp>
            <p:nvSpPr>
              <p:cNvPr id="17421" name="Line 19"/>
              <p:cNvSpPr>
                <a:spLocks noChangeShapeType="1"/>
              </p:cNvSpPr>
              <p:nvPr/>
            </p:nvSpPr>
            <p:spPr bwMode="auto">
              <a:xfrm>
                <a:off x="432" y="3216"/>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17422" name="Line 20"/>
              <p:cNvSpPr>
                <a:spLocks noChangeShapeType="1"/>
              </p:cNvSpPr>
              <p:nvPr/>
            </p:nvSpPr>
            <p:spPr bwMode="auto">
              <a:xfrm>
                <a:off x="351" y="3264"/>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17423" name="Line 21"/>
              <p:cNvSpPr>
                <a:spLocks noChangeShapeType="1"/>
              </p:cNvSpPr>
              <p:nvPr/>
            </p:nvSpPr>
            <p:spPr bwMode="auto">
              <a:xfrm>
                <a:off x="432" y="3792"/>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17424" name="Freeform 22"/>
              <p:cNvSpPr>
                <a:spLocks/>
              </p:cNvSpPr>
              <p:nvPr/>
            </p:nvSpPr>
            <p:spPr bwMode="auto">
              <a:xfrm>
                <a:off x="428" y="3253"/>
                <a:ext cx="501" cy="501"/>
              </a:xfrm>
              <a:custGeom>
                <a:avLst/>
                <a:gdLst>
                  <a:gd name="T0" fmla="*/ 501 w 501"/>
                  <a:gd name="T1" fmla="*/ 501 h 501"/>
                  <a:gd name="T2" fmla="*/ 0 w 501"/>
                  <a:gd name="T3" fmla="*/ 0 h 501"/>
                  <a:gd name="T4" fmla="*/ 0 60000 65536"/>
                  <a:gd name="T5" fmla="*/ 0 60000 65536"/>
                </a:gdLst>
                <a:ahLst/>
                <a:cxnLst>
                  <a:cxn ang="T4">
                    <a:pos x="T0" y="T1"/>
                  </a:cxn>
                  <a:cxn ang="T5">
                    <a:pos x="T2" y="T3"/>
                  </a:cxn>
                </a:cxnLst>
                <a:rect l="0" t="0" r="r" b="b"/>
                <a:pathLst>
                  <a:path w="501" h="501">
                    <a:moveTo>
                      <a:pt x="501" y="501"/>
                    </a:move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sp>
          <p:nvSpPr>
            <p:cNvPr id="17416" name="Text Box 23"/>
            <p:cNvSpPr txBox="1">
              <a:spLocks noChangeArrowheads="1"/>
            </p:cNvSpPr>
            <p:nvPr/>
          </p:nvSpPr>
          <p:spPr bwMode="auto">
            <a:xfrm>
              <a:off x="864" y="302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imes New Roman" pitchFamily="18" charset="0"/>
                </a:rPr>
                <a:t>G1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341"/>
                                        </p:tgtEl>
                                        <p:attrNameLst>
                                          <p:attrName>style.visibility</p:attrName>
                                        </p:attrNameLst>
                                      </p:cBhvr>
                                      <p:to>
                                        <p:strVal val="visible"/>
                                      </p:to>
                                    </p:set>
                                    <p:anim calcmode="lin" valueType="num">
                                      <p:cBhvr additive="base">
                                        <p:cTn id="7" dur="500" fill="hold"/>
                                        <p:tgtEl>
                                          <p:spTgt spid="99341"/>
                                        </p:tgtEl>
                                        <p:attrNameLst>
                                          <p:attrName>ppt_x</p:attrName>
                                        </p:attrNameLst>
                                      </p:cBhvr>
                                      <p:tavLst>
                                        <p:tav tm="0">
                                          <p:val>
                                            <p:strVal val="0-#ppt_w/2"/>
                                          </p:val>
                                        </p:tav>
                                        <p:tav tm="100000">
                                          <p:val>
                                            <p:strVal val="#ppt_x"/>
                                          </p:val>
                                        </p:tav>
                                      </p:tavLst>
                                    </p:anim>
                                    <p:anim calcmode="lin" valueType="num">
                                      <p:cBhvr additive="base">
                                        <p:cTn id="8" dur="500" fill="hold"/>
                                        <p:tgtEl>
                                          <p:spTgt spid="993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9340"/>
                                        </p:tgtEl>
                                        <p:attrNameLst>
                                          <p:attrName>style.visibility</p:attrName>
                                        </p:attrNameLst>
                                      </p:cBhvr>
                                      <p:to>
                                        <p:strVal val="visible"/>
                                      </p:to>
                                    </p:set>
                                    <p:animEffect transition="in" filter="slide(fromBottom)">
                                      <p:cBhvr>
                                        <p:cTn id="12" dur="500"/>
                                        <p:tgtEl>
                                          <p:spTgt spid="99340"/>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99332"/>
                                        </p:tgtEl>
                                        <p:attrNameLst>
                                          <p:attrName>style.visibility</p:attrName>
                                        </p:attrNameLst>
                                      </p:cBhvr>
                                      <p:to>
                                        <p:strVal val="visible"/>
                                      </p:to>
                                    </p:set>
                                    <p:animEffect transition="in" filter="blinds(horizontal)">
                                      <p:cBhvr>
                                        <p:cTn id="16"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0"/>
          <p:cNvSpPr>
            <a:spLocks noGrp="1" noRot="1" noChangeArrowheads="1"/>
          </p:cNvSpPr>
          <p:nvPr>
            <p:ph type="title"/>
          </p:nvPr>
        </p:nvSpPr>
        <p:spPr>
          <a:xfrm>
            <a:off x="423863" y="0"/>
            <a:ext cx="8540750" cy="1143000"/>
          </a:xfrm>
        </p:spPr>
        <p:txBody>
          <a:bodyPr/>
          <a:lstStyle/>
          <a:p>
            <a:pPr algn="l" fontAlgn="auto">
              <a:spcAft>
                <a:spcPts val="0"/>
              </a:spcAft>
              <a:defRPr/>
            </a:pPr>
            <a:r>
              <a:rPr lang="zh-CN" altLang="en-US" dirty="0" smtClean="0"/>
              <a:t>图的基本概念</a:t>
            </a:r>
            <a:r>
              <a:rPr lang="en-US" altLang="zh-CN" dirty="0" smtClean="0"/>
              <a:t>6-</a:t>
            </a:r>
            <a:r>
              <a:rPr lang="zh-CN" altLang="en-US" dirty="0" smtClean="0"/>
              <a:t>生成树</a:t>
            </a:r>
          </a:p>
        </p:txBody>
      </p:sp>
      <p:sp>
        <p:nvSpPr>
          <p:cNvPr id="100356" name="Text Box 4"/>
          <p:cNvSpPr txBox="1">
            <a:spLocks noChangeArrowheads="1"/>
          </p:cNvSpPr>
          <p:nvPr/>
        </p:nvSpPr>
        <p:spPr bwMode="auto">
          <a:xfrm>
            <a:off x="611188" y="981075"/>
            <a:ext cx="8077200" cy="33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defRPr/>
            </a:pPr>
            <a:endParaRPr kumimoji="1" lang="en-US" altLang="zh-CN" sz="3200" b="1" dirty="0" smtClean="0">
              <a:effectLst>
                <a:outerShdw blurRad="38100" dist="38100" dir="2700000" algn="tl">
                  <a:srgbClr val="C0C0C0"/>
                </a:outerShdw>
              </a:effectLst>
              <a:latin typeface="幼圆" pitchFamily="49" charset="-122"/>
              <a:ea typeface="幼圆" pitchFamily="49" charset="-122"/>
            </a:endParaRPr>
          </a:p>
          <a:p>
            <a:pPr eaLnBrk="0" hangingPunct="0">
              <a:lnSpc>
                <a:spcPct val="60000"/>
              </a:lnSpc>
              <a:spcBef>
                <a:spcPct val="50000"/>
              </a:spcBef>
              <a:defRPr/>
            </a:pPr>
            <a:r>
              <a:rPr kumimoji="1" lang="zh-CN" altLang="en-US" sz="2400" b="1" i="1" dirty="0" smtClean="0">
                <a:effectLst>
                  <a:outerShdw blurRad="38100" dist="38100" dir="2700000" algn="tl">
                    <a:srgbClr val="C0C0C0"/>
                  </a:outerShdw>
                </a:effectLst>
                <a:latin typeface="幼圆" pitchFamily="49" charset="-122"/>
                <a:ea typeface="幼圆" pitchFamily="49" charset="-122"/>
              </a:rPr>
              <a:t>定义：</a:t>
            </a:r>
            <a:r>
              <a:rPr kumimoji="1" lang="zh-CN" altLang="en-US" sz="2000" b="1" dirty="0" smtClean="0">
                <a:effectLst>
                  <a:outerShdw blurRad="38100" dist="38100" dir="2700000" algn="tl">
                    <a:srgbClr val="C0C0C0"/>
                  </a:outerShdw>
                </a:effectLst>
                <a:latin typeface="幼圆" pitchFamily="49" charset="-122"/>
                <a:ea typeface="幼圆" pitchFamily="49" charset="-122"/>
              </a:rPr>
              <a:t>设无向图</a:t>
            </a:r>
            <a:r>
              <a:rPr kumimoji="1" lang="en-US" altLang="zh-CN" sz="2000" b="1" dirty="0" smtClean="0">
                <a:effectLst>
                  <a:outerShdw blurRad="38100" dist="38100" dir="2700000" algn="tl">
                    <a:srgbClr val="C0C0C0"/>
                  </a:outerShdw>
                </a:effectLst>
                <a:latin typeface="幼圆" pitchFamily="49" charset="-122"/>
                <a:ea typeface="幼圆" pitchFamily="49" charset="-122"/>
              </a:rPr>
              <a:t>G</a:t>
            </a:r>
            <a:r>
              <a:rPr kumimoji="1" lang="zh-CN" altLang="en-US" sz="2000" b="1" dirty="0" smtClean="0">
                <a:effectLst>
                  <a:outerShdw blurRad="38100" dist="38100" dir="2700000" algn="tl">
                    <a:srgbClr val="C0C0C0"/>
                  </a:outerShdw>
                </a:effectLst>
                <a:latin typeface="幼圆" pitchFamily="49" charset="-122"/>
                <a:ea typeface="幼圆" pitchFamily="49" charset="-122"/>
              </a:rPr>
              <a:t>是含有</a:t>
            </a:r>
            <a:r>
              <a:rPr kumimoji="1" lang="en-US" altLang="zh-CN" sz="2000" b="1" dirty="0" smtClean="0">
                <a:effectLst>
                  <a:outerShdw blurRad="38100" dist="38100" dir="2700000" algn="tl">
                    <a:srgbClr val="C0C0C0"/>
                  </a:outerShdw>
                </a:effectLst>
                <a:latin typeface="幼圆" pitchFamily="49" charset="-122"/>
                <a:ea typeface="幼圆" pitchFamily="49" charset="-122"/>
              </a:rPr>
              <a:t>n</a:t>
            </a:r>
            <a:r>
              <a:rPr kumimoji="1" lang="zh-CN" altLang="zh-CN" sz="2000" b="1" dirty="0" smtClean="0">
                <a:effectLst>
                  <a:outerShdw blurRad="38100" dist="38100" dir="2700000" algn="tl">
                    <a:srgbClr val="C0C0C0"/>
                  </a:outerShdw>
                </a:effectLst>
                <a:latin typeface="幼圆" pitchFamily="49" charset="-122"/>
                <a:ea typeface="幼圆" pitchFamily="49" charset="-122"/>
              </a:rPr>
              <a:t>个顶点的连通图， 则图</a:t>
            </a:r>
            <a:r>
              <a:rPr kumimoji="1" lang="en-US" altLang="zh-CN" sz="2000" b="1" dirty="0" smtClean="0">
                <a:effectLst>
                  <a:outerShdw blurRad="38100" dist="38100" dir="2700000" algn="tl">
                    <a:srgbClr val="C0C0C0"/>
                  </a:outerShdw>
                </a:effectLst>
                <a:latin typeface="幼圆" pitchFamily="49" charset="-122"/>
                <a:ea typeface="幼圆" pitchFamily="49" charset="-122"/>
              </a:rPr>
              <a:t>G</a:t>
            </a:r>
            <a:r>
              <a:rPr kumimoji="1" lang="zh-CN" altLang="zh-CN" sz="2000" b="1" dirty="0" smtClean="0">
                <a:effectLst>
                  <a:outerShdw blurRad="38100" dist="38100" dir="2700000" algn="tl">
                    <a:srgbClr val="C0C0C0"/>
                  </a:outerShdw>
                </a:effectLst>
                <a:latin typeface="幼圆" pitchFamily="49" charset="-122"/>
                <a:ea typeface="幼圆" pitchFamily="49" charset="-122"/>
              </a:rPr>
              <a:t>的生成树是含有</a:t>
            </a:r>
            <a:r>
              <a:rPr kumimoji="1" lang="en-US" altLang="zh-CN" sz="2000" b="1" dirty="0" smtClean="0">
                <a:effectLst>
                  <a:outerShdw blurRad="38100" dist="38100" dir="2700000" algn="tl">
                    <a:srgbClr val="C0C0C0"/>
                  </a:outerShdw>
                </a:effectLst>
                <a:latin typeface="幼圆" pitchFamily="49" charset="-122"/>
                <a:ea typeface="幼圆" pitchFamily="49" charset="-122"/>
              </a:rPr>
              <a:t>n</a:t>
            </a:r>
          </a:p>
          <a:p>
            <a:pPr eaLnBrk="0" hangingPunct="0">
              <a:lnSpc>
                <a:spcPct val="60000"/>
              </a:lnSpc>
              <a:spcBef>
                <a:spcPct val="50000"/>
              </a:spcBef>
              <a:defRPr/>
            </a:pPr>
            <a:r>
              <a:rPr kumimoji="1" lang="en-US" altLang="zh-CN" sz="2000" b="1" dirty="0" smtClean="0">
                <a:effectLst>
                  <a:outerShdw blurRad="38100" dist="38100" dir="2700000" algn="tl">
                    <a:srgbClr val="C0C0C0"/>
                  </a:outerShdw>
                </a:effectLst>
                <a:latin typeface="幼圆" pitchFamily="49" charset="-122"/>
                <a:ea typeface="幼圆" pitchFamily="49" charset="-122"/>
              </a:rPr>
              <a:t>       </a:t>
            </a:r>
            <a:r>
              <a:rPr kumimoji="1" lang="zh-CN" altLang="zh-CN" sz="2000" b="1" dirty="0" smtClean="0">
                <a:effectLst>
                  <a:outerShdw blurRad="38100" dist="38100" dir="2700000" algn="tl">
                    <a:srgbClr val="C0C0C0"/>
                  </a:outerShdw>
                </a:effectLst>
                <a:latin typeface="幼圆" pitchFamily="49" charset="-122"/>
                <a:ea typeface="幼圆" pitchFamily="49" charset="-122"/>
              </a:rPr>
              <a:t>个顶点，且只有</a:t>
            </a:r>
            <a:r>
              <a:rPr kumimoji="1" lang="en-US" altLang="zh-CN" sz="2000" b="1" dirty="0" smtClean="0">
                <a:effectLst>
                  <a:outerShdw blurRad="38100" dist="38100" dir="2700000" algn="tl">
                    <a:srgbClr val="C0C0C0"/>
                  </a:outerShdw>
                </a:effectLst>
                <a:latin typeface="幼圆" pitchFamily="49" charset="-122"/>
                <a:ea typeface="幼圆" pitchFamily="49" charset="-122"/>
              </a:rPr>
              <a:t>n-1</a:t>
            </a:r>
            <a:r>
              <a:rPr kumimoji="1" lang="zh-CN" altLang="zh-CN" sz="2000" b="1" dirty="0" smtClean="0">
                <a:effectLst>
                  <a:outerShdw blurRad="38100" dist="38100" dir="2700000" algn="tl">
                    <a:srgbClr val="C0C0C0"/>
                  </a:outerShdw>
                </a:effectLst>
                <a:latin typeface="幼圆" pitchFamily="49" charset="-122"/>
                <a:ea typeface="幼圆" pitchFamily="49" charset="-122"/>
              </a:rPr>
              <a:t>条边的连通子图</a:t>
            </a:r>
            <a:endParaRPr kumimoji="1" lang="zh-CN" altLang="en-US" sz="2000" b="1" dirty="0" smtClean="0">
              <a:effectLst>
                <a:outerShdw blurRad="38100" dist="38100" dir="2700000" algn="tl">
                  <a:srgbClr val="C0C0C0"/>
                </a:outerShdw>
              </a:effectLst>
              <a:latin typeface="幼圆" pitchFamily="49" charset="-122"/>
              <a:ea typeface="幼圆" pitchFamily="49" charset="-122"/>
            </a:endParaRPr>
          </a:p>
          <a:p>
            <a:pPr eaLnBrk="0" hangingPunct="0">
              <a:lnSpc>
                <a:spcPct val="40000"/>
              </a:lnSpc>
              <a:spcBef>
                <a:spcPct val="50000"/>
              </a:spcBef>
              <a:defRPr/>
            </a:pPr>
            <a:r>
              <a:rPr kumimoji="1" lang="zh-CN" altLang="en-US" sz="2400" b="1" i="1" dirty="0" smtClean="0">
                <a:effectLst>
                  <a:outerShdw blurRad="38100" dist="38100" dir="2700000" algn="tl">
                    <a:srgbClr val="C0C0C0"/>
                  </a:outerShdw>
                </a:effectLst>
                <a:latin typeface="幼圆" pitchFamily="49" charset="-122"/>
                <a:ea typeface="幼圆" pitchFamily="49" charset="-122"/>
              </a:rPr>
              <a:t>      </a:t>
            </a:r>
          </a:p>
          <a:p>
            <a:pPr eaLnBrk="0" hangingPunct="0">
              <a:lnSpc>
                <a:spcPct val="40000"/>
              </a:lnSpc>
              <a:spcBef>
                <a:spcPct val="50000"/>
              </a:spcBef>
              <a:defRPr/>
            </a:pPr>
            <a:r>
              <a:rPr kumimoji="1" lang="zh-CN" altLang="en-US" sz="2400" b="1" i="1" dirty="0" smtClean="0">
                <a:effectLst>
                  <a:outerShdw blurRad="38100" dist="38100" dir="2700000" algn="tl">
                    <a:srgbClr val="C0C0C0"/>
                  </a:outerShdw>
                </a:effectLst>
                <a:latin typeface="幼圆" pitchFamily="49" charset="-122"/>
                <a:ea typeface="幼圆" pitchFamily="49" charset="-122"/>
              </a:rPr>
              <a:t>三要素：              </a:t>
            </a:r>
            <a:r>
              <a:rPr kumimoji="1" lang="en-US" altLang="zh-CN" sz="2000" b="1" dirty="0" smtClean="0">
                <a:effectLst>
                  <a:outerShdw blurRad="38100" dist="38100" dir="2700000" algn="tl">
                    <a:srgbClr val="C0C0C0"/>
                  </a:outerShdw>
                </a:effectLst>
                <a:latin typeface="幼圆" pitchFamily="49" charset="-122"/>
                <a:ea typeface="幼圆" pitchFamily="49" charset="-122"/>
              </a:rPr>
              <a:t>n</a:t>
            </a:r>
            <a:r>
              <a:rPr kumimoji="1" lang="zh-CN" altLang="zh-CN" sz="2000" b="1" dirty="0" smtClean="0">
                <a:effectLst>
                  <a:outerShdw blurRad="38100" dist="38100" dir="2700000" algn="tl">
                    <a:srgbClr val="C0C0C0"/>
                  </a:outerShdw>
                </a:effectLst>
                <a:latin typeface="幼圆" pitchFamily="49" charset="-122"/>
                <a:ea typeface="幼圆" pitchFamily="49" charset="-122"/>
              </a:rPr>
              <a:t>个顶点</a:t>
            </a:r>
          </a:p>
          <a:p>
            <a:pPr eaLnBrk="0" hangingPunct="0">
              <a:lnSpc>
                <a:spcPct val="70000"/>
              </a:lnSpc>
              <a:spcBef>
                <a:spcPct val="50000"/>
              </a:spcBef>
              <a:defRPr/>
            </a:pPr>
            <a:r>
              <a:rPr kumimoji="1" lang="zh-CN" altLang="zh-CN" sz="2000" b="1" dirty="0" smtClean="0">
                <a:effectLst>
                  <a:outerShdw blurRad="38100" dist="38100" dir="2700000" algn="tl">
                    <a:srgbClr val="C0C0C0"/>
                  </a:outerShdw>
                </a:effectLst>
                <a:latin typeface="幼圆" pitchFamily="49" charset="-122"/>
                <a:ea typeface="幼圆" pitchFamily="49" charset="-122"/>
              </a:rPr>
              <a:t>                           </a:t>
            </a:r>
            <a:r>
              <a:rPr kumimoji="1" lang="en-US" altLang="zh-CN" sz="2000" b="1" dirty="0" smtClean="0">
                <a:effectLst>
                  <a:outerShdw blurRad="38100" dist="38100" dir="2700000" algn="tl">
                    <a:srgbClr val="C0C0C0"/>
                  </a:outerShdw>
                </a:effectLst>
                <a:latin typeface="幼圆" pitchFamily="49" charset="-122"/>
                <a:ea typeface="幼圆" pitchFamily="49" charset="-122"/>
              </a:rPr>
              <a:t>n-1</a:t>
            </a:r>
            <a:r>
              <a:rPr kumimoji="1" lang="zh-CN" altLang="zh-CN" sz="2000" b="1" dirty="0" smtClean="0">
                <a:effectLst>
                  <a:outerShdw blurRad="38100" dist="38100" dir="2700000" algn="tl">
                    <a:srgbClr val="C0C0C0"/>
                  </a:outerShdw>
                </a:effectLst>
                <a:latin typeface="幼圆" pitchFamily="49" charset="-122"/>
                <a:ea typeface="幼圆" pitchFamily="49" charset="-122"/>
              </a:rPr>
              <a:t>条边</a:t>
            </a:r>
          </a:p>
          <a:p>
            <a:pPr eaLnBrk="0" hangingPunct="0">
              <a:lnSpc>
                <a:spcPct val="70000"/>
              </a:lnSpc>
              <a:spcBef>
                <a:spcPct val="50000"/>
              </a:spcBef>
              <a:defRPr/>
            </a:pPr>
            <a:r>
              <a:rPr kumimoji="1" lang="zh-CN" altLang="zh-CN" sz="2000" b="1" dirty="0" smtClean="0">
                <a:effectLst>
                  <a:outerShdw blurRad="38100" dist="38100" dir="2700000" algn="tl">
                    <a:srgbClr val="C0C0C0"/>
                  </a:outerShdw>
                </a:effectLst>
                <a:latin typeface="幼圆" pitchFamily="49" charset="-122"/>
                <a:ea typeface="幼圆" pitchFamily="49" charset="-122"/>
              </a:rPr>
              <a:t>                           连通</a:t>
            </a:r>
            <a:r>
              <a:rPr kumimoji="1" lang="zh-CN" altLang="en-US" sz="2400" b="1" i="1" dirty="0" smtClean="0">
                <a:effectLst>
                  <a:outerShdw blurRad="38100" dist="38100" dir="2700000" algn="tl">
                    <a:srgbClr val="C0C0C0"/>
                  </a:outerShdw>
                </a:effectLst>
                <a:latin typeface="幼圆" pitchFamily="49" charset="-122"/>
                <a:ea typeface="幼圆" pitchFamily="49" charset="-122"/>
              </a:rPr>
              <a:t>                          </a:t>
            </a:r>
            <a:endParaRPr kumimoji="1" lang="zh-CN" altLang="en-US" sz="2000" b="1" dirty="0" smtClean="0">
              <a:effectLst>
                <a:outerShdw blurRad="38100" dist="38100" dir="2700000" algn="tl">
                  <a:srgbClr val="C0C0C0"/>
                </a:outerShdw>
              </a:effectLst>
              <a:latin typeface="幼圆" pitchFamily="49" charset="-122"/>
              <a:ea typeface="幼圆" pitchFamily="49" charset="-122"/>
            </a:endParaRPr>
          </a:p>
          <a:p>
            <a:pPr eaLnBrk="0" hangingPunct="0">
              <a:spcBef>
                <a:spcPct val="50000"/>
              </a:spcBef>
              <a:defRPr/>
            </a:pPr>
            <a:endParaRPr kumimoji="1" lang="en-US" altLang="zh-CN" sz="2400" b="1" dirty="0" smtClean="0">
              <a:effectLst>
                <a:outerShdw blurRad="38100" dist="38100" dir="2700000" algn="tl">
                  <a:srgbClr val="C0C0C0"/>
                </a:outerShdw>
              </a:effectLst>
              <a:latin typeface="幼圆" pitchFamily="49" charset="-122"/>
              <a:ea typeface="幼圆" pitchFamily="49" charset="-122"/>
            </a:endParaRPr>
          </a:p>
        </p:txBody>
      </p:sp>
      <p:grpSp>
        <p:nvGrpSpPr>
          <p:cNvPr id="100358" name="Group 6"/>
          <p:cNvGrpSpPr>
            <a:grpSpLocks/>
          </p:cNvGrpSpPr>
          <p:nvPr/>
        </p:nvGrpSpPr>
        <p:grpSpPr bwMode="auto">
          <a:xfrm>
            <a:off x="2268538" y="4508500"/>
            <a:ext cx="2941637" cy="685800"/>
            <a:chOff x="1454" y="3312"/>
            <a:chExt cx="1853" cy="432"/>
          </a:xfrm>
        </p:grpSpPr>
        <p:sp>
          <p:nvSpPr>
            <p:cNvPr id="100359" name="Text Box 7"/>
            <p:cNvSpPr txBox="1">
              <a:spLocks noChangeArrowheads="1"/>
            </p:cNvSpPr>
            <p:nvPr/>
          </p:nvSpPr>
          <p:spPr bwMode="auto">
            <a:xfrm>
              <a:off x="1454" y="3312"/>
              <a:ext cx="585" cy="236"/>
            </a:xfrm>
            <a:prstGeom prst="rect">
              <a:avLst/>
            </a:prstGeom>
            <a:ln>
              <a:solidFill>
                <a:srgbClr val="FFFF00"/>
              </a:solidFill>
              <a:headEnd/>
              <a:tailEnd/>
            </a:ln>
            <a:extLst/>
          </p:spPr>
          <p:style>
            <a:lnRef idx="1">
              <a:schemeClr val="accent1"/>
            </a:lnRef>
            <a:fillRef idx="3">
              <a:schemeClr val="accent1"/>
            </a:fillRef>
            <a:effectRef idx="2">
              <a:schemeClr val="accent1"/>
            </a:effectRef>
            <a:fontRef idx="minor">
              <a:schemeClr val="lt1"/>
            </a:fontRef>
          </p:style>
          <p:txBody>
            <a:bodyPr wrap="none" lIns="0" tIns="0" rIns="0" bIns="0">
              <a:spAutoFit/>
            </a:bodyPr>
            <a:lstStyle/>
            <a:p>
              <a:pPr>
                <a:spcBef>
                  <a:spcPct val="50000"/>
                </a:spcBef>
                <a:defRPr/>
              </a:pPr>
              <a:r>
                <a:rPr kumimoji="1" lang="zh-CN" altLang="en-US" sz="2400" b="1" dirty="0">
                  <a:solidFill>
                    <a:srgbClr val="000018"/>
                  </a:solidFill>
                  <a:effectLst>
                    <a:outerShdw blurRad="38100" dist="38100" dir="2700000" algn="tl">
                      <a:srgbClr val="000000"/>
                    </a:outerShdw>
                  </a:effectLst>
                  <a:latin typeface="黑体" pitchFamily="49" charset="-122"/>
                  <a:ea typeface="黑体" pitchFamily="49" charset="-122"/>
                </a:rPr>
                <a:t>生成树</a:t>
              </a:r>
              <a:endParaRPr kumimoji="1" lang="zh-CN" altLang="en-US" sz="2400" b="1" dirty="0">
                <a:solidFill>
                  <a:srgbClr val="000018"/>
                </a:solidFill>
                <a:latin typeface="黑体" pitchFamily="49" charset="-122"/>
                <a:ea typeface="黑体" pitchFamily="49" charset="-122"/>
              </a:endParaRPr>
            </a:p>
          </p:txBody>
        </p:sp>
        <p:grpSp>
          <p:nvGrpSpPr>
            <p:cNvPr id="18440" name="Group 8"/>
            <p:cNvGrpSpPr>
              <a:grpSpLocks/>
            </p:cNvGrpSpPr>
            <p:nvPr/>
          </p:nvGrpSpPr>
          <p:grpSpPr bwMode="auto">
            <a:xfrm>
              <a:off x="2078" y="3336"/>
              <a:ext cx="480" cy="187"/>
              <a:chOff x="1632" y="3144"/>
              <a:chExt cx="480" cy="187"/>
            </a:xfrm>
          </p:grpSpPr>
          <p:sp>
            <p:nvSpPr>
              <p:cNvPr id="18448" name="Line 9"/>
              <p:cNvSpPr>
                <a:spLocks noChangeShapeType="1"/>
              </p:cNvSpPr>
              <p:nvPr/>
            </p:nvSpPr>
            <p:spPr bwMode="auto">
              <a:xfrm>
                <a:off x="1632" y="3216"/>
                <a:ext cx="384" cy="0"/>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sp>
            <p:nvSpPr>
              <p:cNvPr id="18449" name="Line 10"/>
              <p:cNvSpPr>
                <a:spLocks noChangeShapeType="1"/>
              </p:cNvSpPr>
              <p:nvPr/>
            </p:nvSpPr>
            <p:spPr bwMode="auto">
              <a:xfrm>
                <a:off x="1632" y="3264"/>
                <a:ext cx="384" cy="0"/>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sp>
            <p:nvSpPr>
              <p:cNvPr id="18450" name="Line 11"/>
              <p:cNvSpPr>
                <a:spLocks noChangeShapeType="1"/>
              </p:cNvSpPr>
              <p:nvPr/>
            </p:nvSpPr>
            <p:spPr bwMode="auto">
              <a:xfrm>
                <a:off x="1920" y="3144"/>
                <a:ext cx="192" cy="96"/>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sp>
            <p:nvSpPr>
              <p:cNvPr id="18451" name="Line 12"/>
              <p:cNvSpPr>
                <a:spLocks noChangeShapeType="1"/>
              </p:cNvSpPr>
              <p:nvPr/>
            </p:nvSpPr>
            <p:spPr bwMode="auto">
              <a:xfrm flipH="1">
                <a:off x="1916" y="3235"/>
                <a:ext cx="192" cy="96"/>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grpSp>
        <p:sp>
          <p:nvSpPr>
            <p:cNvPr id="100365" name="Text Box 13"/>
            <p:cNvSpPr txBox="1">
              <a:spLocks noChangeArrowheads="1"/>
            </p:cNvSpPr>
            <p:nvPr/>
          </p:nvSpPr>
          <p:spPr bwMode="auto">
            <a:xfrm>
              <a:off x="2624" y="3322"/>
              <a:ext cx="683" cy="236"/>
            </a:xfrm>
            <a:prstGeom prst="rect">
              <a:avLst/>
            </a:prstGeom>
            <a:solidFill>
              <a:srgbClr val="CCFFCC"/>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kumimoji="1" lang="en-US" altLang="zh-CN" sz="2400" b="1">
                  <a:solidFill>
                    <a:srgbClr val="000018"/>
                  </a:solidFill>
                  <a:effectLst>
                    <a:outerShdw blurRad="38100" dist="38100" dir="2700000" algn="tl">
                      <a:srgbClr val="000000"/>
                    </a:outerShdw>
                  </a:effectLst>
                  <a:latin typeface="黑体" pitchFamily="49" charset="-122"/>
                  <a:ea typeface="黑体" pitchFamily="49" charset="-122"/>
                </a:rPr>
                <a:t>n-1</a:t>
              </a:r>
              <a:r>
                <a:rPr kumimoji="1" lang="zh-CN" altLang="zh-CN" sz="2400" b="1">
                  <a:solidFill>
                    <a:srgbClr val="000018"/>
                  </a:solidFill>
                  <a:effectLst>
                    <a:outerShdw blurRad="38100" dist="38100" dir="2700000" algn="tl">
                      <a:srgbClr val="000000"/>
                    </a:outerShdw>
                  </a:effectLst>
                  <a:latin typeface="黑体" pitchFamily="49" charset="-122"/>
                  <a:ea typeface="黑体" pitchFamily="49" charset="-122"/>
                </a:rPr>
                <a:t>条边</a:t>
              </a:r>
              <a:endParaRPr kumimoji="1" lang="zh-CN" altLang="en-US" sz="2400" b="1">
                <a:solidFill>
                  <a:srgbClr val="000018"/>
                </a:solidFill>
                <a:latin typeface="黑体" pitchFamily="49" charset="-122"/>
                <a:ea typeface="黑体" pitchFamily="49" charset="-122"/>
              </a:endParaRPr>
            </a:p>
          </p:txBody>
        </p:sp>
        <p:grpSp>
          <p:nvGrpSpPr>
            <p:cNvPr id="18442" name="Group 14"/>
            <p:cNvGrpSpPr>
              <a:grpSpLocks/>
            </p:cNvGrpSpPr>
            <p:nvPr/>
          </p:nvGrpSpPr>
          <p:grpSpPr bwMode="auto">
            <a:xfrm>
              <a:off x="2024" y="3532"/>
              <a:ext cx="524" cy="182"/>
              <a:chOff x="1498" y="3340"/>
              <a:chExt cx="524" cy="182"/>
            </a:xfrm>
          </p:grpSpPr>
          <p:sp>
            <p:nvSpPr>
              <p:cNvPr id="18444" name="Line 15"/>
              <p:cNvSpPr>
                <a:spLocks noChangeShapeType="1"/>
              </p:cNvSpPr>
              <p:nvPr/>
            </p:nvSpPr>
            <p:spPr bwMode="auto">
              <a:xfrm>
                <a:off x="1602" y="3408"/>
                <a:ext cx="414" cy="0"/>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0" tIns="0" rIns="0" bIns="0" anchor="ctr">
                <a:spAutoFit/>
              </a:bodyPr>
              <a:lstStyle/>
              <a:p>
                <a:endParaRPr lang="zh-CN" altLang="en-US" b="1">
                  <a:latin typeface="黑体" pitchFamily="49" charset="-122"/>
                  <a:ea typeface="黑体" pitchFamily="49" charset="-122"/>
                </a:endParaRPr>
              </a:p>
            </p:txBody>
          </p:sp>
          <p:sp>
            <p:nvSpPr>
              <p:cNvPr id="18445" name="Line 16"/>
              <p:cNvSpPr>
                <a:spLocks noChangeShapeType="1"/>
              </p:cNvSpPr>
              <p:nvPr/>
            </p:nvSpPr>
            <p:spPr bwMode="auto">
              <a:xfrm>
                <a:off x="1608" y="3454"/>
                <a:ext cx="414" cy="0"/>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0" tIns="0" rIns="0" bIns="0" anchor="ctr">
                <a:spAutoFit/>
              </a:bodyPr>
              <a:lstStyle/>
              <a:p>
                <a:endParaRPr lang="zh-CN" altLang="en-US" b="1">
                  <a:latin typeface="黑体" pitchFamily="49" charset="-122"/>
                  <a:ea typeface="黑体" pitchFamily="49" charset="-122"/>
                </a:endParaRPr>
              </a:p>
            </p:txBody>
          </p:sp>
          <p:sp>
            <p:nvSpPr>
              <p:cNvPr id="18446" name="Line 17"/>
              <p:cNvSpPr>
                <a:spLocks noChangeShapeType="1"/>
              </p:cNvSpPr>
              <p:nvPr/>
            </p:nvSpPr>
            <p:spPr bwMode="auto">
              <a:xfrm flipH="1">
                <a:off x="1498" y="3340"/>
                <a:ext cx="192" cy="96"/>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sp>
            <p:nvSpPr>
              <p:cNvPr id="18447" name="Line 18"/>
              <p:cNvSpPr>
                <a:spLocks noChangeShapeType="1"/>
              </p:cNvSpPr>
              <p:nvPr/>
            </p:nvSpPr>
            <p:spPr bwMode="auto">
              <a:xfrm>
                <a:off x="1508" y="3426"/>
                <a:ext cx="192" cy="96"/>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0" tIns="0" rIns="0" bIns="0" anchor="ctr">
                <a:spAutoFit/>
              </a:bodyPr>
              <a:lstStyle/>
              <a:p>
                <a:endParaRPr lang="zh-CN" altLang="en-US" b="1">
                  <a:latin typeface="黑体" pitchFamily="49" charset="-122"/>
                  <a:ea typeface="黑体" pitchFamily="49" charset="-122"/>
                </a:endParaRPr>
              </a:p>
            </p:txBody>
          </p:sp>
        </p:grpSp>
        <p:sp>
          <p:nvSpPr>
            <p:cNvPr id="18443" name="Line 19"/>
            <p:cNvSpPr>
              <a:spLocks noChangeShapeType="1"/>
            </p:cNvSpPr>
            <p:nvPr/>
          </p:nvSpPr>
          <p:spPr bwMode="auto">
            <a:xfrm>
              <a:off x="2270" y="3504"/>
              <a:ext cx="240" cy="240"/>
            </a:xfrm>
            <a:prstGeom prst="line">
              <a:avLst/>
            </a:prstGeom>
            <a:noFill/>
            <a:ln w="9525">
              <a:solidFill>
                <a:srgbClr val="FFFF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b="1">
                <a:latin typeface="黑体" pitchFamily="49" charset="-122"/>
                <a:ea typeface="黑体"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blinds(horizontal)">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Rot="1" noChangeArrowheads="1"/>
          </p:cNvSpPr>
          <p:nvPr>
            <p:ph type="title"/>
          </p:nvPr>
        </p:nvSpPr>
        <p:spPr/>
        <p:txBody>
          <a:bodyPr>
            <a:normAutofit fontScale="90000"/>
          </a:bodyPr>
          <a:lstStyle/>
          <a:p>
            <a:pPr fontAlgn="auto">
              <a:spcAft>
                <a:spcPts val="0"/>
              </a:spcAft>
              <a:defRPr/>
            </a:pPr>
            <a:r>
              <a:rPr lang="en-US" altLang="zh-CN" smtClean="0"/>
              <a:t>$4.1 </a:t>
            </a:r>
            <a:r>
              <a:rPr lang="zh-CN" altLang="en-US" smtClean="0"/>
              <a:t>图</a:t>
            </a:r>
            <a:r>
              <a:rPr lang="en-US" altLang="zh-CN" smtClean="0">
                <a:latin typeface="Arial" charset="0"/>
              </a:rPr>
              <a:t>—</a:t>
            </a:r>
            <a:r>
              <a:rPr lang="zh-CN" altLang="en-US" smtClean="0"/>
              <a:t>图的基本概念</a:t>
            </a:r>
            <a:r>
              <a:rPr lang="en-US" altLang="zh-CN" smtClean="0"/>
              <a:t>7-</a:t>
            </a:r>
            <a:r>
              <a:rPr lang="zh-CN" altLang="en-US" smtClean="0"/>
              <a:t>子图</a:t>
            </a:r>
          </a:p>
        </p:txBody>
      </p:sp>
      <p:graphicFrame>
        <p:nvGraphicFramePr>
          <p:cNvPr id="101381" name="Object 5"/>
          <p:cNvGraphicFramePr>
            <a:graphicFrameLocks noChangeAspect="1"/>
          </p:cNvGraphicFramePr>
          <p:nvPr>
            <p:extLst>
              <p:ext uri="{D42A27DB-BD31-4B8C-83A1-F6EECF244321}">
                <p14:modId xmlns:p14="http://schemas.microsoft.com/office/powerpoint/2010/main" val="2097431861"/>
              </p:ext>
            </p:extLst>
          </p:nvPr>
        </p:nvGraphicFramePr>
        <p:xfrm>
          <a:off x="5436096" y="1340768"/>
          <a:ext cx="3148013" cy="3816127"/>
        </p:xfrm>
        <a:graphic>
          <a:graphicData uri="http://schemas.openxmlformats.org/presentationml/2006/ole">
            <mc:AlternateContent xmlns:mc="http://schemas.openxmlformats.org/markup-compatibility/2006">
              <mc:Choice xmlns:v="urn:schemas-microsoft-com:vml" Requires="v">
                <p:oleObj spid="_x0000_s19482" name="SmartDraw" r:id="rId3" imgW="2642616" imgH="3401568" progId="SmartDraw.2">
                  <p:embed/>
                </p:oleObj>
              </mc:Choice>
              <mc:Fallback>
                <p:oleObj name="SmartDraw" r:id="rId3" imgW="2642616" imgH="3401568"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340768"/>
                        <a:ext cx="3148013" cy="3816127"/>
                      </a:xfrm>
                      <a:prstGeom prst="rect">
                        <a:avLst/>
                      </a:prstGeom>
                      <a:solidFill>
                        <a:schemeClr val="accent1"/>
                      </a:solidFill>
                      <a:ln>
                        <a:noFill/>
                      </a:ln>
                      <a:extLst/>
                    </p:spPr>
                  </p:pic>
                </p:oleObj>
              </mc:Fallback>
            </mc:AlternateContent>
          </a:graphicData>
        </a:graphic>
      </p:graphicFrame>
      <p:sp>
        <p:nvSpPr>
          <p:cNvPr id="19461" name="Text Box 6"/>
          <p:cNvSpPr txBox="1">
            <a:spLocks noChangeArrowheads="1"/>
          </p:cNvSpPr>
          <p:nvPr/>
        </p:nvSpPr>
        <p:spPr bwMode="auto">
          <a:xfrm>
            <a:off x="250825" y="2420938"/>
            <a:ext cx="4897438" cy="229235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latin typeface="黑体" pitchFamily="49" charset="-122"/>
                <a:ea typeface="黑体" pitchFamily="49" charset="-122"/>
              </a:rPr>
              <a:t>子图是图的一部分，它本身也是一</a:t>
            </a:r>
          </a:p>
          <a:p>
            <a:pPr eaLnBrk="1" hangingPunct="1"/>
            <a:r>
              <a:rPr lang="zh-CN" altLang="en-US" sz="2400" b="1">
                <a:latin typeface="黑体" pitchFamily="49" charset="-122"/>
                <a:ea typeface="黑体" pitchFamily="49" charset="-122"/>
              </a:rPr>
              <a:t>个图。如果有图</a:t>
            </a:r>
            <a:r>
              <a:rPr lang="en-US" altLang="zh-CN" sz="2400" b="1">
                <a:latin typeface="黑体" pitchFamily="49" charset="-122"/>
                <a:ea typeface="黑体" pitchFamily="49" charset="-122"/>
              </a:rPr>
              <a:t>G=(V</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E)</a:t>
            </a:r>
            <a:r>
              <a:rPr lang="zh-CN" altLang="en-US" sz="2400" b="1">
                <a:latin typeface="黑体" pitchFamily="49" charset="-122"/>
                <a:ea typeface="黑体" pitchFamily="49" charset="-122"/>
              </a:rPr>
              <a:t>和</a:t>
            </a:r>
            <a:r>
              <a:rPr lang="en-US" altLang="zh-CN" sz="2400" b="1">
                <a:latin typeface="黑体" pitchFamily="49" charset="-122"/>
                <a:ea typeface="黑体" pitchFamily="49" charset="-122"/>
              </a:rPr>
              <a:t>G′=(V′,E′)</a:t>
            </a:r>
            <a:r>
              <a:rPr lang="zh-CN" altLang="en-US" sz="2400" b="1">
                <a:latin typeface="黑体" pitchFamily="49" charset="-122"/>
                <a:ea typeface="黑体" pitchFamily="49" charset="-122"/>
              </a:rPr>
              <a:t>，</a:t>
            </a:r>
          </a:p>
          <a:p>
            <a:pPr eaLnBrk="1" hangingPunct="1"/>
            <a:r>
              <a:rPr lang="zh-CN" altLang="en-US" sz="2400" b="1">
                <a:latin typeface="黑体" pitchFamily="49" charset="-122"/>
                <a:ea typeface="黑体" pitchFamily="49" charset="-122"/>
              </a:rPr>
              <a:t>且</a:t>
            </a:r>
            <a:r>
              <a:rPr lang="en-US" altLang="zh-CN" sz="2400" b="1">
                <a:latin typeface="黑体" pitchFamily="49" charset="-122"/>
                <a:ea typeface="黑体" pitchFamily="49" charset="-122"/>
              </a:rPr>
              <a:t>V′</a:t>
            </a:r>
            <a:r>
              <a:rPr lang="zh-CN" altLang="en-US" sz="2400" b="1">
                <a:latin typeface="黑体" pitchFamily="49" charset="-122"/>
                <a:ea typeface="黑体" pitchFamily="49" charset="-122"/>
              </a:rPr>
              <a:t>是</a:t>
            </a:r>
            <a:r>
              <a:rPr lang="en-US" altLang="zh-CN" sz="2400" b="1">
                <a:latin typeface="黑体" pitchFamily="49" charset="-122"/>
                <a:ea typeface="黑体" pitchFamily="49" charset="-122"/>
              </a:rPr>
              <a:t>V</a:t>
            </a:r>
            <a:r>
              <a:rPr lang="zh-CN" altLang="en-US" sz="2400" b="1">
                <a:latin typeface="黑体" pitchFamily="49" charset="-122"/>
                <a:ea typeface="黑体" pitchFamily="49" charset="-122"/>
              </a:rPr>
              <a:t>的子集，</a:t>
            </a:r>
            <a:r>
              <a:rPr lang="en-US" altLang="zh-CN" sz="2400" b="1">
                <a:latin typeface="黑体" pitchFamily="49" charset="-122"/>
                <a:ea typeface="黑体" pitchFamily="49" charset="-122"/>
              </a:rPr>
              <a:t>E′</a:t>
            </a:r>
            <a:r>
              <a:rPr lang="zh-CN" altLang="en-US" sz="2400" b="1">
                <a:latin typeface="黑体" pitchFamily="49" charset="-122"/>
                <a:ea typeface="黑体" pitchFamily="49" charset="-122"/>
              </a:rPr>
              <a:t>是</a:t>
            </a:r>
            <a:r>
              <a:rPr lang="en-US" altLang="zh-CN" sz="2400" b="1">
                <a:latin typeface="黑体" pitchFamily="49" charset="-122"/>
                <a:ea typeface="黑体" pitchFamily="49" charset="-122"/>
              </a:rPr>
              <a:t>E</a:t>
            </a:r>
            <a:r>
              <a:rPr lang="zh-CN" altLang="en-US" sz="2400" b="1">
                <a:latin typeface="黑体" pitchFamily="49" charset="-122"/>
                <a:ea typeface="黑体" pitchFamily="49" charset="-122"/>
              </a:rPr>
              <a:t>的子集，则称</a:t>
            </a:r>
            <a:r>
              <a:rPr lang="en-US" altLang="zh-CN" sz="2400" b="1">
                <a:latin typeface="黑体" pitchFamily="49" charset="-122"/>
                <a:ea typeface="黑体" pitchFamily="49" charset="-122"/>
              </a:rPr>
              <a:t>G′</a:t>
            </a:r>
            <a:r>
              <a:rPr lang="zh-CN" altLang="en-US" sz="2400" b="1">
                <a:latin typeface="黑体" pitchFamily="49" charset="-122"/>
                <a:ea typeface="黑体" pitchFamily="49" charset="-122"/>
              </a:rPr>
              <a:t>是</a:t>
            </a:r>
            <a:r>
              <a:rPr lang="en-US" altLang="zh-CN" sz="2400" b="1">
                <a:latin typeface="黑体" pitchFamily="49" charset="-122"/>
                <a:ea typeface="黑体" pitchFamily="49" charset="-122"/>
              </a:rPr>
              <a:t>G</a:t>
            </a:r>
            <a:r>
              <a:rPr lang="zh-CN" altLang="en-US" sz="2400" b="1">
                <a:latin typeface="黑体" pitchFamily="49" charset="-122"/>
                <a:ea typeface="黑体" pitchFamily="49" charset="-122"/>
              </a:rPr>
              <a:t>的子图。图</a:t>
            </a:r>
            <a:r>
              <a:rPr lang="en-US" altLang="zh-CN" sz="2400" b="1">
                <a:latin typeface="黑体" pitchFamily="49" charset="-122"/>
                <a:ea typeface="黑体" pitchFamily="49" charset="-122"/>
              </a:rPr>
              <a:t>4-1</a:t>
            </a:r>
            <a:r>
              <a:rPr lang="zh-CN" altLang="en-US" sz="2400" b="1">
                <a:latin typeface="黑体" pitchFamily="49" charset="-122"/>
                <a:ea typeface="黑体" pitchFamily="49" charset="-122"/>
              </a:rPr>
              <a:t>实际上是中国铁路交通图的一个子图。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blinds(horizontal)">
                                      <p:cBhvr>
                                        <p:cTn id="7"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rrowheads="1"/>
          </p:cNvSpPr>
          <p:nvPr>
            <p:ph type="title"/>
          </p:nvPr>
        </p:nvSpPr>
        <p:spPr>
          <a:xfrm>
            <a:off x="-108520" y="-83345"/>
            <a:ext cx="9726613" cy="1695451"/>
          </a:xfrm>
        </p:spPr>
        <p:txBody>
          <a:bodyPr/>
          <a:lstStyle/>
          <a:p>
            <a:pPr fontAlgn="auto">
              <a:spcAft>
                <a:spcPts val="0"/>
              </a:spcAft>
              <a:defRPr/>
            </a:pPr>
            <a:r>
              <a:rPr lang="en-US" altLang="zh-CN" dirty="0" smtClean="0"/>
              <a:t>$4.1 </a:t>
            </a:r>
            <a:r>
              <a:rPr lang="zh-CN" altLang="en-US" dirty="0" smtClean="0"/>
              <a:t>图</a:t>
            </a:r>
            <a:r>
              <a:rPr lang="en-US" altLang="zh-CN" dirty="0" smtClean="0">
                <a:latin typeface="Arial" charset="0"/>
              </a:rPr>
              <a:t>—</a:t>
            </a:r>
            <a:r>
              <a:rPr lang="zh-CN" altLang="en-US" dirty="0" smtClean="0"/>
              <a:t>图的基本概念</a:t>
            </a:r>
            <a:r>
              <a:rPr lang="en-US" altLang="zh-CN" dirty="0" smtClean="0"/>
              <a:t>8-</a:t>
            </a:r>
            <a:r>
              <a:rPr lang="zh-CN" altLang="en-US" dirty="0" smtClean="0"/>
              <a:t>邻接顶点</a:t>
            </a:r>
          </a:p>
        </p:txBody>
      </p:sp>
      <p:sp>
        <p:nvSpPr>
          <p:cNvPr id="20484" name="Text Box 4"/>
          <p:cNvSpPr txBox="1">
            <a:spLocks noChangeArrowheads="1"/>
          </p:cNvSpPr>
          <p:nvPr/>
        </p:nvSpPr>
        <p:spPr bwMode="auto">
          <a:xfrm>
            <a:off x="398463" y="1196975"/>
            <a:ext cx="84216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b="1" dirty="0">
                <a:solidFill>
                  <a:srgbClr val="FFFF00"/>
                </a:solidFill>
                <a:latin typeface="黑体" pitchFamily="49" charset="-122"/>
                <a:ea typeface="黑体" pitchFamily="49" charset="-122"/>
              </a:rPr>
              <a:t> </a:t>
            </a:r>
            <a:r>
              <a:rPr lang="zh-CN" altLang="en-US" sz="2800" b="1" dirty="0">
                <a:solidFill>
                  <a:srgbClr val="FFFF00"/>
                </a:solidFill>
                <a:latin typeface="黑体" pitchFamily="49" charset="-122"/>
                <a:ea typeface="黑体" pitchFamily="49" charset="-122"/>
              </a:rPr>
              <a:t>邻接顶点  </a:t>
            </a:r>
            <a:r>
              <a:rPr lang="zh-CN" altLang="en-US" sz="2800" b="1" dirty="0">
                <a:latin typeface="黑体" pitchFamily="49" charset="-122"/>
                <a:ea typeface="黑体" pitchFamily="49" charset="-122"/>
              </a:rPr>
              <a:t>在无向图中，若两个顶点之间有边连接，则这两个顶点互为邻接顶点 </a:t>
            </a:r>
          </a:p>
        </p:txBody>
      </p:sp>
      <p:graphicFrame>
        <p:nvGraphicFramePr>
          <p:cNvPr id="102405" name="Object 5"/>
          <p:cNvGraphicFramePr>
            <a:graphicFrameLocks noChangeAspect="1"/>
          </p:cNvGraphicFramePr>
          <p:nvPr/>
        </p:nvGraphicFramePr>
        <p:xfrm>
          <a:off x="1763713" y="2852738"/>
          <a:ext cx="5256212" cy="1422400"/>
        </p:xfrm>
        <a:graphic>
          <a:graphicData uri="http://schemas.openxmlformats.org/presentationml/2006/ole">
            <mc:AlternateContent xmlns:mc="http://schemas.openxmlformats.org/markup-compatibility/2006">
              <mc:Choice xmlns:v="urn:schemas-microsoft-com:vml" Requires="v">
                <p:oleObj spid="_x0000_s20506" name="SmartDraw" r:id="rId3" imgW="2907792" imgH="658368" progId="SmartDraw.2">
                  <p:embed/>
                </p:oleObj>
              </mc:Choice>
              <mc:Fallback>
                <p:oleObj name="SmartDraw" r:id="rId3" imgW="2907792" imgH="658368" progId="SmartDraw.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852738"/>
                        <a:ext cx="5256212" cy="142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blinds(horizontal)">
                                      <p:cBhvr>
                                        <p:cTn id="7"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rrowheads="1"/>
          </p:cNvSpPr>
          <p:nvPr>
            <p:ph type="title"/>
          </p:nvPr>
        </p:nvSpPr>
        <p:spPr/>
        <p:txBody>
          <a:bodyPr/>
          <a:lstStyle/>
          <a:p>
            <a:pPr fontAlgn="auto">
              <a:spcAft>
                <a:spcPts val="0"/>
              </a:spcAft>
              <a:defRPr/>
            </a:pPr>
            <a:r>
              <a:rPr lang="zh-CN" altLang="en-US" dirty="0" smtClean="0"/>
              <a:t>图的存储</a:t>
            </a:r>
          </a:p>
        </p:txBody>
      </p:sp>
      <p:sp>
        <p:nvSpPr>
          <p:cNvPr id="24581" name="Rectangle 3"/>
          <p:cNvSpPr>
            <a:spLocks noGrp="1" noRot="1" noChangeArrowheads="1"/>
          </p:cNvSpPr>
          <p:nvPr>
            <p:ph idx="1"/>
          </p:nvPr>
        </p:nvSpPr>
        <p:spPr/>
        <p:txBody>
          <a:bodyPr/>
          <a:lstStyle/>
          <a:p>
            <a:pPr fontAlgn="auto">
              <a:buFont typeface="Arial" pitchFamily="34" charset="0"/>
              <a:buChar char="•"/>
              <a:defRPr/>
            </a:pPr>
            <a:r>
              <a:rPr lang="zh-CN" altLang="en-US" dirty="0" smtClean="0"/>
              <a:t>回忆</a:t>
            </a:r>
            <a:r>
              <a:rPr lang="en-US" altLang="zh-CN" dirty="0" smtClean="0"/>
              <a:t>: </a:t>
            </a:r>
            <a:r>
              <a:rPr lang="zh-CN" altLang="en-US" dirty="0" smtClean="0"/>
              <a:t>路由协议</a:t>
            </a:r>
            <a:r>
              <a:rPr lang="zh-CN" altLang="en-US" dirty="0" smtClean="0"/>
              <a:t>设</a:t>
            </a:r>
            <a:r>
              <a:rPr lang="zh-CN" altLang="en-US" dirty="0" smtClean="0"/>
              <a:t>问题中</a:t>
            </a:r>
            <a:r>
              <a:rPr lang="en-US" altLang="zh-CN" dirty="0" smtClean="0"/>
              <a:t>, </a:t>
            </a:r>
            <a:r>
              <a:rPr lang="zh-CN" altLang="en-US" dirty="0" smtClean="0"/>
              <a:t>需要</a:t>
            </a:r>
            <a:r>
              <a:rPr lang="zh-CN" altLang="en-US" dirty="0" smtClean="0"/>
              <a:t>存储路由器和网关的信息</a:t>
            </a:r>
            <a:r>
              <a:rPr lang="en-US" altLang="zh-CN" dirty="0" smtClean="0"/>
              <a:t>,</a:t>
            </a:r>
            <a:r>
              <a:rPr lang="zh-CN" altLang="en-US" dirty="0" smtClean="0"/>
              <a:t>路由相互</a:t>
            </a:r>
            <a:r>
              <a:rPr lang="zh-CN" altLang="en-US" dirty="0" smtClean="0"/>
              <a:t>之间是否有通路</a:t>
            </a:r>
            <a:r>
              <a:rPr lang="zh-CN" altLang="en-US" dirty="0" smtClean="0"/>
              <a:t>及</a:t>
            </a:r>
            <a:r>
              <a:rPr lang="zh-CN" altLang="en-US" dirty="0"/>
              <a:t>通路</a:t>
            </a:r>
            <a:r>
              <a:rPr lang="zh-CN" altLang="en-US" dirty="0" smtClean="0"/>
              <a:t>长度三个信息</a:t>
            </a:r>
            <a:r>
              <a:rPr lang="en-US" altLang="zh-CN" dirty="0" smtClean="0"/>
              <a:t>. </a:t>
            </a:r>
            <a:r>
              <a:rPr lang="zh-CN" altLang="en-US" dirty="0" smtClean="0"/>
              <a:t>即使部分问题不</a:t>
            </a:r>
            <a:r>
              <a:rPr lang="zh-CN" altLang="en-US" dirty="0" smtClean="0"/>
              <a:t>牵涉通路长度</a:t>
            </a:r>
            <a:r>
              <a:rPr lang="en-US" altLang="zh-CN" dirty="0" smtClean="0"/>
              <a:t>(</a:t>
            </a:r>
            <a:r>
              <a:rPr lang="zh-CN" altLang="en-US" dirty="0" smtClean="0"/>
              <a:t>图的权值</a:t>
            </a:r>
            <a:r>
              <a:rPr lang="en-US" altLang="zh-CN" dirty="0" smtClean="0"/>
              <a:t>), </a:t>
            </a:r>
            <a:r>
              <a:rPr lang="zh-CN" altLang="en-US" dirty="0" smtClean="0"/>
              <a:t>也至少需要存储图的顶点和边的两方面信息</a:t>
            </a:r>
            <a:r>
              <a:rPr lang="en-US" altLang="zh-CN" dirty="0" smtClean="0"/>
              <a:t>,</a:t>
            </a:r>
            <a:r>
              <a:rPr lang="zh-CN" altLang="en-US" dirty="0" smtClean="0"/>
              <a:t>如何存储</a:t>
            </a:r>
            <a:r>
              <a:rPr lang="en-US" altLang="zh-CN" dirty="0" smtClean="0"/>
              <a:t>?</a:t>
            </a:r>
          </a:p>
        </p:txBody>
      </p:sp>
      <p:sp>
        <p:nvSpPr>
          <p:cNvPr id="103428" name="Text Box 4"/>
          <p:cNvSpPr txBox="1">
            <a:spLocks noChangeArrowheads="1"/>
          </p:cNvSpPr>
          <p:nvPr/>
        </p:nvSpPr>
        <p:spPr bwMode="auto">
          <a:xfrm>
            <a:off x="1042937" y="4768850"/>
            <a:ext cx="7129463" cy="457200"/>
          </a:xfrm>
          <a:prstGeom prst="rect">
            <a:avLst/>
          </a:prstGeom>
          <a:solidFill>
            <a:schemeClr val="bg2">
              <a:lumMod val="90000"/>
              <a:lumOff val="10000"/>
            </a:schemeClr>
          </a:solidFill>
          <a:ln/>
        </p:spPr>
        <p:style>
          <a:lnRef idx="1">
            <a:schemeClr val="accent6"/>
          </a:lnRef>
          <a:fillRef idx="3">
            <a:schemeClr val="accent6"/>
          </a:fillRef>
          <a:effectRef idx="2">
            <a:schemeClr val="accent6"/>
          </a:effectRef>
          <a:fontRef idx="minor">
            <a:schemeClr val="lt1"/>
          </a:fontRef>
        </p:style>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lang="zh-CN" altLang="en-US" sz="2400" b="1" dirty="0" smtClean="0">
                <a:solidFill>
                  <a:srgbClr val="FFFF00"/>
                </a:solidFill>
                <a:latin typeface="幼圆" pitchFamily="49" charset="-122"/>
                <a:ea typeface="幼圆" pitchFamily="49" charset="-122"/>
              </a:rPr>
              <a:t>仍然有顺序存储和链式存储</a:t>
            </a:r>
            <a:r>
              <a:rPr lang="en-US" altLang="zh-CN" sz="2400" b="1" dirty="0" smtClean="0">
                <a:solidFill>
                  <a:srgbClr val="FFFF00"/>
                </a:solidFill>
                <a:latin typeface="幼圆" pitchFamily="49" charset="-122"/>
                <a:ea typeface="幼圆" pitchFamily="49" charset="-122"/>
              </a:rPr>
              <a:t>2</a:t>
            </a:r>
            <a:r>
              <a:rPr lang="zh-CN" altLang="en-US" sz="2400" b="1" dirty="0" smtClean="0">
                <a:solidFill>
                  <a:srgbClr val="FFFF00"/>
                </a:solidFill>
                <a:latin typeface="幼圆" pitchFamily="49" charset="-122"/>
                <a:ea typeface="幼圆" pitchFamily="49" charset="-122"/>
              </a:rPr>
              <a:t>种方法</a:t>
            </a:r>
            <a:r>
              <a:rPr lang="en-US" altLang="zh-CN" sz="2400" b="1" dirty="0" smtClean="0">
                <a:solidFill>
                  <a:srgbClr val="FFFF00"/>
                </a:solidFill>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blinds(horizontal)">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rrowheads="1"/>
          </p:cNvSpPr>
          <p:nvPr>
            <p:ph type="title"/>
          </p:nvPr>
        </p:nvSpPr>
        <p:spPr>
          <a:xfrm>
            <a:off x="495300" y="125413"/>
            <a:ext cx="8540750" cy="1143000"/>
          </a:xfrm>
        </p:spPr>
        <p:txBody>
          <a:bodyPr/>
          <a:lstStyle/>
          <a:p>
            <a:pPr fontAlgn="auto">
              <a:spcAft>
                <a:spcPts val="0"/>
              </a:spcAft>
              <a:defRPr/>
            </a:pPr>
            <a:r>
              <a:rPr lang="zh-CN" altLang="en-US" dirty="0" smtClean="0"/>
              <a:t>图的存储</a:t>
            </a:r>
            <a:r>
              <a:rPr lang="en-US" altLang="zh-CN" dirty="0" smtClean="0"/>
              <a:t>1-</a:t>
            </a:r>
            <a:r>
              <a:rPr lang="zh-CN" altLang="en-US" dirty="0" smtClean="0"/>
              <a:t>邻接矩阵</a:t>
            </a:r>
          </a:p>
        </p:txBody>
      </p:sp>
      <p:sp>
        <p:nvSpPr>
          <p:cNvPr id="10"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04452" name="Text Box 4"/>
          <p:cNvSpPr txBox="1">
            <a:spLocks noChangeArrowheads="1"/>
          </p:cNvSpPr>
          <p:nvPr/>
        </p:nvSpPr>
        <p:spPr bwMode="auto">
          <a:xfrm>
            <a:off x="684213" y="1484313"/>
            <a:ext cx="40227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kumimoji="1" lang="zh-CN" altLang="en-US" sz="2400" b="1" dirty="0">
                <a:effectLst>
                  <a:outerShdw blurRad="38100" dist="38100" dir="2700000" algn="tl">
                    <a:srgbClr val="C0C0C0"/>
                  </a:outerShdw>
                </a:effectLst>
                <a:latin typeface="黑体" pitchFamily="49" charset="-122"/>
                <a:ea typeface="黑体" pitchFamily="49" charset="-122"/>
              </a:rPr>
              <a:t>一、数组表示法（邻接矩阵）</a:t>
            </a:r>
            <a:endParaRPr kumimoji="1" lang="zh-CN" altLang="en-US" sz="2400" dirty="0">
              <a:latin typeface="黑体" pitchFamily="49" charset="-122"/>
              <a:ea typeface="黑体" pitchFamily="49" charset="-122"/>
            </a:endParaRPr>
          </a:p>
        </p:txBody>
      </p:sp>
      <p:sp>
        <p:nvSpPr>
          <p:cNvPr id="22533" name="Text Box 5"/>
          <p:cNvSpPr txBox="1">
            <a:spLocks noChangeArrowheads="1"/>
          </p:cNvSpPr>
          <p:nvPr/>
        </p:nvSpPr>
        <p:spPr bwMode="auto">
          <a:xfrm>
            <a:off x="982663" y="2014538"/>
            <a:ext cx="7010400" cy="135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pPr>
            <a:r>
              <a:rPr kumimoji="1" lang="zh-CN" altLang="en-US" sz="2400" b="1" dirty="0">
                <a:latin typeface="黑体" pitchFamily="49" charset="-122"/>
                <a:ea typeface="黑体" pitchFamily="49" charset="-122"/>
              </a:rPr>
              <a:t>设图</a:t>
            </a:r>
            <a:r>
              <a:rPr kumimoji="1" lang="en-US" altLang="zh-CN" sz="2400" b="1" dirty="0">
                <a:latin typeface="黑体" pitchFamily="49" charset="-122"/>
                <a:ea typeface="黑体" pitchFamily="49" charset="-122"/>
              </a:rPr>
              <a:t>G=</a:t>
            </a:r>
            <a:r>
              <a:rPr kumimoji="1" lang="zh-CN" altLang="en-US" sz="2400" b="1" dirty="0">
                <a:latin typeface="黑体" pitchFamily="49" charset="-122"/>
                <a:ea typeface="黑体" pitchFamily="49" charset="-122"/>
              </a:rPr>
              <a:t>（</a:t>
            </a:r>
            <a:r>
              <a:rPr kumimoji="1" lang="en-US" altLang="zh-CN" sz="2400" b="1" dirty="0">
                <a:latin typeface="黑体" pitchFamily="49" charset="-122"/>
                <a:ea typeface="黑体" pitchFamily="49" charset="-122"/>
              </a:rPr>
              <a:t>V</a:t>
            </a:r>
            <a:r>
              <a:rPr kumimoji="1" lang="zh-CN" altLang="en-US" sz="2400" b="1" dirty="0">
                <a:latin typeface="黑体" pitchFamily="49" charset="-122"/>
                <a:ea typeface="黑体" pitchFamily="49" charset="-122"/>
              </a:rPr>
              <a:t>，</a:t>
            </a:r>
            <a:r>
              <a:rPr kumimoji="1" lang="en-US" altLang="zh-CN" sz="2400" b="1" dirty="0">
                <a:latin typeface="黑体" pitchFamily="49" charset="-122"/>
                <a:ea typeface="黑体" pitchFamily="49" charset="-122"/>
              </a:rPr>
              <a:t>{E}</a:t>
            </a:r>
            <a:r>
              <a:rPr kumimoji="1" lang="zh-CN" altLang="en-US" sz="2400" b="1" dirty="0">
                <a:latin typeface="黑体" pitchFamily="49" charset="-122"/>
                <a:ea typeface="黑体" pitchFamily="49" charset="-122"/>
              </a:rPr>
              <a:t>）有</a:t>
            </a:r>
            <a:r>
              <a:rPr kumimoji="1" lang="en-US" altLang="zh-CN" sz="2400" b="1" dirty="0">
                <a:latin typeface="黑体" pitchFamily="49" charset="-122"/>
                <a:ea typeface="黑体" pitchFamily="49" charset="-122"/>
              </a:rPr>
              <a:t>n</a:t>
            </a:r>
            <a:r>
              <a:rPr kumimoji="1" lang="zh-CN" altLang="en-US" sz="2400" b="1" dirty="0">
                <a:latin typeface="黑体" pitchFamily="49" charset="-122"/>
                <a:ea typeface="黑体" pitchFamily="49" charset="-122"/>
              </a:rPr>
              <a:t>个顶点，则</a:t>
            </a:r>
            <a:r>
              <a:rPr kumimoji="1" lang="en-US" altLang="zh-CN" sz="2400" b="1" dirty="0">
                <a:latin typeface="黑体" pitchFamily="49" charset="-122"/>
                <a:ea typeface="黑体" pitchFamily="49" charset="-122"/>
              </a:rPr>
              <a:t>G</a:t>
            </a:r>
            <a:r>
              <a:rPr kumimoji="1" lang="zh-CN" altLang="en-US" sz="2400" b="1" dirty="0">
                <a:latin typeface="黑体" pitchFamily="49" charset="-122"/>
                <a:ea typeface="黑体" pitchFamily="49" charset="-122"/>
              </a:rPr>
              <a:t>的邻接矩阵定义为</a:t>
            </a:r>
            <a:r>
              <a:rPr kumimoji="1" lang="en-US" altLang="zh-CN" sz="2400" b="1" dirty="0">
                <a:latin typeface="黑体" pitchFamily="49" charset="-122"/>
                <a:ea typeface="黑体" pitchFamily="49" charset="-122"/>
              </a:rPr>
              <a:t>n</a:t>
            </a:r>
            <a:r>
              <a:rPr kumimoji="1" lang="zh-CN" altLang="en-US" sz="2400" b="1" dirty="0">
                <a:latin typeface="黑体" pitchFamily="49" charset="-122"/>
                <a:ea typeface="黑体" pitchFamily="49" charset="-122"/>
              </a:rPr>
              <a:t>阶方阵</a:t>
            </a:r>
            <a:r>
              <a:rPr kumimoji="1" lang="en-US" altLang="zh-CN" sz="2400" b="1" dirty="0">
                <a:latin typeface="黑体" pitchFamily="49" charset="-122"/>
                <a:ea typeface="黑体" pitchFamily="49" charset="-122"/>
              </a:rPr>
              <a:t>A</a:t>
            </a:r>
            <a:r>
              <a:rPr kumimoji="1" lang="zh-CN" altLang="en-US" sz="2400" b="1" dirty="0">
                <a:latin typeface="黑体" pitchFamily="49" charset="-122"/>
                <a:ea typeface="黑体" pitchFamily="49" charset="-122"/>
              </a:rPr>
              <a:t>。</a:t>
            </a:r>
          </a:p>
          <a:p>
            <a:pPr eaLnBrk="1" hangingPunct="1">
              <a:lnSpc>
                <a:spcPct val="110000"/>
              </a:lnSpc>
              <a:spcBef>
                <a:spcPct val="50000"/>
              </a:spcBef>
            </a:pPr>
            <a:r>
              <a:rPr kumimoji="1" lang="zh-CN" altLang="en-US" sz="2400" b="1" dirty="0">
                <a:latin typeface="黑体" pitchFamily="49" charset="-122"/>
                <a:ea typeface="黑体" pitchFamily="49" charset="-122"/>
              </a:rPr>
              <a:t>其中：</a:t>
            </a:r>
          </a:p>
        </p:txBody>
      </p:sp>
      <p:graphicFrame>
        <p:nvGraphicFramePr>
          <p:cNvPr id="22534" name="Object 6"/>
          <p:cNvGraphicFramePr>
            <a:graphicFrameLocks noChangeAspect="1"/>
          </p:cNvGraphicFramePr>
          <p:nvPr>
            <p:extLst>
              <p:ext uri="{D42A27DB-BD31-4B8C-83A1-F6EECF244321}">
                <p14:modId xmlns:p14="http://schemas.microsoft.com/office/powerpoint/2010/main" val="659080273"/>
              </p:ext>
            </p:extLst>
          </p:nvPr>
        </p:nvGraphicFramePr>
        <p:xfrm>
          <a:off x="2339752" y="2844800"/>
          <a:ext cx="4967288" cy="1122363"/>
        </p:xfrm>
        <a:graphic>
          <a:graphicData uri="http://schemas.openxmlformats.org/presentationml/2006/ole">
            <mc:AlternateContent xmlns:mc="http://schemas.openxmlformats.org/markup-compatibility/2006">
              <mc:Choice xmlns:v="urn:schemas-microsoft-com:vml" Requires="v">
                <p:oleObj spid="_x0000_s22598" name="Equation" r:id="rId3" imgW="2298700" imgH="558800" progId="Equation.DSMT4">
                  <p:embed/>
                </p:oleObj>
              </mc:Choice>
              <mc:Fallback>
                <p:oleObj name="Equation" r:id="rId3" imgW="2298700" imgH="558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844800"/>
                        <a:ext cx="4967288" cy="11223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5" name="Object 7"/>
          <p:cNvGraphicFramePr>
            <a:graphicFrameLocks noChangeAspect="1"/>
          </p:cNvGraphicFramePr>
          <p:nvPr>
            <p:extLst>
              <p:ext uri="{D42A27DB-BD31-4B8C-83A1-F6EECF244321}">
                <p14:modId xmlns:p14="http://schemas.microsoft.com/office/powerpoint/2010/main" val="3348063109"/>
              </p:ext>
            </p:extLst>
          </p:nvPr>
        </p:nvGraphicFramePr>
        <p:xfrm>
          <a:off x="4817227" y="4676581"/>
          <a:ext cx="4301752" cy="2164804"/>
        </p:xfrm>
        <a:graphic>
          <a:graphicData uri="http://schemas.openxmlformats.org/presentationml/2006/ole">
            <mc:AlternateContent xmlns:mc="http://schemas.openxmlformats.org/markup-compatibility/2006">
              <mc:Choice xmlns:v="urn:schemas-microsoft-com:vml" Requires="v">
                <p:oleObj spid="_x0000_s22599" name="SmartDraw" r:id="rId5" imgW="2999232" imgH="1417320" progId="SmartDraw.2">
                  <p:embed/>
                </p:oleObj>
              </mc:Choice>
              <mc:Fallback>
                <p:oleObj name="SmartDraw" r:id="rId5" imgW="2999232" imgH="1417320" progId="SmartDraw.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227" y="4676581"/>
                        <a:ext cx="4301752" cy="2164804"/>
                      </a:xfrm>
                      <a:prstGeom prst="rect">
                        <a:avLst/>
                      </a:prstGeom>
                      <a:solidFill>
                        <a:schemeClr val="accent1"/>
                      </a:solidFill>
                      <a:ln>
                        <a:noFill/>
                      </a:ln>
                      <a:extLst/>
                    </p:spPr>
                  </p:pic>
                </p:oleObj>
              </mc:Fallback>
            </mc:AlternateContent>
          </a:graphicData>
        </a:graphic>
      </p:graphicFrame>
      <p:graphicFrame>
        <p:nvGraphicFramePr>
          <p:cNvPr id="104456" name="Object 8"/>
          <p:cNvGraphicFramePr>
            <a:graphicFrameLocks noChangeAspect="1"/>
          </p:cNvGraphicFramePr>
          <p:nvPr>
            <p:extLst>
              <p:ext uri="{D42A27DB-BD31-4B8C-83A1-F6EECF244321}">
                <p14:modId xmlns:p14="http://schemas.microsoft.com/office/powerpoint/2010/main" val="1523734107"/>
              </p:ext>
            </p:extLst>
          </p:nvPr>
        </p:nvGraphicFramePr>
        <p:xfrm>
          <a:off x="98009" y="4674419"/>
          <a:ext cx="4529567" cy="2183581"/>
        </p:xfrm>
        <a:graphic>
          <a:graphicData uri="http://schemas.openxmlformats.org/presentationml/2006/ole">
            <mc:AlternateContent xmlns:mc="http://schemas.openxmlformats.org/markup-compatibility/2006">
              <mc:Choice xmlns:v="urn:schemas-microsoft-com:vml" Requires="v">
                <p:oleObj spid="_x0000_s22600" name="Equation" r:id="rId7" imgW="2692400" imgH="977900" progId="Equation.DSMT4">
                  <p:embed/>
                </p:oleObj>
              </mc:Choice>
              <mc:Fallback>
                <p:oleObj name="Equation" r:id="rId7" imgW="2692400" imgH="9779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009" y="4674419"/>
                        <a:ext cx="4529567" cy="2183581"/>
                      </a:xfrm>
                      <a:prstGeom prst="rect">
                        <a:avLst/>
                      </a:prstGeom>
                      <a:solidFill>
                        <a:schemeClr val="accent1"/>
                      </a:solidFill>
                      <a:ln>
                        <a:noFill/>
                      </a:ln>
                      <a:extLst/>
                    </p:spPr>
                  </p:pic>
                </p:oleObj>
              </mc:Fallback>
            </mc:AlternateContent>
          </a:graphicData>
        </a:graphic>
      </p:graphicFrame>
      <p:sp>
        <p:nvSpPr>
          <p:cNvPr id="104457" name="Rectangle 9"/>
          <p:cNvSpPr>
            <a:spLocks noChangeArrowheads="1"/>
          </p:cNvSpPr>
          <p:nvPr/>
        </p:nvSpPr>
        <p:spPr bwMode="auto">
          <a:xfrm>
            <a:off x="107504" y="3967163"/>
            <a:ext cx="4116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800" b="1" dirty="0">
                <a:latin typeface="黑体" pitchFamily="49" charset="-122"/>
                <a:ea typeface="黑体" pitchFamily="49" charset="-122"/>
              </a:rPr>
              <a:t>例如：</a:t>
            </a:r>
            <a:r>
              <a:rPr kumimoji="1" lang="en-US" altLang="zh-CN" sz="2800" b="1" dirty="0">
                <a:latin typeface="黑体" pitchFamily="49" charset="-122"/>
                <a:ea typeface="黑体" pitchFamily="49" charset="-122"/>
              </a:rPr>
              <a:t>G1</a:t>
            </a:r>
            <a:r>
              <a:rPr kumimoji="1" lang="zh-CN" altLang="en-US" sz="2800" b="1" dirty="0">
                <a:latin typeface="黑体" pitchFamily="49" charset="-122"/>
                <a:ea typeface="黑体" pitchFamily="49" charset="-122"/>
              </a:rPr>
              <a:t>、</a:t>
            </a:r>
            <a:r>
              <a:rPr kumimoji="1" lang="en-US" altLang="zh-CN" sz="2800" b="1" dirty="0">
                <a:latin typeface="黑体" pitchFamily="49" charset="-122"/>
                <a:ea typeface="黑体" pitchFamily="49" charset="-122"/>
              </a:rPr>
              <a:t>G2</a:t>
            </a:r>
            <a:r>
              <a:rPr kumimoji="1" lang="zh-CN" altLang="en-US" sz="2800" b="1" dirty="0">
                <a:latin typeface="黑体" pitchFamily="49" charset="-122"/>
                <a:ea typeface="黑体" pitchFamily="49" charset="-122"/>
              </a:rPr>
              <a:t>的邻接矩阵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4456"/>
                                        </p:tgtEl>
                                        <p:attrNameLst>
                                          <p:attrName>style.visibility</p:attrName>
                                        </p:attrNameLst>
                                      </p:cBhvr>
                                      <p:to>
                                        <p:strVal val="visible"/>
                                      </p:to>
                                    </p:set>
                                    <p:animEffect transition="in" filter="blinds(horizontal)">
                                      <p:cBhvr>
                                        <p:cTn id="7" dur="500"/>
                                        <p:tgtEl>
                                          <p:spTgt spid="10445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4455"/>
                                        </p:tgtEl>
                                        <p:attrNameLst>
                                          <p:attrName>style.visibility</p:attrName>
                                        </p:attrNameLst>
                                      </p:cBhvr>
                                      <p:to>
                                        <p:strVal val="visible"/>
                                      </p:to>
                                    </p:set>
                                    <p:animEffect transition="in" filter="blinds(horizontal)">
                                      <p:cBhvr>
                                        <p:cTn id="11"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日期占位符 3"/>
          <p:cNvSpPr>
            <a:spLocks noGrp="1"/>
          </p:cNvSpPr>
          <p:nvPr>
            <p:ph type="dt" sz="half" idx="10"/>
          </p:nvPr>
        </p:nvSpPr>
        <p:spPr bwMode="auto">
          <a:xfrm rot="900000">
            <a:off x="1690688" y="608013"/>
            <a:ext cx="17891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Shuju.jiegou@163.com</a:t>
            </a:r>
          </a:p>
        </p:txBody>
      </p:sp>
      <p:sp>
        <p:nvSpPr>
          <p:cNvPr id="105476" name="Rectangle 4"/>
          <p:cNvSpPr>
            <a:spLocks noChangeArrowheads="1"/>
          </p:cNvSpPr>
          <p:nvPr/>
        </p:nvSpPr>
        <p:spPr bwMode="auto">
          <a:xfrm>
            <a:off x="0" y="116632"/>
            <a:ext cx="9121775" cy="1723549"/>
          </a:xfrm>
          <a:prstGeom prst="rect">
            <a:avLst/>
          </a:prstGeom>
          <a:solidFill>
            <a:schemeClr val="bg2">
              <a:lumMod val="90000"/>
              <a:lumOff val="10000"/>
            </a:schemeClr>
          </a:solidFill>
          <a:ln>
            <a:noFill/>
          </a:ln>
          <a:effectLst/>
          <a:extLst/>
        </p:spPr>
        <p:txBody>
          <a:bodyPr wrap="square" lIns="0" tIns="0" rIns="0" bIns="0" anchor="ctr">
            <a:spAutoFit/>
          </a:bodyPr>
          <a:lstStyle/>
          <a:p>
            <a:pPr>
              <a:spcBef>
                <a:spcPct val="50000"/>
              </a:spcBef>
              <a:defRPr/>
            </a:pPr>
            <a:r>
              <a:rPr kumimoji="1" lang="zh-CN" altLang="en-US" sz="2800" b="1" dirty="0">
                <a:solidFill>
                  <a:srgbClr val="FFFF00"/>
                </a:solidFill>
                <a:latin typeface="黑体" pitchFamily="49" charset="-122"/>
                <a:ea typeface="黑体" pitchFamily="49" charset="-122"/>
              </a:rPr>
              <a:t>邻接矩阵的特点：</a:t>
            </a:r>
          </a:p>
          <a:p>
            <a:pPr>
              <a:spcBef>
                <a:spcPct val="50000"/>
              </a:spcBef>
              <a:defRPr/>
            </a:pPr>
            <a:r>
              <a:rPr kumimoji="1" lang="en-US" altLang="zh-CN" sz="2800" b="1" dirty="0">
                <a:latin typeface="黑体" pitchFamily="49" charset="-122"/>
                <a:ea typeface="黑体" pitchFamily="49" charset="-122"/>
              </a:rPr>
              <a:t>1. </a:t>
            </a:r>
            <a:r>
              <a:rPr kumimoji="1" lang="zh-CN" altLang="en-US" sz="2800" b="1" dirty="0">
                <a:latin typeface="黑体" pitchFamily="49" charset="-122"/>
                <a:ea typeface="黑体" pitchFamily="49" charset="-122"/>
              </a:rPr>
              <a:t>判定两个顶点</a:t>
            </a:r>
            <a:r>
              <a:rPr kumimoji="1" lang="en-US" altLang="zh-CN" sz="2800" b="1" dirty="0">
                <a:latin typeface="黑体" pitchFamily="49" charset="-122"/>
                <a:ea typeface="黑体" pitchFamily="49" charset="-122"/>
              </a:rPr>
              <a:t>Vi</a:t>
            </a:r>
            <a:r>
              <a:rPr kumimoji="1" lang="zh-CN" altLang="en-US" sz="2800" b="1" dirty="0">
                <a:latin typeface="黑体" pitchFamily="49" charset="-122"/>
                <a:ea typeface="黑体" pitchFamily="49" charset="-122"/>
              </a:rPr>
              <a:t>与</a:t>
            </a:r>
            <a:r>
              <a:rPr kumimoji="1" lang="en-US" altLang="zh-CN" sz="2800" b="1" dirty="0" err="1">
                <a:latin typeface="黑体" pitchFamily="49" charset="-122"/>
                <a:ea typeface="黑体" pitchFamily="49" charset="-122"/>
              </a:rPr>
              <a:t>Vj</a:t>
            </a:r>
            <a:r>
              <a:rPr kumimoji="1" lang="zh-CN" altLang="en-US" sz="2800" b="1" dirty="0">
                <a:latin typeface="黑体" pitchFamily="49" charset="-122"/>
                <a:ea typeface="黑体" pitchFamily="49" charset="-122"/>
              </a:rPr>
              <a:t>是否关联</a:t>
            </a:r>
            <a:r>
              <a:rPr kumimoji="1" lang="en-US" altLang="zh-CN" sz="2800" b="1" dirty="0">
                <a:latin typeface="黑体" pitchFamily="49" charset="-122"/>
                <a:ea typeface="黑体" pitchFamily="49" charset="-122"/>
              </a:rPr>
              <a:t>, </a:t>
            </a:r>
            <a:r>
              <a:rPr kumimoji="1" lang="zh-CN" altLang="en-US" sz="2800" b="1" dirty="0">
                <a:latin typeface="黑体" pitchFamily="49" charset="-122"/>
                <a:ea typeface="黑体" pitchFamily="49" charset="-122"/>
              </a:rPr>
              <a:t>只需判</a:t>
            </a:r>
            <a:r>
              <a:rPr kumimoji="1" lang="en-US" altLang="zh-CN" sz="2800" b="1" dirty="0">
                <a:latin typeface="黑体" pitchFamily="49" charset="-122"/>
                <a:ea typeface="黑体" pitchFamily="49" charset="-122"/>
              </a:rPr>
              <a:t>A[</a:t>
            </a:r>
            <a:r>
              <a:rPr kumimoji="1" lang="en-US" altLang="zh-CN" sz="2800" b="1" dirty="0" err="1">
                <a:latin typeface="黑体" pitchFamily="49" charset="-122"/>
                <a:ea typeface="黑体" pitchFamily="49" charset="-122"/>
              </a:rPr>
              <a:t>i,j</a:t>
            </a:r>
            <a:r>
              <a:rPr kumimoji="1" lang="en-US" altLang="zh-CN" sz="2800" b="1" dirty="0">
                <a:latin typeface="黑体" pitchFamily="49" charset="-122"/>
                <a:ea typeface="黑体" pitchFamily="49" charset="-122"/>
              </a:rPr>
              <a:t>]</a:t>
            </a:r>
            <a:r>
              <a:rPr kumimoji="1" lang="zh-CN" altLang="en-US" sz="2800" b="1" dirty="0">
                <a:latin typeface="黑体" pitchFamily="49" charset="-122"/>
                <a:ea typeface="黑体" pitchFamily="49" charset="-122"/>
              </a:rPr>
              <a:t>是否为</a:t>
            </a:r>
            <a:r>
              <a:rPr kumimoji="1" lang="en-US" altLang="zh-CN" sz="2800" b="1" dirty="0">
                <a:latin typeface="黑体" pitchFamily="49" charset="-122"/>
                <a:ea typeface="黑体" pitchFamily="49" charset="-122"/>
              </a:rPr>
              <a:t>1</a:t>
            </a:r>
            <a:r>
              <a:rPr kumimoji="1" lang="zh-CN" altLang="en-US" sz="2800" b="1" dirty="0">
                <a:latin typeface="黑体" pitchFamily="49" charset="-122"/>
                <a:ea typeface="黑体" pitchFamily="49" charset="-122"/>
              </a:rPr>
              <a:t>；</a:t>
            </a:r>
          </a:p>
          <a:p>
            <a:pPr>
              <a:spcBef>
                <a:spcPct val="50000"/>
              </a:spcBef>
              <a:defRPr/>
            </a:pPr>
            <a:r>
              <a:rPr kumimoji="1" lang="en-US" altLang="zh-CN" sz="2800" b="1" dirty="0">
                <a:latin typeface="黑体" pitchFamily="49" charset="-122"/>
                <a:ea typeface="黑体" pitchFamily="49" charset="-122"/>
              </a:rPr>
              <a:t>2. </a:t>
            </a:r>
            <a:r>
              <a:rPr kumimoji="1" lang="zh-CN" altLang="en-US" sz="2800" b="1" dirty="0">
                <a:latin typeface="黑体" pitchFamily="49" charset="-122"/>
                <a:ea typeface="黑体" pitchFamily="49" charset="-122"/>
              </a:rPr>
              <a:t>求顶点的度容易</a:t>
            </a:r>
            <a:r>
              <a:rPr kumimoji="1" lang="en-US" altLang="zh-CN" sz="2800" b="1" dirty="0">
                <a:latin typeface="黑体" pitchFamily="49" charset="-122"/>
                <a:ea typeface="黑体" pitchFamily="49" charset="-122"/>
              </a:rPr>
              <a:t>: </a:t>
            </a:r>
          </a:p>
        </p:txBody>
      </p:sp>
      <p:grpSp>
        <p:nvGrpSpPr>
          <p:cNvPr id="105477" name="Group 5"/>
          <p:cNvGrpSpPr>
            <a:grpSpLocks/>
          </p:cNvGrpSpPr>
          <p:nvPr/>
        </p:nvGrpSpPr>
        <p:grpSpPr bwMode="auto">
          <a:xfrm>
            <a:off x="107504" y="2060848"/>
            <a:ext cx="9203466" cy="4552072"/>
            <a:chOff x="768" y="1968"/>
            <a:chExt cx="4894" cy="2383"/>
          </a:xfrm>
        </p:grpSpPr>
        <p:sp>
          <p:nvSpPr>
            <p:cNvPr id="105478" name="Text Box 6"/>
            <p:cNvSpPr txBox="1">
              <a:spLocks noChangeArrowheads="1"/>
            </p:cNvSpPr>
            <p:nvPr/>
          </p:nvSpPr>
          <p:spPr bwMode="auto">
            <a:xfrm>
              <a:off x="814" y="3049"/>
              <a:ext cx="3478" cy="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FontTx/>
                <a:buChar char="•"/>
                <a:defRPr/>
              </a:pPr>
              <a:r>
                <a:rPr kumimoji="1" lang="en-US" altLang="zh-CN" sz="2400" i="1" dirty="0">
                  <a:latin typeface="幼圆" pitchFamily="49" charset="-122"/>
                  <a:ea typeface="幼圆" pitchFamily="49" charset="-122"/>
                </a:rPr>
                <a:t> </a:t>
              </a:r>
              <a:r>
                <a:rPr kumimoji="1" lang="zh-CN" altLang="en-US" sz="2800" b="1" dirty="0">
                  <a:solidFill>
                    <a:srgbClr val="FFFF00"/>
                  </a:solidFill>
                  <a:effectLst>
                    <a:outerShdw blurRad="38100" dist="38100" dir="2700000" algn="tl">
                      <a:srgbClr val="C0C0C0"/>
                    </a:outerShdw>
                  </a:effectLst>
                  <a:latin typeface="黑体" pitchFamily="49" charset="-122"/>
                  <a:ea typeface="黑体" pitchFamily="49" charset="-122"/>
                </a:rPr>
                <a:t>有向图中： </a:t>
              </a:r>
              <a:r>
                <a:rPr kumimoji="1" lang="zh-CN" altLang="en-US" sz="2800" b="1" dirty="0">
                  <a:solidFill>
                    <a:srgbClr val="FFFF00"/>
                  </a:solidFill>
                  <a:latin typeface="黑体" pitchFamily="49" charset="-122"/>
                  <a:ea typeface="黑体" pitchFamily="49" charset="-122"/>
                </a:rPr>
                <a:t> </a:t>
              </a:r>
              <a:r>
                <a:rPr kumimoji="1" lang="en-US" altLang="zh-CN" sz="2400" b="1" i="1" dirty="0">
                  <a:latin typeface="幼圆" pitchFamily="49" charset="-122"/>
                  <a:ea typeface="幼圆" pitchFamily="49" charset="-122"/>
                </a:rPr>
                <a:t>TD(Vi)=OD(Vi)+ID(Vi)</a:t>
              </a:r>
            </a:p>
            <a:p>
              <a:pPr>
                <a:lnSpc>
                  <a:spcPct val="20000"/>
                </a:lnSpc>
                <a:spcBef>
                  <a:spcPct val="50000"/>
                </a:spcBef>
                <a:defRPr/>
              </a:pPr>
              <a:r>
                <a:rPr kumimoji="1" lang="en-US" altLang="zh-CN" sz="2400" b="1" i="1" dirty="0">
                  <a:latin typeface="幼圆" pitchFamily="49" charset="-122"/>
                  <a:ea typeface="幼圆" pitchFamily="49" charset="-122"/>
                </a:rPr>
                <a:t>   </a:t>
              </a:r>
              <a:r>
                <a:rPr kumimoji="1" lang="en-US" altLang="zh-CN" sz="2000" b="1" i="1" dirty="0">
                  <a:latin typeface="幼圆" pitchFamily="49" charset="-122"/>
                  <a:ea typeface="幼圆" pitchFamily="49" charset="-122"/>
                </a:rPr>
                <a:t>n         </a:t>
              </a:r>
              <a:r>
                <a:rPr kumimoji="1" lang="en-US" altLang="zh-CN" sz="2000" b="1" i="1" dirty="0" err="1">
                  <a:latin typeface="幼圆" pitchFamily="49" charset="-122"/>
                  <a:ea typeface="幼圆" pitchFamily="49" charset="-122"/>
                </a:rPr>
                <a:t>n</a:t>
              </a:r>
              <a:endParaRPr kumimoji="1" lang="en-US" altLang="zh-CN" sz="2400" b="1" i="1" dirty="0">
                <a:latin typeface="幼圆" pitchFamily="49" charset="-122"/>
                <a:ea typeface="幼圆" pitchFamily="49" charset="-122"/>
              </a:endParaRPr>
            </a:p>
            <a:p>
              <a:pPr>
                <a:lnSpc>
                  <a:spcPct val="20000"/>
                </a:lnSpc>
                <a:spcBef>
                  <a:spcPct val="50000"/>
                </a:spcBef>
                <a:defRPr/>
              </a:pPr>
              <a:r>
                <a:rPr kumimoji="1" lang="en-US" altLang="zh-CN" sz="2400" b="1" i="1" dirty="0">
                  <a:latin typeface="幼圆" pitchFamily="49" charset="-122"/>
                  <a:ea typeface="幼圆" pitchFamily="49" charset="-122"/>
                </a:rPr>
                <a:t>                                                                                                     = </a:t>
              </a:r>
              <a:r>
                <a:rPr kumimoji="1" lang="en-US" altLang="zh-CN" sz="3200" b="1" i="1" dirty="0">
                  <a:latin typeface="幼圆" pitchFamily="49" charset="-122"/>
                  <a:ea typeface="幼圆" pitchFamily="49" charset="-122"/>
                </a:rPr>
                <a:t>∑</a:t>
              </a:r>
              <a:r>
                <a:rPr kumimoji="1" lang="en-US" altLang="zh-CN" sz="2000" b="1" i="1" dirty="0">
                  <a:latin typeface="幼圆" pitchFamily="49" charset="-122"/>
                  <a:ea typeface="幼圆" pitchFamily="49" charset="-122"/>
                </a:rPr>
                <a:t>A[</a:t>
              </a:r>
              <a:r>
                <a:rPr kumimoji="1" lang="en-US" altLang="zh-CN" sz="2000" b="1" i="1" dirty="0" err="1">
                  <a:latin typeface="幼圆" pitchFamily="49" charset="-122"/>
                  <a:ea typeface="幼圆" pitchFamily="49" charset="-122"/>
                </a:rPr>
                <a:t>i,j</a:t>
              </a:r>
              <a:r>
                <a:rPr kumimoji="1" lang="en-US" altLang="zh-CN" sz="2000" b="1" i="1" dirty="0">
                  <a:latin typeface="幼圆" pitchFamily="49" charset="-122"/>
                  <a:ea typeface="幼圆" pitchFamily="49" charset="-122"/>
                </a:rPr>
                <a:t>]+</a:t>
              </a:r>
              <a:r>
                <a:rPr kumimoji="1" lang="en-US" altLang="zh-CN" sz="3200" b="1" i="1" dirty="0">
                  <a:latin typeface="幼圆" pitchFamily="49" charset="-122"/>
                  <a:ea typeface="幼圆" pitchFamily="49" charset="-122"/>
                </a:rPr>
                <a:t>∑</a:t>
              </a:r>
              <a:r>
                <a:rPr kumimoji="1" lang="en-US" altLang="zh-CN" sz="2000" b="1" i="1" dirty="0">
                  <a:latin typeface="幼圆" pitchFamily="49" charset="-122"/>
                  <a:ea typeface="幼圆" pitchFamily="49" charset="-122"/>
                </a:rPr>
                <a:t>A[</a:t>
              </a:r>
              <a:r>
                <a:rPr kumimoji="1" lang="en-US" altLang="zh-CN" sz="2000" b="1" i="1" dirty="0" err="1">
                  <a:latin typeface="幼圆" pitchFamily="49" charset="-122"/>
                  <a:ea typeface="幼圆" pitchFamily="49" charset="-122"/>
                </a:rPr>
                <a:t>j,i</a:t>
              </a:r>
              <a:r>
                <a:rPr kumimoji="1" lang="en-US" altLang="zh-CN" sz="2000" b="1" i="1" dirty="0">
                  <a:latin typeface="幼圆" pitchFamily="49" charset="-122"/>
                  <a:ea typeface="幼圆" pitchFamily="49" charset="-122"/>
                </a:rPr>
                <a:t>]</a:t>
              </a:r>
            </a:p>
            <a:p>
              <a:pPr>
                <a:lnSpc>
                  <a:spcPct val="20000"/>
                </a:lnSpc>
                <a:spcBef>
                  <a:spcPct val="50000"/>
                </a:spcBef>
                <a:defRPr/>
              </a:pPr>
              <a:r>
                <a:rPr kumimoji="1" lang="en-US" altLang="zh-CN" sz="2400" b="1" i="1" dirty="0">
                  <a:latin typeface="幼圆" pitchFamily="49" charset="-122"/>
                  <a:ea typeface="幼圆" pitchFamily="49" charset="-122"/>
                </a:rPr>
                <a:t>  </a:t>
              </a:r>
              <a:r>
                <a:rPr kumimoji="1" lang="en-US" altLang="zh-CN" sz="2000" b="1" i="1" dirty="0">
                  <a:latin typeface="幼圆" pitchFamily="49" charset="-122"/>
                  <a:ea typeface="幼圆" pitchFamily="49" charset="-122"/>
                </a:rPr>
                <a:t>j</a:t>
              </a:r>
              <a:r>
                <a:rPr kumimoji="1" lang="en-US" altLang="zh-CN" b="1" i="1" dirty="0">
                  <a:latin typeface="幼圆" pitchFamily="49" charset="-122"/>
                  <a:ea typeface="幼圆" pitchFamily="49" charset="-122"/>
                </a:rPr>
                <a:t>=</a:t>
              </a:r>
              <a:r>
                <a:rPr kumimoji="1" lang="en-US" altLang="zh-CN" sz="2000" b="1" i="1" dirty="0">
                  <a:latin typeface="幼圆" pitchFamily="49" charset="-122"/>
                  <a:ea typeface="幼圆" pitchFamily="49" charset="-122"/>
                </a:rPr>
                <a:t>1        j=1</a:t>
              </a:r>
              <a:endParaRPr kumimoji="1" lang="en-US" altLang="zh-CN" sz="2400" b="1" i="1" dirty="0">
                <a:latin typeface="幼圆" pitchFamily="49" charset="-122"/>
                <a:ea typeface="幼圆" pitchFamily="49" charset="-122"/>
              </a:endParaRPr>
            </a:p>
          </p:txBody>
        </p:sp>
        <p:sp>
          <p:nvSpPr>
            <p:cNvPr id="105479" name="Text Box 7"/>
            <p:cNvSpPr txBox="1">
              <a:spLocks noChangeArrowheads="1"/>
            </p:cNvSpPr>
            <p:nvPr/>
          </p:nvSpPr>
          <p:spPr bwMode="auto">
            <a:xfrm>
              <a:off x="768" y="1968"/>
              <a:ext cx="2902"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40000"/>
                </a:lnSpc>
                <a:spcBef>
                  <a:spcPct val="50000"/>
                </a:spcBef>
                <a:defRPr/>
              </a:pPr>
              <a:r>
                <a:rPr kumimoji="1" lang="en-US" altLang="zh-CN" sz="2400" dirty="0">
                  <a:latin typeface="黑体" pitchFamily="49" charset="-122"/>
                  <a:ea typeface="黑体" pitchFamily="49" charset="-122"/>
                </a:rPr>
                <a:t>  </a:t>
              </a:r>
              <a:r>
                <a:rPr kumimoji="1" lang="en-US" altLang="zh-CN" dirty="0">
                  <a:latin typeface="黑体" pitchFamily="49" charset="-122"/>
                  <a:ea typeface="黑体" pitchFamily="49" charset="-122"/>
                </a:rPr>
                <a:t>                        </a:t>
              </a:r>
              <a:r>
                <a:rPr kumimoji="1" lang="en-US" altLang="zh-CN" sz="2000" b="1" dirty="0">
                  <a:latin typeface="黑体" pitchFamily="49" charset="-122"/>
                  <a:ea typeface="黑体" pitchFamily="49" charset="-122"/>
                </a:rPr>
                <a:t>n         </a:t>
              </a:r>
              <a:r>
                <a:rPr kumimoji="1" lang="en-US" altLang="zh-CN" sz="2000" b="1" dirty="0" err="1">
                  <a:latin typeface="黑体" pitchFamily="49" charset="-122"/>
                  <a:ea typeface="黑体" pitchFamily="49" charset="-122"/>
                </a:rPr>
                <a:t>n</a:t>
              </a:r>
              <a:endParaRPr kumimoji="1" lang="en-US" altLang="zh-CN" sz="2400" dirty="0">
                <a:latin typeface="黑体" pitchFamily="49" charset="-122"/>
                <a:ea typeface="黑体" pitchFamily="49" charset="-122"/>
              </a:endParaRPr>
            </a:p>
            <a:p>
              <a:pPr>
                <a:lnSpc>
                  <a:spcPct val="20000"/>
                </a:lnSpc>
                <a:spcBef>
                  <a:spcPct val="50000"/>
                </a:spcBef>
                <a:buFontTx/>
                <a:buChar char="•"/>
                <a:defRPr/>
              </a:pPr>
              <a:r>
                <a:rPr kumimoji="1" lang="en-US" altLang="zh-CN" sz="2400" b="1" i="1" dirty="0">
                  <a:solidFill>
                    <a:srgbClr val="FFFF00"/>
                  </a:solidFill>
                  <a:latin typeface="黑体" pitchFamily="49" charset="-122"/>
                  <a:ea typeface="黑体" pitchFamily="49" charset="-122"/>
                </a:rPr>
                <a:t> </a:t>
              </a:r>
              <a:r>
                <a:rPr kumimoji="1" lang="zh-CN" altLang="en-US" sz="2400" b="1" i="1" dirty="0">
                  <a:solidFill>
                    <a:srgbClr val="FFFF00"/>
                  </a:solidFill>
                  <a:effectLst>
                    <a:outerShdw blurRad="38100" dist="38100" dir="2700000" algn="tl">
                      <a:srgbClr val="C0C0C0"/>
                    </a:outerShdw>
                  </a:effectLst>
                  <a:latin typeface="黑体" pitchFamily="49" charset="-122"/>
                  <a:ea typeface="黑体" pitchFamily="49" charset="-122"/>
                </a:rPr>
                <a:t>无向图中：</a:t>
              </a:r>
              <a:r>
                <a:rPr kumimoji="1" lang="en-US" altLang="zh-CN" sz="2400" b="1" dirty="0">
                  <a:latin typeface="黑体" pitchFamily="49" charset="-122"/>
                  <a:ea typeface="黑体" pitchFamily="49" charset="-122"/>
                </a:rPr>
                <a:t>TD(Vi)=</a:t>
              </a:r>
              <a:r>
                <a:rPr kumimoji="1" lang="en-US" altLang="zh-CN" sz="3200" b="1" dirty="0">
                  <a:latin typeface="黑体" pitchFamily="49" charset="-122"/>
                  <a:ea typeface="黑体" pitchFamily="49" charset="-122"/>
                </a:rPr>
                <a:t>∑</a:t>
              </a:r>
              <a:r>
                <a:rPr kumimoji="1" lang="en-US" altLang="zh-CN" sz="2000" b="1" dirty="0">
                  <a:latin typeface="黑体" pitchFamily="49" charset="-122"/>
                  <a:ea typeface="黑体" pitchFamily="49" charset="-122"/>
                </a:rPr>
                <a:t>A[</a:t>
              </a:r>
              <a:r>
                <a:rPr kumimoji="1" lang="en-US" altLang="zh-CN" sz="2000" b="1" dirty="0" err="1">
                  <a:latin typeface="黑体" pitchFamily="49" charset="-122"/>
                  <a:ea typeface="黑体" pitchFamily="49" charset="-122"/>
                </a:rPr>
                <a:t>i,j</a:t>
              </a:r>
              <a:r>
                <a:rPr kumimoji="1" lang="en-US" altLang="zh-CN" sz="2000" b="1" dirty="0">
                  <a:latin typeface="黑体" pitchFamily="49" charset="-122"/>
                  <a:ea typeface="黑体" pitchFamily="49" charset="-122"/>
                </a:rPr>
                <a:t>]=</a:t>
              </a:r>
              <a:r>
                <a:rPr kumimoji="1" lang="en-US" altLang="zh-CN" sz="3200" b="1" dirty="0">
                  <a:latin typeface="黑体" pitchFamily="49" charset="-122"/>
                  <a:ea typeface="黑体" pitchFamily="49" charset="-122"/>
                </a:rPr>
                <a:t>∑</a:t>
              </a:r>
              <a:r>
                <a:rPr kumimoji="1" lang="en-US" altLang="zh-CN" sz="2000" b="1" dirty="0">
                  <a:latin typeface="黑体" pitchFamily="49" charset="-122"/>
                  <a:ea typeface="黑体" pitchFamily="49" charset="-122"/>
                </a:rPr>
                <a:t>A[</a:t>
              </a:r>
              <a:r>
                <a:rPr kumimoji="1" lang="en-US" altLang="zh-CN" sz="2000" b="1" dirty="0" err="1">
                  <a:latin typeface="黑体" pitchFamily="49" charset="-122"/>
                  <a:ea typeface="黑体" pitchFamily="49" charset="-122"/>
                </a:rPr>
                <a:t>j,i</a:t>
              </a:r>
              <a:r>
                <a:rPr kumimoji="1" lang="en-US" altLang="zh-CN" sz="2000" b="1" dirty="0">
                  <a:latin typeface="黑体" pitchFamily="49" charset="-122"/>
                  <a:ea typeface="黑体" pitchFamily="49" charset="-122"/>
                </a:rPr>
                <a:t>]</a:t>
              </a:r>
            </a:p>
            <a:p>
              <a:pPr>
                <a:lnSpc>
                  <a:spcPct val="20000"/>
                </a:lnSpc>
                <a:spcBef>
                  <a:spcPct val="50000"/>
                </a:spcBef>
                <a:defRPr/>
              </a:pPr>
              <a:r>
                <a:rPr kumimoji="1" lang="en-US" altLang="zh-CN" sz="2400" b="1" dirty="0">
                  <a:latin typeface="黑体" pitchFamily="49" charset="-122"/>
                  <a:ea typeface="黑体" pitchFamily="49" charset="-122"/>
                </a:rPr>
                <a:t>                   </a:t>
              </a:r>
              <a:r>
                <a:rPr kumimoji="1" lang="en-US" altLang="zh-CN" sz="2000" b="1" dirty="0">
                  <a:latin typeface="黑体" pitchFamily="49" charset="-122"/>
                  <a:ea typeface="黑体" pitchFamily="49" charset="-122"/>
                </a:rPr>
                <a:t>j</a:t>
              </a:r>
              <a:r>
                <a:rPr kumimoji="1" lang="en-US" altLang="zh-CN" b="1" dirty="0">
                  <a:latin typeface="黑体" pitchFamily="49" charset="-122"/>
                  <a:ea typeface="黑体" pitchFamily="49" charset="-122"/>
                </a:rPr>
                <a:t>=1        </a:t>
              </a:r>
              <a:r>
                <a:rPr kumimoji="1" lang="en-US" altLang="zh-CN" sz="1600" b="1" dirty="0">
                  <a:latin typeface="黑体" pitchFamily="49" charset="-122"/>
                  <a:ea typeface="黑体" pitchFamily="49" charset="-122"/>
                </a:rPr>
                <a:t>j</a:t>
              </a:r>
              <a:r>
                <a:rPr kumimoji="1" lang="en-US" altLang="zh-CN" b="1" dirty="0">
                  <a:latin typeface="黑体" pitchFamily="49" charset="-122"/>
                  <a:ea typeface="黑体" pitchFamily="49" charset="-122"/>
                </a:rPr>
                <a:t>=1</a:t>
              </a:r>
            </a:p>
            <a:p>
              <a:pPr>
                <a:lnSpc>
                  <a:spcPct val="20000"/>
                </a:lnSpc>
                <a:spcBef>
                  <a:spcPct val="50000"/>
                </a:spcBef>
                <a:defRPr/>
              </a:pPr>
              <a:r>
                <a:rPr kumimoji="1" lang="en-US" altLang="zh-CN" b="1" dirty="0">
                  <a:latin typeface="黑体" pitchFamily="49" charset="-122"/>
                  <a:ea typeface="黑体" pitchFamily="49" charset="-122"/>
                </a:rPr>
                <a:t>     </a:t>
              </a:r>
            </a:p>
          </p:txBody>
        </p:sp>
        <p:sp>
          <p:nvSpPr>
            <p:cNvPr id="105480" name="Text Box 8"/>
            <p:cNvSpPr txBox="1">
              <a:spLocks noChangeArrowheads="1"/>
            </p:cNvSpPr>
            <p:nvPr/>
          </p:nvSpPr>
          <p:spPr bwMode="auto">
            <a:xfrm>
              <a:off x="875" y="2014"/>
              <a:ext cx="4787" cy="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endParaRPr kumimoji="1" lang="en-US" altLang="zh-CN" sz="2800" dirty="0">
                <a:latin typeface="黑体" pitchFamily="49" charset="-122"/>
                <a:ea typeface="黑体" pitchFamily="49" charset="-122"/>
              </a:endParaRPr>
            </a:p>
            <a:p>
              <a:pPr>
                <a:spcBef>
                  <a:spcPct val="50000"/>
                </a:spcBef>
                <a:defRPr/>
              </a:pPr>
              <a:r>
                <a:rPr kumimoji="1" lang="zh-CN" altLang="en-US" sz="2800" b="1" dirty="0">
                  <a:effectLst>
                    <a:outerShdw blurRad="38100" dist="38100" dir="2700000" algn="tl">
                      <a:srgbClr val="C0C0C0"/>
                    </a:outerShdw>
                  </a:effectLst>
                  <a:latin typeface="黑体" pitchFamily="49" charset="-122"/>
                  <a:ea typeface="黑体" pitchFamily="49" charset="-122"/>
                </a:rPr>
                <a:t>即顶点</a:t>
              </a:r>
              <a:r>
                <a:rPr kumimoji="1" lang="en-US" altLang="zh-CN" sz="2800" b="1" dirty="0">
                  <a:effectLst>
                    <a:outerShdw blurRad="38100" dist="38100" dir="2700000" algn="tl">
                      <a:srgbClr val="C0C0C0"/>
                    </a:outerShdw>
                  </a:effectLst>
                  <a:latin typeface="黑体" pitchFamily="49" charset="-122"/>
                  <a:ea typeface="黑体" pitchFamily="49" charset="-122"/>
                </a:rPr>
                <a:t>Vi</a:t>
              </a:r>
              <a:r>
                <a:rPr kumimoji="1" lang="zh-CN" altLang="en-US" sz="2800" b="1" dirty="0">
                  <a:effectLst>
                    <a:outerShdw blurRad="38100" dist="38100" dir="2700000" algn="tl">
                      <a:srgbClr val="C0C0C0"/>
                    </a:outerShdw>
                  </a:effectLst>
                  <a:latin typeface="黑体" pitchFamily="49" charset="-122"/>
                  <a:ea typeface="黑体" pitchFamily="49" charset="-122"/>
                </a:rPr>
                <a:t>的度等于邻接矩阵中第</a:t>
              </a:r>
              <a:r>
                <a:rPr kumimoji="1" lang="en-US" altLang="zh-CN" sz="2800" b="1" dirty="0">
                  <a:effectLst>
                    <a:outerShdw blurRad="38100" dist="38100" dir="2700000" algn="tl">
                      <a:srgbClr val="C0C0C0"/>
                    </a:outerShdw>
                  </a:effectLst>
                  <a:latin typeface="黑体" pitchFamily="49" charset="-122"/>
                  <a:ea typeface="黑体" pitchFamily="49" charset="-122"/>
                </a:rPr>
                <a:t>i</a:t>
              </a:r>
              <a:r>
                <a:rPr kumimoji="1" lang="zh-CN" altLang="en-US" sz="2800" b="1" dirty="0">
                  <a:effectLst>
                    <a:outerShdw blurRad="38100" dist="38100" dir="2700000" algn="tl">
                      <a:srgbClr val="C0C0C0"/>
                    </a:outerShdw>
                  </a:effectLst>
                  <a:latin typeface="黑体" pitchFamily="49" charset="-122"/>
                  <a:ea typeface="黑体" pitchFamily="49" charset="-122"/>
                </a:rPr>
                <a:t>行（或第</a:t>
              </a:r>
              <a:r>
                <a:rPr kumimoji="1" lang="en-US" altLang="zh-CN" sz="2800" b="1" dirty="0">
                  <a:effectLst>
                    <a:outerShdw blurRad="38100" dist="38100" dir="2700000" algn="tl">
                      <a:srgbClr val="C0C0C0"/>
                    </a:outerShdw>
                  </a:effectLst>
                  <a:latin typeface="黑体" pitchFamily="49" charset="-122"/>
                  <a:ea typeface="黑体" pitchFamily="49" charset="-122"/>
                </a:rPr>
                <a:t>i</a:t>
              </a:r>
              <a:r>
                <a:rPr kumimoji="1" lang="zh-CN" altLang="en-US" sz="2800" b="1" dirty="0">
                  <a:effectLst>
                    <a:outerShdw blurRad="38100" dist="38100" dir="2700000" algn="tl">
                      <a:srgbClr val="C0C0C0"/>
                    </a:outerShdw>
                  </a:effectLst>
                  <a:latin typeface="黑体" pitchFamily="49" charset="-122"/>
                  <a:ea typeface="黑体" pitchFamily="49" charset="-122"/>
                </a:rPr>
                <a:t>列）的元素之和（非</a:t>
              </a:r>
              <a:r>
                <a:rPr kumimoji="1" lang="en-US" altLang="zh-CN" sz="2800" b="1" dirty="0">
                  <a:effectLst>
                    <a:outerShdw blurRad="38100" dist="38100" dir="2700000" algn="tl">
                      <a:srgbClr val="C0C0C0"/>
                    </a:outerShdw>
                  </a:effectLst>
                  <a:latin typeface="黑体" pitchFamily="49" charset="-122"/>
                  <a:ea typeface="黑体" pitchFamily="49" charset="-122"/>
                </a:rPr>
                <a:t>0</a:t>
              </a:r>
              <a:r>
                <a:rPr kumimoji="1" lang="zh-CN" altLang="en-US" sz="2800" b="1" dirty="0">
                  <a:effectLst>
                    <a:outerShdw blurRad="38100" dist="38100" dir="2700000" algn="tl">
                      <a:srgbClr val="C0C0C0"/>
                    </a:outerShdw>
                  </a:effectLst>
                  <a:latin typeface="黑体" pitchFamily="49" charset="-122"/>
                  <a:ea typeface="黑体" pitchFamily="49" charset="-122"/>
                </a:rPr>
                <a:t>元素个数）。</a:t>
              </a:r>
            </a:p>
          </p:txBody>
        </p:sp>
        <p:sp>
          <p:nvSpPr>
            <p:cNvPr id="105481" name="Text Box 9"/>
            <p:cNvSpPr txBox="1">
              <a:spLocks noChangeArrowheads="1"/>
            </p:cNvSpPr>
            <p:nvPr/>
          </p:nvSpPr>
          <p:spPr bwMode="auto">
            <a:xfrm>
              <a:off x="875" y="3832"/>
              <a:ext cx="4409"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defRPr/>
              </a:pPr>
              <a:r>
                <a:rPr kumimoji="1" lang="zh-CN" altLang="en-US" sz="2800" b="1" dirty="0">
                  <a:effectLst>
                    <a:outerShdw blurRad="38100" dist="38100" dir="2700000" algn="tl">
                      <a:srgbClr val="C0C0C0"/>
                    </a:outerShdw>
                  </a:effectLst>
                  <a:latin typeface="黑体" pitchFamily="49" charset="-122"/>
                  <a:ea typeface="黑体" pitchFamily="49" charset="-122"/>
                </a:rPr>
                <a:t>即顶点</a:t>
              </a:r>
              <a:r>
                <a:rPr kumimoji="1" lang="en-US" altLang="zh-CN" sz="2800" b="1" dirty="0">
                  <a:effectLst>
                    <a:outerShdw blurRad="38100" dist="38100" dir="2700000" algn="tl">
                      <a:srgbClr val="C0C0C0"/>
                    </a:outerShdw>
                  </a:effectLst>
                  <a:latin typeface="黑体" pitchFamily="49" charset="-122"/>
                  <a:ea typeface="黑体" pitchFamily="49" charset="-122"/>
                </a:rPr>
                <a:t>Vi</a:t>
              </a:r>
              <a:r>
                <a:rPr kumimoji="1" lang="zh-CN" altLang="en-US" sz="2800" b="1" dirty="0">
                  <a:effectLst>
                    <a:outerShdw blurRad="38100" dist="38100" dir="2700000" algn="tl">
                      <a:srgbClr val="C0C0C0"/>
                    </a:outerShdw>
                  </a:effectLst>
                  <a:latin typeface="黑体" pitchFamily="49" charset="-122"/>
                  <a:ea typeface="黑体" pitchFamily="49" charset="-122"/>
                </a:rPr>
                <a:t>的</a:t>
              </a:r>
              <a:r>
                <a:rPr kumimoji="1" lang="zh-CN" altLang="en-US" sz="2800" b="1" dirty="0">
                  <a:solidFill>
                    <a:srgbClr val="FFFF00"/>
                  </a:solidFill>
                  <a:effectLst>
                    <a:outerShdw blurRad="38100" dist="38100" dir="2700000" algn="tl">
                      <a:srgbClr val="C0C0C0"/>
                    </a:outerShdw>
                  </a:effectLst>
                  <a:latin typeface="黑体" pitchFamily="49" charset="-122"/>
                  <a:ea typeface="黑体" pitchFamily="49" charset="-122"/>
                </a:rPr>
                <a:t>出度</a:t>
              </a:r>
              <a:r>
                <a:rPr kumimoji="1" lang="zh-CN" altLang="en-US" sz="2800" b="1" dirty="0">
                  <a:effectLst>
                    <a:outerShdw blurRad="38100" dist="38100" dir="2700000" algn="tl">
                      <a:srgbClr val="C0C0C0"/>
                    </a:outerShdw>
                  </a:effectLst>
                  <a:latin typeface="黑体" pitchFamily="49" charset="-122"/>
                  <a:ea typeface="黑体" pitchFamily="49" charset="-122"/>
                </a:rPr>
                <a:t>为邻接矩阵中第</a:t>
              </a:r>
              <a:r>
                <a:rPr kumimoji="1" lang="en-US" altLang="zh-CN" sz="2800" b="1" dirty="0">
                  <a:effectLst>
                    <a:outerShdw blurRad="38100" dist="38100" dir="2700000" algn="tl">
                      <a:srgbClr val="C0C0C0"/>
                    </a:outerShdw>
                  </a:effectLst>
                  <a:latin typeface="黑体" pitchFamily="49" charset="-122"/>
                  <a:ea typeface="黑体" pitchFamily="49" charset="-122"/>
                </a:rPr>
                <a:t>i</a:t>
              </a:r>
              <a:r>
                <a:rPr kumimoji="1" lang="zh-CN" altLang="en-US" sz="2800" b="1" dirty="0">
                  <a:effectLst>
                    <a:outerShdw blurRad="38100" dist="38100" dir="2700000" algn="tl">
                      <a:srgbClr val="C0C0C0"/>
                    </a:outerShdw>
                  </a:effectLst>
                  <a:latin typeface="黑体" pitchFamily="49" charset="-122"/>
                  <a:ea typeface="黑体" pitchFamily="49" charset="-122"/>
                </a:rPr>
                <a:t>行元素之和</a:t>
              </a:r>
            </a:p>
            <a:p>
              <a:pPr>
                <a:lnSpc>
                  <a:spcPct val="80000"/>
                </a:lnSpc>
                <a:spcBef>
                  <a:spcPct val="50000"/>
                </a:spcBef>
                <a:defRPr/>
              </a:pPr>
              <a:r>
                <a:rPr kumimoji="1" lang="zh-CN" altLang="en-US" sz="2800" b="1" dirty="0">
                  <a:effectLst>
                    <a:outerShdw blurRad="38100" dist="38100" dir="2700000" algn="tl">
                      <a:srgbClr val="C0C0C0"/>
                    </a:outerShdw>
                  </a:effectLst>
                  <a:latin typeface="黑体" pitchFamily="49" charset="-122"/>
                  <a:ea typeface="黑体" pitchFamily="49" charset="-122"/>
                </a:rPr>
                <a:t>  </a:t>
              </a:r>
              <a:r>
                <a:rPr kumimoji="1" lang="zh-CN" altLang="en-US" sz="2800" b="1" dirty="0" smtClean="0">
                  <a:effectLst>
                    <a:outerShdw blurRad="38100" dist="38100" dir="2700000" algn="tl">
                      <a:srgbClr val="C0C0C0"/>
                    </a:outerShdw>
                  </a:effectLst>
                  <a:latin typeface="黑体" pitchFamily="49" charset="-122"/>
                  <a:ea typeface="黑体" pitchFamily="49" charset="-122"/>
                </a:rPr>
                <a:t>顶点</a:t>
              </a:r>
              <a:r>
                <a:rPr kumimoji="1" lang="en-US" altLang="zh-CN" sz="2800" b="1" dirty="0">
                  <a:effectLst>
                    <a:outerShdw blurRad="38100" dist="38100" dir="2700000" algn="tl">
                      <a:srgbClr val="C0C0C0"/>
                    </a:outerShdw>
                  </a:effectLst>
                  <a:latin typeface="黑体" pitchFamily="49" charset="-122"/>
                  <a:ea typeface="黑体" pitchFamily="49" charset="-122"/>
                </a:rPr>
                <a:t>Vi</a:t>
              </a:r>
              <a:r>
                <a:rPr kumimoji="1" lang="zh-CN" altLang="en-US" sz="2800" b="1" dirty="0">
                  <a:effectLst>
                    <a:outerShdw blurRad="38100" dist="38100" dir="2700000" algn="tl">
                      <a:srgbClr val="C0C0C0"/>
                    </a:outerShdw>
                  </a:effectLst>
                  <a:latin typeface="黑体" pitchFamily="49" charset="-122"/>
                  <a:ea typeface="黑体" pitchFamily="49" charset="-122"/>
                </a:rPr>
                <a:t>的</a:t>
              </a:r>
              <a:r>
                <a:rPr kumimoji="1" lang="zh-CN" altLang="en-US" sz="2800" b="1" dirty="0">
                  <a:solidFill>
                    <a:srgbClr val="FFFF00"/>
                  </a:solidFill>
                  <a:effectLst>
                    <a:outerShdw blurRad="38100" dist="38100" dir="2700000" algn="tl">
                      <a:srgbClr val="C0C0C0"/>
                    </a:outerShdw>
                  </a:effectLst>
                  <a:latin typeface="黑体" pitchFamily="49" charset="-122"/>
                  <a:ea typeface="黑体" pitchFamily="49" charset="-122"/>
                </a:rPr>
                <a:t>入度</a:t>
              </a:r>
              <a:r>
                <a:rPr kumimoji="1" lang="zh-CN" altLang="en-US" sz="2800" b="1" dirty="0">
                  <a:effectLst>
                    <a:outerShdw blurRad="38100" dist="38100" dir="2700000" algn="tl">
                      <a:srgbClr val="C0C0C0"/>
                    </a:outerShdw>
                  </a:effectLst>
                  <a:latin typeface="黑体" pitchFamily="49" charset="-122"/>
                  <a:ea typeface="黑体" pitchFamily="49" charset="-122"/>
                </a:rPr>
                <a:t>为邻接矩阵中第</a:t>
              </a:r>
              <a:r>
                <a:rPr kumimoji="1" lang="en-US" altLang="zh-CN" sz="2800" b="1" dirty="0">
                  <a:effectLst>
                    <a:outerShdw blurRad="38100" dist="38100" dir="2700000" algn="tl">
                      <a:srgbClr val="C0C0C0"/>
                    </a:outerShdw>
                  </a:effectLst>
                  <a:latin typeface="黑体" pitchFamily="49" charset="-122"/>
                  <a:ea typeface="黑体" pitchFamily="49" charset="-122"/>
                </a:rPr>
                <a:t>i</a:t>
              </a:r>
              <a:r>
                <a:rPr kumimoji="1" lang="zh-CN" altLang="en-US" sz="2800" b="1" dirty="0">
                  <a:effectLst>
                    <a:outerShdw blurRad="38100" dist="38100" dir="2700000" algn="tl">
                      <a:srgbClr val="C0C0C0"/>
                    </a:outerShdw>
                  </a:effectLst>
                  <a:latin typeface="黑体" pitchFamily="49" charset="-122"/>
                  <a:ea typeface="黑体" pitchFamily="49" charset="-122"/>
                </a:rPr>
                <a:t>列元素之和</a:t>
              </a:r>
              <a:endParaRPr kumimoji="1" lang="zh-CN" altLang="en-US" sz="2800" dirty="0">
                <a:latin typeface="黑体" pitchFamily="49" charset="-122"/>
                <a:ea typeface="黑体"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20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0-#ppt_w/2"/>
                                          </p:val>
                                        </p:tav>
                                        <p:tav tm="100000">
                                          <p:val>
                                            <p:strVal val="#ppt_x"/>
                                          </p:val>
                                        </p:tav>
                                      </p:tavLst>
                                    </p:anim>
                                    <p:anim calcmode="lin" valueType="num">
                                      <p:cBhvr additive="base">
                                        <p:cTn id="8" dur="500" fill="hold"/>
                                        <p:tgtEl>
                                          <p:spTgt spid="1054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 calcmode="lin" valueType="num">
                                      <p:cBhvr additive="base">
                                        <p:cTn id="13" dur="500" fill="hold"/>
                                        <p:tgtEl>
                                          <p:spTgt spid="105477"/>
                                        </p:tgtEl>
                                        <p:attrNameLst>
                                          <p:attrName>ppt_x</p:attrName>
                                        </p:attrNameLst>
                                      </p:cBhvr>
                                      <p:tavLst>
                                        <p:tav tm="0">
                                          <p:val>
                                            <p:strVal val="0-#ppt_w/2"/>
                                          </p:val>
                                        </p:tav>
                                        <p:tav tm="100000">
                                          <p:val>
                                            <p:strVal val="#ppt_x"/>
                                          </p:val>
                                        </p:tav>
                                      </p:tavLst>
                                    </p:anim>
                                    <p:anim calcmode="lin" valueType="num">
                                      <p:cBhvr additive="base">
                                        <p:cTn id="14"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Rot="1" noChangeArrowheads="1"/>
          </p:cNvSpPr>
          <p:nvPr>
            <p:ph type="title"/>
          </p:nvPr>
        </p:nvSpPr>
        <p:spPr>
          <a:xfrm>
            <a:off x="495300" y="-315913"/>
            <a:ext cx="8540750" cy="1143001"/>
          </a:xfrm>
        </p:spPr>
        <p:txBody>
          <a:bodyPr/>
          <a:lstStyle/>
          <a:p>
            <a:pPr fontAlgn="auto">
              <a:spcAft>
                <a:spcPts val="0"/>
              </a:spcAft>
              <a:defRPr/>
            </a:pPr>
            <a:r>
              <a:rPr lang="zh-CN" altLang="en-US" dirty="0" smtClean="0"/>
              <a:t>图的存储</a:t>
            </a:r>
            <a:r>
              <a:rPr lang="en-US" altLang="zh-CN" dirty="0" smtClean="0"/>
              <a:t>1-</a:t>
            </a:r>
            <a:r>
              <a:rPr lang="zh-CN" altLang="en-US" dirty="0" smtClean="0"/>
              <a:t>邻接矩阵</a:t>
            </a:r>
          </a:p>
        </p:txBody>
      </p:sp>
      <p:graphicFrame>
        <p:nvGraphicFramePr>
          <p:cNvPr id="24579" name="Object 8"/>
          <p:cNvGraphicFramePr>
            <a:graphicFrameLocks noGrp="1" noChangeAspect="1"/>
          </p:cNvGraphicFramePr>
          <p:nvPr>
            <p:ph idx="1"/>
            <p:extLst>
              <p:ext uri="{D42A27DB-BD31-4B8C-83A1-F6EECF244321}">
                <p14:modId xmlns:p14="http://schemas.microsoft.com/office/powerpoint/2010/main" val="835546289"/>
              </p:ext>
            </p:extLst>
          </p:nvPr>
        </p:nvGraphicFramePr>
        <p:xfrm>
          <a:off x="1403648" y="1733550"/>
          <a:ext cx="6560096" cy="1335410"/>
        </p:xfrm>
        <a:graphic>
          <a:graphicData uri="http://schemas.openxmlformats.org/presentationml/2006/ole">
            <mc:AlternateContent xmlns:mc="http://schemas.openxmlformats.org/markup-compatibility/2006">
              <mc:Choice xmlns:v="urn:schemas-microsoft-com:vml" Requires="v">
                <p:oleObj spid="_x0000_s24624" name="Equation" r:id="rId3" imgW="2933700" imgH="596900" progId="Equation.DSMT4">
                  <p:embed/>
                </p:oleObj>
              </mc:Choice>
              <mc:Fallback>
                <p:oleObj name="Equation" r:id="rId3" imgW="2933700" imgH="596900" progId="Equation.DSMT4">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733550"/>
                        <a:ext cx="6560096" cy="1335410"/>
                      </a:xfrm>
                      <a:prstGeom prst="rect">
                        <a:avLst/>
                      </a:prstGeom>
                      <a:solidFill>
                        <a:schemeClr val="accent1"/>
                      </a:solidFill>
                      <a:ln>
                        <a:noFill/>
                      </a:ln>
                      <a:extLst/>
                    </p:spPr>
                  </p:pic>
                </p:oleObj>
              </mc:Fallback>
            </mc:AlternateContent>
          </a:graphicData>
        </a:graphic>
      </p:graphicFrame>
      <p:sp>
        <p:nvSpPr>
          <p:cNvPr id="8"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24581" name="Text Box 5"/>
          <p:cNvSpPr txBox="1">
            <a:spLocks noChangeArrowheads="1"/>
          </p:cNvSpPr>
          <p:nvPr/>
        </p:nvSpPr>
        <p:spPr bwMode="auto">
          <a:xfrm>
            <a:off x="35497" y="765175"/>
            <a:ext cx="91085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latin typeface="黑体" pitchFamily="49" charset="-122"/>
                <a:ea typeface="黑体" pitchFamily="49" charset="-122"/>
              </a:rPr>
              <a:t>如果</a:t>
            </a:r>
            <a:r>
              <a:rPr lang="en-US" altLang="zh-CN" sz="2800" b="1" dirty="0">
                <a:latin typeface="黑体" pitchFamily="49" charset="-122"/>
                <a:ea typeface="黑体" pitchFamily="49" charset="-122"/>
              </a:rPr>
              <a:t>G</a:t>
            </a:r>
            <a:r>
              <a:rPr lang="zh-CN" altLang="en-US" sz="2800" b="1" dirty="0">
                <a:latin typeface="黑体" pitchFamily="49" charset="-122"/>
                <a:ea typeface="黑体" pitchFamily="49" charset="-122"/>
              </a:rPr>
              <a:t>是带权图，</a:t>
            </a:r>
            <a:r>
              <a:rPr lang="en-US" altLang="zh-CN" sz="2800" b="1" dirty="0" err="1">
                <a:latin typeface="黑体" pitchFamily="49" charset="-122"/>
                <a:ea typeface="黑体" pitchFamily="49" charset="-122"/>
              </a:rPr>
              <a:t>w</a:t>
            </a:r>
            <a:r>
              <a:rPr lang="en-US" altLang="zh-CN" sz="2800" b="1" baseline="-25000" dirty="0" err="1">
                <a:latin typeface="黑体" pitchFamily="49" charset="-122"/>
                <a:ea typeface="黑体" pitchFamily="49" charset="-122"/>
              </a:rPr>
              <a:t>ij</a:t>
            </a:r>
            <a:r>
              <a:rPr lang="zh-CN" altLang="en-US" sz="2800" b="1" dirty="0">
                <a:latin typeface="黑体" pitchFamily="49" charset="-122"/>
                <a:ea typeface="黑体" pitchFamily="49" charset="-122"/>
              </a:rPr>
              <a:t>是边（</a:t>
            </a:r>
            <a:r>
              <a:rPr lang="en-US" altLang="zh-CN" sz="2800" b="1" dirty="0" err="1">
                <a:latin typeface="黑体" pitchFamily="49" charset="-122"/>
                <a:ea typeface="黑体" pitchFamily="49" charset="-122"/>
              </a:rPr>
              <a:t>v</a:t>
            </a:r>
            <a:r>
              <a:rPr lang="en-US" altLang="zh-CN" sz="2800" b="1" baseline="-25000" dirty="0" err="1">
                <a:latin typeface="黑体" pitchFamily="49" charset="-122"/>
                <a:ea typeface="黑体" pitchFamily="49" charset="-122"/>
              </a:rPr>
              <a:t>i</a:t>
            </a:r>
            <a:r>
              <a:rPr lang="en-US" altLang="zh-CN" sz="2800" b="1" dirty="0" err="1">
                <a:latin typeface="黑体" pitchFamily="49" charset="-122"/>
                <a:ea typeface="黑体" pitchFamily="49" charset="-122"/>
              </a:rPr>
              <a:t>,v</a:t>
            </a:r>
            <a:r>
              <a:rPr lang="en-US" altLang="zh-CN" sz="2800" b="1" baseline="-25000" dirty="0" err="1">
                <a:latin typeface="黑体" pitchFamily="49" charset="-122"/>
                <a:ea typeface="黑体" pitchFamily="49" charset="-122"/>
              </a:rPr>
              <a:t>j</a:t>
            </a:r>
            <a:r>
              <a:rPr lang="zh-CN" altLang="en-US" sz="2800" b="1" dirty="0">
                <a:latin typeface="黑体" pitchFamily="49" charset="-122"/>
                <a:ea typeface="黑体" pitchFamily="49" charset="-122"/>
              </a:rPr>
              <a:t>）或</a:t>
            </a:r>
            <a:r>
              <a:rPr lang="en-US" altLang="zh-CN" sz="2800" b="1" dirty="0">
                <a:latin typeface="黑体" pitchFamily="49" charset="-122"/>
                <a:ea typeface="黑体" pitchFamily="49" charset="-122"/>
              </a:rPr>
              <a:t>&lt;</a:t>
            </a:r>
            <a:r>
              <a:rPr lang="en-US" altLang="zh-CN" sz="2800" b="1" dirty="0" err="1">
                <a:latin typeface="黑体" pitchFamily="49" charset="-122"/>
                <a:ea typeface="黑体" pitchFamily="49" charset="-122"/>
              </a:rPr>
              <a:t>v</a:t>
            </a:r>
            <a:r>
              <a:rPr lang="en-US" altLang="zh-CN" sz="2800" b="1" baseline="-25000" dirty="0" err="1">
                <a:latin typeface="黑体" pitchFamily="49" charset="-122"/>
                <a:ea typeface="黑体" pitchFamily="49" charset="-122"/>
              </a:rPr>
              <a:t>i</a:t>
            </a:r>
            <a:r>
              <a:rPr lang="en-US" altLang="zh-CN" sz="2800" b="1" dirty="0" err="1">
                <a:latin typeface="黑体" pitchFamily="49" charset="-122"/>
                <a:ea typeface="黑体" pitchFamily="49" charset="-122"/>
              </a:rPr>
              <a:t>,v</a:t>
            </a:r>
            <a:r>
              <a:rPr lang="en-US" altLang="zh-CN" sz="2800" b="1" baseline="-25000" dirty="0" err="1">
                <a:latin typeface="黑体" pitchFamily="49" charset="-122"/>
                <a:ea typeface="黑体" pitchFamily="49" charset="-122"/>
              </a:rPr>
              <a:t>j</a:t>
            </a:r>
            <a:r>
              <a:rPr lang="en-US" altLang="zh-CN" sz="2800" b="1" dirty="0">
                <a:latin typeface="黑体" pitchFamily="49" charset="-122"/>
                <a:ea typeface="黑体" pitchFamily="49" charset="-122"/>
              </a:rPr>
              <a:t>&gt;</a:t>
            </a:r>
            <a:r>
              <a:rPr lang="zh-CN" altLang="en-US" sz="2800" b="1" dirty="0">
                <a:latin typeface="黑体" pitchFamily="49" charset="-122"/>
                <a:ea typeface="黑体" pitchFamily="49" charset="-122"/>
              </a:rPr>
              <a:t>的权，则其</a:t>
            </a:r>
            <a:r>
              <a:rPr lang="zh-CN" altLang="en-US" sz="2800" b="1" dirty="0" smtClean="0">
                <a:latin typeface="黑体" pitchFamily="49" charset="-122"/>
                <a:ea typeface="黑体" pitchFamily="49" charset="-122"/>
              </a:rPr>
              <a:t>邻接矩阵</a:t>
            </a:r>
            <a:r>
              <a:rPr lang="zh-CN" altLang="en-US" sz="2800" b="1" dirty="0">
                <a:latin typeface="黑体" pitchFamily="49" charset="-122"/>
                <a:ea typeface="黑体" pitchFamily="49" charset="-122"/>
              </a:rPr>
              <a:t>定义为：</a:t>
            </a:r>
            <a:r>
              <a:rPr lang="zh-CN" altLang="en-US" sz="2800" dirty="0">
                <a:latin typeface="黑体" pitchFamily="49" charset="-122"/>
                <a:ea typeface="黑体" pitchFamily="49" charset="-122"/>
              </a:rPr>
              <a:t> </a:t>
            </a:r>
          </a:p>
        </p:txBody>
      </p:sp>
      <p:sp>
        <p:nvSpPr>
          <p:cNvPr id="106502" name="Rectangle 6"/>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endParaRPr kumimoji="1" lang="zh-CN" altLang="zh-CN" sz="3200" b="1">
              <a:effectLst>
                <a:outerShdw blurRad="38100" dist="38100" dir="2700000" algn="tl">
                  <a:srgbClr val="C0C0C0"/>
                </a:outerShdw>
              </a:effectLst>
              <a:latin typeface="Times New Roman" pitchFamily="18" charset="0"/>
              <a:ea typeface="楷体_GB2312" pitchFamily="49" charset="-122"/>
            </a:endParaRPr>
          </a:p>
        </p:txBody>
      </p:sp>
      <p:graphicFrame>
        <p:nvGraphicFramePr>
          <p:cNvPr id="106503" name="Object 7"/>
          <p:cNvGraphicFramePr>
            <a:graphicFrameLocks noChangeAspect="1"/>
          </p:cNvGraphicFramePr>
          <p:nvPr>
            <p:extLst>
              <p:ext uri="{D42A27DB-BD31-4B8C-83A1-F6EECF244321}">
                <p14:modId xmlns:p14="http://schemas.microsoft.com/office/powerpoint/2010/main" val="3684975432"/>
              </p:ext>
            </p:extLst>
          </p:nvPr>
        </p:nvGraphicFramePr>
        <p:xfrm>
          <a:off x="35497" y="3241823"/>
          <a:ext cx="9108503" cy="3616177"/>
        </p:xfrm>
        <a:graphic>
          <a:graphicData uri="http://schemas.openxmlformats.org/presentationml/2006/ole">
            <mc:AlternateContent xmlns:mc="http://schemas.openxmlformats.org/markup-compatibility/2006">
              <mc:Choice xmlns:v="urn:schemas-microsoft-com:vml" Requires="v">
                <p:oleObj spid="_x0000_s24625" name="SmartDraw" r:id="rId5" imgW="5166360" imgH="2552700" progId="SmartDraw.2">
                  <p:embed/>
                </p:oleObj>
              </mc:Choice>
              <mc:Fallback>
                <p:oleObj name="SmartDraw" r:id="rId5" imgW="5166360" imgH="2552700" progId="SmartDraw.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97" y="3241823"/>
                        <a:ext cx="9108503" cy="3616177"/>
                      </a:xfrm>
                      <a:prstGeom prst="rect">
                        <a:avLst/>
                      </a:prstGeom>
                      <a:solidFill>
                        <a:schemeClr val="accent1"/>
                      </a:solidFill>
                      <a:ln>
                        <a:noFill/>
                      </a:ln>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06503"/>
                                        </p:tgtEl>
                                        <p:attrNameLst>
                                          <p:attrName>style.visibility</p:attrName>
                                        </p:attrNameLst>
                                      </p:cBhvr>
                                      <p:to>
                                        <p:strVal val="visible"/>
                                      </p:to>
                                    </p:set>
                                    <p:anim calcmode="lin" valueType="num">
                                      <p:cBhvr additive="base">
                                        <p:cTn id="7" dur="500" fill="hold"/>
                                        <p:tgtEl>
                                          <p:spTgt spid="106503"/>
                                        </p:tgtEl>
                                        <p:attrNameLst>
                                          <p:attrName>ppt_x</p:attrName>
                                        </p:attrNameLst>
                                      </p:cBhvr>
                                      <p:tavLst>
                                        <p:tav tm="0">
                                          <p:val>
                                            <p:strVal val="0-#ppt_w/2"/>
                                          </p:val>
                                        </p:tav>
                                        <p:tav tm="100000">
                                          <p:val>
                                            <p:strVal val="#ppt_x"/>
                                          </p:val>
                                        </p:tav>
                                      </p:tavLst>
                                    </p:anim>
                                    <p:anim calcmode="lin" valueType="num">
                                      <p:cBhvr additive="base">
                                        <p:cTn id="8" dur="500" fill="hold"/>
                                        <p:tgtEl>
                                          <p:spTgt spid="1065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Rot="1" noChangeArrowheads="1"/>
          </p:cNvSpPr>
          <p:nvPr>
            <p:ph type="title"/>
          </p:nvPr>
        </p:nvSpPr>
        <p:spPr>
          <a:xfrm>
            <a:off x="301625" y="260350"/>
            <a:ext cx="8540750" cy="1143000"/>
          </a:xfrm>
        </p:spPr>
        <p:txBody>
          <a:bodyPr/>
          <a:lstStyle/>
          <a:p>
            <a:pPr algn="l" fontAlgn="auto">
              <a:spcAft>
                <a:spcPts val="0"/>
              </a:spcAft>
              <a:defRPr/>
            </a:pPr>
            <a:r>
              <a:rPr lang="zh-CN" altLang="en-US" dirty="0" smtClean="0"/>
              <a:t>图的存储</a:t>
            </a:r>
            <a:r>
              <a:rPr lang="en-US" altLang="zh-CN" dirty="0" smtClean="0"/>
              <a:t>1-</a:t>
            </a:r>
            <a:r>
              <a:rPr lang="zh-CN" altLang="en-US" dirty="0" smtClean="0"/>
              <a:t>邻接矩阵</a:t>
            </a:r>
          </a:p>
        </p:txBody>
      </p:sp>
      <p:sp>
        <p:nvSpPr>
          <p:cNvPr id="28677" name="Rectangle 3"/>
          <p:cNvSpPr>
            <a:spLocks noGrp="1" noRot="1" noChangeArrowheads="1"/>
          </p:cNvSpPr>
          <p:nvPr>
            <p:ph type="body" sz="half" idx="1"/>
          </p:nvPr>
        </p:nvSpPr>
        <p:spPr/>
        <p:txBody>
          <a:bodyPr/>
          <a:lstStyle/>
          <a:p>
            <a:pPr fontAlgn="auto">
              <a:buFont typeface="Arial" pitchFamily="34" charset="0"/>
              <a:buChar char="•"/>
              <a:defRPr/>
            </a:pPr>
            <a:r>
              <a:rPr lang="zh-CN" altLang="en-US" sz="2400" smtClean="0"/>
              <a:t>请采用邻接矩阵存储右图数据</a:t>
            </a:r>
          </a:p>
        </p:txBody>
      </p:sp>
      <p:graphicFrame>
        <p:nvGraphicFramePr>
          <p:cNvPr id="25604" name="Object 8"/>
          <p:cNvGraphicFramePr>
            <a:graphicFrameLocks noGrp="1" noChangeAspect="1"/>
          </p:cNvGraphicFramePr>
          <p:nvPr>
            <p:ph sz="quarter" idx="2"/>
            <p:extLst>
              <p:ext uri="{D42A27DB-BD31-4B8C-83A1-F6EECF244321}">
                <p14:modId xmlns:p14="http://schemas.microsoft.com/office/powerpoint/2010/main" val="134457546"/>
              </p:ext>
            </p:extLst>
          </p:nvPr>
        </p:nvGraphicFramePr>
        <p:xfrm>
          <a:off x="4427538" y="2446338"/>
          <a:ext cx="4537075" cy="3157537"/>
        </p:xfrm>
        <a:graphic>
          <a:graphicData uri="http://schemas.openxmlformats.org/presentationml/2006/ole">
            <mc:AlternateContent xmlns:mc="http://schemas.openxmlformats.org/markup-compatibility/2006">
              <mc:Choice xmlns:v="urn:schemas-microsoft-com:vml" Requires="v">
                <p:oleObj spid="_x0000_s25650" name="Visio" r:id="rId3" imgW="8061784" imgH="5610569" progId="Visio.Drawing.11">
                  <p:embed/>
                </p:oleObj>
              </mc:Choice>
              <mc:Fallback>
                <p:oleObj name="Visio" r:id="rId3" imgW="8061784" imgH="5610569" progId="Visio.Drawing.11">
                  <p:embed/>
                  <p:pic>
                    <p:nvPicPr>
                      <p:cNvPr id="0" name="Object 8"/>
                      <p:cNvPicPr>
                        <a:picLocks noGrp="1" noChangeAspect="1" noChangeArrowheads="1"/>
                      </p:cNvPicPr>
                      <p:nvPr/>
                    </p:nvPicPr>
                    <p:blipFill>
                      <a:blip r:embed="rId4"/>
                      <a:srcRect/>
                      <a:stretch>
                        <a:fillRect/>
                      </a:stretch>
                    </p:blipFill>
                    <p:spPr bwMode="auto">
                      <a:xfrm>
                        <a:off x="4427538" y="2446338"/>
                        <a:ext cx="4537075" cy="3157537"/>
                      </a:xfrm>
                      <a:prstGeom prst="rect">
                        <a:avLst/>
                      </a:prstGeom>
                      <a:solidFill>
                        <a:schemeClr val="accent1"/>
                      </a:solidFill>
                      <a:ln>
                        <a:noFill/>
                      </a:ln>
                      <a:extLst/>
                    </p:spPr>
                  </p:pic>
                </p:oleObj>
              </mc:Fallback>
            </mc:AlternateContent>
          </a:graphicData>
        </a:graphic>
      </p:graphicFrame>
      <p:graphicFrame>
        <p:nvGraphicFramePr>
          <p:cNvPr id="107529" name="Object 9"/>
          <p:cNvGraphicFramePr>
            <a:graphicFrameLocks noGrp="1" noChangeAspect="1"/>
          </p:cNvGraphicFramePr>
          <p:nvPr>
            <p:ph sz="quarter" idx="3"/>
            <p:extLst>
              <p:ext uri="{D42A27DB-BD31-4B8C-83A1-F6EECF244321}">
                <p14:modId xmlns:p14="http://schemas.microsoft.com/office/powerpoint/2010/main" val="1761303478"/>
              </p:ext>
            </p:extLst>
          </p:nvPr>
        </p:nvGraphicFramePr>
        <p:xfrm>
          <a:off x="755576" y="4725144"/>
          <a:ext cx="2800350" cy="1428750"/>
        </p:xfrm>
        <a:graphic>
          <a:graphicData uri="http://schemas.openxmlformats.org/presentationml/2006/ole">
            <mc:AlternateContent xmlns:mc="http://schemas.openxmlformats.org/markup-compatibility/2006">
              <mc:Choice xmlns:v="urn:schemas-microsoft-com:vml" Requires="v">
                <p:oleObj spid="_x0000_s25651" name="Equation" r:id="rId5" imgW="1244600" imgH="635000" progId="Equation.DSMT4">
                  <p:embed/>
                </p:oleObj>
              </mc:Choice>
              <mc:Fallback>
                <p:oleObj name="Equation" r:id="rId5" imgW="1244600" imgH="635000" progId="Equation.DSMT4">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4725144"/>
                        <a:ext cx="2800350" cy="1428750"/>
                      </a:xfrm>
                      <a:prstGeom prst="rect">
                        <a:avLst/>
                      </a:prstGeom>
                      <a:solidFill>
                        <a:schemeClr val="accent1"/>
                      </a:solidFill>
                      <a:ln>
                        <a:noFill/>
                      </a:ln>
                      <a:effectLst/>
                      <a:extLst/>
                    </p:spPr>
                  </p:pic>
                </p:oleObj>
              </mc:Fallback>
            </mc:AlternateContent>
          </a:graphicData>
        </a:graphic>
      </p:graphicFrame>
      <p:sp>
        <p:nvSpPr>
          <p:cNvPr id="107527" name="Rectangle 7"/>
          <p:cNvSpPr>
            <a:spLocks noRot="1" noChangeArrowheads="1"/>
          </p:cNvSpPr>
          <p:nvPr/>
        </p:nvSpPr>
        <p:spPr bwMode="auto">
          <a:xfrm>
            <a:off x="611188" y="2852738"/>
            <a:ext cx="4194175"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pPr>
            <a:r>
              <a:rPr lang="zh-CN" altLang="en-US" sz="2400" b="1" dirty="0">
                <a:latin typeface="黑体" pitchFamily="49" charset="-122"/>
                <a:ea typeface="黑体" pitchFamily="49" charset="-122"/>
              </a:rPr>
              <a:t>答</a:t>
            </a: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设</a:t>
            </a:r>
            <a:r>
              <a:rPr lang="en-US" altLang="zh-CN" sz="2400" b="1" dirty="0">
                <a:latin typeface="黑体" pitchFamily="49" charset="-122"/>
                <a:ea typeface="黑体" pitchFamily="49" charset="-122"/>
              </a:rPr>
              <a:t>G={V,E}</a:t>
            </a:r>
          </a:p>
          <a:p>
            <a:pPr marL="342900" indent="-342900">
              <a:spcBef>
                <a:spcPct val="20000"/>
              </a:spcBef>
              <a:buClr>
                <a:schemeClr val="hlink"/>
              </a:buClr>
              <a:buSzPct val="70000"/>
              <a:buFont typeface="Wingdings" pitchFamily="2" charset="2"/>
              <a:buNone/>
            </a:pPr>
            <a:r>
              <a:rPr lang="en-US" altLang="zh-CN" sz="2400" b="1" dirty="0">
                <a:latin typeface="黑体" pitchFamily="49" charset="-122"/>
                <a:ea typeface="黑体" pitchFamily="49" charset="-122"/>
              </a:rPr>
              <a:t>V</a:t>
            </a:r>
            <a:r>
              <a:rPr lang="en-US" altLang="zh-CN" sz="2400" b="1" dirty="0" smtClean="0">
                <a:latin typeface="黑体" pitchFamily="49" charset="-122"/>
                <a:ea typeface="黑体" pitchFamily="49" charset="-122"/>
              </a:rPr>
              <a:t>={‘</a:t>
            </a:r>
            <a:r>
              <a:rPr lang="zh-CN" altLang="en-US" sz="2400" b="1" dirty="0">
                <a:latin typeface="黑体" pitchFamily="49" charset="-122"/>
                <a:ea typeface="黑体" pitchFamily="49" charset="-122"/>
              </a:rPr>
              <a:t>路由</a:t>
            </a:r>
            <a:r>
              <a:rPr lang="en-US" altLang="zh-CN" sz="2400" b="1" dirty="0" smtClean="0">
                <a:latin typeface="黑体" pitchFamily="49" charset="-122"/>
                <a:ea typeface="黑体" pitchFamily="49" charset="-122"/>
              </a:rPr>
              <a:t>1’,’</a:t>
            </a:r>
            <a:r>
              <a:rPr lang="zh-CN" altLang="en-US" sz="2400" b="1" dirty="0">
                <a:latin typeface="黑体" pitchFamily="49" charset="-122"/>
                <a:ea typeface="黑体" pitchFamily="49" charset="-122"/>
              </a:rPr>
              <a:t>路由</a:t>
            </a:r>
            <a:r>
              <a:rPr lang="en-US" altLang="zh-CN" sz="2400" b="1" dirty="0" smtClean="0">
                <a:latin typeface="黑体" pitchFamily="49" charset="-122"/>
                <a:ea typeface="黑体" pitchFamily="49" charset="-122"/>
              </a:rPr>
              <a:t>2’,’</a:t>
            </a:r>
            <a:r>
              <a:rPr lang="zh-CN" altLang="en-US" sz="2400" b="1" dirty="0">
                <a:latin typeface="黑体" pitchFamily="49" charset="-122"/>
                <a:ea typeface="黑体" pitchFamily="49" charset="-122"/>
              </a:rPr>
              <a:t>路由</a:t>
            </a:r>
            <a:r>
              <a:rPr lang="en-US" altLang="zh-CN" sz="2400" b="1" dirty="0" smtClean="0">
                <a:latin typeface="黑体" pitchFamily="49" charset="-122"/>
                <a:ea typeface="黑体" pitchFamily="49" charset="-122"/>
              </a:rPr>
              <a:t>3’,’</a:t>
            </a:r>
            <a:r>
              <a:rPr lang="zh-CN" altLang="en-US" sz="2400" b="1" dirty="0">
                <a:latin typeface="黑体" pitchFamily="49" charset="-122"/>
                <a:ea typeface="黑体" pitchFamily="49" charset="-122"/>
              </a:rPr>
              <a:t>网关</a:t>
            </a:r>
            <a:r>
              <a:rPr lang="en-US" altLang="zh-CN" sz="2400" b="1" dirty="0" smtClean="0">
                <a:latin typeface="黑体" pitchFamily="49" charset="-122"/>
                <a:ea typeface="黑体" pitchFamily="49" charset="-122"/>
              </a:rPr>
              <a:t>’}</a:t>
            </a:r>
            <a:endParaRPr lang="en-US" altLang="zh-CN" sz="2400" b="1" dirty="0">
              <a:latin typeface="黑体" pitchFamily="49" charset="-122"/>
              <a:ea typeface="黑体" pitchFamily="49" charset="-122"/>
            </a:endParaRPr>
          </a:p>
          <a:p>
            <a:pPr marL="342900" indent="-342900">
              <a:spcBef>
                <a:spcPct val="20000"/>
              </a:spcBef>
              <a:buClr>
                <a:schemeClr val="hlink"/>
              </a:buClr>
              <a:buSzPct val="70000"/>
              <a:buFont typeface="Wingdings" pitchFamily="2" charset="2"/>
              <a:buNone/>
            </a:pPr>
            <a:r>
              <a:rPr lang="en-US" altLang="zh-CN" sz="2400" b="1" dirty="0">
                <a:latin typeface="黑体" pitchFamily="49" charset="-122"/>
                <a:ea typeface="黑体" pitchFamily="49" charset="-122"/>
              </a:rPr>
              <a:t>4</a:t>
            </a:r>
            <a:r>
              <a:rPr lang="zh-CN" altLang="en-US" sz="2400" b="1" dirty="0">
                <a:latin typeface="黑体" pitchFamily="49" charset="-122"/>
                <a:ea typeface="黑体" pitchFamily="49" charset="-122"/>
              </a:rPr>
              <a:t>个顶点</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则邻接矩阵为</a:t>
            </a:r>
          </a:p>
          <a:p>
            <a:pPr marL="342900" indent="-342900">
              <a:spcBef>
                <a:spcPct val="20000"/>
              </a:spcBef>
              <a:buClr>
                <a:schemeClr val="hlink"/>
              </a:buClr>
              <a:buSzPct val="70000"/>
              <a:buFont typeface="Wingdings" pitchFamily="2" charset="2"/>
              <a:buNone/>
            </a:pPr>
            <a:endParaRPr lang="en-US" altLang="zh-CN" sz="2400" b="1"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7"/>
                                        </p:tgtEl>
                                        <p:attrNameLst>
                                          <p:attrName>style.visibility</p:attrName>
                                        </p:attrNameLst>
                                      </p:cBhvr>
                                      <p:to>
                                        <p:strVal val="visible"/>
                                      </p:to>
                                    </p:set>
                                    <p:anim calcmode="lin" valueType="num">
                                      <p:cBhvr additive="base">
                                        <p:cTn id="7" dur="500" fill="hold"/>
                                        <p:tgtEl>
                                          <p:spTgt spid="107527"/>
                                        </p:tgtEl>
                                        <p:attrNameLst>
                                          <p:attrName>ppt_x</p:attrName>
                                        </p:attrNameLst>
                                      </p:cBhvr>
                                      <p:tavLst>
                                        <p:tav tm="0">
                                          <p:val>
                                            <p:strVal val="#ppt_x"/>
                                          </p:val>
                                        </p:tav>
                                        <p:tav tm="100000">
                                          <p:val>
                                            <p:strVal val="#ppt_x"/>
                                          </p:val>
                                        </p:tav>
                                      </p:tavLst>
                                    </p:anim>
                                    <p:anim calcmode="lin" valueType="num">
                                      <p:cBhvr additive="base">
                                        <p:cTn id="8" dur="500" fill="hold"/>
                                        <p:tgtEl>
                                          <p:spTgt spid="1075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7529"/>
                                        </p:tgtEl>
                                        <p:attrNameLst>
                                          <p:attrName>style.visibility</p:attrName>
                                        </p:attrNameLst>
                                      </p:cBhvr>
                                      <p:to>
                                        <p:strVal val="visible"/>
                                      </p:to>
                                    </p:set>
                                    <p:anim calcmode="lin" valueType="num">
                                      <p:cBhvr additive="base">
                                        <p:cTn id="13" dur="500" fill="hold"/>
                                        <p:tgtEl>
                                          <p:spTgt spid="107529"/>
                                        </p:tgtEl>
                                        <p:attrNameLst>
                                          <p:attrName>ppt_x</p:attrName>
                                        </p:attrNameLst>
                                      </p:cBhvr>
                                      <p:tavLst>
                                        <p:tav tm="0">
                                          <p:val>
                                            <p:strVal val="#ppt_x"/>
                                          </p:val>
                                        </p:tav>
                                        <p:tav tm="100000">
                                          <p:val>
                                            <p:strVal val="#ppt_x"/>
                                          </p:val>
                                        </p:tav>
                                      </p:tavLst>
                                    </p:anim>
                                    <p:anim calcmode="lin" valueType="num">
                                      <p:cBhvr additive="base">
                                        <p:cTn id="14"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Rot="1" noChangeArrowheads="1"/>
          </p:cNvSpPr>
          <p:nvPr>
            <p:ph type="title"/>
          </p:nvPr>
        </p:nvSpPr>
        <p:spPr/>
        <p:txBody>
          <a:bodyPr/>
          <a:lstStyle/>
          <a:p>
            <a:pPr fontAlgn="auto">
              <a:spcAft>
                <a:spcPts val="0"/>
              </a:spcAft>
              <a:defRPr/>
            </a:pPr>
            <a:r>
              <a:rPr lang="zh-CN" altLang="en-US" dirty="0" smtClean="0"/>
              <a:t>图的基本概念</a:t>
            </a:r>
            <a:r>
              <a:rPr lang="en-US" altLang="zh-CN" dirty="0" smtClean="0"/>
              <a:t>1</a:t>
            </a:r>
          </a:p>
        </p:txBody>
      </p:sp>
      <p:sp>
        <p:nvSpPr>
          <p:cNvPr id="12293" name="Rectangle 3"/>
          <p:cNvSpPr>
            <a:spLocks noGrp="1" noRot="1" noChangeArrowheads="1"/>
          </p:cNvSpPr>
          <p:nvPr>
            <p:ph idx="1"/>
          </p:nvPr>
        </p:nvSpPr>
        <p:spPr/>
        <p:txBody>
          <a:bodyPr/>
          <a:lstStyle/>
          <a:p>
            <a:pPr fontAlgn="auto">
              <a:buFont typeface="Arial" pitchFamily="34" charset="0"/>
              <a:buChar char="•"/>
              <a:defRPr/>
            </a:pPr>
            <a:r>
              <a:rPr lang="zh-CN" altLang="en-US" smtClean="0"/>
              <a:t>有向图</a:t>
            </a:r>
          </a:p>
          <a:p>
            <a:pPr fontAlgn="auto">
              <a:buFont typeface="Arial" pitchFamily="34" charset="0"/>
              <a:buChar char="•"/>
              <a:defRPr/>
            </a:pPr>
            <a:r>
              <a:rPr lang="zh-CN" altLang="en-US" smtClean="0"/>
              <a:t>无向图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0" y="0"/>
            <a:ext cx="9144000" cy="6858000"/>
          </a:xfrm>
        </p:spPr>
        <p:txBody>
          <a:bodyPr>
            <a:normAutofit/>
          </a:bodyPr>
          <a:lstStyle/>
          <a:p>
            <a:pPr fontAlgn="auto">
              <a:buFontTx/>
              <a:buNone/>
              <a:defRPr/>
            </a:pPr>
            <a:r>
              <a:rPr lang="zh-CN" altLang="en-US" sz="2400" b="1" dirty="0" smtClean="0">
                <a:solidFill>
                  <a:srgbClr val="FFFF00"/>
                </a:solidFill>
                <a:effectLst/>
                <a:ea typeface="宋体" pitchFamily="2" charset="-122"/>
              </a:rPr>
              <a:t>网络的邻接矩阵的定义：</a:t>
            </a:r>
          </a:p>
          <a:p>
            <a:pPr fontAlgn="auto">
              <a:buFontTx/>
              <a:buNone/>
              <a:defRPr/>
            </a:pPr>
            <a:r>
              <a:rPr lang="zh-CN" altLang="en-US" sz="2400" b="1" dirty="0" smtClean="0">
                <a:effectLst/>
                <a:ea typeface="宋体" pitchFamily="2" charset="-122"/>
              </a:rPr>
              <a:t>  </a:t>
            </a:r>
            <a:r>
              <a:rPr lang="en-US" altLang="zh-CN" sz="2400" b="1" dirty="0" smtClean="0">
                <a:effectLst/>
                <a:ea typeface="宋体" pitchFamily="2" charset="-122"/>
              </a:rPr>
              <a:t>#define </a:t>
            </a:r>
            <a:r>
              <a:rPr lang="en-US" altLang="zh-CN" sz="2400" b="1" dirty="0" err="1" smtClean="0">
                <a:effectLst/>
                <a:ea typeface="宋体" pitchFamily="2" charset="-122"/>
              </a:rPr>
              <a:t>MaxVerterNum</a:t>
            </a:r>
            <a:r>
              <a:rPr lang="en-US" altLang="zh-CN" sz="2400" b="1" dirty="0" smtClean="0">
                <a:effectLst/>
                <a:ea typeface="宋体" pitchFamily="2" charset="-122"/>
              </a:rPr>
              <a:t>  100</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typedef</a:t>
            </a:r>
            <a:r>
              <a:rPr lang="en-US" altLang="zh-CN" sz="2400" b="1" dirty="0" smtClean="0">
                <a:effectLst/>
                <a:ea typeface="宋体" pitchFamily="2" charset="-122"/>
              </a:rPr>
              <a:t>  char </a:t>
            </a:r>
            <a:r>
              <a:rPr lang="en-US" altLang="zh-CN" sz="2400" b="1" dirty="0" err="1" smtClean="0">
                <a:effectLst/>
                <a:ea typeface="宋体" pitchFamily="2" charset="-122"/>
              </a:rPr>
              <a:t>VerterType</a:t>
            </a:r>
            <a:r>
              <a:rPr lang="en-US" altLang="zh-CN" sz="2400" b="1" dirty="0" smtClean="0">
                <a:effectLst/>
                <a:ea typeface="宋体" pitchFamily="2" charset="-122"/>
              </a:rPr>
              <a:t>;</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typedef</a:t>
            </a:r>
            <a:r>
              <a:rPr lang="en-US" altLang="zh-CN" sz="2400" b="1" dirty="0" smtClean="0">
                <a:effectLst/>
                <a:ea typeface="宋体" pitchFamily="2" charset="-122"/>
              </a:rPr>
              <a:t>  </a:t>
            </a:r>
            <a:r>
              <a:rPr lang="en-US" altLang="zh-CN" sz="2400" b="1" dirty="0" err="1" smtClean="0">
                <a:effectLst/>
                <a:ea typeface="宋体" pitchFamily="2" charset="-122"/>
              </a:rPr>
              <a:t>int</a:t>
            </a:r>
            <a:r>
              <a:rPr lang="en-US" altLang="zh-CN" sz="2400" b="1" dirty="0" smtClean="0">
                <a:effectLst/>
                <a:ea typeface="宋体" pitchFamily="2" charset="-122"/>
              </a:rPr>
              <a:t> </a:t>
            </a:r>
            <a:r>
              <a:rPr lang="en-US" altLang="zh-CN" sz="2400" b="1" dirty="0" err="1" smtClean="0">
                <a:effectLst/>
                <a:ea typeface="宋体" pitchFamily="2" charset="-122"/>
              </a:rPr>
              <a:t>EdgeType</a:t>
            </a:r>
            <a:r>
              <a:rPr lang="en-US" altLang="zh-CN" sz="2400" b="1" dirty="0" smtClean="0">
                <a:effectLst/>
                <a:ea typeface="宋体" pitchFamily="2" charset="-122"/>
              </a:rPr>
              <a:t>;</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typedef</a:t>
            </a:r>
            <a:r>
              <a:rPr lang="en-US" altLang="zh-CN" sz="2400" b="1" dirty="0" smtClean="0">
                <a:effectLst/>
                <a:ea typeface="宋体" pitchFamily="2" charset="-122"/>
              </a:rPr>
              <a:t>  </a:t>
            </a:r>
            <a:r>
              <a:rPr lang="en-US" altLang="zh-CN" sz="2400" b="1" dirty="0" err="1" smtClean="0">
                <a:effectLst/>
                <a:ea typeface="宋体" pitchFamily="2" charset="-122"/>
              </a:rPr>
              <a:t>struct</a:t>
            </a:r>
            <a:r>
              <a:rPr lang="en-US" altLang="zh-CN" sz="2400" b="1" dirty="0" smtClean="0">
                <a:effectLst/>
                <a:ea typeface="宋体" pitchFamily="2" charset="-122"/>
              </a:rPr>
              <a:t>{</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VerterType</a:t>
            </a:r>
            <a:r>
              <a:rPr lang="en-US" altLang="zh-CN" sz="2400" b="1" dirty="0" smtClean="0">
                <a:effectLst/>
                <a:ea typeface="宋体" pitchFamily="2" charset="-122"/>
              </a:rPr>
              <a:t> </a:t>
            </a:r>
            <a:r>
              <a:rPr lang="en-US" altLang="zh-CN" sz="2400" b="1" dirty="0" err="1" smtClean="0">
                <a:effectLst/>
                <a:ea typeface="宋体" pitchFamily="2" charset="-122"/>
              </a:rPr>
              <a:t>vexs</a:t>
            </a:r>
            <a:r>
              <a:rPr lang="en-US" altLang="zh-CN" sz="2400" b="1" dirty="0" smtClean="0">
                <a:effectLst/>
                <a:ea typeface="宋体" pitchFamily="2" charset="-122"/>
              </a:rPr>
              <a:t>[</a:t>
            </a:r>
            <a:r>
              <a:rPr lang="en-US" altLang="zh-CN" sz="2400" b="1" dirty="0" err="1" smtClean="0">
                <a:effectLst/>
                <a:ea typeface="宋体" pitchFamily="2" charset="-122"/>
              </a:rPr>
              <a:t>MaxVerterNum</a:t>
            </a:r>
            <a:r>
              <a:rPr lang="en-US" altLang="zh-CN" sz="2400" b="1" dirty="0" smtClean="0">
                <a:effectLst/>
                <a:ea typeface="宋体" pitchFamily="2" charset="-122"/>
              </a:rPr>
              <a:t>];</a:t>
            </a:r>
            <a:r>
              <a:rPr lang="en-US" altLang="zh-CN" sz="2400" b="1" dirty="0" smtClean="0">
                <a:solidFill>
                  <a:srgbClr val="00B050"/>
                </a:solidFill>
                <a:effectLst/>
                <a:ea typeface="宋体" pitchFamily="2" charset="-122"/>
              </a:rPr>
              <a:t>//</a:t>
            </a:r>
            <a:r>
              <a:rPr lang="zh-CN" altLang="en-US" sz="2400" b="1" dirty="0" smtClean="0">
                <a:solidFill>
                  <a:srgbClr val="00B050"/>
                </a:solidFill>
                <a:effectLst/>
                <a:ea typeface="宋体" pitchFamily="2" charset="-122"/>
              </a:rPr>
              <a:t>存储顶点的一维数组</a:t>
            </a:r>
          </a:p>
          <a:p>
            <a:pPr fontAlgn="auto">
              <a:buFontTx/>
              <a:buNone/>
              <a:defRPr/>
            </a:pPr>
            <a:r>
              <a:rPr lang="zh-CN" altLang="en-US" sz="2400" b="1" dirty="0" smtClean="0">
                <a:effectLst/>
                <a:ea typeface="宋体" pitchFamily="2" charset="-122"/>
              </a:rPr>
              <a:t>    </a:t>
            </a:r>
            <a:r>
              <a:rPr lang="en-US" altLang="zh-CN" sz="2400" b="1" dirty="0" err="1" smtClean="0">
                <a:effectLst/>
                <a:ea typeface="宋体" pitchFamily="2" charset="-122"/>
              </a:rPr>
              <a:t>EdeType</a:t>
            </a:r>
            <a:r>
              <a:rPr lang="en-US" altLang="zh-CN" sz="2400" b="1" dirty="0" smtClean="0">
                <a:effectLst/>
                <a:ea typeface="宋体" pitchFamily="2" charset="-122"/>
              </a:rPr>
              <a:t> edges[</a:t>
            </a:r>
            <a:r>
              <a:rPr lang="en-US" altLang="zh-CN" sz="2400" b="1" dirty="0" err="1" smtClean="0">
                <a:effectLst/>
                <a:ea typeface="宋体" pitchFamily="2" charset="-122"/>
              </a:rPr>
              <a:t>MaxVerterNum</a:t>
            </a:r>
            <a:r>
              <a:rPr lang="en-US" altLang="zh-CN" sz="2400" b="1" dirty="0" smtClean="0">
                <a:effectLst/>
                <a:ea typeface="宋体" pitchFamily="2" charset="-122"/>
              </a:rPr>
              <a:t>][</a:t>
            </a:r>
            <a:r>
              <a:rPr lang="en-US" altLang="zh-CN" sz="2400" b="1" dirty="0" err="1" smtClean="0">
                <a:effectLst/>
                <a:ea typeface="宋体" pitchFamily="2" charset="-122"/>
              </a:rPr>
              <a:t>MaxVerterNum</a:t>
            </a:r>
            <a:r>
              <a:rPr lang="en-US" altLang="zh-CN" sz="2400" b="1" dirty="0" smtClean="0">
                <a:effectLst/>
                <a:ea typeface="宋体" pitchFamily="2" charset="-122"/>
              </a:rPr>
              <a:t>];//</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int</a:t>
            </a:r>
            <a:r>
              <a:rPr lang="en-US" altLang="zh-CN" sz="2400" b="1" dirty="0" smtClean="0">
                <a:effectLst/>
                <a:ea typeface="宋体" pitchFamily="2" charset="-122"/>
              </a:rPr>
              <a:t>  </a:t>
            </a:r>
            <a:r>
              <a:rPr lang="en-US" altLang="zh-CN" sz="2400" b="1" dirty="0" err="1" smtClean="0">
                <a:effectLst/>
                <a:ea typeface="宋体" pitchFamily="2" charset="-122"/>
              </a:rPr>
              <a:t>n,e</a:t>
            </a:r>
            <a:r>
              <a:rPr lang="en-US" altLang="zh-CN" sz="2400" b="1" dirty="0" smtClean="0">
                <a:effectLst/>
                <a:ea typeface="宋体" pitchFamily="2" charset="-122"/>
              </a:rPr>
              <a:t>;  </a:t>
            </a:r>
            <a:r>
              <a:rPr lang="en-US" altLang="zh-CN" sz="2400" b="1" dirty="0" smtClean="0">
                <a:solidFill>
                  <a:srgbClr val="00B050"/>
                </a:solidFill>
                <a:effectLst/>
                <a:ea typeface="宋体" pitchFamily="2" charset="-122"/>
              </a:rPr>
              <a:t>//</a:t>
            </a:r>
            <a:r>
              <a:rPr lang="zh-CN" altLang="en-US" sz="2400" b="1" dirty="0" smtClean="0">
                <a:solidFill>
                  <a:srgbClr val="00B050"/>
                </a:solidFill>
                <a:effectLst/>
                <a:ea typeface="宋体" pitchFamily="2" charset="-122"/>
              </a:rPr>
              <a:t>图当前的顶点数和边数                                    </a:t>
            </a:r>
          </a:p>
          <a:p>
            <a:pPr fontAlgn="auto">
              <a:buFontTx/>
              <a:buNone/>
              <a:defRPr/>
            </a:pPr>
            <a:r>
              <a:rPr lang="zh-CN" altLang="en-US" sz="2400" b="1" dirty="0" smtClean="0">
                <a:effectLst/>
                <a:ea typeface="宋体" pitchFamily="2" charset="-122"/>
              </a:rPr>
              <a:t>   </a:t>
            </a:r>
            <a:r>
              <a:rPr lang="en-US" altLang="zh-CN" sz="2400" b="1" dirty="0" smtClean="0">
                <a:effectLst/>
                <a:ea typeface="宋体" pitchFamily="2" charset="-122"/>
              </a:rPr>
              <a:t>} </a:t>
            </a:r>
            <a:r>
              <a:rPr lang="en-US" altLang="zh-CN" sz="2400" b="1" dirty="0" err="1" smtClean="0">
                <a:effectLst/>
                <a:ea typeface="宋体" pitchFamily="2" charset="-122"/>
              </a:rPr>
              <a:t>MGragh</a:t>
            </a:r>
            <a:r>
              <a:rPr lang="en-US" altLang="zh-CN" sz="2400" b="1" dirty="0" smtClean="0">
                <a:effectLst/>
                <a:ea typeface="宋体" pitchFamily="2" charset="-122"/>
              </a:rPr>
              <a:t>;</a:t>
            </a:r>
          </a:p>
          <a:p>
            <a:pPr fontAlgn="auto">
              <a:buFontTx/>
              <a:buNone/>
              <a:defRPr/>
            </a:pPr>
            <a:r>
              <a:rPr lang="zh-CN" altLang="en-US" sz="2400" b="1" u="sng" dirty="0" smtClean="0">
                <a:effectLst/>
                <a:ea typeface="宋体" pitchFamily="2" charset="-122"/>
              </a:rPr>
              <a:t>建立无向网络邻接矩阵的算法：</a:t>
            </a:r>
          </a:p>
          <a:p>
            <a:pPr fontAlgn="auto">
              <a:buFontTx/>
              <a:buNone/>
              <a:defRPr/>
            </a:pPr>
            <a:r>
              <a:rPr lang="en-US" altLang="zh-CN" sz="2400" b="1" dirty="0" err="1" smtClean="0">
                <a:effectLst/>
                <a:ea typeface="宋体" pitchFamily="2" charset="-122"/>
              </a:rPr>
              <a:t>Viod</a:t>
            </a:r>
            <a:r>
              <a:rPr lang="en-US" altLang="zh-CN" sz="2400" b="1" dirty="0" smtClean="0">
                <a:effectLst/>
                <a:ea typeface="宋体" pitchFamily="2" charset="-122"/>
              </a:rPr>
              <a:t>  </a:t>
            </a:r>
            <a:r>
              <a:rPr lang="en-US" altLang="zh-CN" sz="2400" b="1" dirty="0" err="1" smtClean="0">
                <a:effectLst/>
                <a:ea typeface="宋体" pitchFamily="2" charset="-122"/>
              </a:rPr>
              <a:t>createMGragh</a:t>
            </a:r>
            <a:r>
              <a:rPr lang="en-US" altLang="zh-CN" sz="2400" b="1" dirty="0" smtClean="0">
                <a:effectLst/>
                <a:ea typeface="宋体" pitchFamily="2" charset="-122"/>
              </a:rPr>
              <a:t>(</a:t>
            </a:r>
            <a:r>
              <a:rPr lang="en-US" altLang="zh-CN" sz="2400" b="1" dirty="0" err="1" smtClean="0">
                <a:effectLst/>
                <a:ea typeface="宋体" pitchFamily="2" charset="-122"/>
              </a:rPr>
              <a:t>MGragh</a:t>
            </a:r>
            <a:r>
              <a:rPr lang="en-US" altLang="zh-CN" sz="2400" b="1" dirty="0" smtClean="0">
                <a:effectLst/>
                <a:ea typeface="宋体" pitchFamily="2" charset="-122"/>
              </a:rPr>
              <a:t>  *G)</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int</a:t>
            </a:r>
            <a:r>
              <a:rPr lang="en-US" altLang="zh-CN" sz="2400" b="1" dirty="0" smtClean="0">
                <a:effectLst/>
                <a:ea typeface="宋体" pitchFamily="2" charset="-122"/>
              </a:rPr>
              <a:t>  </a:t>
            </a:r>
            <a:r>
              <a:rPr lang="en-US" altLang="zh-CN" sz="2400" b="1" dirty="0" err="1" smtClean="0">
                <a:effectLst/>
                <a:ea typeface="宋体" pitchFamily="2" charset="-122"/>
              </a:rPr>
              <a:t>i,j,k,w</a:t>
            </a:r>
            <a:r>
              <a:rPr lang="en-US" altLang="zh-CN" sz="2400" b="1" dirty="0" smtClean="0">
                <a:effectLst/>
                <a:ea typeface="宋体" pitchFamily="2" charset="-122"/>
              </a:rPr>
              <a:t>;</a:t>
            </a:r>
          </a:p>
          <a:p>
            <a:pPr fontAlgn="auto">
              <a:buFontTx/>
              <a:buNone/>
              <a:defRPr/>
            </a:pPr>
            <a:r>
              <a:rPr lang="en-US" altLang="zh-CN" sz="2400" b="1" dirty="0" smtClean="0">
                <a:effectLst/>
                <a:ea typeface="宋体" pitchFamily="2" charset="-122"/>
              </a:rPr>
              <a:t>  </a:t>
            </a:r>
            <a:r>
              <a:rPr lang="en-US" altLang="zh-CN" sz="2400" b="1" dirty="0" err="1" smtClean="0">
                <a:effectLst/>
                <a:ea typeface="宋体" pitchFamily="2" charset="-122"/>
              </a:rPr>
              <a:t>scanf</a:t>
            </a:r>
            <a:r>
              <a:rPr lang="en-US" altLang="zh-CN" sz="2400" b="1" dirty="0" smtClean="0">
                <a:effectLst/>
                <a:ea typeface="宋体" pitchFamily="2" charset="-122"/>
              </a:rPr>
              <a:t>(“%</a:t>
            </a:r>
            <a:r>
              <a:rPr lang="en-US" altLang="zh-CN" sz="2400" b="1" dirty="0" err="1" smtClean="0">
                <a:effectLst/>
                <a:ea typeface="宋体" pitchFamily="2" charset="-122"/>
              </a:rPr>
              <a:t>d%d</a:t>
            </a:r>
            <a:r>
              <a:rPr lang="en-US" altLang="zh-CN" sz="2400" b="1" dirty="0" smtClean="0">
                <a:effectLst/>
                <a:ea typeface="宋体" pitchFamily="2" charset="-122"/>
              </a:rPr>
              <a:t>”,&amp;G-&gt;</a:t>
            </a:r>
            <a:r>
              <a:rPr lang="en-US" altLang="zh-CN" sz="2400" b="1" dirty="0" err="1" smtClean="0">
                <a:effectLst/>
                <a:ea typeface="宋体" pitchFamily="2" charset="-122"/>
              </a:rPr>
              <a:t>n,&amp;G</a:t>
            </a:r>
            <a:r>
              <a:rPr lang="en-US" altLang="zh-CN" sz="2400" b="1" dirty="0" smtClean="0">
                <a:effectLst/>
                <a:ea typeface="宋体" pitchFamily="2" charset="-122"/>
              </a:rPr>
              <a:t>-&gt;e</a:t>
            </a:r>
            <a:r>
              <a:rPr lang="en-US" altLang="zh-CN" sz="2000" b="1" dirty="0" smtClean="0">
                <a:effectLst/>
                <a:ea typeface="宋体" pitchFamily="2" charset="-122"/>
              </a:rPr>
              <a:t>);  </a:t>
            </a:r>
            <a:r>
              <a:rPr lang="en-US" altLang="zh-CN" sz="2000" b="1" dirty="0" smtClean="0">
                <a:solidFill>
                  <a:srgbClr val="00B050"/>
                </a:solidFill>
                <a:effectLst/>
                <a:ea typeface="宋体" pitchFamily="2" charset="-122"/>
              </a:rPr>
              <a:t>//</a:t>
            </a:r>
            <a:r>
              <a:rPr lang="zh-CN" altLang="en-US" sz="2000" b="1" dirty="0" smtClean="0">
                <a:solidFill>
                  <a:srgbClr val="00B050"/>
                </a:solidFill>
                <a:effectLst/>
                <a:ea typeface="宋体" pitchFamily="2" charset="-122"/>
              </a:rPr>
              <a:t>读入顶点数和边数</a:t>
            </a:r>
          </a:p>
          <a:p>
            <a:pPr fontAlgn="auto">
              <a:buFontTx/>
              <a:buNone/>
              <a:defRPr/>
            </a:pPr>
            <a:r>
              <a:rPr lang="zh-CN" altLang="en-US" sz="2400" b="1" dirty="0" smtClean="0">
                <a:effectLst/>
                <a:ea typeface="宋体" pitchFamily="2" charset="-122"/>
              </a:rPr>
              <a:t>  </a:t>
            </a:r>
            <a:r>
              <a:rPr lang="en-US" altLang="zh-CN" sz="2400" b="1" dirty="0" smtClean="0">
                <a:effectLst/>
                <a:ea typeface="宋体" pitchFamily="2" charset="-122"/>
              </a:rPr>
              <a:t>for(i=0;i&lt;G-&gt;</a:t>
            </a:r>
            <a:r>
              <a:rPr lang="en-US" altLang="zh-CN" sz="2400" b="1" dirty="0" err="1" smtClean="0">
                <a:effectLst/>
                <a:ea typeface="宋体" pitchFamily="2" charset="-122"/>
              </a:rPr>
              <a:t>n;i</a:t>
            </a:r>
            <a:r>
              <a:rPr lang="en-US" altLang="zh-CN" sz="2400" b="1" dirty="0" smtClean="0">
                <a:effectLst/>
                <a:ea typeface="宋体" pitchFamily="2" charset="-122"/>
              </a:rPr>
              <a:t>++)   </a:t>
            </a:r>
            <a:r>
              <a:rPr lang="en-US" altLang="zh-CN" sz="2400" b="1" dirty="0" smtClean="0">
                <a:solidFill>
                  <a:srgbClr val="00B050"/>
                </a:solidFill>
                <a:effectLst/>
                <a:ea typeface="宋体" pitchFamily="2" charset="-122"/>
              </a:rPr>
              <a:t>//</a:t>
            </a:r>
            <a:r>
              <a:rPr lang="zh-CN" altLang="en-US" sz="2000" b="1" dirty="0" smtClean="0">
                <a:solidFill>
                  <a:srgbClr val="00B050"/>
                </a:solidFill>
                <a:effectLst/>
                <a:ea typeface="宋体" pitchFamily="2" charset="-122"/>
              </a:rPr>
              <a:t>读入顶点信息，建立顶点表</a:t>
            </a:r>
          </a:p>
          <a:p>
            <a:pPr fontAlgn="auto">
              <a:buFontTx/>
              <a:buNone/>
              <a:defRPr/>
            </a:pPr>
            <a:r>
              <a:rPr lang="zh-CN" altLang="en-US" sz="2400" b="1" dirty="0" smtClean="0">
                <a:effectLst/>
                <a:ea typeface="宋体" pitchFamily="2" charset="-122"/>
              </a:rPr>
              <a:t>     </a:t>
            </a:r>
            <a:r>
              <a:rPr lang="en-US" altLang="zh-CN" sz="2400" b="1" dirty="0" smtClean="0">
                <a:effectLst/>
                <a:ea typeface="宋体" pitchFamily="2" charset="-122"/>
              </a:rPr>
              <a:t>G-&gt;</a:t>
            </a:r>
            <a:r>
              <a:rPr lang="en-US" altLang="zh-CN" sz="2400" b="1" dirty="0" err="1" smtClean="0">
                <a:effectLst/>
                <a:ea typeface="宋体" pitchFamily="2" charset="-122"/>
              </a:rPr>
              <a:t>vexs</a:t>
            </a:r>
            <a:r>
              <a:rPr lang="en-US" altLang="zh-CN" sz="2400" b="1" dirty="0" smtClean="0">
                <a:effectLst/>
                <a:ea typeface="宋体" pitchFamily="2" charset="-122"/>
              </a:rPr>
              <a:t>[i]=</a:t>
            </a:r>
            <a:r>
              <a:rPr lang="en-US" altLang="zh-CN" sz="2400" b="1" dirty="0" err="1" smtClean="0">
                <a:effectLst/>
                <a:ea typeface="宋体" pitchFamily="2" charset="-122"/>
              </a:rPr>
              <a:t>getchar</a:t>
            </a:r>
            <a:r>
              <a:rPr lang="en-US" altLang="zh-CN" sz="2400" b="1" dirty="0" smtClean="0">
                <a:effectLst/>
                <a:ea typeface="宋体" pitchFamily="2" charset="-122"/>
              </a:rPr>
              <a:t>( );</a:t>
            </a:r>
          </a:p>
        </p:txBody>
      </p:sp>
      <p:sp>
        <p:nvSpPr>
          <p:cNvPr id="26627" name="Text Box 3"/>
          <p:cNvSpPr txBox="1">
            <a:spLocks noChangeArrowheads="1"/>
          </p:cNvSpPr>
          <p:nvPr/>
        </p:nvSpPr>
        <p:spPr bwMode="auto">
          <a:xfrm>
            <a:off x="7524328" y="2698750"/>
            <a:ext cx="1512168"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solidFill>
                  <a:srgbClr val="00B050"/>
                </a:solidFill>
                <a:latin typeface="宋体" pitchFamily="2" charset="-122"/>
              </a:rPr>
              <a:t>存储邻接矩阵的二维数组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9" end="9"/>
                                            </p:txEl>
                                          </p:spTgt>
                                        </p:tgtEl>
                                        <p:attrNameLst>
                                          <p:attrName>style.visibility</p:attrName>
                                        </p:attrNameLst>
                                      </p:cBhvr>
                                      <p:to>
                                        <p:strVal val="visible"/>
                                      </p:to>
                                    </p:set>
                                    <p:anim calcmode="lin" valueType="num">
                                      <p:cBhvr additive="base">
                                        <p:cTn id="7"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10" end="10"/>
                                            </p:txEl>
                                          </p:spTgt>
                                        </p:tgtEl>
                                        <p:attrNameLst>
                                          <p:attrName>style.visibility</p:attrName>
                                        </p:attrNameLst>
                                      </p:cBhvr>
                                      <p:to>
                                        <p:strVal val="visible"/>
                                      </p:to>
                                    </p:set>
                                    <p:anim calcmode="lin" valueType="num">
                                      <p:cBhvr additive="base">
                                        <p:cTn id="13"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 calcmode="lin" valueType="num">
                                      <p:cBhvr additive="base">
                                        <p:cTn id="1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6">
                                            <p:txEl>
                                              <p:pRg st="12" end="12"/>
                                            </p:txEl>
                                          </p:spTgt>
                                        </p:tgtEl>
                                        <p:attrNameLst>
                                          <p:attrName>style.visibility</p:attrName>
                                        </p:attrNameLst>
                                      </p:cBhvr>
                                      <p:to>
                                        <p:strVal val="visible"/>
                                      </p:to>
                                    </p:set>
                                    <p:anim calcmode="lin" valueType="num">
                                      <p:cBhvr additive="base">
                                        <p:cTn id="23"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6386">
                                            <p:txEl>
                                              <p:pRg st="13" end="13"/>
                                            </p:txEl>
                                          </p:spTgt>
                                        </p:tgtEl>
                                        <p:attrNameLst>
                                          <p:attrName>style.visibility</p:attrName>
                                        </p:attrNameLst>
                                      </p:cBhvr>
                                      <p:to>
                                        <p:strVal val="visible"/>
                                      </p:to>
                                    </p:set>
                                    <p:anim calcmode="lin" valueType="num">
                                      <p:cBhvr additive="base">
                                        <p:cTn id="29"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14" end="14"/>
                                            </p:txEl>
                                          </p:spTgt>
                                        </p:tgtEl>
                                        <p:attrNameLst>
                                          <p:attrName>style.visibility</p:attrName>
                                        </p:attrNameLst>
                                      </p:cBhvr>
                                      <p:to>
                                        <p:strVal val="visible"/>
                                      </p:to>
                                    </p:set>
                                    <p:anim calcmode="lin" valueType="num">
                                      <p:cBhvr additive="base">
                                        <p:cTn id="33" dur="5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08520" y="191537"/>
            <a:ext cx="9144000" cy="489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defRPr/>
            </a:pPr>
            <a:r>
              <a:rPr lang="en-US" altLang="zh-CN" sz="2400" b="1" dirty="0">
                <a:latin typeface="黑体" pitchFamily="49" charset="-122"/>
                <a:ea typeface="黑体" pitchFamily="49" charset="-122"/>
              </a:rPr>
              <a:t>for(i=0;i&lt;G-&gt;</a:t>
            </a:r>
            <a:r>
              <a:rPr lang="en-US" altLang="zh-CN" sz="2400" b="1" dirty="0" err="1">
                <a:latin typeface="黑体" pitchFamily="49" charset="-122"/>
                <a:ea typeface="黑体" pitchFamily="49" charset="-122"/>
              </a:rPr>
              <a:t>n;i</a:t>
            </a:r>
            <a:r>
              <a:rPr lang="en-US" altLang="zh-CN" sz="2400" b="1" dirty="0">
                <a:latin typeface="黑体" pitchFamily="49" charset="-122"/>
                <a:ea typeface="黑体" pitchFamily="49" charset="-122"/>
              </a:rPr>
              <a:t>++)  </a:t>
            </a:r>
            <a:r>
              <a:rPr lang="en-US" altLang="zh-CN" sz="2400" b="1" dirty="0">
                <a:solidFill>
                  <a:srgbClr val="00B050"/>
                </a:solidFill>
                <a:latin typeface="黑体" pitchFamily="49" charset="-122"/>
                <a:ea typeface="黑体" pitchFamily="49" charset="-122"/>
              </a:rPr>
              <a:t>//</a:t>
            </a:r>
            <a:r>
              <a:rPr lang="zh-CN" altLang="en-US" sz="2400" b="1" dirty="0">
                <a:solidFill>
                  <a:srgbClr val="00B050"/>
                </a:solidFill>
                <a:latin typeface="黑体" pitchFamily="49" charset="-122"/>
                <a:ea typeface="黑体" pitchFamily="49" charset="-122"/>
              </a:rPr>
              <a:t>邻接矩阵初始化</a:t>
            </a:r>
          </a:p>
          <a:p>
            <a:pPr>
              <a:spcBef>
                <a:spcPct val="50000"/>
              </a:spcBef>
              <a:defRPr/>
            </a:pPr>
            <a:r>
              <a:rPr lang="zh-CN" altLang="en-US" sz="2400" b="1" dirty="0">
                <a:latin typeface="黑体" pitchFamily="49" charset="-122"/>
                <a:ea typeface="黑体" pitchFamily="49" charset="-122"/>
              </a:rPr>
              <a:t> </a:t>
            </a:r>
            <a:r>
              <a:rPr lang="en-US" altLang="zh-CN" sz="2400" b="1" dirty="0">
                <a:latin typeface="黑体" pitchFamily="49" charset="-122"/>
                <a:ea typeface="黑体" pitchFamily="49" charset="-122"/>
              </a:rPr>
              <a:t>for(j=0;i&lt;G-&gt;</a:t>
            </a:r>
            <a:r>
              <a:rPr lang="en-US" altLang="zh-CN" sz="2400" b="1" dirty="0" err="1">
                <a:latin typeface="黑体" pitchFamily="49" charset="-122"/>
                <a:ea typeface="黑体" pitchFamily="49" charset="-122"/>
              </a:rPr>
              <a:t>n;j</a:t>
            </a:r>
            <a:r>
              <a:rPr lang="en-US" altLang="zh-CN" sz="2400" b="1" dirty="0">
                <a:latin typeface="黑体" pitchFamily="49" charset="-122"/>
                <a:ea typeface="黑体" pitchFamily="49" charset="-122"/>
              </a:rPr>
              <a:t>++)</a:t>
            </a:r>
          </a:p>
          <a:p>
            <a:pPr>
              <a:spcBef>
                <a:spcPct val="50000"/>
              </a:spcBef>
              <a:defRPr/>
            </a:pPr>
            <a:r>
              <a:rPr lang="en-US" altLang="zh-CN" sz="2400" b="1" dirty="0">
                <a:latin typeface="黑体" pitchFamily="49" charset="-122"/>
                <a:ea typeface="黑体" pitchFamily="49" charset="-122"/>
              </a:rPr>
              <a:t>   G-&gt;edges[i][j]=0;</a:t>
            </a:r>
          </a:p>
          <a:p>
            <a:pPr>
              <a:spcBef>
                <a:spcPct val="50000"/>
              </a:spcBef>
              <a:defRPr/>
            </a:pPr>
            <a:r>
              <a:rPr lang="en-US" altLang="zh-CN" sz="2400" b="1" dirty="0">
                <a:latin typeface="黑体" pitchFamily="49" charset="-122"/>
                <a:ea typeface="黑体" pitchFamily="49" charset="-122"/>
              </a:rPr>
              <a:t>for(k=0;k&lt;G-&gt;</a:t>
            </a:r>
            <a:r>
              <a:rPr lang="en-US" altLang="zh-CN" sz="2400" b="1" dirty="0" err="1">
                <a:latin typeface="黑体" pitchFamily="49" charset="-122"/>
                <a:ea typeface="黑体" pitchFamily="49" charset="-122"/>
              </a:rPr>
              <a:t>e;k</a:t>
            </a:r>
            <a:r>
              <a:rPr lang="en-US" altLang="zh-CN" sz="2400" b="1" dirty="0">
                <a:latin typeface="黑体" pitchFamily="49" charset="-122"/>
                <a:ea typeface="黑体" pitchFamily="49" charset="-122"/>
              </a:rPr>
              <a:t>++){  </a:t>
            </a:r>
            <a:r>
              <a:rPr lang="en-US" altLang="zh-CN" sz="2400" b="1" dirty="0">
                <a:solidFill>
                  <a:srgbClr val="00B050"/>
                </a:solidFill>
                <a:latin typeface="黑体" pitchFamily="49" charset="-122"/>
                <a:ea typeface="黑体" pitchFamily="49" charset="-122"/>
              </a:rPr>
              <a:t>//</a:t>
            </a:r>
            <a:r>
              <a:rPr lang="zh-CN" altLang="en-US" sz="2400" b="1" dirty="0">
                <a:solidFill>
                  <a:srgbClr val="00B050"/>
                </a:solidFill>
                <a:latin typeface="黑体" pitchFamily="49" charset="-122"/>
                <a:ea typeface="黑体" pitchFamily="49" charset="-122"/>
              </a:rPr>
              <a:t>读入</a:t>
            </a:r>
            <a:r>
              <a:rPr lang="en-US" altLang="zh-CN" sz="2400" b="1" dirty="0">
                <a:solidFill>
                  <a:srgbClr val="00B050"/>
                </a:solidFill>
                <a:latin typeface="黑体" pitchFamily="49" charset="-122"/>
                <a:ea typeface="黑体" pitchFamily="49" charset="-122"/>
              </a:rPr>
              <a:t>e</a:t>
            </a:r>
            <a:r>
              <a:rPr lang="zh-CN" altLang="en-US" sz="2400" b="1" dirty="0">
                <a:solidFill>
                  <a:srgbClr val="00B050"/>
                </a:solidFill>
                <a:latin typeface="黑体" pitchFamily="49" charset="-122"/>
                <a:ea typeface="黑体" pitchFamily="49" charset="-122"/>
              </a:rPr>
              <a:t>条边，建立邻接矩阵</a:t>
            </a:r>
          </a:p>
          <a:p>
            <a:pPr>
              <a:spcBef>
                <a:spcPct val="50000"/>
              </a:spcBef>
              <a:defRPr/>
            </a:pPr>
            <a:r>
              <a:rPr lang="en-US" altLang="zh-CN" sz="2400" b="1" dirty="0" err="1">
                <a:latin typeface="黑体" pitchFamily="49" charset="-122"/>
                <a:ea typeface="黑体" pitchFamily="49" charset="-122"/>
              </a:rPr>
              <a:t>scanf</a:t>
            </a:r>
            <a:r>
              <a:rPr lang="en-US" altLang="zh-CN" sz="2400" b="1" dirty="0">
                <a:latin typeface="黑体" pitchFamily="49" charset="-122"/>
                <a:ea typeface="黑体" pitchFamily="49" charset="-122"/>
              </a:rPr>
              <a:t>(“%</a:t>
            </a:r>
            <a:r>
              <a:rPr lang="en-US" altLang="zh-CN" sz="2400" b="1" dirty="0" err="1">
                <a:latin typeface="黑体" pitchFamily="49" charset="-122"/>
                <a:ea typeface="黑体" pitchFamily="49" charset="-122"/>
              </a:rPr>
              <a:t>d%d</a:t>
            </a:r>
            <a:r>
              <a:rPr lang="en-US" altLang="zh-CN" sz="2400" b="1" dirty="0">
                <a:latin typeface="黑体" pitchFamily="49" charset="-122"/>
                <a:ea typeface="黑体" pitchFamily="49" charset="-122"/>
              </a:rPr>
              <a:t>”,&amp;</a:t>
            </a:r>
            <a:r>
              <a:rPr lang="en-US" altLang="zh-CN" sz="2400" b="1" dirty="0" err="1">
                <a:latin typeface="黑体" pitchFamily="49" charset="-122"/>
                <a:ea typeface="黑体" pitchFamily="49" charset="-122"/>
              </a:rPr>
              <a:t>i,&amp;j</a:t>
            </a:r>
            <a:r>
              <a:rPr lang="en-US" altLang="zh-CN" sz="2400" b="1" dirty="0">
                <a:latin typeface="黑体" pitchFamily="49" charset="-122"/>
                <a:ea typeface="黑体" pitchFamily="49" charset="-122"/>
              </a:rPr>
              <a:t>);  </a:t>
            </a:r>
            <a:r>
              <a:rPr lang="en-US" altLang="zh-CN" sz="2400" b="1" dirty="0">
                <a:solidFill>
                  <a:srgbClr val="00B050"/>
                </a:solidFill>
                <a:latin typeface="黑体" pitchFamily="49" charset="-122"/>
                <a:ea typeface="黑体" pitchFamily="49" charset="-122"/>
              </a:rPr>
              <a:t>//</a:t>
            </a:r>
            <a:r>
              <a:rPr lang="zh-CN" altLang="en-US" sz="2400" b="1" dirty="0">
                <a:solidFill>
                  <a:srgbClr val="00B050"/>
                </a:solidFill>
                <a:latin typeface="黑体" pitchFamily="49" charset="-122"/>
                <a:ea typeface="黑体" pitchFamily="49" charset="-122"/>
              </a:rPr>
              <a:t>读入边</a:t>
            </a:r>
            <a:r>
              <a:rPr lang="en-US" altLang="zh-CN" sz="2400" b="1" dirty="0">
                <a:solidFill>
                  <a:srgbClr val="00B050"/>
                </a:solidFill>
                <a:latin typeface="黑体" pitchFamily="49" charset="-122"/>
                <a:ea typeface="黑体" pitchFamily="49" charset="-122"/>
              </a:rPr>
              <a:t>&lt;</a:t>
            </a:r>
            <a:r>
              <a:rPr lang="en-US" altLang="zh-CN" sz="2400" b="1" dirty="0" err="1">
                <a:solidFill>
                  <a:srgbClr val="00B050"/>
                </a:solidFill>
                <a:latin typeface="黑体" pitchFamily="49" charset="-122"/>
                <a:ea typeface="黑体" pitchFamily="49" charset="-122"/>
              </a:rPr>
              <a:t>vi,vj</a:t>
            </a:r>
            <a:r>
              <a:rPr lang="en-US" altLang="zh-CN" sz="2400" b="1" dirty="0">
                <a:solidFill>
                  <a:srgbClr val="00B050"/>
                </a:solidFill>
                <a:latin typeface="黑体" pitchFamily="49" charset="-122"/>
                <a:ea typeface="黑体" pitchFamily="49" charset="-122"/>
              </a:rPr>
              <a:t>&gt;</a:t>
            </a:r>
            <a:r>
              <a:rPr lang="zh-CN" altLang="en-US" sz="2400" b="1" dirty="0">
                <a:solidFill>
                  <a:srgbClr val="00B050"/>
                </a:solidFill>
                <a:latin typeface="黑体" pitchFamily="49" charset="-122"/>
                <a:ea typeface="黑体" pitchFamily="49" charset="-122"/>
              </a:rPr>
              <a:t>上的权</a:t>
            </a:r>
            <a:r>
              <a:rPr lang="en-US" altLang="zh-CN" sz="2400" b="1" dirty="0">
                <a:solidFill>
                  <a:srgbClr val="00B050"/>
                </a:solidFill>
                <a:latin typeface="黑体" pitchFamily="49" charset="-122"/>
                <a:ea typeface="黑体" pitchFamily="49" charset="-122"/>
              </a:rPr>
              <a:t>w</a:t>
            </a:r>
          </a:p>
          <a:p>
            <a:pPr>
              <a:spcBef>
                <a:spcPct val="50000"/>
              </a:spcBef>
              <a:defRPr/>
            </a:pPr>
            <a:r>
              <a:rPr lang="en-US" altLang="zh-CN" sz="2400" b="1" dirty="0">
                <a:latin typeface="黑体" pitchFamily="49" charset="-122"/>
                <a:ea typeface="黑体" pitchFamily="49" charset="-122"/>
              </a:rPr>
              <a:t>G-&gt;edges[i][j]=1;</a:t>
            </a:r>
          </a:p>
          <a:p>
            <a:pPr>
              <a:spcBef>
                <a:spcPct val="50000"/>
              </a:spcBef>
              <a:defRPr/>
            </a:pPr>
            <a:r>
              <a:rPr lang="en-US" altLang="zh-CN" sz="2400" b="1" dirty="0">
                <a:latin typeface="黑体" pitchFamily="49" charset="-122"/>
                <a:ea typeface="黑体" pitchFamily="49" charset="-122"/>
              </a:rPr>
              <a:t>G-&gt;edges[j][i]=1;}</a:t>
            </a:r>
          </a:p>
          <a:p>
            <a:pPr>
              <a:spcBef>
                <a:spcPct val="50000"/>
              </a:spcBef>
              <a:defRPr/>
            </a:pPr>
            <a:r>
              <a:rPr lang="en-US" altLang="zh-CN" sz="2400" b="1" dirty="0">
                <a:latin typeface="黑体" pitchFamily="49" charset="-122"/>
                <a:ea typeface="黑体" pitchFamily="49" charset="-122"/>
              </a:rPr>
              <a:t>}</a:t>
            </a:r>
          </a:p>
          <a:p>
            <a:pPr>
              <a:spcBef>
                <a:spcPct val="50000"/>
              </a:spcBef>
              <a:defRPr/>
            </a:pPr>
            <a:r>
              <a:rPr lang="en-US" altLang="zh-CN" sz="2400" b="1" dirty="0">
                <a:latin typeface="黑体" pitchFamily="49" charset="-122"/>
                <a:ea typeface="黑体" pitchFamily="49" charset="-122"/>
              </a:rPr>
              <a:t> </a:t>
            </a:r>
            <a:r>
              <a:rPr lang="zh-CN" altLang="en-US" sz="2400" b="1" dirty="0">
                <a:latin typeface="黑体" pitchFamily="49" charset="-122"/>
                <a:ea typeface="黑体" pitchFamily="49" charset="-122"/>
              </a:rPr>
              <a:t>算法时间复杂度</a:t>
            </a:r>
            <a:r>
              <a:rPr lang="zh-CN" altLang="en-US" sz="2400" b="1" dirty="0" smtClean="0">
                <a:latin typeface="黑体" pitchFamily="49" charset="-122"/>
                <a:ea typeface="黑体" pitchFamily="49" charset="-122"/>
              </a:rPr>
              <a:t>：</a:t>
            </a:r>
            <a:endParaRPr lang="en-US" altLang="zh-CN" sz="2400" b="1" dirty="0">
              <a:solidFill>
                <a:schemeClr val="accent3"/>
              </a:solidFill>
              <a:latin typeface="黑体" pitchFamily="49" charset="-122"/>
              <a:ea typeface="黑体" pitchFamily="49" charset="-122"/>
            </a:endParaRPr>
          </a:p>
        </p:txBody>
      </p:sp>
      <p:sp>
        <p:nvSpPr>
          <p:cNvPr id="2" name="矩形 1"/>
          <p:cNvSpPr>
            <a:spLocks noChangeArrowheads="1"/>
          </p:cNvSpPr>
          <p:nvPr/>
        </p:nvSpPr>
        <p:spPr bwMode="auto">
          <a:xfrm>
            <a:off x="2627784" y="46531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t>O(n</a:t>
            </a:r>
            <a:r>
              <a:rPr lang="en-US" altLang="zh-CN" b="1" baseline="30000" dirty="0"/>
              <a:t>2</a:t>
            </a:r>
            <a:r>
              <a:rPr lang="en-US" altLang="zh-CN" b="1" dirty="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anim calcmode="lin" valueType="num">
                                      <p:cBhvr additive="base">
                                        <p:cTn id="11"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 calcmode="lin" valueType="num">
                                      <p:cBhvr additive="base">
                                        <p:cTn id="15"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410">
                                            <p:txEl>
                                              <p:pRg st="3" end="3"/>
                                            </p:txEl>
                                          </p:spTgt>
                                        </p:tgtEl>
                                        <p:attrNameLst>
                                          <p:attrName>style.visibility</p:attrName>
                                        </p:attrNameLst>
                                      </p:cBhvr>
                                      <p:to>
                                        <p:strVal val="visible"/>
                                      </p:to>
                                    </p:set>
                                    <p:anim calcmode="lin" valueType="num">
                                      <p:cBhvr additive="base">
                                        <p:cTn id="21"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10">
                                            <p:txEl>
                                              <p:pRg st="4" end="4"/>
                                            </p:txEl>
                                          </p:spTgt>
                                        </p:tgtEl>
                                        <p:attrNameLst>
                                          <p:attrName>style.visibility</p:attrName>
                                        </p:attrNameLst>
                                      </p:cBhvr>
                                      <p:to>
                                        <p:strVal val="visible"/>
                                      </p:to>
                                    </p:set>
                                    <p:anim calcmode="lin" valueType="num">
                                      <p:cBhvr additive="base">
                                        <p:cTn id="25" dur="500" fill="hold"/>
                                        <p:tgtEl>
                                          <p:spTgt spid="174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0">
                                            <p:txEl>
                                              <p:pRg st="5" end="5"/>
                                            </p:txEl>
                                          </p:spTgt>
                                        </p:tgtEl>
                                        <p:attrNameLst>
                                          <p:attrName>style.visibility</p:attrName>
                                        </p:attrNameLst>
                                      </p:cBhvr>
                                      <p:to>
                                        <p:strVal val="visible"/>
                                      </p:to>
                                    </p:set>
                                    <p:anim calcmode="lin" valueType="num">
                                      <p:cBhvr additive="base">
                                        <p:cTn id="29" dur="500" fill="hold"/>
                                        <p:tgtEl>
                                          <p:spTgt spid="174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410">
                                            <p:txEl>
                                              <p:pRg st="6" end="6"/>
                                            </p:txEl>
                                          </p:spTgt>
                                        </p:tgtEl>
                                        <p:attrNameLst>
                                          <p:attrName>style.visibility</p:attrName>
                                        </p:attrNameLst>
                                      </p:cBhvr>
                                      <p:to>
                                        <p:strVal val="visible"/>
                                      </p:to>
                                    </p:set>
                                    <p:anim calcmode="lin" valueType="num">
                                      <p:cBhvr additive="base">
                                        <p:cTn id="33" dur="500" fill="hold"/>
                                        <p:tgtEl>
                                          <p:spTgt spid="1741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4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7410">
                                            <p:txEl>
                                              <p:pRg st="7" end="7"/>
                                            </p:txEl>
                                          </p:spTgt>
                                        </p:tgtEl>
                                        <p:attrNameLst>
                                          <p:attrName>style.visibility</p:attrName>
                                        </p:attrNameLst>
                                      </p:cBhvr>
                                      <p:to>
                                        <p:strVal val="visible"/>
                                      </p:to>
                                    </p:set>
                                    <p:anim calcmode="lin" valueType="num">
                                      <p:cBhvr additive="base">
                                        <p:cTn id="39" dur="500" fill="hold"/>
                                        <p:tgtEl>
                                          <p:spTgt spid="1741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7410">
                                            <p:txEl>
                                              <p:pRg st="8" end="8"/>
                                            </p:txEl>
                                          </p:spTgt>
                                        </p:tgtEl>
                                        <p:attrNameLst>
                                          <p:attrName>style.visibility</p:attrName>
                                        </p:attrNameLst>
                                      </p:cBhvr>
                                      <p:to>
                                        <p:strVal val="visible"/>
                                      </p:to>
                                    </p:set>
                                    <p:anim calcmode="lin" valueType="num">
                                      <p:cBhvr additive="base">
                                        <p:cTn id="45" dur="500" fill="hold"/>
                                        <p:tgtEl>
                                          <p:spTgt spid="17410">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4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6" name="Rectangle 12"/>
          <p:cNvSpPr>
            <a:spLocks noChangeArrowheads="1"/>
          </p:cNvSpPr>
          <p:nvPr/>
        </p:nvSpPr>
        <p:spPr bwMode="auto">
          <a:xfrm>
            <a:off x="47201" y="5690493"/>
            <a:ext cx="6657272" cy="923330"/>
          </a:xfrm>
          <a:prstGeom prst="rect">
            <a:avLst/>
          </a:prstGeom>
          <a:solidFill>
            <a:schemeClr val="bg2">
              <a:lumMod val="90000"/>
              <a:lumOff val="10000"/>
            </a:schemeClr>
          </a:solidFill>
          <a:ln>
            <a:noFill/>
          </a:ln>
          <a:effectLst/>
          <a:extLst/>
        </p:spPr>
        <p:txBody>
          <a:bodyPr wrap="none" lIns="0" tIns="0" rIns="0" bIns="0" anchor="ctr">
            <a:spAutoFit/>
          </a:bodyPr>
          <a:lstStyle/>
          <a:p>
            <a:pPr>
              <a:spcBef>
                <a:spcPct val="50000"/>
              </a:spcBef>
              <a:defRPr/>
            </a:pPr>
            <a:r>
              <a:rPr kumimoji="1" lang="zh-CN" altLang="en-US" sz="2400" b="1" dirty="0">
                <a:effectLst>
                  <a:outerShdw blurRad="38100" dist="38100" dir="2700000" algn="tl">
                    <a:srgbClr val="C0C0C0"/>
                  </a:outerShdw>
                </a:effectLst>
                <a:latin typeface="黑体" pitchFamily="49" charset="-122"/>
                <a:ea typeface="黑体" pitchFamily="49" charset="-122"/>
              </a:rPr>
              <a:t>其中：</a:t>
            </a:r>
            <a:r>
              <a:rPr kumimoji="1" lang="en-US" altLang="zh-CN" sz="2400" b="1" dirty="0" err="1">
                <a:effectLst>
                  <a:outerShdw blurRad="38100" dist="38100" dir="2700000" algn="tl">
                    <a:srgbClr val="C0C0C0"/>
                  </a:outerShdw>
                </a:effectLst>
                <a:latin typeface="黑体" pitchFamily="49" charset="-122"/>
                <a:ea typeface="黑体" pitchFamily="49" charset="-122"/>
              </a:rPr>
              <a:t>vexdata</a:t>
            </a:r>
            <a:r>
              <a:rPr kumimoji="1" lang="zh-CN" altLang="zh-CN" sz="2400" b="1" dirty="0">
                <a:effectLst>
                  <a:outerShdw blurRad="38100" dist="38100" dir="2700000" algn="tl">
                    <a:srgbClr val="C0C0C0"/>
                  </a:outerShdw>
                </a:effectLst>
                <a:latin typeface="黑体" pitchFamily="49" charset="-122"/>
                <a:ea typeface="黑体" pitchFamily="49" charset="-122"/>
              </a:rPr>
              <a:t>存放顶点信息（姓名、编号等）</a:t>
            </a:r>
            <a:r>
              <a:rPr kumimoji="1" lang="zh-CN" altLang="en-US" sz="2400" b="1" dirty="0">
                <a:effectLst>
                  <a:outerShdw blurRad="38100" dist="38100" dir="2700000" algn="tl">
                    <a:srgbClr val="C0C0C0"/>
                  </a:outerShdw>
                </a:effectLst>
                <a:latin typeface="黑体" pitchFamily="49" charset="-122"/>
                <a:ea typeface="黑体" pitchFamily="49" charset="-122"/>
              </a:rPr>
              <a:t>；</a:t>
            </a:r>
          </a:p>
          <a:p>
            <a:pPr>
              <a:spcBef>
                <a:spcPct val="50000"/>
              </a:spcBef>
              <a:defRPr/>
            </a:pPr>
            <a:r>
              <a:rPr kumimoji="1" lang="zh-CN" altLang="en-US" sz="2400" b="1" dirty="0">
                <a:effectLst>
                  <a:outerShdw blurRad="38100" dist="38100" dir="2700000" algn="tl">
                    <a:srgbClr val="C0C0C0"/>
                  </a:outerShdw>
                </a:effectLst>
                <a:latin typeface="黑体" pitchFamily="49" charset="-122"/>
                <a:ea typeface="黑体" pitchFamily="49" charset="-122"/>
              </a:rPr>
              <a:t>      </a:t>
            </a:r>
            <a:r>
              <a:rPr kumimoji="1" lang="en-US" altLang="zh-CN" sz="2400" b="1" dirty="0" err="1" smtClean="0">
                <a:effectLst>
                  <a:outerShdw blurRad="38100" dist="38100" dir="2700000" algn="tl">
                    <a:srgbClr val="C0C0C0"/>
                  </a:outerShdw>
                </a:effectLst>
                <a:latin typeface="黑体" pitchFamily="49" charset="-122"/>
                <a:ea typeface="黑体" pitchFamily="49" charset="-122"/>
              </a:rPr>
              <a:t>fristarc</a:t>
            </a:r>
            <a:r>
              <a:rPr kumimoji="1" lang="zh-CN" altLang="en-US" sz="2400" b="1" dirty="0">
                <a:effectLst>
                  <a:outerShdw blurRad="38100" dist="38100" dir="2700000" algn="tl">
                    <a:srgbClr val="C0C0C0"/>
                  </a:outerShdw>
                </a:effectLst>
                <a:latin typeface="黑体" pitchFamily="49" charset="-122"/>
                <a:ea typeface="黑体" pitchFamily="49" charset="-122"/>
              </a:rPr>
              <a:t>指向链表的第一个结点。</a:t>
            </a:r>
            <a:endParaRPr kumimoji="1" lang="zh-CN" altLang="en-US" sz="2400" dirty="0">
              <a:latin typeface="黑体" pitchFamily="49" charset="-122"/>
              <a:ea typeface="黑体" pitchFamily="49" charset="-122"/>
            </a:endParaRPr>
          </a:p>
        </p:txBody>
      </p:sp>
      <p:sp>
        <p:nvSpPr>
          <p:cNvPr id="31748" name="Rectangle 4"/>
          <p:cNvSpPr>
            <a:spLocks noGrp="1" noRot="1" noChangeArrowheads="1"/>
          </p:cNvSpPr>
          <p:nvPr>
            <p:ph type="title"/>
          </p:nvPr>
        </p:nvSpPr>
        <p:spPr>
          <a:xfrm>
            <a:off x="323850" y="404813"/>
            <a:ext cx="8540750" cy="1143000"/>
          </a:xfrm>
        </p:spPr>
        <p:txBody>
          <a:bodyPr/>
          <a:lstStyle/>
          <a:p>
            <a:pPr fontAlgn="auto">
              <a:spcAft>
                <a:spcPts val="0"/>
              </a:spcAft>
              <a:defRPr/>
            </a:pPr>
            <a:r>
              <a:rPr lang="zh-CN" altLang="en-US" dirty="0" smtClean="0"/>
              <a:t>图的存储</a:t>
            </a:r>
            <a:r>
              <a:rPr lang="en-US" altLang="zh-CN" dirty="0" smtClean="0"/>
              <a:t>2-</a:t>
            </a:r>
            <a:r>
              <a:rPr lang="zh-CN" altLang="en-US" dirty="0" smtClean="0"/>
              <a:t>邻接表</a:t>
            </a:r>
          </a:p>
        </p:txBody>
      </p:sp>
      <p:sp>
        <p:nvSpPr>
          <p:cNvPr id="108549" name="Rectangle 5"/>
          <p:cNvSpPr>
            <a:spLocks noChangeArrowheads="1"/>
          </p:cNvSpPr>
          <p:nvPr/>
        </p:nvSpPr>
        <p:spPr bwMode="auto">
          <a:xfrm>
            <a:off x="261861" y="1493680"/>
            <a:ext cx="329898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defRPr/>
            </a:pPr>
            <a:r>
              <a:rPr kumimoji="1" lang="en-US" altLang="zh-CN" sz="3200" b="1" dirty="0">
                <a:latin typeface="黑体" pitchFamily="49" charset="-122"/>
                <a:ea typeface="黑体" pitchFamily="49" charset="-122"/>
              </a:rPr>
              <a:t>1.  </a:t>
            </a:r>
            <a:r>
              <a:rPr kumimoji="1" lang="zh-CN" altLang="en-US" sz="3200" b="1" dirty="0">
                <a:latin typeface="黑体" pitchFamily="49" charset="-122"/>
                <a:ea typeface="黑体" pitchFamily="49" charset="-122"/>
              </a:rPr>
              <a:t>无向图邻接表</a:t>
            </a:r>
            <a:endParaRPr kumimoji="1" lang="zh-CN" altLang="en-US" sz="3200" dirty="0">
              <a:latin typeface="黑体" pitchFamily="49" charset="-122"/>
              <a:ea typeface="黑体" pitchFamily="49" charset="-122"/>
            </a:endParaRPr>
          </a:p>
        </p:txBody>
      </p:sp>
      <p:sp>
        <p:nvSpPr>
          <p:cNvPr id="108550" name="Rectangle 6"/>
          <p:cNvSpPr>
            <a:spLocks noChangeArrowheads="1"/>
          </p:cNvSpPr>
          <p:nvPr/>
        </p:nvSpPr>
        <p:spPr bwMode="auto">
          <a:xfrm>
            <a:off x="27255" y="2132856"/>
            <a:ext cx="8355307"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nSpc>
                <a:spcPct val="120000"/>
              </a:lnSpc>
              <a:spcBef>
                <a:spcPct val="50000"/>
              </a:spcBef>
              <a:defRPr/>
            </a:pPr>
            <a:r>
              <a:rPr kumimoji="1" lang="zh-CN" altLang="en-US" sz="2800" b="1" dirty="0">
                <a:latin typeface="黑体" pitchFamily="49" charset="-122"/>
                <a:ea typeface="黑体" pitchFamily="49" charset="-122"/>
              </a:rPr>
              <a:t>对图中每个顶点</a:t>
            </a:r>
            <a:r>
              <a:rPr kumimoji="1" lang="en-US" altLang="zh-CN" sz="2800" b="1" dirty="0">
                <a:latin typeface="黑体" pitchFamily="49" charset="-122"/>
                <a:ea typeface="黑体" pitchFamily="49" charset="-122"/>
              </a:rPr>
              <a:t>Vi</a:t>
            </a:r>
            <a:r>
              <a:rPr kumimoji="1" lang="zh-CN" altLang="en-US" sz="2800" b="1" dirty="0">
                <a:latin typeface="黑体" pitchFamily="49" charset="-122"/>
                <a:ea typeface="黑体" pitchFamily="49" charset="-122"/>
              </a:rPr>
              <a:t>建立一个单链表，链表中的结点表示依附于顶点</a:t>
            </a:r>
            <a:r>
              <a:rPr kumimoji="1" lang="en-US" altLang="zh-CN" sz="2800" b="1" dirty="0">
                <a:latin typeface="黑体" pitchFamily="49" charset="-122"/>
                <a:ea typeface="黑体" pitchFamily="49" charset="-122"/>
              </a:rPr>
              <a:t>Vi</a:t>
            </a:r>
            <a:r>
              <a:rPr kumimoji="1" lang="zh-CN" altLang="en-US" sz="2800" b="1" dirty="0">
                <a:latin typeface="黑体" pitchFamily="49" charset="-122"/>
                <a:ea typeface="黑体" pitchFamily="49" charset="-122"/>
              </a:rPr>
              <a:t>的边，每个链表结点为两个域：</a:t>
            </a:r>
          </a:p>
        </p:txBody>
      </p:sp>
      <p:sp>
        <p:nvSpPr>
          <p:cNvPr id="108551" name="Rectangle 7"/>
          <p:cNvSpPr>
            <a:spLocks noChangeArrowheads="1"/>
          </p:cNvSpPr>
          <p:nvPr/>
        </p:nvSpPr>
        <p:spPr bwMode="auto">
          <a:xfrm>
            <a:off x="47201" y="3959062"/>
            <a:ext cx="9143529" cy="923330"/>
          </a:xfrm>
          <a:prstGeom prst="rect">
            <a:avLst/>
          </a:prstGeom>
          <a:solidFill>
            <a:schemeClr val="bg2">
              <a:lumMod val="90000"/>
              <a:lumOff val="10000"/>
            </a:schemeClr>
          </a:solidFill>
          <a:ln>
            <a:noFill/>
          </a:ln>
          <a:effectLst/>
          <a:extLst/>
        </p:spPr>
        <p:txBody>
          <a:bodyPr wrap="none" lIns="0" tIns="0" rIns="0" bIns="0" anchor="ctr">
            <a:spAutoFit/>
          </a:bodyPr>
          <a:lstStyle/>
          <a:p>
            <a:pPr>
              <a:spcBef>
                <a:spcPct val="50000"/>
              </a:spcBef>
              <a:defRPr/>
            </a:pPr>
            <a:r>
              <a:rPr kumimoji="1" lang="zh-CN" altLang="en-US" sz="2400" b="1" dirty="0">
                <a:latin typeface="黑体" pitchFamily="49" charset="-122"/>
                <a:ea typeface="黑体" pitchFamily="49" charset="-122"/>
              </a:rPr>
              <a:t>其中：邻接点域（</a:t>
            </a:r>
            <a:r>
              <a:rPr kumimoji="1" lang="en-US" altLang="zh-CN" sz="2400" b="1" dirty="0" err="1">
                <a:latin typeface="黑体" pitchFamily="49" charset="-122"/>
                <a:ea typeface="黑体" pitchFamily="49" charset="-122"/>
              </a:rPr>
              <a:t>adjvex</a:t>
            </a:r>
            <a:r>
              <a:rPr kumimoji="1" lang="zh-CN" altLang="en-US" sz="2400" b="1" dirty="0">
                <a:latin typeface="黑体" pitchFamily="49" charset="-122"/>
                <a:ea typeface="黑体" pitchFamily="49" charset="-122"/>
              </a:rPr>
              <a:t>）记载与顶点</a:t>
            </a:r>
            <a:r>
              <a:rPr kumimoji="1" lang="en-US" altLang="zh-CN" sz="2400" b="1" dirty="0">
                <a:latin typeface="黑体" pitchFamily="49" charset="-122"/>
                <a:ea typeface="黑体" pitchFamily="49" charset="-122"/>
              </a:rPr>
              <a:t>Vi</a:t>
            </a:r>
            <a:r>
              <a:rPr kumimoji="1" lang="zh-CN" altLang="en-US" sz="2400" b="1" dirty="0">
                <a:latin typeface="黑体" pitchFamily="49" charset="-122"/>
                <a:ea typeface="黑体" pitchFamily="49" charset="-122"/>
              </a:rPr>
              <a:t>邻接的顶点信息；</a:t>
            </a:r>
          </a:p>
          <a:p>
            <a:pPr>
              <a:spcBef>
                <a:spcPct val="50000"/>
              </a:spcBef>
              <a:defRPr/>
            </a:pPr>
            <a:r>
              <a:rPr kumimoji="1" lang="zh-CN" altLang="en-US" sz="2400" b="1" dirty="0">
                <a:latin typeface="黑体" pitchFamily="49" charset="-122"/>
                <a:ea typeface="黑体" pitchFamily="49" charset="-122"/>
              </a:rPr>
              <a:t>            链域（</a:t>
            </a:r>
            <a:r>
              <a:rPr kumimoji="1" lang="en-US" altLang="zh-CN" sz="2400" b="1" dirty="0" err="1">
                <a:latin typeface="黑体" pitchFamily="49" charset="-122"/>
                <a:ea typeface="黑体" pitchFamily="49" charset="-122"/>
              </a:rPr>
              <a:t>nextarc</a:t>
            </a:r>
            <a:r>
              <a:rPr kumimoji="1" lang="zh-CN" altLang="en-US" sz="2400" b="1" dirty="0">
                <a:latin typeface="黑体" pitchFamily="49" charset="-122"/>
                <a:ea typeface="黑体" pitchFamily="49" charset="-122"/>
              </a:rPr>
              <a:t>）指向下一个与顶点</a:t>
            </a:r>
            <a:r>
              <a:rPr kumimoji="1" lang="en-US" altLang="zh-CN" sz="2400" b="1" dirty="0">
                <a:latin typeface="黑体" pitchFamily="49" charset="-122"/>
                <a:ea typeface="黑体" pitchFamily="49" charset="-122"/>
              </a:rPr>
              <a:t>Vi</a:t>
            </a:r>
            <a:r>
              <a:rPr kumimoji="1" lang="zh-CN" altLang="en-US" sz="2400" b="1" dirty="0">
                <a:latin typeface="黑体" pitchFamily="49" charset="-122"/>
                <a:ea typeface="黑体" pitchFamily="49" charset="-122"/>
              </a:rPr>
              <a:t>邻接的链表结点</a:t>
            </a:r>
            <a:endParaRPr kumimoji="1" lang="zh-CN" altLang="en-US" sz="2400" dirty="0">
              <a:latin typeface="黑体" pitchFamily="49" charset="-122"/>
              <a:ea typeface="黑体" pitchFamily="49" charset="-122"/>
            </a:endParaRPr>
          </a:p>
        </p:txBody>
      </p:sp>
      <p:sp>
        <p:nvSpPr>
          <p:cNvPr id="108552" name="Rectangle 8"/>
          <p:cNvSpPr>
            <a:spLocks noChangeArrowheads="1"/>
          </p:cNvSpPr>
          <p:nvPr/>
        </p:nvSpPr>
        <p:spPr bwMode="auto">
          <a:xfrm>
            <a:off x="0" y="5052095"/>
            <a:ext cx="68528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defRPr/>
            </a:pPr>
            <a:r>
              <a:rPr kumimoji="1" lang="zh-CN" altLang="en-US" sz="2800" b="1" dirty="0">
                <a:latin typeface="黑体" pitchFamily="49" charset="-122"/>
                <a:ea typeface="黑体" pitchFamily="49" charset="-122"/>
              </a:rPr>
              <a:t>每个链表附设一个头结点，头结点结构为：</a:t>
            </a:r>
            <a:endParaRPr kumimoji="1" lang="zh-CN" altLang="en-US" sz="2800" dirty="0">
              <a:latin typeface="黑体" pitchFamily="49" charset="-122"/>
              <a:ea typeface="黑体" pitchFamily="49" charset="-122"/>
            </a:endParaRPr>
          </a:p>
        </p:txBody>
      </p:sp>
      <p:grpSp>
        <p:nvGrpSpPr>
          <p:cNvPr id="108553" name="Group 9"/>
          <p:cNvGrpSpPr>
            <a:grpSpLocks/>
          </p:cNvGrpSpPr>
          <p:nvPr/>
        </p:nvGrpSpPr>
        <p:grpSpPr bwMode="auto">
          <a:xfrm>
            <a:off x="5794185" y="6258066"/>
            <a:ext cx="3056137" cy="341313"/>
            <a:chOff x="3984" y="2719"/>
            <a:chExt cx="1649" cy="215"/>
          </a:xfrm>
        </p:grpSpPr>
        <p:sp>
          <p:nvSpPr>
            <p:cNvPr id="28688" name="Rectangle 10"/>
            <p:cNvSpPr>
              <a:spLocks noChangeArrowheads="1"/>
            </p:cNvSpPr>
            <p:nvPr/>
          </p:nvSpPr>
          <p:spPr bwMode="auto">
            <a:xfrm>
              <a:off x="3984" y="2719"/>
              <a:ext cx="593" cy="2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kumimoji="1" lang="en-US" altLang="zh-CN" sz="2200" b="1" dirty="0" err="1">
                  <a:solidFill>
                    <a:srgbClr val="000018"/>
                  </a:solidFill>
                  <a:latin typeface="Times New Roman" pitchFamily="18" charset="0"/>
                  <a:ea typeface="黑体" pitchFamily="49" charset="-122"/>
                  <a:cs typeface="Times New Roman" pitchFamily="18" charset="0"/>
                </a:rPr>
                <a:t>vexdata</a:t>
              </a:r>
              <a:endParaRPr kumimoji="1" lang="en-US" altLang="zh-CN" sz="2200" b="1" dirty="0">
                <a:solidFill>
                  <a:srgbClr val="000018"/>
                </a:solidFill>
                <a:latin typeface="Times New Roman" pitchFamily="18" charset="0"/>
                <a:ea typeface="黑体" pitchFamily="49" charset="-122"/>
                <a:cs typeface="Times New Roman" pitchFamily="18" charset="0"/>
              </a:endParaRPr>
            </a:p>
          </p:txBody>
        </p:sp>
        <p:sp>
          <p:nvSpPr>
            <p:cNvPr id="28689" name="Rectangle 11"/>
            <p:cNvSpPr>
              <a:spLocks noChangeArrowheads="1"/>
            </p:cNvSpPr>
            <p:nvPr/>
          </p:nvSpPr>
          <p:spPr bwMode="auto">
            <a:xfrm>
              <a:off x="4577" y="2721"/>
              <a:ext cx="1056" cy="21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kumimoji="1" lang="en-US" altLang="zh-CN" sz="2200" b="1" dirty="0" err="1">
                  <a:solidFill>
                    <a:srgbClr val="000018"/>
                  </a:solidFill>
                  <a:latin typeface="Times New Roman" pitchFamily="18" charset="0"/>
                  <a:ea typeface="黑体" pitchFamily="49" charset="-122"/>
                  <a:cs typeface="Times New Roman" pitchFamily="18" charset="0"/>
                </a:rPr>
                <a:t>firstarc</a:t>
              </a:r>
              <a:endParaRPr kumimoji="1" lang="en-US" altLang="zh-CN" sz="2200" b="1" dirty="0">
                <a:solidFill>
                  <a:srgbClr val="000018"/>
                </a:solidFill>
                <a:latin typeface="Times New Roman" pitchFamily="18" charset="0"/>
                <a:ea typeface="黑体" pitchFamily="49" charset="-122"/>
                <a:cs typeface="Times New Roman" pitchFamily="18" charset="0"/>
              </a:endParaRPr>
            </a:p>
          </p:txBody>
        </p:sp>
      </p:grpSp>
      <p:grpSp>
        <p:nvGrpSpPr>
          <p:cNvPr id="108557" name="Group 13"/>
          <p:cNvGrpSpPr>
            <a:grpSpLocks/>
          </p:cNvGrpSpPr>
          <p:nvPr/>
        </p:nvGrpSpPr>
        <p:grpSpPr bwMode="auto">
          <a:xfrm>
            <a:off x="2896014" y="3278286"/>
            <a:ext cx="2617788" cy="373063"/>
            <a:chOff x="1855" y="2286"/>
            <a:chExt cx="1649" cy="235"/>
          </a:xfrm>
        </p:grpSpPr>
        <p:sp>
          <p:nvSpPr>
            <p:cNvPr id="28686" name="Rectangle 14"/>
            <p:cNvSpPr>
              <a:spLocks noChangeArrowheads="1"/>
            </p:cNvSpPr>
            <p:nvPr/>
          </p:nvSpPr>
          <p:spPr bwMode="auto">
            <a:xfrm>
              <a:off x="1855" y="2286"/>
              <a:ext cx="593" cy="23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kumimoji="1" lang="en-US" altLang="zh-CN" sz="2400" b="1" dirty="0" err="1">
                  <a:solidFill>
                    <a:schemeClr val="bg1"/>
                  </a:solidFill>
                  <a:latin typeface="Times New Roman" pitchFamily="18" charset="0"/>
                </a:rPr>
                <a:t>adjvex</a:t>
              </a:r>
              <a:endParaRPr kumimoji="1" lang="en-US" altLang="zh-CN" sz="2400" b="1" dirty="0">
                <a:solidFill>
                  <a:schemeClr val="bg1"/>
                </a:solidFill>
                <a:latin typeface="Times New Roman" pitchFamily="18" charset="0"/>
              </a:endParaRPr>
            </a:p>
          </p:txBody>
        </p:sp>
        <p:sp>
          <p:nvSpPr>
            <p:cNvPr id="28687" name="Rectangle 15"/>
            <p:cNvSpPr>
              <a:spLocks noChangeArrowheads="1"/>
            </p:cNvSpPr>
            <p:nvPr/>
          </p:nvSpPr>
          <p:spPr bwMode="auto">
            <a:xfrm>
              <a:off x="2448" y="2288"/>
              <a:ext cx="1056" cy="233"/>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kumimoji="1" lang="en-US" altLang="zh-CN" sz="2400" b="1">
                  <a:solidFill>
                    <a:schemeClr val="bg1"/>
                  </a:solidFill>
                  <a:latin typeface="Times New Roman" pitchFamily="18" charset="0"/>
                </a:rPr>
                <a:t>nextarc</a:t>
              </a:r>
            </a:p>
          </p:txBody>
        </p:sp>
      </p:grpSp>
      <p:sp useBgFill="1">
        <p:nvSpPr>
          <p:cNvPr id="108560" name="Rectangle 16"/>
          <p:cNvSpPr>
            <a:spLocks noChangeArrowheads="1"/>
          </p:cNvSpPr>
          <p:nvPr/>
        </p:nvSpPr>
        <p:spPr bwMode="auto">
          <a:xfrm>
            <a:off x="1771696" y="3959062"/>
            <a:ext cx="4537075" cy="1938992"/>
          </a:xfrm>
          <a:prstGeom prst="rect">
            <a:avLst/>
          </a:prstGeom>
          <a:ln/>
        </p:spPr>
        <p:style>
          <a:lnRef idx="1">
            <a:schemeClr val="accent6"/>
          </a:lnRef>
          <a:fillRef idx="3">
            <a:schemeClr val="accent6"/>
          </a:fillRef>
          <a:effectRef idx="2">
            <a:schemeClr val="accent6"/>
          </a:effectRef>
          <a:fontRef idx="minor">
            <a:schemeClr val="lt1"/>
          </a:fontRef>
        </p:style>
        <p:txBody>
          <a:bodyPr>
            <a:spAutoFit/>
          </a:bodyPr>
          <a:lstStyle/>
          <a:p>
            <a:r>
              <a:rPr lang="en-US" altLang="zh-CN" sz="2400" b="1" dirty="0" err="1">
                <a:latin typeface="Times New Roman" pitchFamily="18" charset="0"/>
                <a:cs typeface="Times New Roman" pitchFamily="18" charset="0"/>
              </a:rPr>
              <a:t>struct</a:t>
            </a:r>
            <a:r>
              <a:rPr lang="en-US" altLang="zh-CN" sz="2400" b="1" dirty="0">
                <a:latin typeface="Times New Roman" pitchFamily="18" charset="0"/>
                <a:cs typeface="Times New Roman" pitchFamily="18" charset="0"/>
              </a:rPr>
              <a:t> vex</a:t>
            </a:r>
          </a:p>
          <a:p>
            <a:r>
              <a:rPr lang="en-US" altLang="zh-CN" sz="2400" b="1" dirty="0">
                <a:latin typeface="Times New Roman" pitchFamily="18" charset="0"/>
                <a:cs typeface="Times New Roman" pitchFamily="18" charset="0"/>
              </a:rPr>
              <a:t>{</a:t>
            </a:r>
          </a:p>
          <a:p>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ElemType</a:t>
            </a:r>
            <a:r>
              <a:rPr lang="en-US" altLang="zh-CN" sz="2400" b="1" dirty="0">
                <a:latin typeface="Times New Roman" pitchFamily="18" charset="0"/>
                <a:cs typeface="Times New Roman" pitchFamily="18" charset="0"/>
              </a:rPr>
              <a:t> data;</a:t>
            </a:r>
          </a:p>
          <a:p>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struct</a:t>
            </a:r>
            <a:r>
              <a:rPr lang="en-US" altLang="zh-CN" sz="2400" b="1" dirty="0">
                <a:latin typeface="Times New Roman" pitchFamily="18" charset="0"/>
                <a:cs typeface="Times New Roman" pitchFamily="18" charset="0"/>
              </a:rPr>
              <a:t> edge *</a:t>
            </a:r>
            <a:r>
              <a:rPr lang="en-US" altLang="zh-CN" sz="2400" b="1" dirty="0" err="1">
                <a:latin typeface="Times New Roman" pitchFamily="18" charset="0"/>
                <a:cs typeface="Times New Roman" pitchFamily="18" charset="0"/>
              </a:rPr>
              <a:t>firstarc</a:t>
            </a:r>
            <a:r>
              <a:rPr lang="en-US" altLang="zh-CN" sz="2400" b="1" dirty="0">
                <a:latin typeface="Times New Roman" pitchFamily="18" charset="0"/>
                <a:cs typeface="Times New Roman" pitchFamily="18" charset="0"/>
              </a:rPr>
              <a:t>;</a:t>
            </a:r>
          </a:p>
          <a:p>
            <a:r>
              <a:rPr lang="en-US" altLang="zh-CN" sz="2400" b="1" dirty="0">
                <a:latin typeface="Times New Roman" pitchFamily="18" charset="0"/>
                <a:cs typeface="Times New Roman" pitchFamily="18" charset="0"/>
              </a:rPr>
              <a:t>};</a:t>
            </a:r>
          </a:p>
        </p:txBody>
      </p:sp>
      <p:sp useBgFill="1">
        <p:nvSpPr>
          <p:cNvPr id="108561" name="Rectangle 17"/>
          <p:cNvSpPr>
            <a:spLocks noChangeArrowheads="1"/>
          </p:cNvSpPr>
          <p:nvPr/>
        </p:nvSpPr>
        <p:spPr bwMode="auto">
          <a:xfrm>
            <a:off x="1771696" y="2020070"/>
            <a:ext cx="4572000" cy="1938992"/>
          </a:xfrm>
          <a:prstGeom prst="rect">
            <a:avLst/>
          </a:prstGeom>
          <a:ln/>
        </p:spPr>
        <p:style>
          <a:lnRef idx="1">
            <a:schemeClr val="accent6"/>
          </a:lnRef>
          <a:fillRef idx="3">
            <a:schemeClr val="accent6"/>
          </a:fillRef>
          <a:effectRef idx="2">
            <a:schemeClr val="accent6"/>
          </a:effectRef>
          <a:fontRef idx="minor">
            <a:schemeClr val="lt1"/>
          </a:fontRef>
        </p:style>
        <p:txBody>
          <a:bodyPr>
            <a:spAutoFit/>
          </a:bodyPr>
          <a:lstStyle/>
          <a:p>
            <a:r>
              <a:rPr lang="en-US" altLang="zh-CN" sz="2400" b="1" dirty="0" err="1">
                <a:latin typeface="Times New Roman" pitchFamily="18" charset="0"/>
                <a:cs typeface="Times New Roman" pitchFamily="18" charset="0"/>
              </a:rPr>
              <a:t>struct</a:t>
            </a:r>
            <a:r>
              <a:rPr lang="en-US" altLang="zh-CN" sz="2400" b="1" dirty="0">
                <a:latin typeface="Times New Roman" pitchFamily="18" charset="0"/>
                <a:cs typeface="Times New Roman" pitchFamily="18" charset="0"/>
              </a:rPr>
              <a:t> edge</a:t>
            </a:r>
          </a:p>
          <a:p>
            <a:r>
              <a:rPr lang="en-US" altLang="zh-CN" sz="2400" b="1" dirty="0">
                <a:latin typeface="Times New Roman" pitchFamily="18" charset="0"/>
                <a:cs typeface="Times New Roman" pitchFamily="18" charset="0"/>
              </a:rPr>
              <a:t>{</a:t>
            </a:r>
          </a:p>
          <a:p>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int</a:t>
            </a:r>
            <a:r>
              <a:rPr lang="en-US" altLang="zh-CN" sz="2400" b="1" dirty="0">
                <a:latin typeface="Times New Roman" pitchFamily="18" charset="0"/>
                <a:cs typeface="Times New Roman" pitchFamily="18" charset="0"/>
              </a:rPr>
              <a:t> v;</a:t>
            </a:r>
          </a:p>
          <a:p>
            <a:r>
              <a:rPr lang="en-US" altLang="zh-CN" sz="2400" b="1" dirty="0">
                <a:latin typeface="Times New Roman" pitchFamily="18" charset="0"/>
                <a:cs typeface="Times New Roman" pitchFamily="18" charset="0"/>
              </a:rPr>
              <a:t>	</a:t>
            </a:r>
            <a:r>
              <a:rPr lang="en-US" altLang="zh-CN" sz="2400" b="1" dirty="0" err="1">
                <a:latin typeface="Times New Roman" pitchFamily="18" charset="0"/>
                <a:cs typeface="Times New Roman" pitchFamily="18" charset="0"/>
              </a:rPr>
              <a:t>struct</a:t>
            </a:r>
            <a:r>
              <a:rPr lang="en-US" altLang="zh-CN" sz="2400" b="1" dirty="0">
                <a:latin typeface="Times New Roman" pitchFamily="18" charset="0"/>
                <a:cs typeface="Times New Roman" pitchFamily="18" charset="0"/>
              </a:rPr>
              <a:t> edge *</a:t>
            </a:r>
            <a:r>
              <a:rPr lang="en-US" altLang="zh-CN" sz="2400" b="1" dirty="0" err="1">
                <a:latin typeface="Times New Roman" pitchFamily="18" charset="0"/>
                <a:cs typeface="Times New Roman" pitchFamily="18" charset="0"/>
              </a:rPr>
              <a:t>nextarc</a:t>
            </a:r>
            <a:r>
              <a:rPr lang="en-US" altLang="zh-CN" sz="2400" b="1" dirty="0">
                <a:latin typeface="Times New Roman" pitchFamily="18" charset="0"/>
                <a:cs typeface="Times New Roman" pitchFamily="18" charset="0"/>
              </a:rPr>
              <a:t>;</a:t>
            </a:r>
          </a:p>
          <a:p>
            <a:r>
              <a:rPr lang="en-US" altLang="zh-CN" sz="2400" b="1" dirty="0">
                <a:latin typeface="Times New Roman" pitchFamily="18" charset="0"/>
                <a:cs typeface="Times New Roman"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20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50"/>
                                        </p:tgtEl>
                                        <p:attrNameLst>
                                          <p:attrName>style.visibility</p:attrName>
                                        </p:attrNameLst>
                                      </p:cBhvr>
                                      <p:to>
                                        <p:strVal val="visible"/>
                                      </p:to>
                                    </p:set>
                                    <p:anim calcmode="lin" valueType="num">
                                      <p:cBhvr additive="base">
                                        <p:cTn id="13" dur="500" fill="hold"/>
                                        <p:tgtEl>
                                          <p:spTgt spid="108550"/>
                                        </p:tgtEl>
                                        <p:attrNameLst>
                                          <p:attrName>ppt_x</p:attrName>
                                        </p:attrNameLst>
                                      </p:cBhvr>
                                      <p:tavLst>
                                        <p:tav tm="0">
                                          <p:val>
                                            <p:strVal val="0-#ppt_w/2"/>
                                          </p:val>
                                        </p:tav>
                                        <p:tav tm="100000">
                                          <p:val>
                                            <p:strVal val="#ppt_x"/>
                                          </p:val>
                                        </p:tav>
                                      </p:tavLst>
                                    </p:anim>
                                    <p:anim calcmode="lin" valueType="num">
                                      <p:cBhvr additive="base">
                                        <p:cTn id="14" dur="500" fill="hold"/>
                                        <p:tgtEl>
                                          <p:spTgt spid="10855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200"/>
                                  </p:stCondLst>
                                  <p:childTnLst>
                                    <p:set>
                                      <p:cBhvr>
                                        <p:cTn id="17" dur="1" fill="hold">
                                          <p:stCondLst>
                                            <p:cond delay="0"/>
                                          </p:stCondLst>
                                        </p:cTn>
                                        <p:tgtEl>
                                          <p:spTgt spid="108551"/>
                                        </p:tgtEl>
                                        <p:attrNameLst>
                                          <p:attrName>style.visibility</p:attrName>
                                        </p:attrNameLst>
                                      </p:cBhvr>
                                      <p:to>
                                        <p:strVal val="visible"/>
                                      </p:to>
                                    </p:set>
                                    <p:anim calcmode="lin" valueType="num">
                                      <p:cBhvr additive="base">
                                        <p:cTn id="18" dur="500" fill="hold"/>
                                        <p:tgtEl>
                                          <p:spTgt spid="108551"/>
                                        </p:tgtEl>
                                        <p:attrNameLst>
                                          <p:attrName>ppt_x</p:attrName>
                                        </p:attrNameLst>
                                      </p:cBhvr>
                                      <p:tavLst>
                                        <p:tav tm="0">
                                          <p:val>
                                            <p:strVal val="0-#ppt_w/2"/>
                                          </p:val>
                                        </p:tav>
                                        <p:tav tm="100000">
                                          <p:val>
                                            <p:strVal val="#ppt_x"/>
                                          </p:val>
                                        </p:tav>
                                      </p:tavLst>
                                    </p:anim>
                                    <p:anim calcmode="lin" valueType="num">
                                      <p:cBhvr additive="base">
                                        <p:cTn id="19" dur="500" fill="hold"/>
                                        <p:tgtEl>
                                          <p:spTgt spid="10855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08557"/>
                                        </p:tgtEl>
                                        <p:attrNameLst>
                                          <p:attrName>style.visibility</p:attrName>
                                        </p:attrNameLst>
                                      </p:cBhvr>
                                      <p:to>
                                        <p:strVal val="visible"/>
                                      </p:to>
                                    </p:set>
                                    <p:anim calcmode="lin" valueType="num">
                                      <p:cBhvr additive="base">
                                        <p:cTn id="24" dur="500" fill="hold"/>
                                        <p:tgtEl>
                                          <p:spTgt spid="108557"/>
                                        </p:tgtEl>
                                        <p:attrNameLst>
                                          <p:attrName>ppt_x</p:attrName>
                                        </p:attrNameLst>
                                      </p:cBhvr>
                                      <p:tavLst>
                                        <p:tav tm="0">
                                          <p:val>
                                            <p:strVal val="1+#ppt_w/2"/>
                                          </p:val>
                                        </p:tav>
                                        <p:tav tm="100000">
                                          <p:val>
                                            <p:strVal val="#ppt_x"/>
                                          </p:val>
                                        </p:tav>
                                      </p:tavLst>
                                    </p:anim>
                                    <p:anim calcmode="lin" valueType="num">
                                      <p:cBhvr additive="base">
                                        <p:cTn id="25" dur="500" fill="hold"/>
                                        <p:tgtEl>
                                          <p:spTgt spid="10855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8561"/>
                                        </p:tgtEl>
                                        <p:attrNameLst>
                                          <p:attrName>style.visibility</p:attrName>
                                        </p:attrNameLst>
                                      </p:cBhvr>
                                      <p:to>
                                        <p:strVal val="visible"/>
                                      </p:to>
                                    </p:set>
                                    <p:anim calcmode="lin" valueType="num">
                                      <p:cBhvr additive="base">
                                        <p:cTn id="30" dur="500" fill="hold"/>
                                        <p:tgtEl>
                                          <p:spTgt spid="108561"/>
                                        </p:tgtEl>
                                        <p:attrNameLst>
                                          <p:attrName>ppt_x</p:attrName>
                                        </p:attrNameLst>
                                      </p:cBhvr>
                                      <p:tavLst>
                                        <p:tav tm="0">
                                          <p:val>
                                            <p:strVal val="#ppt_x"/>
                                          </p:val>
                                        </p:tav>
                                        <p:tav tm="100000">
                                          <p:val>
                                            <p:strVal val="#ppt_x"/>
                                          </p:val>
                                        </p:tav>
                                      </p:tavLst>
                                    </p:anim>
                                    <p:anim calcmode="lin" valueType="num">
                                      <p:cBhvr additive="base">
                                        <p:cTn id="31" dur="500" fill="hold"/>
                                        <p:tgtEl>
                                          <p:spTgt spid="10856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8561"/>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08552"/>
                                        </p:tgtEl>
                                        <p:attrNameLst>
                                          <p:attrName>style.visibility</p:attrName>
                                        </p:attrNameLst>
                                      </p:cBhvr>
                                      <p:to>
                                        <p:strVal val="visible"/>
                                      </p:to>
                                    </p:set>
                                    <p:anim calcmode="lin" valueType="num">
                                      <p:cBhvr additive="base">
                                        <p:cTn id="36" dur="500" fill="hold"/>
                                        <p:tgtEl>
                                          <p:spTgt spid="108552"/>
                                        </p:tgtEl>
                                        <p:attrNameLst>
                                          <p:attrName>ppt_x</p:attrName>
                                        </p:attrNameLst>
                                      </p:cBhvr>
                                      <p:tavLst>
                                        <p:tav tm="0">
                                          <p:val>
                                            <p:strVal val="0-#ppt_w/2"/>
                                          </p:val>
                                        </p:tav>
                                        <p:tav tm="100000">
                                          <p:val>
                                            <p:strVal val="#ppt_x"/>
                                          </p:val>
                                        </p:tav>
                                      </p:tavLst>
                                    </p:anim>
                                    <p:anim calcmode="lin" valueType="num">
                                      <p:cBhvr additive="base">
                                        <p:cTn id="37" dur="500" fill="hold"/>
                                        <p:tgtEl>
                                          <p:spTgt spid="10855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108553"/>
                                        </p:tgtEl>
                                        <p:attrNameLst>
                                          <p:attrName>style.visibility</p:attrName>
                                        </p:attrNameLst>
                                      </p:cBhvr>
                                      <p:to>
                                        <p:strVal val="visible"/>
                                      </p:to>
                                    </p:set>
                                    <p:anim calcmode="lin" valueType="num">
                                      <p:cBhvr additive="base">
                                        <p:cTn id="42" dur="500" fill="hold"/>
                                        <p:tgtEl>
                                          <p:spTgt spid="108553"/>
                                        </p:tgtEl>
                                        <p:attrNameLst>
                                          <p:attrName>ppt_x</p:attrName>
                                        </p:attrNameLst>
                                      </p:cBhvr>
                                      <p:tavLst>
                                        <p:tav tm="0">
                                          <p:val>
                                            <p:strVal val="1+#ppt_w/2"/>
                                          </p:val>
                                        </p:tav>
                                        <p:tav tm="100000">
                                          <p:val>
                                            <p:strVal val="#ppt_x"/>
                                          </p:val>
                                        </p:tav>
                                      </p:tavLst>
                                    </p:anim>
                                    <p:anim calcmode="lin" valueType="num">
                                      <p:cBhvr additive="base">
                                        <p:cTn id="43" dur="500" fill="hold"/>
                                        <p:tgtEl>
                                          <p:spTgt spid="108553"/>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8" fill="hold" grpId="0" nodeType="afterEffect">
                                  <p:stCondLst>
                                    <p:cond delay="200"/>
                                  </p:stCondLst>
                                  <p:childTnLst>
                                    <p:set>
                                      <p:cBhvr>
                                        <p:cTn id="46" dur="1" fill="hold">
                                          <p:stCondLst>
                                            <p:cond delay="0"/>
                                          </p:stCondLst>
                                        </p:cTn>
                                        <p:tgtEl>
                                          <p:spTgt spid="108556"/>
                                        </p:tgtEl>
                                        <p:attrNameLst>
                                          <p:attrName>style.visibility</p:attrName>
                                        </p:attrNameLst>
                                      </p:cBhvr>
                                      <p:to>
                                        <p:strVal val="visible"/>
                                      </p:to>
                                    </p:set>
                                    <p:anim calcmode="lin" valueType="num">
                                      <p:cBhvr additive="base">
                                        <p:cTn id="47" dur="500" fill="hold"/>
                                        <p:tgtEl>
                                          <p:spTgt spid="108556"/>
                                        </p:tgtEl>
                                        <p:attrNameLst>
                                          <p:attrName>ppt_x</p:attrName>
                                        </p:attrNameLst>
                                      </p:cBhvr>
                                      <p:tavLst>
                                        <p:tav tm="0">
                                          <p:val>
                                            <p:strVal val="0-#ppt_w/2"/>
                                          </p:val>
                                        </p:tav>
                                        <p:tav tm="100000">
                                          <p:val>
                                            <p:strVal val="#ppt_x"/>
                                          </p:val>
                                        </p:tav>
                                      </p:tavLst>
                                    </p:anim>
                                    <p:anim calcmode="lin" valueType="num">
                                      <p:cBhvr additive="base">
                                        <p:cTn id="48" dur="500" fill="hold"/>
                                        <p:tgtEl>
                                          <p:spTgt spid="108556"/>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8560"/>
                                        </p:tgtEl>
                                        <p:attrNameLst>
                                          <p:attrName>style.visibility</p:attrName>
                                        </p:attrNameLst>
                                      </p:cBhvr>
                                      <p:to>
                                        <p:strVal val="visible"/>
                                      </p:to>
                                    </p:set>
                                    <p:anim calcmode="lin" valueType="num">
                                      <p:cBhvr additive="base">
                                        <p:cTn id="53" dur="500" fill="hold"/>
                                        <p:tgtEl>
                                          <p:spTgt spid="108560"/>
                                        </p:tgtEl>
                                        <p:attrNameLst>
                                          <p:attrName>ppt_x</p:attrName>
                                        </p:attrNameLst>
                                      </p:cBhvr>
                                      <p:tavLst>
                                        <p:tav tm="0">
                                          <p:val>
                                            <p:strVal val="#ppt_x"/>
                                          </p:val>
                                        </p:tav>
                                        <p:tav tm="100000">
                                          <p:val>
                                            <p:strVal val="#ppt_x"/>
                                          </p:val>
                                        </p:tav>
                                      </p:tavLst>
                                    </p:anim>
                                    <p:anim calcmode="lin" valueType="num">
                                      <p:cBhvr additive="base">
                                        <p:cTn id="54" dur="500" fill="hold"/>
                                        <p:tgtEl>
                                          <p:spTgt spid="10856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85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autoUpdateAnimBg="0"/>
      <p:bldP spid="108549" grpId="0" autoUpdateAnimBg="0"/>
      <p:bldP spid="108550" grpId="0" autoUpdateAnimBg="0"/>
      <p:bldP spid="108551" grpId="0" animBg="1" autoUpdateAnimBg="0"/>
      <p:bldP spid="108552" grpId="0" autoUpdateAnimBg="0"/>
      <p:bldP spid="108560" grpId="0" animBg="1"/>
      <p:bldP spid="1085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rrowheads="1"/>
          </p:cNvSpPr>
          <p:nvPr>
            <p:ph type="title"/>
          </p:nvPr>
        </p:nvSpPr>
        <p:spPr>
          <a:xfrm>
            <a:off x="495300" y="333375"/>
            <a:ext cx="8540750" cy="1143000"/>
          </a:xfrm>
        </p:spPr>
        <p:txBody>
          <a:bodyPr/>
          <a:lstStyle/>
          <a:p>
            <a:pPr fontAlgn="auto">
              <a:spcAft>
                <a:spcPts val="0"/>
              </a:spcAft>
              <a:defRPr/>
            </a:pPr>
            <a:r>
              <a:rPr lang="zh-CN" altLang="en-US" dirty="0" smtClean="0"/>
              <a:t>图的存储</a:t>
            </a:r>
            <a:r>
              <a:rPr lang="en-US" altLang="zh-CN" dirty="0" smtClean="0"/>
              <a:t>2-</a:t>
            </a:r>
            <a:r>
              <a:rPr lang="zh-CN" altLang="en-US" dirty="0" smtClean="0"/>
              <a:t>邻接表</a:t>
            </a:r>
          </a:p>
        </p:txBody>
      </p:sp>
      <p:sp>
        <p:nvSpPr>
          <p:cNvPr id="111620" name="Rectangle 4"/>
          <p:cNvSpPr>
            <a:spLocks noChangeArrowheads="1"/>
          </p:cNvSpPr>
          <p:nvPr/>
        </p:nvSpPr>
        <p:spPr bwMode="auto">
          <a:xfrm>
            <a:off x="742178" y="1410772"/>
            <a:ext cx="27860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defRPr/>
            </a:pPr>
            <a:r>
              <a:rPr kumimoji="1" lang="zh-CN" altLang="en-US" sz="2400" b="1" dirty="0">
                <a:effectLst>
                  <a:outerShdw blurRad="38100" dist="38100" dir="2700000" algn="tl">
                    <a:srgbClr val="C0C0C0"/>
                  </a:outerShdw>
                </a:effectLst>
                <a:latin typeface="幼圆" pitchFamily="49" charset="-122"/>
                <a:ea typeface="幼圆" pitchFamily="49" charset="-122"/>
              </a:rPr>
              <a:t>如图</a:t>
            </a:r>
            <a:r>
              <a:rPr kumimoji="1" lang="en-US" altLang="zh-CN" sz="2400" b="1" dirty="0">
                <a:effectLst>
                  <a:outerShdw blurRad="38100" dist="38100" dir="2700000" algn="tl">
                    <a:srgbClr val="C0C0C0"/>
                  </a:outerShdw>
                </a:effectLst>
                <a:latin typeface="幼圆" pitchFamily="49" charset="-122"/>
                <a:ea typeface="幼圆" pitchFamily="49" charset="-122"/>
              </a:rPr>
              <a:t>G2</a:t>
            </a:r>
            <a:r>
              <a:rPr kumimoji="1" lang="zh-CN" altLang="en-US" sz="2400" b="1" dirty="0">
                <a:effectLst>
                  <a:outerShdw blurRad="38100" dist="38100" dir="2700000" algn="tl">
                    <a:srgbClr val="C0C0C0"/>
                  </a:outerShdw>
                </a:effectLst>
                <a:latin typeface="幼圆" pitchFamily="49" charset="-122"/>
                <a:ea typeface="幼圆" pitchFamily="49" charset="-122"/>
              </a:rPr>
              <a:t>的邻接表为：</a:t>
            </a:r>
            <a:endParaRPr kumimoji="1" lang="zh-CN" altLang="en-US" sz="2400" dirty="0">
              <a:latin typeface="幼圆" pitchFamily="49" charset="-122"/>
              <a:ea typeface="幼圆" pitchFamily="49" charset="-122"/>
            </a:endParaRPr>
          </a:p>
        </p:txBody>
      </p:sp>
      <p:grpSp>
        <p:nvGrpSpPr>
          <p:cNvPr id="111621" name="Group 5"/>
          <p:cNvGrpSpPr>
            <a:grpSpLocks/>
          </p:cNvGrpSpPr>
          <p:nvPr/>
        </p:nvGrpSpPr>
        <p:grpSpPr bwMode="auto">
          <a:xfrm>
            <a:off x="477864" y="2111375"/>
            <a:ext cx="4648200" cy="2209800"/>
            <a:chOff x="1392" y="2112"/>
            <a:chExt cx="2928" cy="1392"/>
          </a:xfrm>
        </p:grpSpPr>
        <p:sp>
          <p:nvSpPr>
            <p:cNvPr id="29717" name="Text Box 6"/>
            <p:cNvSpPr txBox="1">
              <a:spLocks noChangeArrowheads="1"/>
            </p:cNvSpPr>
            <p:nvPr/>
          </p:nvSpPr>
          <p:spPr bwMode="auto">
            <a:xfrm>
              <a:off x="1392" y="2160"/>
              <a:ext cx="240" cy="1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1600" b="1" dirty="0">
                  <a:latin typeface="幼圆" pitchFamily="49" charset="-122"/>
                  <a:ea typeface="幼圆" pitchFamily="49" charset="-122"/>
                </a:rPr>
                <a:t>1</a:t>
              </a:r>
            </a:p>
            <a:p>
              <a:pPr>
                <a:spcBef>
                  <a:spcPct val="50000"/>
                </a:spcBef>
              </a:pPr>
              <a:r>
                <a:rPr kumimoji="1" lang="en-US" altLang="zh-CN" sz="1600" b="1" dirty="0">
                  <a:latin typeface="幼圆" pitchFamily="49" charset="-122"/>
                  <a:ea typeface="幼圆" pitchFamily="49" charset="-122"/>
                </a:rPr>
                <a:t>2</a:t>
              </a:r>
            </a:p>
            <a:p>
              <a:pPr>
                <a:spcBef>
                  <a:spcPct val="50000"/>
                </a:spcBef>
              </a:pPr>
              <a:r>
                <a:rPr kumimoji="1" lang="en-US" altLang="zh-CN" sz="1600" b="1" dirty="0">
                  <a:latin typeface="幼圆" pitchFamily="49" charset="-122"/>
                  <a:ea typeface="幼圆" pitchFamily="49" charset="-122"/>
                </a:rPr>
                <a:t>3</a:t>
              </a:r>
            </a:p>
            <a:p>
              <a:pPr>
                <a:spcBef>
                  <a:spcPct val="50000"/>
                </a:spcBef>
              </a:pPr>
              <a:r>
                <a:rPr kumimoji="1" lang="en-US" altLang="zh-CN" sz="1600" b="1" dirty="0">
                  <a:latin typeface="幼圆" pitchFamily="49" charset="-122"/>
                  <a:ea typeface="幼圆" pitchFamily="49" charset="-122"/>
                </a:rPr>
                <a:t>4</a:t>
              </a:r>
            </a:p>
            <a:p>
              <a:pPr>
                <a:spcBef>
                  <a:spcPct val="50000"/>
                </a:spcBef>
              </a:pPr>
              <a:r>
                <a:rPr kumimoji="1" lang="en-US" altLang="zh-CN" sz="1600" b="1" dirty="0">
                  <a:latin typeface="幼圆" pitchFamily="49" charset="-122"/>
                  <a:ea typeface="幼圆" pitchFamily="49" charset="-122"/>
                </a:rPr>
                <a:t>5</a:t>
              </a:r>
            </a:p>
          </p:txBody>
        </p:sp>
        <p:sp>
          <p:nvSpPr>
            <p:cNvPr id="29718" name="Rectangle 7"/>
            <p:cNvSpPr>
              <a:spLocks noChangeArrowheads="1"/>
            </p:cNvSpPr>
            <p:nvPr/>
          </p:nvSpPr>
          <p:spPr bwMode="auto">
            <a:xfrm>
              <a:off x="1620" y="235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29719" name="Rectangle 8"/>
            <p:cNvSpPr>
              <a:spLocks noChangeArrowheads="1"/>
            </p:cNvSpPr>
            <p:nvPr/>
          </p:nvSpPr>
          <p:spPr bwMode="auto">
            <a:xfrm>
              <a:off x="1620" y="307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5</a:t>
              </a:r>
            </a:p>
          </p:txBody>
        </p:sp>
        <p:sp>
          <p:nvSpPr>
            <p:cNvPr id="29720" name="Rectangle 9"/>
            <p:cNvSpPr>
              <a:spLocks noChangeArrowheads="1"/>
            </p:cNvSpPr>
            <p:nvPr/>
          </p:nvSpPr>
          <p:spPr bwMode="auto">
            <a:xfrm>
              <a:off x="1908" y="307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21" name="Rectangle 10"/>
            <p:cNvSpPr>
              <a:spLocks noChangeArrowheads="1"/>
            </p:cNvSpPr>
            <p:nvPr/>
          </p:nvSpPr>
          <p:spPr bwMode="auto">
            <a:xfrm>
              <a:off x="1620" y="259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29722" name="Rectangle 11"/>
            <p:cNvSpPr>
              <a:spLocks noChangeArrowheads="1"/>
            </p:cNvSpPr>
            <p:nvPr/>
          </p:nvSpPr>
          <p:spPr bwMode="auto">
            <a:xfrm>
              <a:off x="1620" y="283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29723" name="Rectangle 12"/>
            <p:cNvSpPr>
              <a:spLocks noChangeArrowheads="1"/>
            </p:cNvSpPr>
            <p:nvPr/>
          </p:nvSpPr>
          <p:spPr bwMode="auto">
            <a:xfrm>
              <a:off x="1908" y="283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24" name="Rectangle 13"/>
            <p:cNvSpPr>
              <a:spLocks noChangeArrowheads="1"/>
            </p:cNvSpPr>
            <p:nvPr/>
          </p:nvSpPr>
          <p:spPr bwMode="auto">
            <a:xfrm>
              <a:off x="1908" y="259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25" name="Rectangle 14"/>
            <p:cNvSpPr>
              <a:spLocks noChangeArrowheads="1"/>
            </p:cNvSpPr>
            <p:nvPr/>
          </p:nvSpPr>
          <p:spPr bwMode="auto">
            <a:xfrm>
              <a:off x="1908" y="235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29726" name="Group 15"/>
            <p:cNvGrpSpPr>
              <a:grpSpLocks/>
            </p:cNvGrpSpPr>
            <p:nvPr/>
          </p:nvGrpSpPr>
          <p:grpSpPr bwMode="auto">
            <a:xfrm>
              <a:off x="1620" y="2112"/>
              <a:ext cx="576" cy="240"/>
              <a:chOff x="2976" y="1056"/>
              <a:chExt cx="576" cy="240"/>
            </a:xfrm>
          </p:grpSpPr>
          <p:sp>
            <p:nvSpPr>
              <p:cNvPr id="29788" name="Rectangle 16"/>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29789" name="Rectangle 17"/>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29727" name="Line 18"/>
            <p:cNvSpPr>
              <a:spLocks noChangeShapeType="1"/>
            </p:cNvSpPr>
            <p:nvPr/>
          </p:nvSpPr>
          <p:spPr bwMode="auto">
            <a:xfrm>
              <a:off x="2100" y="225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28" name="Line 19"/>
            <p:cNvSpPr>
              <a:spLocks noChangeShapeType="1"/>
            </p:cNvSpPr>
            <p:nvPr/>
          </p:nvSpPr>
          <p:spPr bwMode="auto">
            <a:xfrm>
              <a:off x="2100" y="248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29" name="Line 20"/>
            <p:cNvSpPr>
              <a:spLocks noChangeShapeType="1"/>
            </p:cNvSpPr>
            <p:nvPr/>
          </p:nvSpPr>
          <p:spPr bwMode="auto">
            <a:xfrm>
              <a:off x="2100" y="273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30" name="Line 21"/>
            <p:cNvSpPr>
              <a:spLocks noChangeShapeType="1"/>
            </p:cNvSpPr>
            <p:nvPr/>
          </p:nvSpPr>
          <p:spPr bwMode="auto">
            <a:xfrm>
              <a:off x="2100" y="297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31" name="Line 22"/>
            <p:cNvSpPr>
              <a:spLocks noChangeShapeType="1"/>
            </p:cNvSpPr>
            <p:nvPr/>
          </p:nvSpPr>
          <p:spPr bwMode="auto">
            <a:xfrm>
              <a:off x="2100" y="321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29732" name="Group 23"/>
            <p:cNvGrpSpPr>
              <a:grpSpLocks/>
            </p:cNvGrpSpPr>
            <p:nvPr/>
          </p:nvGrpSpPr>
          <p:grpSpPr bwMode="auto">
            <a:xfrm>
              <a:off x="2616" y="2640"/>
              <a:ext cx="576" cy="168"/>
              <a:chOff x="2976" y="1056"/>
              <a:chExt cx="576" cy="240"/>
            </a:xfrm>
          </p:grpSpPr>
          <p:sp>
            <p:nvSpPr>
              <p:cNvPr id="29786" name="Rectangle 24"/>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5</a:t>
                </a:r>
              </a:p>
            </p:txBody>
          </p:sp>
          <p:sp>
            <p:nvSpPr>
              <p:cNvPr id="29787" name="Rectangle 25"/>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29733" name="Group 26"/>
            <p:cNvGrpSpPr>
              <a:grpSpLocks/>
            </p:cNvGrpSpPr>
            <p:nvPr/>
          </p:nvGrpSpPr>
          <p:grpSpPr bwMode="auto">
            <a:xfrm>
              <a:off x="2628" y="2160"/>
              <a:ext cx="576" cy="168"/>
              <a:chOff x="2976" y="1056"/>
              <a:chExt cx="576" cy="240"/>
            </a:xfrm>
          </p:grpSpPr>
          <p:sp>
            <p:nvSpPr>
              <p:cNvPr id="29784" name="Rectangle 27"/>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29785" name="Rectangle 28"/>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29734" name="Group 29"/>
            <p:cNvGrpSpPr>
              <a:grpSpLocks/>
            </p:cNvGrpSpPr>
            <p:nvPr/>
          </p:nvGrpSpPr>
          <p:grpSpPr bwMode="auto">
            <a:xfrm>
              <a:off x="2628" y="2892"/>
              <a:ext cx="576" cy="168"/>
              <a:chOff x="2976" y="1056"/>
              <a:chExt cx="576" cy="240"/>
            </a:xfrm>
          </p:grpSpPr>
          <p:sp>
            <p:nvSpPr>
              <p:cNvPr id="29782" name="Rectangle 30"/>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29783" name="Rectangle 31"/>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29735" name="Rectangle 32"/>
            <p:cNvSpPr>
              <a:spLocks noChangeArrowheads="1"/>
            </p:cNvSpPr>
            <p:nvPr/>
          </p:nvSpPr>
          <p:spPr bwMode="auto">
            <a:xfrm>
              <a:off x="2628" y="2400"/>
              <a:ext cx="288" cy="16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5</a:t>
              </a:r>
            </a:p>
          </p:txBody>
        </p:sp>
        <p:sp>
          <p:nvSpPr>
            <p:cNvPr id="29736" name="Rectangle 33"/>
            <p:cNvSpPr>
              <a:spLocks noChangeArrowheads="1"/>
            </p:cNvSpPr>
            <p:nvPr/>
          </p:nvSpPr>
          <p:spPr bwMode="auto">
            <a:xfrm>
              <a:off x="2916" y="2400"/>
              <a:ext cx="288" cy="168"/>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29737" name="Group 34"/>
            <p:cNvGrpSpPr>
              <a:grpSpLocks/>
            </p:cNvGrpSpPr>
            <p:nvPr/>
          </p:nvGrpSpPr>
          <p:grpSpPr bwMode="auto">
            <a:xfrm>
              <a:off x="2628" y="3132"/>
              <a:ext cx="576" cy="168"/>
              <a:chOff x="2976" y="1056"/>
              <a:chExt cx="576" cy="240"/>
            </a:xfrm>
          </p:grpSpPr>
          <p:sp>
            <p:nvSpPr>
              <p:cNvPr id="29780" name="Rectangle 35"/>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29781" name="Rectangle 36"/>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29738" name="Line 37"/>
            <p:cNvSpPr>
              <a:spLocks noChangeShapeType="1"/>
            </p:cNvSpPr>
            <p:nvPr/>
          </p:nvSpPr>
          <p:spPr bwMode="auto">
            <a:xfrm>
              <a:off x="3132" y="22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29739" name="Group 38"/>
            <p:cNvGrpSpPr>
              <a:grpSpLocks/>
            </p:cNvGrpSpPr>
            <p:nvPr/>
          </p:nvGrpSpPr>
          <p:grpSpPr bwMode="auto">
            <a:xfrm>
              <a:off x="3420" y="2412"/>
              <a:ext cx="432" cy="144"/>
              <a:chOff x="2976" y="1056"/>
              <a:chExt cx="576" cy="240"/>
            </a:xfrm>
          </p:grpSpPr>
          <p:sp>
            <p:nvSpPr>
              <p:cNvPr id="29778" name="Rectangle 39"/>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29779" name="Rectangle 40"/>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29740" name="Group 41"/>
            <p:cNvGrpSpPr>
              <a:grpSpLocks/>
            </p:cNvGrpSpPr>
            <p:nvPr/>
          </p:nvGrpSpPr>
          <p:grpSpPr bwMode="auto">
            <a:xfrm>
              <a:off x="3408" y="2664"/>
              <a:ext cx="432" cy="144"/>
              <a:chOff x="2976" y="1056"/>
              <a:chExt cx="576" cy="240"/>
            </a:xfrm>
          </p:grpSpPr>
          <p:sp>
            <p:nvSpPr>
              <p:cNvPr id="29776" name="Rectangle 42"/>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29777" name="Rectangle 43"/>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29741" name="Rectangle 44"/>
            <p:cNvSpPr>
              <a:spLocks noChangeArrowheads="1"/>
            </p:cNvSpPr>
            <p:nvPr/>
          </p:nvSpPr>
          <p:spPr bwMode="auto">
            <a:xfrm>
              <a:off x="3420" y="2892"/>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29742" name="Rectangle 45"/>
            <p:cNvSpPr>
              <a:spLocks noChangeArrowheads="1"/>
            </p:cNvSpPr>
            <p:nvPr/>
          </p:nvSpPr>
          <p:spPr bwMode="auto">
            <a:xfrm>
              <a:off x="3636" y="2892"/>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43" name="Rectangle 46"/>
            <p:cNvSpPr>
              <a:spLocks noChangeArrowheads="1"/>
            </p:cNvSpPr>
            <p:nvPr/>
          </p:nvSpPr>
          <p:spPr bwMode="auto">
            <a:xfrm>
              <a:off x="3432" y="3132"/>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29744" name="Rectangle 47"/>
            <p:cNvSpPr>
              <a:spLocks noChangeArrowheads="1"/>
            </p:cNvSpPr>
            <p:nvPr/>
          </p:nvSpPr>
          <p:spPr bwMode="auto">
            <a:xfrm>
              <a:off x="3648" y="3132"/>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45" name="Line 48"/>
            <p:cNvSpPr>
              <a:spLocks noChangeShapeType="1"/>
            </p:cNvSpPr>
            <p:nvPr/>
          </p:nvSpPr>
          <p:spPr bwMode="auto">
            <a:xfrm>
              <a:off x="3132" y="248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46" name="Line 49"/>
            <p:cNvSpPr>
              <a:spLocks noChangeShapeType="1"/>
            </p:cNvSpPr>
            <p:nvPr/>
          </p:nvSpPr>
          <p:spPr bwMode="auto">
            <a:xfrm>
              <a:off x="3132" y="273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47" name="Line 50"/>
            <p:cNvSpPr>
              <a:spLocks noChangeShapeType="1"/>
            </p:cNvSpPr>
            <p:nvPr/>
          </p:nvSpPr>
          <p:spPr bwMode="auto">
            <a:xfrm>
              <a:off x="3132" y="297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48" name="Line 51"/>
            <p:cNvSpPr>
              <a:spLocks noChangeShapeType="1"/>
            </p:cNvSpPr>
            <p:nvPr/>
          </p:nvSpPr>
          <p:spPr bwMode="auto">
            <a:xfrm>
              <a:off x="3144" y="321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49" name="Rectangle 52"/>
            <p:cNvSpPr>
              <a:spLocks noChangeArrowheads="1"/>
            </p:cNvSpPr>
            <p:nvPr/>
          </p:nvSpPr>
          <p:spPr bwMode="auto">
            <a:xfrm>
              <a:off x="3408" y="2160"/>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29750" name="Rectangle 53"/>
            <p:cNvSpPr>
              <a:spLocks noChangeArrowheads="1"/>
            </p:cNvSpPr>
            <p:nvPr/>
          </p:nvSpPr>
          <p:spPr bwMode="auto">
            <a:xfrm>
              <a:off x="3624" y="2160"/>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29751" name="Line 54"/>
            <p:cNvSpPr>
              <a:spLocks noChangeShapeType="1"/>
            </p:cNvSpPr>
            <p:nvPr/>
          </p:nvSpPr>
          <p:spPr bwMode="auto">
            <a:xfrm>
              <a:off x="3780" y="24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52" name="Line 55"/>
            <p:cNvSpPr>
              <a:spLocks noChangeShapeType="1"/>
            </p:cNvSpPr>
            <p:nvPr/>
          </p:nvSpPr>
          <p:spPr bwMode="auto">
            <a:xfrm>
              <a:off x="3780" y="27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29753" name="Group 56"/>
            <p:cNvGrpSpPr>
              <a:grpSpLocks/>
            </p:cNvGrpSpPr>
            <p:nvPr/>
          </p:nvGrpSpPr>
          <p:grpSpPr bwMode="auto">
            <a:xfrm>
              <a:off x="3984" y="2412"/>
              <a:ext cx="336" cy="144"/>
              <a:chOff x="2976" y="1056"/>
              <a:chExt cx="576" cy="240"/>
            </a:xfrm>
          </p:grpSpPr>
          <p:sp>
            <p:nvSpPr>
              <p:cNvPr id="29774" name="Rectangle 57"/>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29775" name="Rectangle 58"/>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29754" name="Group 59"/>
            <p:cNvGrpSpPr>
              <a:grpSpLocks/>
            </p:cNvGrpSpPr>
            <p:nvPr/>
          </p:nvGrpSpPr>
          <p:grpSpPr bwMode="auto">
            <a:xfrm>
              <a:off x="3984" y="2676"/>
              <a:ext cx="336" cy="144"/>
              <a:chOff x="2976" y="1056"/>
              <a:chExt cx="576" cy="240"/>
            </a:xfrm>
          </p:grpSpPr>
          <p:sp>
            <p:nvSpPr>
              <p:cNvPr id="29772" name="Rectangle 60"/>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29773" name="Rectangle 61"/>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29755" name="Group 62"/>
            <p:cNvGrpSpPr>
              <a:grpSpLocks/>
            </p:cNvGrpSpPr>
            <p:nvPr/>
          </p:nvGrpSpPr>
          <p:grpSpPr bwMode="auto">
            <a:xfrm>
              <a:off x="3684" y="2172"/>
              <a:ext cx="96" cy="144"/>
              <a:chOff x="2400" y="2784"/>
              <a:chExt cx="288" cy="288"/>
            </a:xfrm>
          </p:grpSpPr>
          <p:sp>
            <p:nvSpPr>
              <p:cNvPr id="29770" name="Line 63"/>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71" name="Line 64"/>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9756" name="Group 65"/>
            <p:cNvGrpSpPr>
              <a:grpSpLocks/>
            </p:cNvGrpSpPr>
            <p:nvPr/>
          </p:nvGrpSpPr>
          <p:grpSpPr bwMode="auto">
            <a:xfrm>
              <a:off x="3684" y="2904"/>
              <a:ext cx="96" cy="144"/>
              <a:chOff x="2400" y="2784"/>
              <a:chExt cx="288" cy="288"/>
            </a:xfrm>
          </p:grpSpPr>
          <p:sp>
            <p:nvSpPr>
              <p:cNvPr id="29768" name="Line 66"/>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69" name="Line 67"/>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9757" name="Group 68"/>
            <p:cNvGrpSpPr>
              <a:grpSpLocks/>
            </p:cNvGrpSpPr>
            <p:nvPr/>
          </p:nvGrpSpPr>
          <p:grpSpPr bwMode="auto">
            <a:xfrm>
              <a:off x="3696" y="3144"/>
              <a:ext cx="96" cy="144"/>
              <a:chOff x="2400" y="2784"/>
              <a:chExt cx="288" cy="288"/>
            </a:xfrm>
          </p:grpSpPr>
          <p:sp>
            <p:nvSpPr>
              <p:cNvPr id="29766" name="Line 69"/>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67" name="Line 70"/>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9758" name="Group 71"/>
            <p:cNvGrpSpPr>
              <a:grpSpLocks/>
            </p:cNvGrpSpPr>
            <p:nvPr/>
          </p:nvGrpSpPr>
          <p:grpSpPr bwMode="auto">
            <a:xfrm>
              <a:off x="4212" y="2448"/>
              <a:ext cx="48" cy="96"/>
              <a:chOff x="2400" y="2784"/>
              <a:chExt cx="288" cy="288"/>
            </a:xfrm>
          </p:grpSpPr>
          <p:sp>
            <p:nvSpPr>
              <p:cNvPr id="29764" name="Line 72"/>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65" name="Line 73"/>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9759" name="Group 74"/>
            <p:cNvGrpSpPr>
              <a:grpSpLocks/>
            </p:cNvGrpSpPr>
            <p:nvPr/>
          </p:nvGrpSpPr>
          <p:grpSpPr bwMode="auto">
            <a:xfrm>
              <a:off x="4212" y="2700"/>
              <a:ext cx="48" cy="96"/>
              <a:chOff x="2400" y="2784"/>
              <a:chExt cx="288" cy="288"/>
            </a:xfrm>
          </p:grpSpPr>
          <p:sp>
            <p:nvSpPr>
              <p:cNvPr id="29762" name="Line 75"/>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63" name="Line 76"/>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29760" name="Rectangle 77"/>
            <p:cNvSpPr>
              <a:spLocks noChangeArrowheads="1"/>
            </p:cNvSpPr>
            <p:nvPr/>
          </p:nvSpPr>
          <p:spPr bwMode="auto">
            <a:xfrm>
              <a:off x="1620" y="3312"/>
              <a:ext cx="576"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761" name="Line 78"/>
            <p:cNvSpPr>
              <a:spLocks noChangeShapeType="1"/>
            </p:cNvSpPr>
            <p:nvPr/>
          </p:nvSpPr>
          <p:spPr bwMode="auto">
            <a:xfrm>
              <a:off x="1908" y="33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11695" name="Rectangle 79"/>
          <p:cNvSpPr>
            <a:spLocks noChangeArrowheads="1"/>
          </p:cNvSpPr>
          <p:nvPr/>
        </p:nvSpPr>
        <p:spPr bwMode="auto">
          <a:xfrm>
            <a:off x="755650" y="4564063"/>
            <a:ext cx="7818438" cy="124142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nSpc>
                <a:spcPct val="80000"/>
              </a:lnSpc>
              <a:spcBef>
                <a:spcPct val="50000"/>
              </a:spcBef>
            </a:pPr>
            <a:r>
              <a:rPr kumimoji="1" lang="zh-CN" altLang="en-US" sz="2400" b="1">
                <a:solidFill>
                  <a:srgbClr val="000018"/>
                </a:solidFill>
                <a:latin typeface="幼圆" pitchFamily="49" charset="-122"/>
                <a:ea typeface="幼圆" pitchFamily="49" charset="-122"/>
              </a:rPr>
              <a:t>无向图邻接表特点： </a:t>
            </a:r>
          </a:p>
          <a:p>
            <a:pPr>
              <a:lnSpc>
                <a:spcPct val="80000"/>
              </a:lnSpc>
              <a:spcBef>
                <a:spcPct val="50000"/>
              </a:spcBef>
            </a:pPr>
            <a:r>
              <a:rPr kumimoji="1" lang="en-US" altLang="zh-CN" sz="2400" b="1">
                <a:solidFill>
                  <a:srgbClr val="000018"/>
                </a:solidFill>
                <a:latin typeface="幼圆" pitchFamily="49" charset="-122"/>
                <a:ea typeface="幼圆" pitchFamily="49" charset="-122"/>
              </a:rPr>
              <a:t>1.n</a:t>
            </a:r>
            <a:r>
              <a:rPr kumimoji="1" lang="zh-CN" altLang="zh-CN" sz="2400" b="1">
                <a:solidFill>
                  <a:srgbClr val="000018"/>
                </a:solidFill>
                <a:latin typeface="幼圆" pitchFamily="49" charset="-122"/>
                <a:ea typeface="幼圆" pitchFamily="49" charset="-122"/>
              </a:rPr>
              <a:t>个顶点，</a:t>
            </a:r>
            <a:r>
              <a:rPr kumimoji="1" lang="en-US" altLang="zh-CN" sz="2400" b="1">
                <a:solidFill>
                  <a:srgbClr val="000018"/>
                </a:solidFill>
                <a:latin typeface="幼圆" pitchFamily="49" charset="-122"/>
                <a:ea typeface="幼圆" pitchFamily="49" charset="-122"/>
              </a:rPr>
              <a:t>e</a:t>
            </a:r>
            <a:r>
              <a:rPr kumimoji="1" lang="zh-CN" altLang="zh-CN" sz="2400" b="1">
                <a:solidFill>
                  <a:srgbClr val="000018"/>
                </a:solidFill>
                <a:latin typeface="幼圆" pitchFamily="49" charset="-122"/>
                <a:ea typeface="幼圆" pitchFamily="49" charset="-122"/>
              </a:rPr>
              <a:t>条</a:t>
            </a:r>
            <a:r>
              <a:rPr kumimoji="1" lang="zh-CN" altLang="en-US" sz="2400" b="1">
                <a:solidFill>
                  <a:srgbClr val="000018"/>
                </a:solidFill>
                <a:latin typeface="幼圆" pitchFamily="49" charset="-122"/>
                <a:ea typeface="幼圆" pitchFamily="49" charset="-122"/>
              </a:rPr>
              <a:t>边</a:t>
            </a:r>
            <a:r>
              <a:rPr kumimoji="1" lang="zh-CN" altLang="zh-CN" sz="2400" b="1">
                <a:solidFill>
                  <a:srgbClr val="000018"/>
                </a:solidFill>
                <a:latin typeface="幼圆" pitchFamily="49" charset="-122"/>
                <a:ea typeface="幼圆" pitchFamily="49" charset="-122"/>
              </a:rPr>
              <a:t>的</a:t>
            </a:r>
            <a:r>
              <a:rPr kumimoji="1" lang="zh-CN" altLang="en-US" sz="2400" b="1">
                <a:solidFill>
                  <a:srgbClr val="000018"/>
                </a:solidFill>
                <a:latin typeface="幼圆" pitchFamily="49" charset="-122"/>
                <a:ea typeface="幼圆" pitchFamily="49" charset="-122"/>
              </a:rPr>
              <a:t>无</a:t>
            </a:r>
            <a:r>
              <a:rPr kumimoji="1" lang="zh-CN" altLang="zh-CN" sz="2400" b="1">
                <a:solidFill>
                  <a:srgbClr val="000018"/>
                </a:solidFill>
                <a:latin typeface="幼圆" pitchFamily="49" charset="-122"/>
                <a:ea typeface="幼圆" pitchFamily="49" charset="-122"/>
              </a:rPr>
              <a:t>向图，</a:t>
            </a:r>
            <a:r>
              <a:rPr kumimoji="1" lang="zh-CN" altLang="en-US" sz="2400" b="1">
                <a:solidFill>
                  <a:srgbClr val="000018"/>
                </a:solidFill>
                <a:latin typeface="幼圆" pitchFamily="49" charset="-122"/>
                <a:ea typeface="幼圆" pitchFamily="49" charset="-122"/>
              </a:rPr>
              <a:t>需</a:t>
            </a:r>
            <a:r>
              <a:rPr kumimoji="1" lang="en-US" altLang="zh-CN" sz="2400" b="1">
                <a:solidFill>
                  <a:srgbClr val="000018"/>
                </a:solidFill>
                <a:latin typeface="幼圆" pitchFamily="49" charset="-122"/>
                <a:ea typeface="幼圆" pitchFamily="49" charset="-122"/>
              </a:rPr>
              <a:t>n</a:t>
            </a:r>
            <a:r>
              <a:rPr kumimoji="1" lang="zh-CN" altLang="en-US" sz="2400" b="1">
                <a:solidFill>
                  <a:srgbClr val="000018"/>
                </a:solidFill>
                <a:latin typeface="幼圆" pitchFamily="49" charset="-122"/>
                <a:ea typeface="幼圆" pitchFamily="49" charset="-122"/>
              </a:rPr>
              <a:t>个头结点和</a:t>
            </a:r>
            <a:r>
              <a:rPr kumimoji="1" lang="en-US" altLang="zh-CN" sz="2400" b="1">
                <a:solidFill>
                  <a:srgbClr val="000018"/>
                </a:solidFill>
                <a:latin typeface="幼圆" pitchFamily="49" charset="-122"/>
                <a:ea typeface="幼圆" pitchFamily="49" charset="-122"/>
              </a:rPr>
              <a:t>2e</a:t>
            </a:r>
            <a:r>
              <a:rPr kumimoji="1" lang="zh-CN" altLang="en-US" sz="2400" b="1">
                <a:solidFill>
                  <a:srgbClr val="000018"/>
                </a:solidFill>
                <a:latin typeface="幼圆" pitchFamily="49" charset="-122"/>
                <a:ea typeface="幼圆" pitchFamily="49" charset="-122"/>
              </a:rPr>
              <a:t>个链表结点</a:t>
            </a:r>
          </a:p>
          <a:p>
            <a:pPr>
              <a:lnSpc>
                <a:spcPct val="80000"/>
              </a:lnSpc>
              <a:spcBef>
                <a:spcPct val="50000"/>
              </a:spcBef>
            </a:pPr>
            <a:r>
              <a:rPr kumimoji="1" lang="en-US" altLang="zh-CN" sz="2400" b="1">
                <a:solidFill>
                  <a:srgbClr val="000018"/>
                </a:solidFill>
                <a:latin typeface="幼圆" pitchFamily="49" charset="-122"/>
                <a:ea typeface="幼圆" pitchFamily="49" charset="-122"/>
              </a:rPr>
              <a:t>2.</a:t>
            </a:r>
            <a:r>
              <a:rPr kumimoji="1" lang="zh-CN" altLang="en-US" sz="2400" b="1">
                <a:solidFill>
                  <a:srgbClr val="000018"/>
                </a:solidFill>
                <a:latin typeface="幼圆" pitchFamily="49" charset="-122"/>
                <a:ea typeface="幼圆" pitchFamily="49" charset="-122"/>
              </a:rPr>
              <a:t>顶点</a:t>
            </a:r>
            <a:r>
              <a:rPr kumimoji="1" lang="en-US" altLang="zh-CN" sz="2400" b="1">
                <a:solidFill>
                  <a:srgbClr val="000018"/>
                </a:solidFill>
                <a:latin typeface="幼圆" pitchFamily="49" charset="-122"/>
                <a:ea typeface="幼圆" pitchFamily="49" charset="-122"/>
              </a:rPr>
              <a:t>Vi</a:t>
            </a:r>
            <a:r>
              <a:rPr kumimoji="1" lang="zh-CN" altLang="en-US" sz="2400" b="1">
                <a:solidFill>
                  <a:srgbClr val="000018"/>
                </a:solidFill>
                <a:latin typeface="幼圆" pitchFamily="49" charset="-122"/>
                <a:ea typeface="幼圆" pitchFamily="49" charset="-122"/>
              </a:rPr>
              <a:t>的度 </a:t>
            </a:r>
            <a:r>
              <a:rPr kumimoji="1" lang="en-US" altLang="zh-CN" sz="2400" b="1">
                <a:solidFill>
                  <a:srgbClr val="000018"/>
                </a:solidFill>
                <a:latin typeface="幼圆" pitchFamily="49" charset="-122"/>
                <a:ea typeface="幼圆" pitchFamily="49" charset="-122"/>
              </a:rPr>
              <a:t>TD</a:t>
            </a:r>
            <a:r>
              <a:rPr kumimoji="1" lang="zh-CN" altLang="en-US" sz="2400" b="1">
                <a:solidFill>
                  <a:srgbClr val="000018"/>
                </a:solidFill>
                <a:latin typeface="幼圆" pitchFamily="49" charset="-122"/>
                <a:ea typeface="幼圆" pitchFamily="49" charset="-122"/>
              </a:rPr>
              <a:t>（</a:t>
            </a:r>
            <a:r>
              <a:rPr kumimoji="1" lang="en-US" altLang="zh-CN" sz="2400" b="1">
                <a:solidFill>
                  <a:srgbClr val="000018"/>
                </a:solidFill>
                <a:latin typeface="幼圆" pitchFamily="49" charset="-122"/>
                <a:ea typeface="幼圆" pitchFamily="49" charset="-122"/>
              </a:rPr>
              <a:t>Vi</a:t>
            </a:r>
            <a:r>
              <a:rPr kumimoji="1" lang="zh-CN" altLang="en-US" sz="2400" b="1">
                <a:solidFill>
                  <a:srgbClr val="000018"/>
                </a:solidFill>
                <a:latin typeface="幼圆" pitchFamily="49" charset="-122"/>
                <a:ea typeface="幼圆" pitchFamily="49" charset="-122"/>
              </a:rPr>
              <a:t>）</a:t>
            </a:r>
            <a:r>
              <a:rPr kumimoji="1" lang="en-US" altLang="zh-CN" sz="2400" b="1">
                <a:solidFill>
                  <a:srgbClr val="000018"/>
                </a:solidFill>
                <a:latin typeface="幼圆" pitchFamily="49" charset="-122"/>
                <a:ea typeface="幼圆" pitchFamily="49" charset="-122"/>
              </a:rPr>
              <a:t>=</a:t>
            </a:r>
            <a:r>
              <a:rPr kumimoji="1" lang="zh-CN" altLang="en-US" sz="2400" b="1">
                <a:solidFill>
                  <a:srgbClr val="000018"/>
                </a:solidFill>
                <a:latin typeface="幼圆" pitchFamily="49" charset="-122"/>
                <a:ea typeface="幼圆" pitchFamily="49" charset="-122"/>
              </a:rPr>
              <a:t>链表</a:t>
            </a:r>
            <a:r>
              <a:rPr kumimoji="1" lang="en-US" altLang="zh-CN" sz="2400" b="1">
                <a:solidFill>
                  <a:srgbClr val="000018"/>
                </a:solidFill>
                <a:latin typeface="幼圆" pitchFamily="49" charset="-122"/>
                <a:ea typeface="幼圆" pitchFamily="49" charset="-122"/>
              </a:rPr>
              <a:t>i</a:t>
            </a:r>
            <a:r>
              <a:rPr kumimoji="1" lang="zh-CN" altLang="en-US" sz="2400" b="1">
                <a:solidFill>
                  <a:srgbClr val="000018"/>
                </a:solidFill>
                <a:latin typeface="幼圆" pitchFamily="49" charset="-122"/>
                <a:ea typeface="幼圆" pitchFamily="49" charset="-122"/>
              </a:rPr>
              <a:t>中的链表结点数</a:t>
            </a:r>
          </a:p>
        </p:txBody>
      </p:sp>
      <p:grpSp>
        <p:nvGrpSpPr>
          <p:cNvPr id="29704" name="Group 80"/>
          <p:cNvGrpSpPr>
            <a:grpSpLocks/>
          </p:cNvGrpSpPr>
          <p:nvPr/>
        </p:nvGrpSpPr>
        <p:grpSpPr bwMode="auto">
          <a:xfrm>
            <a:off x="6343650" y="1632745"/>
            <a:ext cx="2476822" cy="2383630"/>
            <a:chOff x="465" y="2736"/>
            <a:chExt cx="831" cy="835"/>
          </a:xfrm>
        </p:grpSpPr>
        <p:sp>
          <p:nvSpPr>
            <p:cNvPr id="111697" name="Text Box 81"/>
            <p:cNvSpPr txBox="1">
              <a:spLocks noChangeArrowheads="1"/>
            </p:cNvSpPr>
            <p:nvPr/>
          </p:nvSpPr>
          <p:spPr bwMode="auto">
            <a:xfrm>
              <a:off x="484" y="2832"/>
              <a:ext cx="144"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①</a:t>
              </a:r>
            </a:p>
          </p:txBody>
        </p:sp>
        <p:sp>
          <p:nvSpPr>
            <p:cNvPr id="111698" name="Text Box 82"/>
            <p:cNvSpPr txBox="1">
              <a:spLocks noChangeArrowheads="1"/>
            </p:cNvSpPr>
            <p:nvPr/>
          </p:nvSpPr>
          <p:spPr bwMode="auto">
            <a:xfrm>
              <a:off x="1108" y="2828"/>
              <a:ext cx="144"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②</a:t>
              </a:r>
            </a:p>
          </p:txBody>
        </p:sp>
        <p:sp>
          <p:nvSpPr>
            <p:cNvPr id="29707" name="Line 83"/>
            <p:cNvSpPr>
              <a:spLocks noChangeShapeType="1"/>
            </p:cNvSpPr>
            <p:nvPr/>
          </p:nvSpPr>
          <p:spPr bwMode="auto">
            <a:xfrm>
              <a:off x="628" y="2928"/>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29708" name="Line 84"/>
            <p:cNvSpPr>
              <a:spLocks noChangeShapeType="1"/>
            </p:cNvSpPr>
            <p:nvPr/>
          </p:nvSpPr>
          <p:spPr bwMode="auto">
            <a:xfrm>
              <a:off x="547"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29709" name="Text Box 85"/>
            <p:cNvSpPr txBox="1">
              <a:spLocks noChangeArrowheads="1"/>
            </p:cNvSpPr>
            <p:nvPr/>
          </p:nvSpPr>
          <p:spPr bwMode="auto">
            <a:xfrm>
              <a:off x="716" y="2736"/>
              <a:ext cx="288"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dirty="0">
                  <a:latin typeface="幼圆" pitchFamily="49" charset="-122"/>
                  <a:ea typeface="幼圆" pitchFamily="49" charset="-122"/>
                </a:rPr>
                <a:t>G2</a:t>
              </a:r>
            </a:p>
          </p:txBody>
        </p:sp>
        <p:sp>
          <p:nvSpPr>
            <p:cNvPr id="111702" name="Text Box 86"/>
            <p:cNvSpPr txBox="1">
              <a:spLocks noChangeArrowheads="1"/>
            </p:cNvSpPr>
            <p:nvPr/>
          </p:nvSpPr>
          <p:spPr bwMode="auto">
            <a:xfrm>
              <a:off x="797" y="3157"/>
              <a:ext cx="144"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dirty="0">
                  <a:effectLst>
                    <a:outerShdw blurRad="38100" dist="38100" dir="2700000" algn="tl">
                      <a:srgbClr val="C0C0C0"/>
                    </a:outerShdw>
                  </a:effectLst>
                  <a:latin typeface="幼圆" pitchFamily="49" charset="-122"/>
                  <a:ea typeface="幼圆" pitchFamily="49" charset="-122"/>
                </a:rPr>
                <a:t>③</a:t>
              </a:r>
            </a:p>
          </p:txBody>
        </p:sp>
        <p:sp>
          <p:nvSpPr>
            <p:cNvPr id="111703" name="Rectangle 87"/>
            <p:cNvSpPr>
              <a:spLocks noChangeArrowheads="1"/>
            </p:cNvSpPr>
            <p:nvPr/>
          </p:nvSpPr>
          <p:spPr bwMode="auto">
            <a:xfrm>
              <a:off x="465" y="3445"/>
              <a:ext cx="103"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幼圆" pitchFamily="49" charset="-122"/>
                  <a:ea typeface="幼圆" pitchFamily="49" charset="-122"/>
                </a:rPr>
                <a:t>④</a:t>
              </a:r>
            </a:p>
          </p:txBody>
        </p:sp>
        <p:sp>
          <p:nvSpPr>
            <p:cNvPr id="111704" name="Text Box 88"/>
            <p:cNvSpPr txBox="1">
              <a:spLocks noChangeArrowheads="1"/>
            </p:cNvSpPr>
            <p:nvPr/>
          </p:nvSpPr>
          <p:spPr bwMode="auto">
            <a:xfrm>
              <a:off x="1104" y="3397"/>
              <a:ext cx="192"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⑤</a:t>
              </a:r>
              <a:r>
                <a:rPr kumimoji="1" lang="en-US" altLang="zh-CN" sz="2400">
                  <a:latin typeface="幼圆" pitchFamily="49" charset="-122"/>
                  <a:ea typeface="幼圆" pitchFamily="49" charset="-122"/>
                </a:rPr>
                <a:t> </a:t>
              </a:r>
            </a:p>
          </p:txBody>
        </p:sp>
        <p:sp>
          <p:nvSpPr>
            <p:cNvPr id="29713" name="Freeform 89"/>
            <p:cNvSpPr>
              <a:spLocks/>
            </p:cNvSpPr>
            <p:nvPr/>
          </p:nvSpPr>
          <p:spPr bwMode="auto">
            <a:xfrm>
              <a:off x="587" y="3296"/>
              <a:ext cx="234" cy="237"/>
            </a:xfrm>
            <a:custGeom>
              <a:avLst/>
              <a:gdLst>
                <a:gd name="T0" fmla="*/ 0 w 234"/>
                <a:gd name="T1" fmla="*/ 237 h 237"/>
                <a:gd name="T2" fmla="*/ 234 w 234"/>
                <a:gd name="T3" fmla="*/ 0 h 237"/>
                <a:gd name="T4" fmla="*/ 0 60000 65536"/>
                <a:gd name="T5" fmla="*/ 0 60000 65536"/>
              </a:gdLst>
              <a:ahLst/>
              <a:cxnLst>
                <a:cxn ang="T4">
                  <a:pos x="T0" y="T1"/>
                </a:cxn>
                <a:cxn ang="T5">
                  <a:pos x="T2" y="T3"/>
                </a:cxn>
              </a:cxnLst>
              <a:rect l="0" t="0" r="r" b="b"/>
              <a:pathLst>
                <a:path w="234" h="237">
                  <a:moveTo>
                    <a:pt x="0" y="237"/>
                  </a:moveTo>
                  <a:lnTo>
                    <a:pt x="234"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29714" name="Line 90"/>
            <p:cNvSpPr>
              <a:spLocks noChangeShapeType="1"/>
            </p:cNvSpPr>
            <p:nvPr/>
          </p:nvSpPr>
          <p:spPr bwMode="auto">
            <a:xfrm flipV="1">
              <a:off x="912" y="2976"/>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29715" name="Line 91"/>
            <p:cNvSpPr>
              <a:spLocks noChangeShapeType="1"/>
            </p:cNvSpPr>
            <p:nvPr/>
          </p:nvSpPr>
          <p:spPr bwMode="auto">
            <a:xfrm>
              <a:off x="1200"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29716" name="Freeform 92"/>
            <p:cNvSpPr>
              <a:spLocks/>
            </p:cNvSpPr>
            <p:nvPr/>
          </p:nvSpPr>
          <p:spPr bwMode="auto">
            <a:xfrm>
              <a:off x="928" y="3296"/>
              <a:ext cx="181" cy="181"/>
            </a:xfrm>
            <a:custGeom>
              <a:avLst/>
              <a:gdLst>
                <a:gd name="T0" fmla="*/ 0 w 181"/>
                <a:gd name="T1" fmla="*/ 0 h 181"/>
                <a:gd name="T2" fmla="*/ 181 w 181"/>
                <a:gd name="T3" fmla="*/ 181 h 181"/>
                <a:gd name="T4" fmla="*/ 0 60000 65536"/>
                <a:gd name="T5" fmla="*/ 0 60000 65536"/>
              </a:gdLst>
              <a:ahLst/>
              <a:cxnLst>
                <a:cxn ang="T4">
                  <a:pos x="T0" y="T1"/>
                </a:cxn>
                <a:cxn ang="T5">
                  <a:pos x="T2" y="T3"/>
                </a:cxn>
              </a:cxnLst>
              <a:rect l="0" t="0" r="r" b="b"/>
              <a:pathLst>
                <a:path w="181" h="181">
                  <a:moveTo>
                    <a:pt x="0" y="0"/>
                  </a:moveTo>
                  <a:lnTo>
                    <a:pt x="181" y="181"/>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 calcmode="lin" valueType="num">
                                      <p:cBhvr additive="base">
                                        <p:cTn id="7" dur="500" fill="hold"/>
                                        <p:tgtEl>
                                          <p:spTgt spid="111621"/>
                                        </p:tgtEl>
                                        <p:attrNameLst>
                                          <p:attrName>ppt_x</p:attrName>
                                        </p:attrNameLst>
                                      </p:cBhvr>
                                      <p:tavLst>
                                        <p:tav tm="0">
                                          <p:val>
                                            <p:strVal val="#ppt_x"/>
                                          </p:val>
                                        </p:tav>
                                        <p:tav tm="100000">
                                          <p:val>
                                            <p:strVal val="#ppt_x"/>
                                          </p:val>
                                        </p:tav>
                                      </p:tavLst>
                                    </p:anim>
                                    <p:anim calcmode="lin" valueType="num">
                                      <p:cBhvr additive="base">
                                        <p:cTn id="8"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95"/>
                                        </p:tgtEl>
                                        <p:attrNameLst>
                                          <p:attrName>style.visibility</p:attrName>
                                        </p:attrNameLst>
                                      </p:cBhvr>
                                      <p:to>
                                        <p:strVal val="visible"/>
                                      </p:to>
                                    </p:set>
                                    <p:anim calcmode="lin" valueType="num">
                                      <p:cBhvr additive="base">
                                        <p:cTn id="13" dur="500" fill="hold"/>
                                        <p:tgtEl>
                                          <p:spTgt spid="111695"/>
                                        </p:tgtEl>
                                        <p:attrNameLst>
                                          <p:attrName>ppt_x</p:attrName>
                                        </p:attrNameLst>
                                      </p:cBhvr>
                                      <p:tavLst>
                                        <p:tav tm="0">
                                          <p:val>
                                            <p:strVal val="#ppt_x"/>
                                          </p:val>
                                        </p:tav>
                                        <p:tav tm="100000">
                                          <p:val>
                                            <p:strVal val="#ppt_x"/>
                                          </p:val>
                                        </p:tav>
                                      </p:tavLst>
                                    </p:anim>
                                    <p:anim calcmode="lin" valueType="num">
                                      <p:cBhvr additive="base">
                                        <p:cTn id="14" dur="500" fill="hold"/>
                                        <p:tgtEl>
                                          <p:spTgt spid="111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95"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Rot="1" noChangeArrowheads="1"/>
          </p:cNvSpPr>
          <p:nvPr>
            <p:ph type="title"/>
          </p:nvPr>
        </p:nvSpPr>
        <p:spPr/>
        <p:txBody>
          <a:bodyPr/>
          <a:lstStyle/>
          <a:p>
            <a:pPr fontAlgn="auto">
              <a:spcAft>
                <a:spcPts val="0"/>
              </a:spcAft>
              <a:defRPr/>
            </a:pPr>
            <a:r>
              <a:rPr lang="zh-CN" altLang="en-US" dirty="0" smtClean="0"/>
              <a:t>图的存储</a:t>
            </a:r>
            <a:r>
              <a:rPr lang="en-US" altLang="zh-CN" dirty="0" smtClean="0"/>
              <a:t>2-</a:t>
            </a:r>
            <a:r>
              <a:rPr lang="zh-CN" altLang="en-US" dirty="0" smtClean="0"/>
              <a:t>邻接表</a:t>
            </a:r>
          </a:p>
        </p:txBody>
      </p:sp>
      <p:sp>
        <p:nvSpPr>
          <p:cNvPr id="33797" name="Rectangle 4"/>
          <p:cNvSpPr>
            <a:spLocks noGrp="1" noRot="1" noChangeArrowheads="1"/>
          </p:cNvSpPr>
          <p:nvPr>
            <p:ph type="body" sz="half" idx="1"/>
          </p:nvPr>
        </p:nvSpPr>
        <p:spPr>
          <a:xfrm>
            <a:off x="304800" y="1981200"/>
            <a:ext cx="4699000" cy="655638"/>
          </a:xfrm>
        </p:spPr>
        <p:txBody>
          <a:bodyPr/>
          <a:lstStyle/>
          <a:p>
            <a:pPr fontAlgn="auto">
              <a:buFont typeface="Arial" pitchFamily="34" charset="0"/>
              <a:buChar char="•"/>
              <a:defRPr/>
            </a:pPr>
            <a:r>
              <a:rPr lang="zh-CN" altLang="en-US" sz="2400" smtClean="0"/>
              <a:t>请采用邻接表存储右图数据</a:t>
            </a:r>
          </a:p>
        </p:txBody>
      </p:sp>
      <p:graphicFrame>
        <p:nvGraphicFramePr>
          <p:cNvPr id="110600" name="Object 8"/>
          <p:cNvGraphicFramePr>
            <a:graphicFrameLocks noGrp="1" noChangeAspect="1"/>
          </p:cNvGraphicFramePr>
          <p:nvPr>
            <p:ph sz="half" idx="2"/>
            <p:extLst>
              <p:ext uri="{D42A27DB-BD31-4B8C-83A1-F6EECF244321}">
                <p14:modId xmlns:p14="http://schemas.microsoft.com/office/powerpoint/2010/main" val="1209093396"/>
              </p:ext>
            </p:extLst>
          </p:nvPr>
        </p:nvGraphicFramePr>
        <p:xfrm>
          <a:off x="684213" y="3700463"/>
          <a:ext cx="4192587" cy="896937"/>
        </p:xfrm>
        <a:graphic>
          <a:graphicData uri="http://schemas.openxmlformats.org/presentationml/2006/ole">
            <mc:AlternateContent xmlns:mc="http://schemas.openxmlformats.org/markup-compatibility/2006">
              <mc:Choice xmlns:v="urn:schemas-microsoft-com:vml" Requires="v">
                <p:oleObj spid="_x0000_s30769" name="Visio" r:id="rId3" imgW="4303668" imgH="921285" progId="Visio.Drawing.11">
                  <p:embed/>
                </p:oleObj>
              </mc:Choice>
              <mc:Fallback>
                <p:oleObj name="Visio" r:id="rId3" imgW="4303668" imgH="921285" progId="Visio.Drawing.11">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00463"/>
                        <a:ext cx="4192587" cy="896937"/>
                      </a:xfrm>
                      <a:prstGeom prst="rect">
                        <a:avLst/>
                      </a:prstGeom>
                      <a:noFill/>
                      <a:ln>
                        <a:noFill/>
                      </a:ln>
                      <a:effectLst/>
                    </p:spPr>
                  </p:pic>
                </p:oleObj>
              </mc:Fallback>
            </mc:AlternateContent>
          </a:graphicData>
        </a:graphic>
      </p:graphicFrame>
      <p:sp>
        <p:nvSpPr>
          <p:cNvPr id="8" name="页脚占位符 5"/>
          <p:cNvSpPr>
            <a:spLocks noGrp="1"/>
          </p:cNvSpPr>
          <p:nvPr>
            <p:ph type="ftr" sz="quarter" idx="10"/>
          </p:nvPr>
        </p:nvSpPr>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graphicFrame>
        <p:nvGraphicFramePr>
          <p:cNvPr id="30727" name="Object 5"/>
          <p:cNvGraphicFramePr>
            <a:graphicFrameLocks noChangeAspect="1"/>
          </p:cNvGraphicFramePr>
          <p:nvPr>
            <p:extLst>
              <p:ext uri="{D42A27DB-BD31-4B8C-83A1-F6EECF244321}">
                <p14:modId xmlns:p14="http://schemas.microsoft.com/office/powerpoint/2010/main" val="3688518587"/>
              </p:ext>
            </p:extLst>
          </p:nvPr>
        </p:nvGraphicFramePr>
        <p:xfrm>
          <a:off x="5076825" y="2060575"/>
          <a:ext cx="3686175" cy="3192463"/>
        </p:xfrm>
        <a:graphic>
          <a:graphicData uri="http://schemas.openxmlformats.org/presentationml/2006/ole">
            <mc:AlternateContent xmlns:mc="http://schemas.openxmlformats.org/markup-compatibility/2006">
              <mc:Choice xmlns:v="urn:schemas-microsoft-com:vml" Requires="v">
                <p:oleObj spid="_x0000_s30770" name="Visio" r:id="rId5" imgW="8061784" imgH="5610569" progId="Visio.Drawing.11">
                  <p:embed/>
                </p:oleObj>
              </mc:Choice>
              <mc:Fallback>
                <p:oleObj name="Visio" r:id="rId5" imgW="8061784" imgH="5610569" progId="Visio.Drawing.11">
                  <p:embed/>
                  <p:pic>
                    <p:nvPicPr>
                      <p:cNvPr id="0" name="Object 5"/>
                      <p:cNvPicPr>
                        <a:picLocks noChangeAspect="1" noChangeArrowheads="1"/>
                      </p:cNvPicPr>
                      <p:nvPr/>
                    </p:nvPicPr>
                    <p:blipFill>
                      <a:blip r:embed="rId6"/>
                      <a:srcRect/>
                      <a:stretch>
                        <a:fillRect/>
                      </a:stretch>
                    </p:blipFill>
                    <p:spPr bwMode="auto">
                      <a:xfrm>
                        <a:off x="5076825" y="2060575"/>
                        <a:ext cx="3686175" cy="319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2" name="Rectangle 10"/>
          <p:cNvSpPr>
            <a:spLocks noRot="1" noChangeArrowheads="1"/>
          </p:cNvSpPr>
          <p:nvPr/>
        </p:nvSpPr>
        <p:spPr bwMode="auto">
          <a:xfrm>
            <a:off x="665163" y="2557463"/>
            <a:ext cx="46990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70000"/>
              <a:buFont typeface="Wingdings" pitchFamily="2" charset="2"/>
              <a:buNone/>
            </a:pPr>
            <a:r>
              <a:rPr lang="zh-CN" altLang="en-US" sz="2400" b="1">
                <a:solidFill>
                  <a:srgbClr val="000018"/>
                </a:solidFill>
                <a:latin typeface="幼圆" pitchFamily="49" charset="-122"/>
                <a:ea typeface="幼圆" pitchFamily="49" charset="-122"/>
              </a:rPr>
              <a:t>答</a:t>
            </a:r>
            <a:r>
              <a:rPr lang="en-US" altLang="zh-CN" sz="2400" b="1">
                <a:solidFill>
                  <a:srgbClr val="000018"/>
                </a:solidFill>
                <a:latin typeface="幼圆" pitchFamily="49" charset="-122"/>
                <a:ea typeface="幼圆"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0600"/>
                                        </p:tgtEl>
                                        <p:attrNameLst>
                                          <p:attrName>style.visibility</p:attrName>
                                        </p:attrNameLst>
                                      </p:cBhvr>
                                      <p:to>
                                        <p:strVal val="visible"/>
                                      </p:to>
                                    </p:set>
                                    <p:anim calcmode="lin" valueType="num">
                                      <p:cBhvr additive="base">
                                        <p:cTn id="7" dur="500" fill="hold"/>
                                        <p:tgtEl>
                                          <p:spTgt spid="110600"/>
                                        </p:tgtEl>
                                        <p:attrNameLst>
                                          <p:attrName>ppt_x</p:attrName>
                                        </p:attrNameLst>
                                      </p:cBhvr>
                                      <p:tavLst>
                                        <p:tav tm="0">
                                          <p:val>
                                            <p:strVal val="#ppt_x"/>
                                          </p:val>
                                        </p:tav>
                                        <p:tav tm="100000">
                                          <p:val>
                                            <p:strVal val="#ppt_x"/>
                                          </p:val>
                                        </p:tav>
                                      </p:tavLst>
                                    </p:anim>
                                    <p:anim calcmode="lin" valueType="num">
                                      <p:cBhvr additive="base">
                                        <p:cTn id="8" dur="500" fill="hold"/>
                                        <p:tgtEl>
                                          <p:spTgt spid="1106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0602"/>
                                        </p:tgtEl>
                                        <p:attrNameLst>
                                          <p:attrName>style.visibility</p:attrName>
                                        </p:attrNameLst>
                                      </p:cBhvr>
                                      <p:to>
                                        <p:strVal val="visible"/>
                                      </p:to>
                                    </p:set>
                                    <p:anim calcmode="lin" valueType="num">
                                      <p:cBhvr additive="base">
                                        <p:cTn id="11" dur="500" fill="hold"/>
                                        <p:tgtEl>
                                          <p:spTgt spid="110602"/>
                                        </p:tgtEl>
                                        <p:attrNameLst>
                                          <p:attrName>ppt_x</p:attrName>
                                        </p:attrNameLst>
                                      </p:cBhvr>
                                      <p:tavLst>
                                        <p:tav tm="0">
                                          <p:val>
                                            <p:strVal val="#ppt_x"/>
                                          </p:val>
                                        </p:tav>
                                        <p:tav tm="100000">
                                          <p:val>
                                            <p:strVal val="#ppt_x"/>
                                          </p:val>
                                        </p:tav>
                                      </p:tavLst>
                                    </p:anim>
                                    <p:anim calcmode="lin" valueType="num">
                                      <p:cBhvr additive="base">
                                        <p:cTn id="12" dur="500" fill="hold"/>
                                        <p:tgtEl>
                                          <p:spTgt spid="110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49"/>
          <p:cNvSpPr>
            <a:spLocks noGrp="1" noRot="1" noChangeArrowheads="1"/>
          </p:cNvSpPr>
          <p:nvPr>
            <p:ph type="title"/>
          </p:nvPr>
        </p:nvSpPr>
        <p:spPr>
          <a:xfrm>
            <a:off x="423863" y="-315913"/>
            <a:ext cx="8540750" cy="1143001"/>
          </a:xfrm>
        </p:spPr>
        <p:txBody>
          <a:bodyPr/>
          <a:lstStyle/>
          <a:p>
            <a:pPr fontAlgn="auto">
              <a:spcAft>
                <a:spcPts val="0"/>
              </a:spcAft>
              <a:defRPr/>
            </a:pPr>
            <a:r>
              <a:rPr lang="zh-CN" altLang="en-US" dirty="0" smtClean="0"/>
              <a:t>图的存储</a:t>
            </a:r>
            <a:r>
              <a:rPr lang="en-US" altLang="zh-CN" dirty="0" smtClean="0"/>
              <a:t>2-</a:t>
            </a:r>
            <a:r>
              <a:rPr lang="zh-CN" altLang="en-US" dirty="0" smtClean="0"/>
              <a:t>邻接表</a:t>
            </a:r>
          </a:p>
        </p:txBody>
      </p:sp>
      <p:sp>
        <p:nvSpPr>
          <p:cNvPr id="109572" name="Rectangle 4"/>
          <p:cNvSpPr>
            <a:spLocks noChangeArrowheads="1"/>
          </p:cNvSpPr>
          <p:nvPr/>
        </p:nvSpPr>
        <p:spPr bwMode="auto">
          <a:xfrm>
            <a:off x="562691" y="834510"/>
            <a:ext cx="24782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defRPr/>
            </a:pPr>
            <a:r>
              <a:rPr kumimoji="1" lang="en-US" altLang="zh-CN" sz="2400" b="1" dirty="0">
                <a:effectLst>
                  <a:outerShdw blurRad="38100" dist="38100" dir="2700000" algn="tl">
                    <a:srgbClr val="C0C0C0"/>
                  </a:outerShdw>
                </a:effectLst>
                <a:latin typeface="幼圆" pitchFamily="49" charset="-122"/>
                <a:ea typeface="幼圆" pitchFamily="49" charset="-122"/>
              </a:rPr>
              <a:t>2.  </a:t>
            </a:r>
            <a:r>
              <a:rPr kumimoji="1" lang="zh-CN" altLang="en-US" sz="2400" b="1" dirty="0">
                <a:effectLst>
                  <a:outerShdw blurRad="38100" dist="38100" dir="2700000" algn="tl">
                    <a:srgbClr val="C0C0C0"/>
                  </a:outerShdw>
                </a:effectLst>
                <a:latin typeface="幼圆" pitchFamily="49" charset="-122"/>
                <a:ea typeface="幼圆" pitchFamily="49" charset="-122"/>
              </a:rPr>
              <a:t>有向图邻接表</a:t>
            </a:r>
            <a:endParaRPr kumimoji="1" lang="zh-CN" altLang="en-US" sz="2400" dirty="0">
              <a:latin typeface="幼圆" pitchFamily="49" charset="-122"/>
              <a:ea typeface="幼圆" pitchFamily="49" charset="-122"/>
            </a:endParaRPr>
          </a:p>
        </p:txBody>
      </p:sp>
      <p:sp>
        <p:nvSpPr>
          <p:cNvPr id="109573" name="Text Box 5"/>
          <p:cNvSpPr txBox="1">
            <a:spLocks noChangeArrowheads="1"/>
          </p:cNvSpPr>
          <p:nvPr/>
        </p:nvSpPr>
        <p:spPr bwMode="auto">
          <a:xfrm>
            <a:off x="611188" y="1412875"/>
            <a:ext cx="797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80000"/>
              </a:lnSpc>
              <a:spcBef>
                <a:spcPct val="50000"/>
              </a:spcBef>
              <a:defRPr/>
            </a:pPr>
            <a:r>
              <a:rPr kumimoji="1" lang="zh-CN" altLang="en-US" sz="2000" b="1" dirty="0">
                <a:effectLst>
                  <a:outerShdw blurRad="38100" dist="38100" dir="2700000" algn="tl">
                    <a:srgbClr val="C0C0C0"/>
                  </a:outerShdw>
                </a:effectLst>
                <a:latin typeface="幼圆" pitchFamily="49" charset="-122"/>
                <a:ea typeface="幼圆" pitchFamily="49" charset="-122"/>
              </a:rPr>
              <a:t>与无向图的邻接表结构一样。只是在第</a:t>
            </a:r>
            <a:r>
              <a:rPr kumimoji="1" lang="en-US" altLang="zh-CN" sz="2000" b="1" dirty="0">
                <a:effectLst>
                  <a:outerShdw blurRad="38100" dist="38100" dir="2700000" algn="tl">
                    <a:srgbClr val="C0C0C0"/>
                  </a:outerShdw>
                </a:effectLst>
                <a:latin typeface="幼圆" pitchFamily="49" charset="-122"/>
                <a:ea typeface="幼圆" pitchFamily="49" charset="-122"/>
              </a:rPr>
              <a:t>i</a:t>
            </a:r>
            <a:r>
              <a:rPr kumimoji="1" lang="zh-CN" altLang="en-US" sz="2000" b="1" dirty="0">
                <a:effectLst>
                  <a:outerShdw blurRad="38100" dist="38100" dir="2700000" algn="tl">
                    <a:srgbClr val="C0C0C0"/>
                  </a:outerShdw>
                </a:effectLst>
                <a:latin typeface="幼圆" pitchFamily="49" charset="-122"/>
                <a:ea typeface="幼圆" pitchFamily="49" charset="-122"/>
              </a:rPr>
              <a:t>条链表上的结点是以</a:t>
            </a:r>
            <a:r>
              <a:rPr kumimoji="1" lang="en-US" altLang="zh-CN" sz="2000" b="1" dirty="0">
                <a:effectLst>
                  <a:outerShdw blurRad="38100" dist="38100" dir="2700000" algn="tl">
                    <a:srgbClr val="C0C0C0"/>
                  </a:outerShdw>
                </a:effectLst>
                <a:latin typeface="幼圆" pitchFamily="49" charset="-122"/>
                <a:ea typeface="幼圆" pitchFamily="49" charset="-122"/>
              </a:rPr>
              <a:t>Vi</a:t>
            </a:r>
            <a:r>
              <a:rPr kumimoji="1" lang="zh-CN" altLang="zh-CN" sz="2000" b="1" dirty="0">
                <a:effectLst>
                  <a:outerShdw blurRad="38100" dist="38100" dir="2700000" algn="tl">
                    <a:srgbClr val="C0C0C0"/>
                  </a:outerShdw>
                </a:effectLst>
                <a:latin typeface="幼圆" pitchFamily="49" charset="-122"/>
                <a:ea typeface="幼圆" pitchFamily="49" charset="-122"/>
              </a:rPr>
              <a:t>为</a:t>
            </a:r>
          </a:p>
          <a:p>
            <a:pPr>
              <a:lnSpc>
                <a:spcPct val="80000"/>
              </a:lnSpc>
              <a:spcBef>
                <a:spcPct val="50000"/>
              </a:spcBef>
              <a:defRPr/>
            </a:pPr>
            <a:r>
              <a:rPr kumimoji="1" lang="zh-CN" altLang="zh-CN" sz="2000" b="1" dirty="0">
                <a:effectLst>
                  <a:outerShdw blurRad="38100" dist="38100" dir="2700000" algn="tl">
                    <a:srgbClr val="C0C0C0"/>
                  </a:outerShdw>
                </a:effectLst>
                <a:latin typeface="幼圆" pitchFamily="49" charset="-122"/>
                <a:ea typeface="幼圆" pitchFamily="49" charset="-122"/>
              </a:rPr>
              <a:t>弧尾的各个弧头顶点</a:t>
            </a:r>
            <a:endParaRPr kumimoji="1" lang="zh-CN" altLang="en-US" sz="2000" b="1" dirty="0">
              <a:effectLst>
                <a:outerShdw blurRad="38100" dist="38100" dir="2700000" algn="tl">
                  <a:srgbClr val="C0C0C0"/>
                </a:outerShdw>
              </a:effectLst>
              <a:latin typeface="幼圆" pitchFamily="49" charset="-122"/>
              <a:ea typeface="幼圆" pitchFamily="49" charset="-122"/>
            </a:endParaRPr>
          </a:p>
        </p:txBody>
      </p:sp>
      <p:sp>
        <p:nvSpPr>
          <p:cNvPr id="109603" name="Text Box 35"/>
          <p:cNvSpPr txBox="1">
            <a:spLocks noChangeArrowheads="1"/>
          </p:cNvSpPr>
          <p:nvPr/>
        </p:nvSpPr>
        <p:spPr bwMode="auto">
          <a:xfrm>
            <a:off x="539750" y="4683125"/>
            <a:ext cx="8424863" cy="153352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spcBef>
                <a:spcPct val="50000"/>
              </a:spcBef>
            </a:pPr>
            <a:r>
              <a:rPr kumimoji="1" lang="zh-CN" altLang="en-US" sz="2400" b="1">
                <a:solidFill>
                  <a:srgbClr val="000018"/>
                </a:solidFill>
                <a:latin typeface="幼圆" pitchFamily="49" charset="-122"/>
                <a:ea typeface="幼圆" pitchFamily="49" charset="-122"/>
              </a:rPr>
              <a:t>有向图邻接表特点：</a:t>
            </a:r>
          </a:p>
          <a:p>
            <a:pPr eaLnBrk="1" hangingPunct="1">
              <a:lnSpc>
                <a:spcPct val="80000"/>
              </a:lnSpc>
              <a:spcBef>
                <a:spcPct val="50000"/>
              </a:spcBef>
            </a:pPr>
            <a:r>
              <a:rPr kumimoji="1" lang="en-US" altLang="zh-CN" sz="2400" b="1">
                <a:solidFill>
                  <a:srgbClr val="000018"/>
                </a:solidFill>
                <a:latin typeface="幼圆" pitchFamily="49" charset="-122"/>
                <a:ea typeface="幼圆" pitchFamily="49" charset="-122"/>
              </a:rPr>
              <a:t>1. n</a:t>
            </a:r>
            <a:r>
              <a:rPr kumimoji="1" lang="zh-CN" altLang="zh-CN" sz="2400" b="1">
                <a:solidFill>
                  <a:srgbClr val="000018"/>
                </a:solidFill>
                <a:latin typeface="幼圆" pitchFamily="49" charset="-122"/>
                <a:ea typeface="幼圆" pitchFamily="49" charset="-122"/>
              </a:rPr>
              <a:t>个顶点，</a:t>
            </a:r>
            <a:r>
              <a:rPr kumimoji="1" lang="en-US" altLang="zh-CN" sz="2400" b="1">
                <a:solidFill>
                  <a:srgbClr val="000018"/>
                </a:solidFill>
                <a:latin typeface="幼圆" pitchFamily="49" charset="-122"/>
                <a:ea typeface="幼圆" pitchFamily="49" charset="-122"/>
              </a:rPr>
              <a:t>e</a:t>
            </a:r>
            <a:r>
              <a:rPr kumimoji="1" lang="zh-CN" altLang="zh-CN" sz="2400" b="1">
                <a:solidFill>
                  <a:srgbClr val="000018"/>
                </a:solidFill>
                <a:latin typeface="幼圆" pitchFamily="49" charset="-122"/>
                <a:ea typeface="幼圆" pitchFamily="49" charset="-122"/>
              </a:rPr>
              <a:t>条弧的有向图，需</a:t>
            </a:r>
            <a:r>
              <a:rPr kumimoji="1" lang="en-US" altLang="zh-CN" sz="2400" b="1">
                <a:solidFill>
                  <a:srgbClr val="000018"/>
                </a:solidFill>
                <a:latin typeface="幼圆" pitchFamily="49" charset="-122"/>
                <a:ea typeface="幼圆" pitchFamily="49" charset="-122"/>
              </a:rPr>
              <a:t>n</a:t>
            </a:r>
            <a:r>
              <a:rPr kumimoji="1" lang="zh-CN" altLang="zh-CN" sz="2400" b="1">
                <a:solidFill>
                  <a:srgbClr val="000018"/>
                </a:solidFill>
                <a:latin typeface="幼圆" pitchFamily="49" charset="-122"/>
                <a:ea typeface="幼圆" pitchFamily="49" charset="-122"/>
              </a:rPr>
              <a:t>个表头结点，</a:t>
            </a:r>
            <a:r>
              <a:rPr kumimoji="1" lang="en-US" altLang="zh-CN" sz="2400" b="1">
                <a:solidFill>
                  <a:srgbClr val="000018"/>
                </a:solidFill>
                <a:latin typeface="幼圆" pitchFamily="49" charset="-122"/>
                <a:ea typeface="幼圆" pitchFamily="49" charset="-122"/>
              </a:rPr>
              <a:t>e </a:t>
            </a:r>
            <a:r>
              <a:rPr kumimoji="1" lang="zh-CN" altLang="en-US" sz="2400" b="1">
                <a:solidFill>
                  <a:srgbClr val="000018"/>
                </a:solidFill>
                <a:latin typeface="幼圆" pitchFamily="49" charset="-122"/>
                <a:ea typeface="幼圆" pitchFamily="49" charset="-122"/>
              </a:rPr>
              <a:t>个链表结点</a:t>
            </a:r>
          </a:p>
          <a:p>
            <a:pPr eaLnBrk="1" hangingPunct="1">
              <a:lnSpc>
                <a:spcPct val="80000"/>
              </a:lnSpc>
              <a:spcBef>
                <a:spcPct val="50000"/>
              </a:spcBef>
            </a:pPr>
            <a:r>
              <a:rPr kumimoji="1" lang="en-US" altLang="zh-CN" sz="2400" b="1">
                <a:solidFill>
                  <a:srgbClr val="000018"/>
                </a:solidFill>
                <a:latin typeface="幼圆" pitchFamily="49" charset="-122"/>
                <a:ea typeface="幼圆" pitchFamily="49" charset="-122"/>
              </a:rPr>
              <a:t>2. </a:t>
            </a:r>
            <a:r>
              <a:rPr kumimoji="1" lang="zh-CN" altLang="en-US" sz="2400" b="1">
                <a:solidFill>
                  <a:srgbClr val="000018"/>
                </a:solidFill>
                <a:latin typeface="幼圆" pitchFamily="49" charset="-122"/>
                <a:ea typeface="幼圆" pitchFamily="49" charset="-122"/>
              </a:rPr>
              <a:t>第</a:t>
            </a:r>
            <a:r>
              <a:rPr kumimoji="1" lang="en-US" altLang="zh-CN" sz="2400" b="1">
                <a:solidFill>
                  <a:srgbClr val="000018"/>
                </a:solidFill>
                <a:latin typeface="幼圆" pitchFamily="49" charset="-122"/>
                <a:ea typeface="幼圆" pitchFamily="49" charset="-122"/>
              </a:rPr>
              <a:t>i</a:t>
            </a:r>
            <a:r>
              <a:rPr kumimoji="1" lang="zh-CN" altLang="en-US" sz="2400" b="1">
                <a:solidFill>
                  <a:srgbClr val="000018"/>
                </a:solidFill>
                <a:latin typeface="幼圆" pitchFamily="49" charset="-122"/>
                <a:ea typeface="幼圆" pitchFamily="49" charset="-122"/>
              </a:rPr>
              <a:t>条链表上的链表结点数，为</a:t>
            </a:r>
            <a:r>
              <a:rPr kumimoji="1" lang="en-US" altLang="zh-CN" sz="2400" b="1">
                <a:solidFill>
                  <a:srgbClr val="000018"/>
                </a:solidFill>
                <a:latin typeface="幼圆" pitchFamily="49" charset="-122"/>
                <a:ea typeface="幼圆" pitchFamily="49" charset="-122"/>
              </a:rPr>
              <a:t>Vi</a:t>
            </a:r>
            <a:r>
              <a:rPr kumimoji="1" lang="zh-CN" altLang="zh-CN" sz="2400" b="1">
                <a:solidFill>
                  <a:srgbClr val="000018"/>
                </a:solidFill>
                <a:latin typeface="幼圆" pitchFamily="49" charset="-122"/>
                <a:ea typeface="幼圆" pitchFamily="49" charset="-122"/>
              </a:rPr>
              <a:t>的出度</a:t>
            </a:r>
            <a:r>
              <a:rPr kumimoji="1" lang="en-US" altLang="zh-CN" sz="2400" b="1">
                <a:solidFill>
                  <a:srgbClr val="000018"/>
                </a:solidFill>
                <a:latin typeface="幼圆" pitchFamily="49" charset="-122"/>
                <a:ea typeface="幼圆" pitchFamily="49" charset="-122"/>
              </a:rPr>
              <a:t>(</a:t>
            </a:r>
            <a:r>
              <a:rPr kumimoji="1" lang="zh-CN" altLang="zh-CN" sz="2400" b="1">
                <a:solidFill>
                  <a:srgbClr val="000018"/>
                </a:solidFill>
                <a:latin typeface="幼圆" pitchFamily="49" charset="-122"/>
                <a:ea typeface="幼圆" pitchFamily="49" charset="-122"/>
              </a:rPr>
              <a:t>求顶点的出度</a:t>
            </a:r>
            <a:r>
              <a:rPr kumimoji="1" lang="zh-CN" altLang="en-US" sz="2400" b="1">
                <a:solidFill>
                  <a:srgbClr val="000018"/>
                </a:solidFill>
                <a:latin typeface="幼圆" pitchFamily="49" charset="-122"/>
                <a:ea typeface="幼圆" pitchFamily="49" charset="-122"/>
              </a:rPr>
              <a:t>       </a:t>
            </a:r>
            <a:r>
              <a:rPr kumimoji="1" lang="zh-CN" altLang="zh-CN" sz="2400" b="1">
                <a:solidFill>
                  <a:srgbClr val="000018"/>
                </a:solidFill>
                <a:latin typeface="幼圆" pitchFamily="49" charset="-122"/>
                <a:ea typeface="幼圆" pitchFamily="49" charset="-122"/>
              </a:rPr>
              <a:t>易，求入度难）</a:t>
            </a:r>
            <a:endParaRPr kumimoji="1" lang="zh-CN" altLang="en-US" sz="2400" b="1">
              <a:solidFill>
                <a:srgbClr val="000018"/>
              </a:solidFill>
              <a:latin typeface="幼圆" pitchFamily="49" charset="-122"/>
              <a:ea typeface="幼圆" pitchFamily="49" charset="-122"/>
            </a:endParaRPr>
          </a:p>
        </p:txBody>
      </p:sp>
      <p:sp>
        <p:nvSpPr>
          <p:cNvPr id="109604" name="Text Box 36"/>
          <p:cNvSpPr txBox="1">
            <a:spLocks noChangeArrowheads="1"/>
          </p:cNvSpPr>
          <p:nvPr/>
        </p:nvSpPr>
        <p:spPr bwMode="auto">
          <a:xfrm>
            <a:off x="468313" y="2559050"/>
            <a:ext cx="2514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2000" b="1" dirty="0">
                <a:effectLst>
                  <a:outerShdw blurRad="38100" dist="38100" dir="2700000" algn="tl">
                    <a:srgbClr val="C0C0C0"/>
                  </a:outerShdw>
                </a:effectLst>
                <a:latin typeface="幼圆" pitchFamily="49" charset="-122"/>
                <a:ea typeface="幼圆" pitchFamily="49" charset="-122"/>
              </a:rPr>
              <a:t>G1</a:t>
            </a:r>
            <a:r>
              <a:rPr kumimoji="1" lang="zh-CN" altLang="en-US" sz="2000" b="1" dirty="0">
                <a:effectLst>
                  <a:outerShdw blurRad="38100" dist="38100" dir="2700000" algn="tl">
                    <a:srgbClr val="C0C0C0"/>
                  </a:outerShdw>
                </a:effectLst>
                <a:latin typeface="幼圆" pitchFamily="49" charset="-122"/>
                <a:ea typeface="幼圆" pitchFamily="49" charset="-122"/>
              </a:rPr>
              <a:t>的邻接表</a:t>
            </a:r>
            <a:endParaRPr kumimoji="1" lang="zh-CN" altLang="en-US" sz="2000" dirty="0">
              <a:latin typeface="幼圆" pitchFamily="49" charset="-122"/>
              <a:ea typeface="幼圆" pitchFamily="49" charset="-122"/>
            </a:endParaRPr>
          </a:p>
        </p:txBody>
      </p:sp>
      <p:grpSp>
        <p:nvGrpSpPr>
          <p:cNvPr id="31753" name="Group 37"/>
          <p:cNvGrpSpPr>
            <a:grpSpLocks/>
          </p:cNvGrpSpPr>
          <p:nvPr/>
        </p:nvGrpSpPr>
        <p:grpSpPr bwMode="auto">
          <a:xfrm>
            <a:off x="6792912" y="2420887"/>
            <a:ext cx="1708562" cy="1746938"/>
            <a:chOff x="4752" y="2592"/>
            <a:chExt cx="741" cy="838"/>
          </a:xfrm>
        </p:grpSpPr>
        <p:grpSp>
          <p:nvGrpSpPr>
            <p:cNvPr id="31792" name="Group 38"/>
            <p:cNvGrpSpPr>
              <a:grpSpLocks/>
            </p:cNvGrpSpPr>
            <p:nvPr/>
          </p:nvGrpSpPr>
          <p:grpSpPr bwMode="auto">
            <a:xfrm>
              <a:off x="4752" y="2592"/>
              <a:ext cx="741" cy="838"/>
              <a:chOff x="720" y="1776"/>
              <a:chExt cx="788" cy="979"/>
            </a:xfrm>
          </p:grpSpPr>
          <p:grpSp>
            <p:nvGrpSpPr>
              <p:cNvPr id="31794" name="Group 39"/>
              <p:cNvGrpSpPr>
                <a:grpSpLocks/>
              </p:cNvGrpSpPr>
              <p:nvPr/>
            </p:nvGrpSpPr>
            <p:grpSpPr bwMode="auto">
              <a:xfrm>
                <a:off x="720" y="1776"/>
                <a:ext cx="788" cy="979"/>
                <a:chOff x="720" y="1776"/>
                <a:chExt cx="788" cy="979"/>
              </a:xfrm>
            </p:grpSpPr>
            <p:sp>
              <p:nvSpPr>
                <p:cNvPr id="109608" name="Text Box 40"/>
                <p:cNvSpPr txBox="1">
                  <a:spLocks noChangeArrowheads="1"/>
                </p:cNvSpPr>
                <p:nvPr/>
              </p:nvSpPr>
              <p:spPr bwMode="auto">
                <a:xfrm>
                  <a:off x="739" y="1780"/>
                  <a:ext cx="144" cy="15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①</a:t>
                  </a:r>
                </a:p>
              </p:txBody>
            </p:sp>
            <p:sp>
              <p:nvSpPr>
                <p:cNvPr id="109609" name="Text Box 41"/>
                <p:cNvSpPr txBox="1">
                  <a:spLocks noChangeArrowheads="1"/>
                </p:cNvSpPr>
                <p:nvPr/>
              </p:nvSpPr>
              <p:spPr bwMode="auto">
                <a:xfrm>
                  <a:off x="1363" y="1776"/>
                  <a:ext cx="145" cy="15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②</a:t>
                  </a:r>
                </a:p>
              </p:txBody>
            </p:sp>
            <p:sp>
              <p:nvSpPr>
                <p:cNvPr id="31798" name="Line 42"/>
                <p:cNvSpPr>
                  <a:spLocks noChangeShapeType="1"/>
                </p:cNvSpPr>
                <p:nvPr/>
              </p:nvSpPr>
              <p:spPr bwMode="auto">
                <a:xfrm>
                  <a:off x="883" y="1876"/>
                  <a:ext cx="480" cy="0"/>
                </a:xfrm>
                <a:prstGeom prst="line">
                  <a:avLst/>
                </a:prstGeom>
                <a:noFill/>
                <a:ln w="127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31799" name="Line 43"/>
                <p:cNvSpPr>
                  <a:spLocks noChangeShapeType="1"/>
                </p:cNvSpPr>
                <p:nvPr/>
              </p:nvSpPr>
              <p:spPr bwMode="auto">
                <a:xfrm>
                  <a:off x="802" y="1924"/>
                  <a:ext cx="0" cy="48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09612" name="Text Box 44"/>
                <p:cNvSpPr txBox="1">
                  <a:spLocks noChangeArrowheads="1"/>
                </p:cNvSpPr>
                <p:nvPr/>
              </p:nvSpPr>
              <p:spPr bwMode="auto">
                <a:xfrm>
                  <a:off x="1008" y="2548"/>
                  <a:ext cx="288" cy="20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sz="2400" b="1" dirty="0">
                      <a:effectLst>
                        <a:outerShdw blurRad="38100" dist="38100" dir="2700000" algn="tl">
                          <a:srgbClr val="C0C0C0"/>
                        </a:outerShdw>
                      </a:effectLst>
                      <a:latin typeface="幼圆" pitchFamily="49" charset="-122"/>
                      <a:ea typeface="幼圆" pitchFamily="49" charset="-122"/>
                    </a:rPr>
                    <a:t>G1</a:t>
                  </a:r>
                  <a:endParaRPr kumimoji="1" lang="en-US" altLang="zh-CN" sz="2400" dirty="0">
                    <a:latin typeface="幼圆" pitchFamily="49" charset="-122"/>
                    <a:ea typeface="幼圆" pitchFamily="49" charset="-122"/>
                  </a:endParaRPr>
                </a:p>
              </p:txBody>
            </p:sp>
            <p:sp>
              <p:nvSpPr>
                <p:cNvPr id="109613" name="Text Box 45"/>
                <p:cNvSpPr txBox="1">
                  <a:spLocks noChangeArrowheads="1"/>
                </p:cNvSpPr>
                <p:nvPr/>
              </p:nvSpPr>
              <p:spPr bwMode="auto">
                <a:xfrm>
                  <a:off x="720" y="2405"/>
                  <a:ext cx="145" cy="15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③</a:t>
                  </a:r>
                </a:p>
              </p:txBody>
            </p:sp>
            <p:sp>
              <p:nvSpPr>
                <p:cNvPr id="109614" name="Rectangle 46"/>
                <p:cNvSpPr>
                  <a:spLocks noChangeArrowheads="1"/>
                </p:cNvSpPr>
                <p:nvPr/>
              </p:nvSpPr>
              <p:spPr bwMode="auto">
                <a:xfrm>
                  <a:off x="1393" y="2405"/>
                  <a:ext cx="107" cy="15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幼圆" pitchFamily="49" charset="-122"/>
                      <a:ea typeface="幼圆" pitchFamily="49" charset="-122"/>
                    </a:rPr>
                    <a:t>④</a:t>
                  </a:r>
                </a:p>
              </p:txBody>
            </p:sp>
          </p:grpSp>
          <p:sp>
            <p:nvSpPr>
              <p:cNvPr id="31795" name="Line 47"/>
              <p:cNvSpPr>
                <a:spLocks noChangeShapeType="1"/>
              </p:cNvSpPr>
              <p:nvPr/>
            </p:nvSpPr>
            <p:spPr bwMode="auto">
              <a:xfrm flipH="1" flipV="1">
                <a:off x="864" y="1924"/>
                <a:ext cx="528" cy="528"/>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grpSp>
        <p:sp>
          <p:nvSpPr>
            <p:cNvPr id="31793" name="Line 48"/>
            <p:cNvSpPr>
              <a:spLocks noChangeShapeType="1"/>
            </p:cNvSpPr>
            <p:nvPr/>
          </p:nvSpPr>
          <p:spPr bwMode="auto">
            <a:xfrm>
              <a:off x="4910" y="3230"/>
              <a:ext cx="4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54" name="Group 50"/>
          <p:cNvGrpSpPr>
            <a:grpSpLocks/>
          </p:cNvGrpSpPr>
          <p:nvPr/>
        </p:nvGrpSpPr>
        <p:grpSpPr bwMode="auto">
          <a:xfrm>
            <a:off x="2771775" y="2565400"/>
            <a:ext cx="3886200" cy="1524000"/>
            <a:chOff x="1927" y="482"/>
            <a:chExt cx="2448" cy="960"/>
          </a:xfrm>
        </p:grpSpPr>
        <p:sp>
          <p:nvSpPr>
            <p:cNvPr id="31755" name="Text Box 51"/>
            <p:cNvSpPr txBox="1">
              <a:spLocks noChangeArrowheads="1"/>
            </p:cNvSpPr>
            <p:nvPr/>
          </p:nvSpPr>
          <p:spPr bwMode="auto">
            <a:xfrm>
              <a:off x="1927" y="530"/>
              <a:ext cx="240" cy="9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1600" b="1" dirty="0">
                  <a:latin typeface="幼圆" pitchFamily="49" charset="-122"/>
                  <a:ea typeface="幼圆" pitchFamily="49" charset="-122"/>
                </a:rPr>
                <a:t>1</a:t>
              </a:r>
            </a:p>
            <a:p>
              <a:pPr>
                <a:spcBef>
                  <a:spcPct val="50000"/>
                </a:spcBef>
              </a:pPr>
              <a:r>
                <a:rPr kumimoji="1" lang="en-US" altLang="zh-CN" sz="1600" b="1" dirty="0">
                  <a:latin typeface="幼圆" pitchFamily="49" charset="-122"/>
                  <a:ea typeface="幼圆" pitchFamily="49" charset="-122"/>
                </a:rPr>
                <a:t>2</a:t>
              </a:r>
            </a:p>
            <a:p>
              <a:pPr>
                <a:spcBef>
                  <a:spcPct val="50000"/>
                </a:spcBef>
              </a:pPr>
              <a:r>
                <a:rPr kumimoji="1" lang="en-US" altLang="zh-CN" sz="1600" b="1" dirty="0">
                  <a:latin typeface="幼圆" pitchFamily="49" charset="-122"/>
                  <a:ea typeface="幼圆" pitchFamily="49" charset="-122"/>
                </a:rPr>
                <a:t>3</a:t>
              </a:r>
            </a:p>
            <a:p>
              <a:pPr>
                <a:spcBef>
                  <a:spcPct val="50000"/>
                </a:spcBef>
              </a:pPr>
              <a:r>
                <a:rPr kumimoji="1" lang="en-US" altLang="zh-CN" sz="1600" b="1" dirty="0">
                  <a:latin typeface="幼圆" pitchFamily="49" charset="-122"/>
                  <a:ea typeface="幼圆" pitchFamily="49" charset="-122"/>
                </a:rPr>
                <a:t>4</a:t>
              </a:r>
            </a:p>
          </p:txBody>
        </p:sp>
        <p:sp>
          <p:nvSpPr>
            <p:cNvPr id="31756" name="Rectangle 52"/>
            <p:cNvSpPr>
              <a:spLocks noChangeArrowheads="1"/>
            </p:cNvSpPr>
            <p:nvPr/>
          </p:nvSpPr>
          <p:spPr bwMode="auto">
            <a:xfrm>
              <a:off x="2155" y="72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31757" name="Rectangle 53"/>
            <p:cNvSpPr>
              <a:spLocks noChangeArrowheads="1"/>
            </p:cNvSpPr>
            <p:nvPr/>
          </p:nvSpPr>
          <p:spPr bwMode="auto">
            <a:xfrm>
              <a:off x="2155" y="96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31758" name="Rectangle 54"/>
            <p:cNvSpPr>
              <a:spLocks noChangeArrowheads="1"/>
            </p:cNvSpPr>
            <p:nvPr/>
          </p:nvSpPr>
          <p:spPr bwMode="auto">
            <a:xfrm>
              <a:off x="2155" y="120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31759" name="Rectangle 55"/>
            <p:cNvSpPr>
              <a:spLocks noChangeArrowheads="1"/>
            </p:cNvSpPr>
            <p:nvPr/>
          </p:nvSpPr>
          <p:spPr bwMode="auto">
            <a:xfrm>
              <a:off x="2443" y="120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31760" name="Rectangle 56"/>
            <p:cNvSpPr>
              <a:spLocks noChangeArrowheads="1"/>
            </p:cNvSpPr>
            <p:nvPr/>
          </p:nvSpPr>
          <p:spPr bwMode="auto">
            <a:xfrm>
              <a:off x="2443" y="96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31761" name="Rectangle 57"/>
            <p:cNvSpPr>
              <a:spLocks noChangeArrowheads="1"/>
            </p:cNvSpPr>
            <p:nvPr/>
          </p:nvSpPr>
          <p:spPr bwMode="auto">
            <a:xfrm>
              <a:off x="2443" y="722"/>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31762" name="Group 58"/>
            <p:cNvGrpSpPr>
              <a:grpSpLocks/>
            </p:cNvGrpSpPr>
            <p:nvPr/>
          </p:nvGrpSpPr>
          <p:grpSpPr bwMode="auto">
            <a:xfrm>
              <a:off x="2155" y="482"/>
              <a:ext cx="576" cy="240"/>
              <a:chOff x="2976" y="1056"/>
              <a:chExt cx="576" cy="240"/>
            </a:xfrm>
          </p:grpSpPr>
          <p:sp>
            <p:nvSpPr>
              <p:cNvPr id="31790" name="Rectangle 59"/>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31791" name="Rectangle 60"/>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31763" name="Line 61"/>
            <p:cNvSpPr>
              <a:spLocks noChangeShapeType="1"/>
            </p:cNvSpPr>
            <p:nvPr/>
          </p:nvSpPr>
          <p:spPr bwMode="auto">
            <a:xfrm>
              <a:off x="2635" y="62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64" name="Line 62"/>
            <p:cNvSpPr>
              <a:spLocks noChangeShapeType="1"/>
            </p:cNvSpPr>
            <p:nvPr/>
          </p:nvSpPr>
          <p:spPr bwMode="auto">
            <a:xfrm>
              <a:off x="2635" y="110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65" name="Line 63"/>
            <p:cNvSpPr>
              <a:spLocks noChangeShapeType="1"/>
            </p:cNvSpPr>
            <p:nvPr/>
          </p:nvSpPr>
          <p:spPr bwMode="auto">
            <a:xfrm>
              <a:off x="2635" y="134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1766" name="Group 64"/>
            <p:cNvGrpSpPr>
              <a:grpSpLocks/>
            </p:cNvGrpSpPr>
            <p:nvPr/>
          </p:nvGrpSpPr>
          <p:grpSpPr bwMode="auto">
            <a:xfrm>
              <a:off x="3151" y="1010"/>
              <a:ext cx="576" cy="168"/>
              <a:chOff x="2976" y="1056"/>
              <a:chExt cx="576" cy="240"/>
            </a:xfrm>
          </p:grpSpPr>
          <p:sp>
            <p:nvSpPr>
              <p:cNvPr id="31788" name="Rectangle 65"/>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31789" name="Rectangle 66"/>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31767" name="Group 67"/>
            <p:cNvGrpSpPr>
              <a:grpSpLocks/>
            </p:cNvGrpSpPr>
            <p:nvPr/>
          </p:nvGrpSpPr>
          <p:grpSpPr bwMode="auto">
            <a:xfrm>
              <a:off x="3163" y="530"/>
              <a:ext cx="576" cy="168"/>
              <a:chOff x="2976" y="1056"/>
              <a:chExt cx="576" cy="240"/>
            </a:xfrm>
          </p:grpSpPr>
          <p:sp>
            <p:nvSpPr>
              <p:cNvPr id="31786" name="Rectangle 68"/>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31787" name="Rectangle 69"/>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31768" name="Group 70"/>
            <p:cNvGrpSpPr>
              <a:grpSpLocks/>
            </p:cNvGrpSpPr>
            <p:nvPr/>
          </p:nvGrpSpPr>
          <p:grpSpPr bwMode="auto">
            <a:xfrm>
              <a:off x="3163" y="1262"/>
              <a:ext cx="576" cy="168"/>
              <a:chOff x="2976" y="1056"/>
              <a:chExt cx="576" cy="240"/>
            </a:xfrm>
          </p:grpSpPr>
          <p:sp>
            <p:nvSpPr>
              <p:cNvPr id="31784" name="Rectangle 71"/>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31785" name="Rectangle 72"/>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31769" name="Line 73"/>
            <p:cNvSpPr>
              <a:spLocks noChangeShapeType="1"/>
            </p:cNvSpPr>
            <p:nvPr/>
          </p:nvSpPr>
          <p:spPr bwMode="auto">
            <a:xfrm>
              <a:off x="3667" y="62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70" name="Rectangle 74"/>
            <p:cNvSpPr>
              <a:spLocks noChangeArrowheads="1"/>
            </p:cNvSpPr>
            <p:nvPr/>
          </p:nvSpPr>
          <p:spPr bwMode="auto">
            <a:xfrm>
              <a:off x="3943" y="530"/>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31771" name="Rectangle 75"/>
            <p:cNvSpPr>
              <a:spLocks noChangeArrowheads="1"/>
            </p:cNvSpPr>
            <p:nvPr/>
          </p:nvSpPr>
          <p:spPr bwMode="auto">
            <a:xfrm>
              <a:off x="4159" y="530"/>
              <a:ext cx="216"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31772" name="Group 76"/>
            <p:cNvGrpSpPr>
              <a:grpSpLocks/>
            </p:cNvGrpSpPr>
            <p:nvPr/>
          </p:nvGrpSpPr>
          <p:grpSpPr bwMode="auto">
            <a:xfrm>
              <a:off x="4219" y="542"/>
              <a:ext cx="96" cy="144"/>
              <a:chOff x="2400" y="2784"/>
              <a:chExt cx="288" cy="288"/>
            </a:xfrm>
          </p:grpSpPr>
          <p:sp>
            <p:nvSpPr>
              <p:cNvPr id="31782" name="Line 77"/>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83" name="Line 78"/>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1773" name="Group 79"/>
            <p:cNvGrpSpPr>
              <a:grpSpLocks/>
            </p:cNvGrpSpPr>
            <p:nvPr/>
          </p:nvGrpSpPr>
          <p:grpSpPr bwMode="auto">
            <a:xfrm>
              <a:off x="2517" y="754"/>
              <a:ext cx="96" cy="144"/>
              <a:chOff x="2400" y="2784"/>
              <a:chExt cx="288" cy="288"/>
            </a:xfrm>
          </p:grpSpPr>
          <p:sp>
            <p:nvSpPr>
              <p:cNvPr id="31780" name="Line 80"/>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81" name="Line 81"/>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1774" name="Group 82"/>
            <p:cNvGrpSpPr>
              <a:grpSpLocks/>
            </p:cNvGrpSpPr>
            <p:nvPr/>
          </p:nvGrpSpPr>
          <p:grpSpPr bwMode="auto">
            <a:xfrm>
              <a:off x="3560" y="1026"/>
              <a:ext cx="96" cy="144"/>
              <a:chOff x="2400" y="2784"/>
              <a:chExt cx="288" cy="288"/>
            </a:xfrm>
          </p:grpSpPr>
          <p:sp>
            <p:nvSpPr>
              <p:cNvPr id="31778" name="Line 83"/>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79" name="Line 84"/>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1775" name="Group 85"/>
            <p:cNvGrpSpPr>
              <a:grpSpLocks/>
            </p:cNvGrpSpPr>
            <p:nvPr/>
          </p:nvGrpSpPr>
          <p:grpSpPr bwMode="auto">
            <a:xfrm>
              <a:off x="3560" y="1253"/>
              <a:ext cx="96" cy="144"/>
              <a:chOff x="2400" y="2784"/>
              <a:chExt cx="288" cy="288"/>
            </a:xfrm>
          </p:grpSpPr>
          <p:sp>
            <p:nvSpPr>
              <p:cNvPr id="31776" name="Line 86"/>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1777" name="Line 87"/>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604"/>
                                        </p:tgtEl>
                                        <p:attrNameLst>
                                          <p:attrName>style.visibility</p:attrName>
                                        </p:attrNameLst>
                                      </p:cBhvr>
                                      <p:to>
                                        <p:strVal val="visible"/>
                                      </p:to>
                                    </p:set>
                                    <p:anim calcmode="lin" valueType="num">
                                      <p:cBhvr additive="base">
                                        <p:cTn id="13" dur="500" fill="hold"/>
                                        <p:tgtEl>
                                          <p:spTgt spid="109604"/>
                                        </p:tgtEl>
                                        <p:attrNameLst>
                                          <p:attrName>ppt_x</p:attrName>
                                        </p:attrNameLst>
                                      </p:cBhvr>
                                      <p:tavLst>
                                        <p:tav tm="0">
                                          <p:val>
                                            <p:strVal val="0-#ppt_w/2"/>
                                          </p:val>
                                        </p:tav>
                                        <p:tav tm="100000">
                                          <p:val>
                                            <p:strVal val="#ppt_x"/>
                                          </p:val>
                                        </p:tav>
                                      </p:tavLst>
                                    </p:anim>
                                    <p:anim calcmode="lin" valueType="num">
                                      <p:cBhvr additive="base">
                                        <p:cTn id="14" dur="500" fill="hold"/>
                                        <p:tgtEl>
                                          <p:spTgt spid="109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603"/>
                                        </p:tgtEl>
                                        <p:attrNameLst>
                                          <p:attrName>style.visibility</p:attrName>
                                        </p:attrNameLst>
                                      </p:cBhvr>
                                      <p:to>
                                        <p:strVal val="visible"/>
                                      </p:to>
                                    </p:set>
                                    <p:anim calcmode="lin" valueType="num">
                                      <p:cBhvr additive="base">
                                        <p:cTn id="19" dur="500" fill="hold"/>
                                        <p:tgtEl>
                                          <p:spTgt spid="109603"/>
                                        </p:tgtEl>
                                        <p:attrNameLst>
                                          <p:attrName>ppt_x</p:attrName>
                                        </p:attrNameLst>
                                      </p:cBhvr>
                                      <p:tavLst>
                                        <p:tav tm="0">
                                          <p:val>
                                            <p:strVal val="#ppt_x"/>
                                          </p:val>
                                        </p:tav>
                                        <p:tav tm="100000">
                                          <p:val>
                                            <p:strVal val="#ppt_x"/>
                                          </p:val>
                                        </p:tav>
                                      </p:tavLst>
                                    </p:anim>
                                    <p:anim calcmode="lin" valueType="num">
                                      <p:cBhvr additive="base">
                                        <p:cTn id="20" dur="500" fill="hold"/>
                                        <p:tgtEl>
                                          <p:spTgt spid="109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utoUpdateAnimBg="0"/>
      <p:bldP spid="109603" grpId="0" animBg="1" autoUpdateAnimBg="0"/>
      <p:bldP spid="1096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Rectangle 43"/>
          <p:cNvSpPr>
            <a:spLocks noGrp="1" noRot="1" noChangeArrowheads="1"/>
          </p:cNvSpPr>
          <p:nvPr>
            <p:ph type="title"/>
          </p:nvPr>
        </p:nvSpPr>
        <p:spPr>
          <a:xfrm>
            <a:off x="603250" y="404813"/>
            <a:ext cx="8540750" cy="1143000"/>
          </a:xfrm>
        </p:spPr>
        <p:txBody>
          <a:bodyPr/>
          <a:lstStyle/>
          <a:p>
            <a:pPr fontAlgn="auto">
              <a:spcAft>
                <a:spcPts val="0"/>
              </a:spcAft>
              <a:defRPr/>
            </a:pPr>
            <a:r>
              <a:rPr lang="en-US" altLang="zh-CN" smtClean="0"/>
              <a:t>$4.2 </a:t>
            </a:r>
            <a:r>
              <a:rPr lang="zh-CN" altLang="en-US" smtClean="0"/>
              <a:t>图</a:t>
            </a:r>
            <a:r>
              <a:rPr lang="en-US" altLang="zh-CN" smtClean="0">
                <a:latin typeface="Arial" charset="0"/>
              </a:rPr>
              <a:t>—</a:t>
            </a:r>
            <a:r>
              <a:rPr lang="zh-CN" altLang="en-US" smtClean="0"/>
              <a:t>图的存储</a:t>
            </a:r>
            <a:r>
              <a:rPr lang="en-US" altLang="zh-CN" smtClean="0"/>
              <a:t>2-</a:t>
            </a:r>
            <a:r>
              <a:rPr lang="zh-CN" altLang="en-US" smtClean="0"/>
              <a:t>邻接表</a:t>
            </a:r>
          </a:p>
        </p:txBody>
      </p:sp>
      <p:sp>
        <p:nvSpPr>
          <p:cNvPr id="117764" name="Rectangle 4"/>
          <p:cNvSpPr>
            <a:spLocks noChangeArrowheads="1"/>
          </p:cNvSpPr>
          <p:nvPr/>
        </p:nvSpPr>
        <p:spPr bwMode="auto">
          <a:xfrm>
            <a:off x="760413" y="1449051"/>
            <a:ext cx="32492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defRPr/>
            </a:pPr>
            <a:r>
              <a:rPr kumimoji="1" lang="en-US" altLang="zh-CN" sz="2800" b="1" dirty="0">
                <a:effectLst>
                  <a:outerShdw blurRad="38100" dist="38100" dir="2700000" algn="tl">
                    <a:srgbClr val="C0C0C0"/>
                  </a:outerShdw>
                </a:effectLst>
                <a:latin typeface="幼圆" pitchFamily="49" charset="-122"/>
                <a:ea typeface="幼圆" pitchFamily="49" charset="-122"/>
              </a:rPr>
              <a:t>3.  </a:t>
            </a:r>
            <a:r>
              <a:rPr kumimoji="1" lang="zh-CN" altLang="en-US" sz="2800" b="1" dirty="0">
                <a:effectLst>
                  <a:outerShdw blurRad="38100" dist="38100" dir="2700000" algn="tl">
                    <a:srgbClr val="C0C0C0"/>
                  </a:outerShdw>
                </a:effectLst>
                <a:latin typeface="幼圆" pitchFamily="49" charset="-122"/>
                <a:ea typeface="幼圆" pitchFamily="49" charset="-122"/>
              </a:rPr>
              <a:t>有向图逆邻接表</a:t>
            </a:r>
            <a:endParaRPr kumimoji="1" lang="zh-CN" altLang="en-US" sz="2800" dirty="0">
              <a:latin typeface="幼圆" pitchFamily="49" charset="-122"/>
              <a:ea typeface="幼圆" pitchFamily="49" charset="-122"/>
            </a:endParaRPr>
          </a:p>
        </p:txBody>
      </p:sp>
      <p:sp>
        <p:nvSpPr>
          <p:cNvPr id="117765" name="Text Box 5"/>
          <p:cNvSpPr txBox="1">
            <a:spLocks noChangeArrowheads="1"/>
          </p:cNvSpPr>
          <p:nvPr/>
        </p:nvSpPr>
        <p:spPr bwMode="auto">
          <a:xfrm>
            <a:off x="760413" y="2198498"/>
            <a:ext cx="805973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nSpc>
                <a:spcPct val="80000"/>
              </a:lnSpc>
              <a:spcBef>
                <a:spcPct val="50000"/>
              </a:spcBef>
              <a:defRPr/>
            </a:pPr>
            <a:r>
              <a:rPr kumimoji="1" lang="zh-CN" altLang="en-US" sz="2400" b="1" dirty="0">
                <a:effectLst>
                  <a:outerShdw blurRad="38100" dist="38100" dir="2700000" algn="tl">
                    <a:srgbClr val="C0C0C0"/>
                  </a:outerShdw>
                </a:effectLst>
                <a:latin typeface="幼圆" pitchFamily="49" charset="-122"/>
                <a:ea typeface="幼圆" pitchFamily="49" charset="-122"/>
              </a:rPr>
              <a:t>与无向图的邻接表结构一样。只是在第</a:t>
            </a:r>
            <a:r>
              <a:rPr kumimoji="1" lang="en-US" altLang="zh-CN" sz="2400" b="1" dirty="0">
                <a:effectLst>
                  <a:outerShdw blurRad="38100" dist="38100" dir="2700000" algn="tl">
                    <a:srgbClr val="C0C0C0"/>
                  </a:outerShdw>
                </a:effectLst>
                <a:latin typeface="幼圆" pitchFamily="49" charset="-122"/>
                <a:ea typeface="幼圆" pitchFamily="49" charset="-122"/>
              </a:rPr>
              <a:t>i</a:t>
            </a:r>
            <a:r>
              <a:rPr kumimoji="1" lang="zh-CN" altLang="en-US" sz="2400" b="1" dirty="0">
                <a:effectLst>
                  <a:outerShdw blurRad="38100" dist="38100" dir="2700000" algn="tl">
                    <a:srgbClr val="C0C0C0"/>
                  </a:outerShdw>
                </a:effectLst>
                <a:latin typeface="幼圆" pitchFamily="49" charset="-122"/>
                <a:ea typeface="幼圆" pitchFamily="49" charset="-122"/>
              </a:rPr>
              <a:t>条链表上的结点是以</a:t>
            </a:r>
            <a:r>
              <a:rPr kumimoji="1" lang="en-US" altLang="zh-CN" sz="2400" b="1" dirty="0">
                <a:effectLst>
                  <a:outerShdw blurRad="38100" dist="38100" dir="2700000" algn="tl">
                    <a:srgbClr val="C0C0C0"/>
                  </a:outerShdw>
                </a:effectLst>
                <a:latin typeface="幼圆" pitchFamily="49" charset="-122"/>
                <a:ea typeface="幼圆" pitchFamily="49" charset="-122"/>
              </a:rPr>
              <a:t>Vi</a:t>
            </a:r>
            <a:r>
              <a:rPr kumimoji="1" lang="zh-CN" altLang="zh-CN" sz="2400" b="1" dirty="0">
                <a:effectLst>
                  <a:outerShdw blurRad="38100" dist="38100" dir="2700000" algn="tl">
                    <a:srgbClr val="C0C0C0"/>
                  </a:outerShdw>
                </a:effectLst>
                <a:latin typeface="幼圆" pitchFamily="49" charset="-122"/>
                <a:ea typeface="幼圆" pitchFamily="49" charset="-122"/>
              </a:rPr>
              <a:t>为弧头的各个弧尾顶点</a:t>
            </a:r>
            <a:endParaRPr kumimoji="1" lang="zh-CN" altLang="en-US" sz="2400" b="1" dirty="0">
              <a:effectLst>
                <a:outerShdw blurRad="38100" dist="38100" dir="2700000" algn="tl">
                  <a:srgbClr val="C0C0C0"/>
                </a:outerShdw>
              </a:effectLst>
              <a:latin typeface="幼圆" pitchFamily="49" charset="-122"/>
              <a:ea typeface="幼圆" pitchFamily="49" charset="-122"/>
            </a:endParaRPr>
          </a:p>
        </p:txBody>
      </p:sp>
      <p:sp>
        <p:nvSpPr>
          <p:cNvPr id="117789" name="Text Box 29"/>
          <p:cNvSpPr txBox="1">
            <a:spLocks noChangeArrowheads="1"/>
          </p:cNvSpPr>
          <p:nvPr/>
        </p:nvSpPr>
        <p:spPr bwMode="auto">
          <a:xfrm>
            <a:off x="827088" y="5511705"/>
            <a:ext cx="5725926"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spcBef>
                <a:spcPct val="50000"/>
              </a:spcBef>
            </a:pPr>
            <a:r>
              <a:rPr kumimoji="1" lang="zh-CN" altLang="en-US" sz="2400" b="1" dirty="0">
                <a:latin typeface="幼圆" pitchFamily="49" charset="-122"/>
                <a:ea typeface="幼圆" pitchFamily="49" charset="-122"/>
              </a:rPr>
              <a:t>此时，第</a:t>
            </a:r>
            <a:r>
              <a:rPr kumimoji="1" lang="en-US" altLang="zh-CN" sz="2400" b="1" dirty="0">
                <a:latin typeface="幼圆" pitchFamily="49" charset="-122"/>
                <a:ea typeface="幼圆" pitchFamily="49" charset="-122"/>
              </a:rPr>
              <a:t>i</a:t>
            </a:r>
            <a:r>
              <a:rPr kumimoji="1" lang="zh-CN" altLang="en-US" sz="2400" b="1" dirty="0">
                <a:latin typeface="幼圆" pitchFamily="49" charset="-122"/>
                <a:ea typeface="幼圆" pitchFamily="49" charset="-122"/>
              </a:rPr>
              <a:t>条链表上的结点数，为</a:t>
            </a:r>
            <a:r>
              <a:rPr kumimoji="1" lang="en-US" altLang="zh-CN" sz="2400" b="1" dirty="0">
                <a:latin typeface="幼圆" pitchFamily="49" charset="-122"/>
                <a:ea typeface="幼圆" pitchFamily="49" charset="-122"/>
              </a:rPr>
              <a:t>Vi</a:t>
            </a:r>
            <a:r>
              <a:rPr kumimoji="1" lang="zh-CN" altLang="en-US" sz="2400" b="1" dirty="0">
                <a:latin typeface="幼圆" pitchFamily="49" charset="-122"/>
                <a:ea typeface="幼圆" pitchFamily="49" charset="-122"/>
              </a:rPr>
              <a:t>的入度</a:t>
            </a:r>
          </a:p>
        </p:txBody>
      </p:sp>
      <p:sp>
        <p:nvSpPr>
          <p:cNvPr id="117790" name="Text Box 30"/>
          <p:cNvSpPr txBox="1">
            <a:spLocks noChangeArrowheads="1"/>
          </p:cNvSpPr>
          <p:nvPr/>
        </p:nvSpPr>
        <p:spPr bwMode="auto">
          <a:xfrm>
            <a:off x="684213" y="3611563"/>
            <a:ext cx="2159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kumimoji="1" lang="en-US" altLang="zh-CN" sz="2000" b="1" dirty="0">
                <a:effectLst>
                  <a:outerShdw blurRad="38100" dist="38100" dir="2700000" algn="tl">
                    <a:srgbClr val="C0C0C0"/>
                  </a:outerShdw>
                </a:effectLst>
                <a:latin typeface="幼圆" pitchFamily="49" charset="-122"/>
                <a:ea typeface="幼圆" pitchFamily="49" charset="-122"/>
              </a:rPr>
              <a:t>G1</a:t>
            </a:r>
            <a:r>
              <a:rPr kumimoji="1" lang="zh-CN" altLang="en-US" sz="2000" b="1" dirty="0">
                <a:effectLst>
                  <a:outerShdw blurRad="38100" dist="38100" dir="2700000" algn="tl">
                    <a:srgbClr val="C0C0C0"/>
                  </a:outerShdw>
                </a:effectLst>
                <a:latin typeface="幼圆" pitchFamily="49" charset="-122"/>
                <a:ea typeface="幼圆" pitchFamily="49" charset="-122"/>
              </a:rPr>
              <a:t>的逆邻接表</a:t>
            </a:r>
          </a:p>
        </p:txBody>
      </p:sp>
      <p:grpSp>
        <p:nvGrpSpPr>
          <p:cNvPr id="32777" name="Group 31"/>
          <p:cNvGrpSpPr>
            <a:grpSpLocks/>
          </p:cNvGrpSpPr>
          <p:nvPr/>
        </p:nvGrpSpPr>
        <p:grpSpPr bwMode="auto">
          <a:xfrm>
            <a:off x="6856412" y="3212975"/>
            <a:ext cx="1664902" cy="1713341"/>
            <a:chOff x="4752" y="2592"/>
            <a:chExt cx="741" cy="842"/>
          </a:xfrm>
        </p:grpSpPr>
        <p:grpSp>
          <p:nvGrpSpPr>
            <p:cNvPr id="32817" name="Group 32"/>
            <p:cNvGrpSpPr>
              <a:grpSpLocks/>
            </p:cNvGrpSpPr>
            <p:nvPr/>
          </p:nvGrpSpPr>
          <p:grpSpPr bwMode="auto">
            <a:xfrm>
              <a:off x="4752" y="2592"/>
              <a:ext cx="741" cy="842"/>
              <a:chOff x="720" y="1776"/>
              <a:chExt cx="788" cy="984"/>
            </a:xfrm>
          </p:grpSpPr>
          <p:grpSp>
            <p:nvGrpSpPr>
              <p:cNvPr id="32819" name="Group 33"/>
              <p:cNvGrpSpPr>
                <a:grpSpLocks/>
              </p:cNvGrpSpPr>
              <p:nvPr/>
            </p:nvGrpSpPr>
            <p:grpSpPr bwMode="auto">
              <a:xfrm>
                <a:off x="720" y="1776"/>
                <a:ext cx="788" cy="984"/>
                <a:chOff x="720" y="1776"/>
                <a:chExt cx="788" cy="984"/>
              </a:xfrm>
            </p:grpSpPr>
            <p:sp>
              <p:nvSpPr>
                <p:cNvPr id="117794" name="Text Box 34"/>
                <p:cNvSpPr txBox="1">
                  <a:spLocks noChangeArrowheads="1"/>
                </p:cNvSpPr>
                <p:nvPr/>
              </p:nvSpPr>
              <p:spPr bwMode="auto">
                <a:xfrm>
                  <a:off x="739" y="1780"/>
                  <a:ext cx="144" cy="159"/>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①</a:t>
                  </a:r>
                </a:p>
              </p:txBody>
            </p:sp>
            <p:sp>
              <p:nvSpPr>
                <p:cNvPr id="117795" name="Text Box 35"/>
                <p:cNvSpPr txBox="1">
                  <a:spLocks noChangeArrowheads="1"/>
                </p:cNvSpPr>
                <p:nvPr/>
              </p:nvSpPr>
              <p:spPr bwMode="auto">
                <a:xfrm>
                  <a:off x="1363" y="1776"/>
                  <a:ext cx="145" cy="159"/>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②</a:t>
                  </a:r>
                </a:p>
              </p:txBody>
            </p:sp>
            <p:sp>
              <p:nvSpPr>
                <p:cNvPr id="32823" name="Line 36"/>
                <p:cNvSpPr>
                  <a:spLocks noChangeShapeType="1"/>
                </p:cNvSpPr>
                <p:nvPr/>
              </p:nvSpPr>
              <p:spPr bwMode="auto">
                <a:xfrm>
                  <a:off x="883" y="1876"/>
                  <a:ext cx="480" cy="0"/>
                </a:xfrm>
                <a:prstGeom prst="line">
                  <a:avLst/>
                </a:prstGeom>
                <a:noFill/>
                <a:ln w="127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32824" name="Line 37"/>
                <p:cNvSpPr>
                  <a:spLocks noChangeShapeType="1"/>
                </p:cNvSpPr>
                <p:nvPr/>
              </p:nvSpPr>
              <p:spPr bwMode="auto">
                <a:xfrm>
                  <a:off x="802" y="1924"/>
                  <a:ext cx="0" cy="48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17798" name="Text Box 38"/>
                <p:cNvSpPr txBox="1">
                  <a:spLocks noChangeArrowheads="1"/>
                </p:cNvSpPr>
                <p:nvPr/>
              </p:nvSpPr>
              <p:spPr bwMode="auto">
                <a:xfrm>
                  <a:off x="1008" y="2548"/>
                  <a:ext cx="288" cy="21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sz="2400" b="1" dirty="0">
                      <a:effectLst>
                        <a:outerShdw blurRad="38100" dist="38100" dir="2700000" algn="tl">
                          <a:srgbClr val="C0C0C0"/>
                        </a:outerShdw>
                      </a:effectLst>
                      <a:latin typeface="幼圆" pitchFamily="49" charset="-122"/>
                      <a:ea typeface="幼圆" pitchFamily="49" charset="-122"/>
                    </a:rPr>
                    <a:t>G1</a:t>
                  </a:r>
                  <a:endParaRPr kumimoji="1" lang="en-US" altLang="zh-CN" sz="2400" dirty="0">
                    <a:latin typeface="幼圆" pitchFamily="49" charset="-122"/>
                    <a:ea typeface="幼圆" pitchFamily="49" charset="-122"/>
                  </a:endParaRPr>
                </a:p>
              </p:txBody>
            </p:sp>
            <p:sp>
              <p:nvSpPr>
                <p:cNvPr id="117799" name="Text Box 39"/>
                <p:cNvSpPr txBox="1">
                  <a:spLocks noChangeArrowheads="1"/>
                </p:cNvSpPr>
                <p:nvPr/>
              </p:nvSpPr>
              <p:spPr bwMode="auto">
                <a:xfrm>
                  <a:off x="720" y="2405"/>
                  <a:ext cx="145" cy="159"/>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③</a:t>
                  </a:r>
                </a:p>
              </p:txBody>
            </p:sp>
            <p:sp>
              <p:nvSpPr>
                <p:cNvPr id="117800" name="Rectangle 40"/>
                <p:cNvSpPr>
                  <a:spLocks noChangeArrowheads="1"/>
                </p:cNvSpPr>
                <p:nvPr/>
              </p:nvSpPr>
              <p:spPr bwMode="auto">
                <a:xfrm>
                  <a:off x="1393" y="2405"/>
                  <a:ext cx="110" cy="159"/>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幼圆" pitchFamily="49" charset="-122"/>
                      <a:ea typeface="幼圆" pitchFamily="49" charset="-122"/>
                    </a:rPr>
                    <a:t>④</a:t>
                  </a:r>
                </a:p>
              </p:txBody>
            </p:sp>
          </p:grpSp>
          <p:sp>
            <p:nvSpPr>
              <p:cNvPr id="32820" name="Line 41"/>
              <p:cNvSpPr>
                <a:spLocks noChangeShapeType="1"/>
              </p:cNvSpPr>
              <p:nvPr/>
            </p:nvSpPr>
            <p:spPr bwMode="auto">
              <a:xfrm flipH="1" flipV="1">
                <a:off x="864" y="1924"/>
                <a:ext cx="528" cy="528"/>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grpSp>
        <p:sp>
          <p:nvSpPr>
            <p:cNvPr id="32818" name="Line 42"/>
            <p:cNvSpPr>
              <a:spLocks noChangeShapeType="1"/>
            </p:cNvSpPr>
            <p:nvPr/>
          </p:nvSpPr>
          <p:spPr bwMode="auto">
            <a:xfrm>
              <a:off x="4910" y="3230"/>
              <a:ext cx="4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804" name="Group 44"/>
          <p:cNvGrpSpPr>
            <a:grpSpLocks/>
          </p:cNvGrpSpPr>
          <p:nvPr/>
        </p:nvGrpSpPr>
        <p:grpSpPr bwMode="auto">
          <a:xfrm>
            <a:off x="3198813" y="3459163"/>
            <a:ext cx="2886075" cy="1524000"/>
            <a:chOff x="2015" y="2179"/>
            <a:chExt cx="1818" cy="960"/>
          </a:xfrm>
        </p:grpSpPr>
        <p:sp>
          <p:nvSpPr>
            <p:cNvPr id="32779" name="Text Box 45"/>
            <p:cNvSpPr txBox="1">
              <a:spLocks noChangeArrowheads="1"/>
            </p:cNvSpPr>
            <p:nvPr/>
          </p:nvSpPr>
          <p:spPr bwMode="auto">
            <a:xfrm>
              <a:off x="2015" y="2227"/>
              <a:ext cx="240" cy="9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sz="1600" b="1" dirty="0">
                  <a:latin typeface="幼圆" pitchFamily="49" charset="-122"/>
                  <a:ea typeface="幼圆" pitchFamily="49" charset="-122"/>
                </a:rPr>
                <a:t>1</a:t>
              </a:r>
            </a:p>
            <a:p>
              <a:pPr>
                <a:spcBef>
                  <a:spcPct val="50000"/>
                </a:spcBef>
              </a:pPr>
              <a:r>
                <a:rPr kumimoji="1" lang="en-US" altLang="zh-CN" sz="1600" b="1" dirty="0">
                  <a:latin typeface="幼圆" pitchFamily="49" charset="-122"/>
                  <a:ea typeface="幼圆" pitchFamily="49" charset="-122"/>
                </a:rPr>
                <a:t>2</a:t>
              </a:r>
            </a:p>
            <a:p>
              <a:pPr>
                <a:spcBef>
                  <a:spcPct val="50000"/>
                </a:spcBef>
              </a:pPr>
              <a:r>
                <a:rPr kumimoji="1" lang="en-US" altLang="zh-CN" sz="1600" b="1" dirty="0">
                  <a:latin typeface="幼圆" pitchFamily="49" charset="-122"/>
                  <a:ea typeface="幼圆" pitchFamily="49" charset="-122"/>
                </a:rPr>
                <a:t>3</a:t>
              </a:r>
            </a:p>
            <a:p>
              <a:pPr>
                <a:spcBef>
                  <a:spcPct val="50000"/>
                </a:spcBef>
              </a:pPr>
              <a:r>
                <a:rPr kumimoji="1" lang="en-US" altLang="zh-CN" sz="1600" b="1" dirty="0">
                  <a:latin typeface="幼圆" pitchFamily="49" charset="-122"/>
                  <a:ea typeface="幼圆" pitchFamily="49" charset="-122"/>
                </a:rPr>
                <a:t>4</a:t>
              </a:r>
            </a:p>
          </p:txBody>
        </p:sp>
        <p:sp>
          <p:nvSpPr>
            <p:cNvPr id="32780" name="Rectangle 46"/>
            <p:cNvSpPr>
              <a:spLocks noChangeArrowheads="1"/>
            </p:cNvSpPr>
            <p:nvPr/>
          </p:nvSpPr>
          <p:spPr bwMode="auto">
            <a:xfrm>
              <a:off x="2243" y="241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32781" name="Rectangle 47"/>
            <p:cNvSpPr>
              <a:spLocks noChangeArrowheads="1"/>
            </p:cNvSpPr>
            <p:nvPr/>
          </p:nvSpPr>
          <p:spPr bwMode="auto">
            <a:xfrm>
              <a:off x="2243" y="265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32782" name="Rectangle 48"/>
            <p:cNvSpPr>
              <a:spLocks noChangeArrowheads="1"/>
            </p:cNvSpPr>
            <p:nvPr/>
          </p:nvSpPr>
          <p:spPr bwMode="auto">
            <a:xfrm>
              <a:off x="2243" y="289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32783" name="Rectangle 49"/>
            <p:cNvSpPr>
              <a:spLocks noChangeArrowheads="1"/>
            </p:cNvSpPr>
            <p:nvPr/>
          </p:nvSpPr>
          <p:spPr bwMode="auto">
            <a:xfrm>
              <a:off x="2531" y="289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32784" name="Rectangle 50"/>
            <p:cNvSpPr>
              <a:spLocks noChangeArrowheads="1"/>
            </p:cNvSpPr>
            <p:nvPr/>
          </p:nvSpPr>
          <p:spPr bwMode="auto">
            <a:xfrm>
              <a:off x="2531" y="265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32785" name="Rectangle 51"/>
            <p:cNvSpPr>
              <a:spLocks noChangeArrowheads="1"/>
            </p:cNvSpPr>
            <p:nvPr/>
          </p:nvSpPr>
          <p:spPr bwMode="auto">
            <a:xfrm>
              <a:off x="2531" y="2419"/>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32786" name="Group 52"/>
            <p:cNvGrpSpPr>
              <a:grpSpLocks/>
            </p:cNvGrpSpPr>
            <p:nvPr/>
          </p:nvGrpSpPr>
          <p:grpSpPr bwMode="auto">
            <a:xfrm>
              <a:off x="2243" y="2179"/>
              <a:ext cx="576" cy="240"/>
              <a:chOff x="2976" y="1056"/>
              <a:chExt cx="576" cy="240"/>
            </a:xfrm>
          </p:grpSpPr>
          <p:sp>
            <p:nvSpPr>
              <p:cNvPr id="32815" name="Rectangle 53"/>
              <p:cNvSpPr>
                <a:spLocks noChangeArrowheads="1"/>
              </p:cNvSpPr>
              <p:nvPr/>
            </p:nvSpPr>
            <p:spPr bwMode="auto">
              <a:xfrm>
                <a:off x="2976"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32816" name="Rectangle 54"/>
              <p:cNvSpPr>
                <a:spLocks noChangeArrowheads="1"/>
              </p:cNvSpPr>
              <p:nvPr/>
            </p:nvSpPr>
            <p:spPr bwMode="auto">
              <a:xfrm>
                <a:off x="3264"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32787" name="Line 55"/>
            <p:cNvSpPr>
              <a:spLocks noChangeShapeType="1"/>
            </p:cNvSpPr>
            <p:nvPr/>
          </p:nvSpPr>
          <p:spPr bwMode="auto">
            <a:xfrm>
              <a:off x="2723" y="2323"/>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788" name="Line 56"/>
            <p:cNvSpPr>
              <a:spLocks noChangeShapeType="1"/>
            </p:cNvSpPr>
            <p:nvPr/>
          </p:nvSpPr>
          <p:spPr bwMode="auto">
            <a:xfrm>
              <a:off x="2723" y="2803"/>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789" name="Line 57"/>
            <p:cNvSpPr>
              <a:spLocks noChangeShapeType="1"/>
            </p:cNvSpPr>
            <p:nvPr/>
          </p:nvSpPr>
          <p:spPr bwMode="auto">
            <a:xfrm>
              <a:off x="2723" y="3043"/>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2790" name="Group 58"/>
            <p:cNvGrpSpPr>
              <a:grpSpLocks/>
            </p:cNvGrpSpPr>
            <p:nvPr/>
          </p:nvGrpSpPr>
          <p:grpSpPr bwMode="auto">
            <a:xfrm>
              <a:off x="3239" y="2707"/>
              <a:ext cx="576" cy="168"/>
              <a:chOff x="2976" y="1056"/>
              <a:chExt cx="576" cy="240"/>
            </a:xfrm>
          </p:grpSpPr>
          <p:sp>
            <p:nvSpPr>
              <p:cNvPr id="32813" name="Rectangle 59"/>
              <p:cNvSpPr>
                <a:spLocks noChangeArrowheads="1"/>
              </p:cNvSpPr>
              <p:nvPr/>
            </p:nvSpPr>
            <p:spPr bwMode="auto">
              <a:xfrm>
                <a:off x="2976"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32814" name="Rectangle 60"/>
              <p:cNvSpPr>
                <a:spLocks noChangeArrowheads="1"/>
              </p:cNvSpPr>
              <p:nvPr/>
            </p:nvSpPr>
            <p:spPr bwMode="auto">
              <a:xfrm>
                <a:off x="3264"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32791" name="Group 61"/>
            <p:cNvGrpSpPr>
              <a:grpSpLocks/>
            </p:cNvGrpSpPr>
            <p:nvPr/>
          </p:nvGrpSpPr>
          <p:grpSpPr bwMode="auto">
            <a:xfrm>
              <a:off x="3251" y="2227"/>
              <a:ext cx="576" cy="168"/>
              <a:chOff x="2976" y="1056"/>
              <a:chExt cx="576" cy="240"/>
            </a:xfrm>
          </p:grpSpPr>
          <p:sp>
            <p:nvSpPr>
              <p:cNvPr id="32811" name="Rectangle 62"/>
              <p:cNvSpPr>
                <a:spLocks noChangeArrowheads="1"/>
              </p:cNvSpPr>
              <p:nvPr/>
            </p:nvSpPr>
            <p:spPr bwMode="auto">
              <a:xfrm>
                <a:off x="2976"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32812" name="Rectangle 63"/>
              <p:cNvSpPr>
                <a:spLocks noChangeArrowheads="1"/>
              </p:cNvSpPr>
              <p:nvPr/>
            </p:nvSpPr>
            <p:spPr bwMode="auto">
              <a:xfrm>
                <a:off x="3264"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32792" name="Group 64"/>
            <p:cNvGrpSpPr>
              <a:grpSpLocks/>
            </p:cNvGrpSpPr>
            <p:nvPr/>
          </p:nvGrpSpPr>
          <p:grpSpPr bwMode="auto">
            <a:xfrm>
              <a:off x="3251" y="2959"/>
              <a:ext cx="576" cy="168"/>
              <a:chOff x="2976" y="1056"/>
              <a:chExt cx="576" cy="240"/>
            </a:xfrm>
          </p:grpSpPr>
          <p:sp>
            <p:nvSpPr>
              <p:cNvPr id="32809" name="Rectangle 65"/>
              <p:cNvSpPr>
                <a:spLocks noChangeArrowheads="1"/>
              </p:cNvSpPr>
              <p:nvPr/>
            </p:nvSpPr>
            <p:spPr bwMode="auto">
              <a:xfrm>
                <a:off x="2976"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32810" name="Rectangle 66"/>
              <p:cNvSpPr>
                <a:spLocks noChangeArrowheads="1"/>
              </p:cNvSpPr>
              <p:nvPr/>
            </p:nvSpPr>
            <p:spPr bwMode="auto">
              <a:xfrm>
                <a:off x="3264"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sp>
          <p:nvSpPr>
            <p:cNvPr id="32793" name="Line 67"/>
            <p:cNvSpPr>
              <a:spLocks noChangeShapeType="1"/>
            </p:cNvSpPr>
            <p:nvPr/>
          </p:nvSpPr>
          <p:spPr bwMode="auto">
            <a:xfrm>
              <a:off x="2729" y="2528"/>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2794" name="Group 68"/>
            <p:cNvGrpSpPr>
              <a:grpSpLocks/>
            </p:cNvGrpSpPr>
            <p:nvPr/>
          </p:nvGrpSpPr>
          <p:grpSpPr bwMode="auto">
            <a:xfrm>
              <a:off x="3257" y="2432"/>
              <a:ext cx="576" cy="168"/>
              <a:chOff x="2976" y="1056"/>
              <a:chExt cx="576" cy="240"/>
            </a:xfrm>
          </p:grpSpPr>
          <p:sp>
            <p:nvSpPr>
              <p:cNvPr id="32807" name="Rectangle 69"/>
              <p:cNvSpPr>
                <a:spLocks noChangeArrowheads="1"/>
              </p:cNvSpPr>
              <p:nvPr/>
            </p:nvSpPr>
            <p:spPr bwMode="auto">
              <a:xfrm>
                <a:off x="2976"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32808" name="Rectangle 70"/>
              <p:cNvSpPr>
                <a:spLocks noChangeArrowheads="1"/>
              </p:cNvSpPr>
              <p:nvPr/>
            </p:nvSpPr>
            <p:spPr bwMode="auto">
              <a:xfrm>
                <a:off x="3264" y="1056"/>
                <a:ext cx="288" cy="240"/>
              </a:xfrm>
              <a:prstGeom prst="rect">
                <a:avLst/>
              </a:prstGeom>
              <a:solidFill>
                <a:srgbClr val="66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nvGrpSpPr>
            <p:cNvPr id="32795" name="Group 71"/>
            <p:cNvGrpSpPr>
              <a:grpSpLocks/>
            </p:cNvGrpSpPr>
            <p:nvPr/>
          </p:nvGrpSpPr>
          <p:grpSpPr bwMode="auto">
            <a:xfrm>
              <a:off x="3646" y="2205"/>
              <a:ext cx="96" cy="144"/>
              <a:chOff x="2400" y="2784"/>
              <a:chExt cx="288" cy="288"/>
            </a:xfrm>
          </p:grpSpPr>
          <p:sp>
            <p:nvSpPr>
              <p:cNvPr id="32805" name="Line 72"/>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806" name="Line 73"/>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2796" name="Group 74"/>
            <p:cNvGrpSpPr>
              <a:grpSpLocks/>
            </p:cNvGrpSpPr>
            <p:nvPr/>
          </p:nvGrpSpPr>
          <p:grpSpPr bwMode="auto">
            <a:xfrm>
              <a:off x="3651" y="2424"/>
              <a:ext cx="96" cy="144"/>
              <a:chOff x="2400" y="2784"/>
              <a:chExt cx="288" cy="288"/>
            </a:xfrm>
          </p:grpSpPr>
          <p:sp>
            <p:nvSpPr>
              <p:cNvPr id="32803" name="Line 75"/>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804" name="Line 76"/>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2797" name="Group 77"/>
            <p:cNvGrpSpPr>
              <a:grpSpLocks/>
            </p:cNvGrpSpPr>
            <p:nvPr/>
          </p:nvGrpSpPr>
          <p:grpSpPr bwMode="auto">
            <a:xfrm>
              <a:off x="3651" y="2704"/>
              <a:ext cx="96" cy="144"/>
              <a:chOff x="2400" y="2784"/>
              <a:chExt cx="288" cy="288"/>
            </a:xfrm>
          </p:grpSpPr>
          <p:sp>
            <p:nvSpPr>
              <p:cNvPr id="32801" name="Line 78"/>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802" name="Line 79"/>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2798" name="Group 80"/>
            <p:cNvGrpSpPr>
              <a:grpSpLocks/>
            </p:cNvGrpSpPr>
            <p:nvPr/>
          </p:nvGrpSpPr>
          <p:grpSpPr bwMode="auto">
            <a:xfrm>
              <a:off x="3651" y="2976"/>
              <a:ext cx="96" cy="144"/>
              <a:chOff x="2400" y="2784"/>
              <a:chExt cx="288" cy="288"/>
            </a:xfrm>
          </p:grpSpPr>
          <p:sp>
            <p:nvSpPr>
              <p:cNvPr id="32799" name="Line 81"/>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800" name="Line 82"/>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0-#ppt_w/2"/>
                                          </p:val>
                                        </p:tav>
                                        <p:tav tm="100000">
                                          <p:val>
                                            <p:strVal val="#ppt_x"/>
                                          </p:val>
                                        </p:tav>
                                      </p:tavLst>
                                    </p:anim>
                                    <p:anim calcmode="lin" valueType="num">
                                      <p:cBhvr additive="base">
                                        <p:cTn id="8" dur="500" fill="hold"/>
                                        <p:tgtEl>
                                          <p:spTgt spid="1177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100"/>
                                  </p:stCondLst>
                                  <p:childTnLst>
                                    <p:set>
                                      <p:cBhvr>
                                        <p:cTn id="11" dur="1" fill="hold">
                                          <p:stCondLst>
                                            <p:cond delay="0"/>
                                          </p:stCondLst>
                                        </p:cTn>
                                        <p:tgtEl>
                                          <p:spTgt spid="117765"/>
                                        </p:tgtEl>
                                        <p:attrNameLst>
                                          <p:attrName>style.visibility</p:attrName>
                                        </p:attrNameLst>
                                      </p:cBhvr>
                                      <p:to>
                                        <p:strVal val="visible"/>
                                      </p:to>
                                    </p:set>
                                    <p:anim calcmode="lin" valueType="num">
                                      <p:cBhvr additive="base">
                                        <p:cTn id="12" dur="500" fill="hold"/>
                                        <p:tgtEl>
                                          <p:spTgt spid="117765"/>
                                        </p:tgtEl>
                                        <p:attrNameLst>
                                          <p:attrName>ppt_x</p:attrName>
                                        </p:attrNameLst>
                                      </p:cBhvr>
                                      <p:tavLst>
                                        <p:tav tm="0">
                                          <p:val>
                                            <p:strVal val="0-#ppt_w/2"/>
                                          </p:val>
                                        </p:tav>
                                        <p:tav tm="100000">
                                          <p:val>
                                            <p:strVal val="#ppt_x"/>
                                          </p:val>
                                        </p:tav>
                                      </p:tavLst>
                                    </p:anim>
                                    <p:anim calcmode="lin" valueType="num">
                                      <p:cBhvr additive="base">
                                        <p:cTn id="13"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790"/>
                                        </p:tgtEl>
                                        <p:attrNameLst>
                                          <p:attrName>style.visibility</p:attrName>
                                        </p:attrNameLst>
                                      </p:cBhvr>
                                      <p:to>
                                        <p:strVal val="visible"/>
                                      </p:to>
                                    </p:set>
                                    <p:anim calcmode="lin" valueType="num">
                                      <p:cBhvr additive="base">
                                        <p:cTn id="18" dur="500" fill="hold"/>
                                        <p:tgtEl>
                                          <p:spTgt spid="117790"/>
                                        </p:tgtEl>
                                        <p:attrNameLst>
                                          <p:attrName>ppt_x</p:attrName>
                                        </p:attrNameLst>
                                      </p:cBhvr>
                                      <p:tavLst>
                                        <p:tav tm="0">
                                          <p:val>
                                            <p:strVal val="0-#ppt_w/2"/>
                                          </p:val>
                                        </p:tav>
                                        <p:tav tm="100000">
                                          <p:val>
                                            <p:strVal val="#ppt_x"/>
                                          </p:val>
                                        </p:tav>
                                      </p:tavLst>
                                    </p:anim>
                                    <p:anim calcmode="lin" valueType="num">
                                      <p:cBhvr additive="base">
                                        <p:cTn id="19" dur="500" fill="hold"/>
                                        <p:tgtEl>
                                          <p:spTgt spid="11779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17804"/>
                                        </p:tgtEl>
                                        <p:attrNameLst>
                                          <p:attrName>style.visibility</p:attrName>
                                        </p:attrNameLst>
                                      </p:cBhvr>
                                      <p:to>
                                        <p:strVal val="visible"/>
                                      </p:to>
                                    </p:set>
                                    <p:anim calcmode="lin" valueType="num">
                                      <p:cBhvr additive="base">
                                        <p:cTn id="24" dur="500" fill="hold"/>
                                        <p:tgtEl>
                                          <p:spTgt spid="117804"/>
                                        </p:tgtEl>
                                        <p:attrNameLst>
                                          <p:attrName>ppt_x</p:attrName>
                                        </p:attrNameLst>
                                      </p:cBhvr>
                                      <p:tavLst>
                                        <p:tav tm="0">
                                          <p:val>
                                            <p:strVal val="#ppt_x"/>
                                          </p:val>
                                        </p:tav>
                                        <p:tav tm="100000">
                                          <p:val>
                                            <p:strVal val="#ppt_x"/>
                                          </p:val>
                                        </p:tav>
                                      </p:tavLst>
                                    </p:anim>
                                    <p:anim calcmode="lin" valueType="num">
                                      <p:cBhvr additive="base">
                                        <p:cTn id="25" dur="500" fill="hold"/>
                                        <p:tgtEl>
                                          <p:spTgt spid="11780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7789"/>
                                        </p:tgtEl>
                                        <p:attrNameLst>
                                          <p:attrName>style.visibility</p:attrName>
                                        </p:attrNameLst>
                                      </p:cBhvr>
                                      <p:to>
                                        <p:strVal val="visible"/>
                                      </p:to>
                                    </p:set>
                                    <p:anim calcmode="lin" valueType="num">
                                      <p:cBhvr additive="base">
                                        <p:cTn id="30" dur="500" fill="hold"/>
                                        <p:tgtEl>
                                          <p:spTgt spid="117789"/>
                                        </p:tgtEl>
                                        <p:attrNameLst>
                                          <p:attrName>ppt_x</p:attrName>
                                        </p:attrNameLst>
                                      </p:cBhvr>
                                      <p:tavLst>
                                        <p:tav tm="0">
                                          <p:val>
                                            <p:strVal val="#ppt_x"/>
                                          </p:val>
                                        </p:tav>
                                        <p:tav tm="100000">
                                          <p:val>
                                            <p:strVal val="#ppt_x"/>
                                          </p:val>
                                        </p:tav>
                                      </p:tavLst>
                                    </p:anim>
                                    <p:anim calcmode="lin" valueType="num">
                                      <p:cBhvr additive="base">
                                        <p:cTn id="31" dur="500" fill="hold"/>
                                        <p:tgtEl>
                                          <p:spTgt spid="1177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P spid="117765" grpId="0" autoUpdateAnimBg="0"/>
      <p:bldP spid="117789" grpId="0" autoUpdateAnimBg="0"/>
      <p:bldP spid="11779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7313" y="44450"/>
            <a:ext cx="9056687" cy="674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chemeClr val="accent2"/>
                </a:solidFill>
                <a:latin typeface="宋体" pitchFamily="2" charset="-122"/>
              </a:rPr>
              <a:t>邻接表的结构定义和建立算法：</a:t>
            </a:r>
          </a:p>
          <a:p>
            <a:pPr eaLnBrk="1" hangingPunct="1"/>
            <a:r>
              <a:rPr lang="zh-CN" altLang="en-US" sz="2400" b="1">
                <a:solidFill>
                  <a:schemeClr val="accent2"/>
                </a:solidFill>
                <a:latin typeface="宋体" pitchFamily="2" charset="-122"/>
              </a:rPr>
              <a:t> </a:t>
            </a:r>
            <a:r>
              <a:rPr lang="en-US" altLang="zh-CN" sz="2400" b="1">
                <a:latin typeface="宋体" pitchFamily="2" charset="-122"/>
              </a:rPr>
              <a:t>typedef  struct node{ //</a:t>
            </a:r>
            <a:r>
              <a:rPr lang="zh-CN" altLang="en-US" sz="2400" b="1">
                <a:latin typeface="宋体" pitchFamily="2" charset="-122"/>
              </a:rPr>
              <a:t>边表结点</a:t>
            </a:r>
          </a:p>
          <a:p>
            <a:pPr eaLnBrk="1" hangingPunct="1"/>
            <a:r>
              <a:rPr lang="zh-CN" altLang="en-US" sz="2400" b="1">
                <a:latin typeface="宋体" pitchFamily="2" charset="-122"/>
              </a:rPr>
              <a:t>   </a:t>
            </a:r>
            <a:r>
              <a:rPr lang="en-US" altLang="zh-CN" sz="2400" b="1">
                <a:latin typeface="宋体" pitchFamily="2" charset="-122"/>
              </a:rPr>
              <a:t>int adjtex;         //</a:t>
            </a:r>
            <a:r>
              <a:rPr lang="zh-CN" altLang="en-US" sz="2400" b="1">
                <a:latin typeface="宋体" pitchFamily="2" charset="-122"/>
              </a:rPr>
              <a:t>邻接点域</a:t>
            </a:r>
          </a:p>
          <a:p>
            <a:pPr eaLnBrk="1" hangingPunct="1"/>
            <a:r>
              <a:rPr lang="zh-CN" altLang="en-US" sz="2400" b="1">
                <a:latin typeface="宋体" pitchFamily="2" charset="-122"/>
              </a:rPr>
              <a:t>   </a:t>
            </a:r>
            <a:r>
              <a:rPr lang="en-US" altLang="zh-CN" sz="2400" b="1">
                <a:latin typeface="宋体" pitchFamily="2" charset="-122"/>
              </a:rPr>
              <a:t>struct node *next;  //</a:t>
            </a:r>
            <a:r>
              <a:rPr lang="zh-CN" altLang="en-US" sz="2400" b="1">
                <a:latin typeface="宋体" pitchFamily="2" charset="-122"/>
              </a:rPr>
              <a:t>链域</a:t>
            </a:r>
          </a:p>
          <a:p>
            <a:pPr eaLnBrk="1" hangingPunct="1"/>
            <a:r>
              <a:rPr lang="zh-CN" altLang="en-US" sz="2400" b="1">
                <a:latin typeface="宋体" pitchFamily="2" charset="-122"/>
              </a:rPr>
              <a:t>  </a:t>
            </a:r>
            <a:r>
              <a:rPr lang="en-US" altLang="zh-CN" sz="2400" b="1">
                <a:latin typeface="宋体" pitchFamily="2" charset="-122"/>
              </a:rPr>
              <a:t>}EdgeNode;           //</a:t>
            </a:r>
            <a:r>
              <a:rPr lang="zh-CN" altLang="en-US" sz="2400" b="1">
                <a:latin typeface="宋体" pitchFamily="2" charset="-122"/>
              </a:rPr>
              <a:t>若也表示边上的权，增加一个数据域</a:t>
            </a:r>
          </a:p>
          <a:p>
            <a:pPr eaLnBrk="1" hangingPunct="1"/>
            <a:r>
              <a:rPr lang="zh-CN" altLang="en-US" sz="2400" b="1">
                <a:latin typeface="宋体" pitchFamily="2" charset="-122"/>
              </a:rPr>
              <a:t> </a:t>
            </a:r>
            <a:r>
              <a:rPr lang="en-US" altLang="zh-CN" sz="2400" b="1">
                <a:latin typeface="宋体" pitchFamily="2" charset="-122"/>
              </a:rPr>
              <a:t>typedef  struct vnode{ //</a:t>
            </a:r>
            <a:r>
              <a:rPr lang="zh-CN" altLang="en-US" sz="2400" b="1">
                <a:latin typeface="宋体" pitchFamily="2" charset="-122"/>
              </a:rPr>
              <a:t>顶点表结点 </a:t>
            </a:r>
          </a:p>
          <a:p>
            <a:pPr eaLnBrk="1" hangingPunct="1"/>
            <a:r>
              <a:rPr lang="zh-CN" altLang="en-US" sz="2400" b="1">
                <a:latin typeface="宋体" pitchFamily="2" charset="-122"/>
              </a:rPr>
              <a:t>   </a:t>
            </a:r>
            <a:r>
              <a:rPr lang="en-US" altLang="zh-CN" sz="2400" b="1">
                <a:latin typeface="宋体" pitchFamily="2" charset="-122"/>
              </a:rPr>
              <a:t>VertexType  vertex;  //</a:t>
            </a:r>
            <a:r>
              <a:rPr lang="zh-CN" altLang="en-US" sz="2400" b="1">
                <a:latin typeface="宋体" pitchFamily="2" charset="-122"/>
              </a:rPr>
              <a:t>顶点域</a:t>
            </a:r>
          </a:p>
          <a:p>
            <a:pPr eaLnBrk="1" hangingPunct="1"/>
            <a:r>
              <a:rPr lang="zh-CN" altLang="en-US" sz="2400" b="1">
                <a:latin typeface="宋体" pitchFamily="2" charset="-122"/>
              </a:rPr>
              <a:t>   </a:t>
            </a:r>
            <a:r>
              <a:rPr lang="en-US" altLang="zh-CN" sz="2400" b="1">
                <a:latin typeface="宋体" pitchFamily="2" charset="-122"/>
              </a:rPr>
              <a:t>EdgeNode *firstedeg; // </a:t>
            </a:r>
            <a:r>
              <a:rPr lang="zh-CN" altLang="en-US" sz="2400" b="1">
                <a:latin typeface="宋体" pitchFamily="2" charset="-122"/>
              </a:rPr>
              <a:t>边表头指针</a:t>
            </a:r>
          </a:p>
          <a:p>
            <a:pPr eaLnBrk="1" hangingPunct="1"/>
            <a:r>
              <a:rPr lang="zh-CN" altLang="en-US" sz="2400" b="1">
                <a:latin typeface="宋体" pitchFamily="2" charset="-122"/>
              </a:rPr>
              <a:t> </a:t>
            </a:r>
            <a:r>
              <a:rPr lang="en-US" altLang="zh-CN" sz="2400" b="1">
                <a:latin typeface="宋体" pitchFamily="2" charset="-122"/>
              </a:rPr>
              <a:t>} VertexNode;</a:t>
            </a:r>
          </a:p>
          <a:p>
            <a:pPr eaLnBrk="1" hangingPunct="1"/>
            <a:r>
              <a:rPr lang="en-US" altLang="zh-CN" sz="2400" b="1">
                <a:latin typeface="宋体" pitchFamily="2" charset="-122"/>
              </a:rPr>
              <a:t> typedef VertexNode AdjList[MaxNodeNum];</a:t>
            </a:r>
          </a:p>
          <a:p>
            <a:pPr eaLnBrk="1" hangingPunct="1"/>
            <a:r>
              <a:rPr lang="en-US" altLang="zh-CN" sz="2400" b="1">
                <a:latin typeface="宋体" pitchFamily="2" charset="-122"/>
              </a:rPr>
              <a:t> typedef  struct{</a:t>
            </a:r>
          </a:p>
          <a:p>
            <a:pPr eaLnBrk="1" hangingPunct="1"/>
            <a:r>
              <a:rPr lang="en-US" altLang="zh-CN" sz="2400" b="1">
                <a:latin typeface="宋体" pitchFamily="2" charset="-122"/>
              </a:rPr>
              <a:t>    AdjList  adjlist;// </a:t>
            </a:r>
            <a:r>
              <a:rPr lang="zh-CN" altLang="en-US" sz="2400" b="1">
                <a:latin typeface="宋体" pitchFamily="2" charset="-122"/>
              </a:rPr>
              <a:t>邻接表</a:t>
            </a:r>
          </a:p>
          <a:p>
            <a:pPr eaLnBrk="1" hangingPunct="1"/>
            <a:r>
              <a:rPr lang="zh-CN" altLang="en-US" sz="2400" b="1">
                <a:latin typeface="宋体" pitchFamily="2" charset="-122"/>
              </a:rPr>
              <a:t>    </a:t>
            </a:r>
            <a:r>
              <a:rPr lang="en-US" altLang="zh-CN" sz="2400" b="1">
                <a:latin typeface="宋体" pitchFamily="2" charset="-122"/>
              </a:rPr>
              <a:t>int n,e;         //</a:t>
            </a:r>
            <a:r>
              <a:rPr lang="zh-CN" altLang="en-US" sz="2400" b="1">
                <a:latin typeface="宋体" pitchFamily="2" charset="-122"/>
              </a:rPr>
              <a:t>顶点数和边数</a:t>
            </a:r>
          </a:p>
          <a:p>
            <a:pPr eaLnBrk="1" hangingPunct="1"/>
            <a:r>
              <a:rPr lang="zh-CN" altLang="en-US" sz="2400" b="1">
                <a:latin typeface="宋体" pitchFamily="2" charset="-122"/>
              </a:rPr>
              <a:t> </a:t>
            </a:r>
            <a:r>
              <a:rPr lang="en-US" altLang="zh-CN" sz="2400" b="1">
                <a:latin typeface="宋体" pitchFamily="2" charset="-122"/>
              </a:rPr>
              <a:t>}ALGraph;  //</a:t>
            </a:r>
            <a:r>
              <a:rPr lang="zh-CN" altLang="en-US" sz="2400" b="1">
                <a:latin typeface="宋体" pitchFamily="2" charset="-122"/>
              </a:rPr>
              <a:t>对于简单应用无需定义此类型，直接使用</a:t>
            </a:r>
            <a:r>
              <a:rPr lang="en-US" altLang="zh-CN" sz="2400" b="1">
                <a:latin typeface="宋体" pitchFamily="2" charset="-122"/>
              </a:rPr>
              <a:t>AdjList </a:t>
            </a:r>
          </a:p>
          <a:p>
            <a:pPr eaLnBrk="1" hangingPunct="1"/>
            <a:r>
              <a:rPr lang="en-US" altLang="zh-CN" sz="2400" b="1">
                <a:latin typeface="宋体" pitchFamily="2" charset="-122"/>
              </a:rPr>
              <a:t>                                         </a:t>
            </a:r>
            <a:r>
              <a:rPr lang="zh-CN" altLang="en-US" sz="2400" b="1">
                <a:latin typeface="宋体" pitchFamily="2" charset="-122"/>
              </a:rPr>
              <a:t>类型。</a:t>
            </a:r>
          </a:p>
          <a:p>
            <a:pPr eaLnBrk="1" hangingPunct="1"/>
            <a:r>
              <a:rPr lang="zh-CN" altLang="en-US" sz="2400" b="1">
                <a:solidFill>
                  <a:srgbClr val="FF0000"/>
                </a:solidFill>
                <a:latin typeface="宋体" pitchFamily="2" charset="-122"/>
              </a:rPr>
              <a:t>建立无向图的邻接表</a:t>
            </a:r>
          </a:p>
          <a:p>
            <a:pPr eaLnBrk="1" hangingPunct="1"/>
            <a:r>
              <a:rPr lang="zh-CN" altLang="en-US" sz="2400" b="1">
                <a:latin typeface="宋体" pitchFamily="2" charset="-122"/>
              </a:rPr>
              <a:t> </a:t>
            </a:r>
            <a:r>
              <a:rPr lang="en-US" altLang="zh-CN" sz="2400" b="1">
                <a:latin typeface="宋体" pitchFamily="2" charset="-122"/>
              </a:rPr>
              <a:t>void CreateALGraph(ALGraph *G)</a:t>
            </a:r>
          </a:p>
          <a:p>
            <a:pPr eaLnBrk="1" hangingPunct="1"/>
            <a:r>
              <a:rPr lang="en-US" altLang="zh-CN" sz="2400" b="1">
                <a:latin typeface="宋体" pitchFamily="2" charset="-122"/>
              </a:rPr>
              <a:t>  { int i.j.k; EdgeNode *s;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15" end="15"/>
                                            </p:txEl>
                                          </p:spTgt>
                                        </p:tgtEl>
                                        <p:attrNameLst>
                                          <p:attrName>style.visibility</p:attrName>
                                        </p:attrNameLst>
                                      </p:cBhvr>
                                      <p:to>
                                        <p:strVal val="visible"/>
                                      </p:to>
                                    </p:set>
                                    <p:anim calcmode="lin" valueType="num">
                                      <p:cBhvr additive="base">
                                        <p:cTn id="7" dur="500" fill="hold"/>
                                        <p:tgtEl>
                                          <p:spTgt spid="21506">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6">
                                            <p:txEl>
                                              <p:pRg st="16" end="16"/>
                                            </p:txEl>
                                          </p:spTgt>
                                        </p:tgtEl>
                                        <p:attrNameLst>
                                          <p:attrName>style.visibility</p:attrName>
                                        </p:attrNameLst>
                                      </p:cBhvr>
                                      <p:to>
                                        <p:strVal val="visible"/>
                                      </p:to>
                                    </p:set>
                                    <p:anim calcmode="lin" valueType="num">
                                      <p:cBhvr additive="base">
                                        <p:cTn id="13" dur="500" fill="hold"/>
                                        <p:tgtEl>
                                          <p:spTgt spid="21506">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06">
                                            <p:txEl>
                                              <p:pRg st="17" end="17"/>
                                            </p:txEl>
                                          </p:spTgt>
                                        </p:tgtEl>
                                        <p:attrNameLst>
                                          <p:attrName>style.visibility</p:attrName>
                                        </p:attrNameLst>
                                      </p:cBhvr>
                                      <p:to>
                                        <p:strVal val="visible"/>
                                      </p:to>
                                    </p:set>
                                    <p:anim calcmode="lin" valueType="num">
                                      <p:cBhvr additive="base">
                                        <p:cTn id="19" dur="500" fill="hold"/>
                                        <p:tgtEl>
                                          <p:spTgt spid="21506">
                                            <p:txEl>
                                              <p:pRg st="17"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6">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0" y="0"/>
            <a:ext cx="9144000" cy="6858000"/>
          </a:xfrm>
        </p:spPr>
        <p:txBody>
          <a:bodyPr>
            <a:normAutofit/>
          </a:bodyPr>
          <a:lstStyle/>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scanf(“%d%d”,&amp;G-&gt;n,&amp;G-&gt;e);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读入顶点数和边数</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for(i=0;i&lt;G-&gt;n;i++){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建立顶点表</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G-&gt;adjlist[i].vertex=getchar( );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读入顶点信息</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G-&gt;adjlist[i].firstedge=NULL;}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边表置空</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for(k=0;k&lt;G-&gt;e;k++){             </a:t>
            </a:r>
            <a:r>
              <a:rPr lang="en-US" altLang="zh-CN" sz="2400" smtClean="0">
                <a:solidFill>
                  <a:srgbClr val="00B050"/>
                </a:solidFill>
                <a:ea typeface="宋体" pitchFamily="2" charset="-122"/>
              </a:rPr>
              <a:t> //</a:t>
            </a:r>
            <a:r>
              <a:rPr lang="zh-CN" altLang="en-US" sz="2400" smtClean="0">
                <a:solidFill>
                  <a:srgbClr val="00B050"/>
                </a:solidFill>
                <a:ea typeface="宋体" pitchFamily="2" charset="-122"/>
              </a:rPr>
              <a:t>建立边表</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scanf(“%d%d”,&amp;i,&amp;j);           </a:t>
            </a:r>
            <a:r>
              <a:rPr lang="en-US" altLang="zh-CN" sz="2400" smtClean="0">
                <a:solidFill>
                  <a:srgbClr val="00B050"/>
                </a:solidFill>
                <a:ea typeface="宋体" pitchFamily="2" charset="-122"/>
              </a:rPr>
              <a:t> //</a:t>
            </a:r>
            <a:r>
              <a:rPr lang="zh-CN" altLang="en-US" sz="2400" smtClean="0">
                <a:solidFill>
                  <a:srgbClr val="00B050"/>
                </a:solidFill>
                <a:ea typeface="宋体" pitchFamily="2" charset="-122"/>
              </a:rPr>
              <a:t>读入边</a:t>
            </a:r>
            <a:r>
              <a:rPr lang="en-US" altLang="zh-CN" sz="2400" smtClean="0">
                <a:solidFill>
                  <a:srgbClr val="00B050"/>
                </a:solidFill>
                <a:ea typeface="宋体" pitchFamily="2" charset="-122"/>
              </a:rPr>
              <a:t>(vi,vj)</a:t>
            </a:r>
            <a:r>
              <a:rPr lang="zh-CN" altLang="en-US" sz="2400" smtClean="0">
                <a:solidFill>
                  <a:srgbClr val="00B050"/>
                </a:solidFill>
                <a:ea typeface="宋体" pitchFamily="2" charset="-122"/>
              </a:rPr>
              <a:t>的顶点对序</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s=(EdgeNode  *)malloc(sizeof(EdgeNode));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生成边表结点</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s-&gt;adjvex=j;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邻结点的序号为</a:t>
            </a:r>
            <a:r>
              <a:rPr lang="en-US" altLang="zh-CN" sz="2400" smtClean="0">
                <a:solidFill>
                  <a:srgbClr val="00B050"/>
                </a:solidFill>
                <a:ea typeface="宋体" pitchFamily="2" charset="-122"/>
              </a:rPr>
              <a:t>j</a:t>
            </a:r>
          </a:p>
          <a:p>
            <a:pPr fontAlgn="auto">
              <a:lnSpc>
                <a:spcPct val="90000"/>
              </a:lnSpc>
              <a:buFontTx/>
              <a:buNone/>
              <a:defRPr/>
            </a:pPr>
            <a:r>
              <a:rPr lang="en-US" altLang="zh-CN" sz="2400" smtClean="0">
                <a:ea typeface="宋体" pitchFamily="2" charset="-122"/>
              </a:rPr>
              <a:t>   s-&gt;next=G-&gt; adjlist[i].firstedge;</a:t>
            </a:r>
            <a:r>
              <a:rPr lang="en-US" altLang="zh-CN" sz="2400" smtClean="0">
                <a:solidFill>
                  <a:srgbClr val="FF0000"/>
                </a:solidFill>
                <a:ea typeface="宋体" pitchFamily="2" charset="-122"/>
              </a:rPr>
              <a:t>//</a:t>
            </a:r>
            <a:r>
              <a:rPr lang="zh-CN" altLang="en-US" sz="2400" smtClean="0">
                <a:solidFill>
                  <a:srgbClr val="FF0000"/>
                </a:solidFill>
                <a:ea typeface="宋体" pitchFamily="2" charset="-122"/>
              </a:rPr>
              <a:t>前插入</a:t>
            </a:r>
            <a:endParaRPr lang="en-US" altLang="zh-CN" sz="2400" smtClean="0">
              <a:solidFill>
                <a:srgbClr val="FF0000"/>
              </a:solidFill>
              <a:ea typeface="宋体" pitchFamily="2" charset="-122"/>
            </a:endParaRPr>
          </a:p>
          <a:p>
            <a:pPr fontAlgn="auto">
              <a:lnSpc>
                <a:spcPct val="90000"/>
              </a:lnSpc>
              <a:buFontTx/>
              <a:buNone/>
              <a:defRPr/>
            </a:pPr>
            <a:r>
              <a:rPr lang="en-US" altLang="zh-CN" sz="2400" smtClean="0">
                <a:ea typeface="宋体" pitchFamily="2" charset="-122"/>
              </a:rPr>
              <a:t>   G-&gt; adjlist[i].firstedge=s;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将新结点*</a:t>
            </a:r>
            <a:r>
              <a:rPr lang="en-US" altLang="zh-CN" sz="2400" smtClean="0">
                <a:solidFill>
                  <a:srgbClr val="00B050"/>
                </a:solidFill>
                <a:ea typeface="宋体" pitchFamily="2" charset="-122"/>
              </a:rPr>
              <a:t>s</a:t>
            </a:r>
            <a:r>
              <a:rPr lang="zh-CN" altLang="en-US" sz="2400" smtClean="0">
                <a:solidFill>
                  <a:srgbClr val="00B050"/>
                </a:solidFill>
                <a:ea typeface="宋体" pitchFamily="2" charset="-122"/>
              </a:rPr>
              <a:t>插入</a:t>
            </a:r>
            <a:r>
              <a:rPr lang="en-US" altLang="zh-CN" sz="2400" smtClean="0">
                <a:solidFill>
                  <a:srgbClr val="00B050"/>
                </a:solidFill>
                <a:ea typeface="宋体" pitchFamily="2" charset="-122"/>
              </a:rPr>
              <a:t>vi</a:t>
            </a:r>
            <a:r>
              <a:rPr lang="zh-CN" altLang="en-US" sz="2400" smtClean="0">
                <a:solidFill>
                  <a:srgbClr val="00B050"/>
                </a:solidFill>
                <a:ea typeface="宋体" pitchFamily="2" charset="-122"/>
              </a:rPr>
              <a:t>头部</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s= (EdgeNode  *)malloc(sizeof(EdgeNode));</a:t>
            </a:r>
          </a:p>
          <a:p>
            <a:pPr fontAlgn="auto">
              <a:lnSpc>
                <a:spcPct val="90000"/>
              </a:lnSpc>
              <a:buFontTx/>
              <a:buNone/>
              <a:defRPr/>
            </a:pPr>
            <a:r>
              <a:rPr lang="en-US" altLang="zh-CN" sz="2400" smtClean="0">
                <a:ea typeface="宋体" pitchFamily="2" charset="-122"/>
              </a:rPr>
              <a:t>   s-&gt;adjvex=i;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邻接序号为</a:t>
            </a:r>
            <a:r>
              <a:rPr lang="en-US" altLang="zh-CN" sz="2400" smtClean="0">
                <a:solidFill>
                  <a:srgbClr val="00B050"/>
                </a:solidFill>
                <a:ea typeface="宋体" pitchFamily="2" charset="-122"/>
              </a:rPr>
              <a:t>i</a:t>
            </a:r>
          </a:p>
          <a:p>
            <a:pPr fontAlgn="auto">
              <a:lnSpc>
                <a:spcPct val="90000"/>
              </a:lnSpc>
              <a:buFontTx/>
              <a:buNone/>
              <a:defRPr/>
            </a:pPr>
            <a:r>
              <a:rPr lang="en-US" altLang="zh-CN" sz="2400" smtClean="0">
                <a:ea typeface="宋体" pitchFamily="2" charset="-122"/>
              </a:rPr>
              <a:t>   s-&gt;next=G-&gt; adjlist[j].firstedge;</a:t>
            </a:r>
          </a:p>
          <a:p>
            <a:pPr fontAlgn="auto">
              <a:lnSpc>
                <a:spcPct val="90000"/>
              </a:lnSpc>
              <a:buFontTx/>
              <a:buNone/>
              <a:defRPr/>
            </a:pPr>
            <a:r>
              <a:rPr lang="en-US" altLang="zh-CN" sz="2400" smtClean="0">
                <a:ea typeface="宋体" pitchFamily="2" charset="-122"/>
              </a:rPr>
              <a:t>   G-&gt; adjlist[j].firstedge=s;  </a:t>
            </a:r>
            <a:r>
              <a:rPr lang="en-US" altLang="zh-CN" sz="2400" smtClean="0">
                <a:solidFill>
                  <a:srgbClr val="00B050"/>
                </a:solidFill>
                <a:ea typeface="宋体" pitchFamily="2" charset="-122"/>
              </a:rPr>
              <a:t>//</a:t>
            </a:r>
            <a:r>
              <a:rPr lang="zh-CN" altLang="en-US" sz="2400" smtClean="0">
                <a:solidFill>
                  <a:srgbClr val="00B050"/>
                </a:solidFill>
                <a:ea typeface="宋体" pitchFamily="2" charset="-122"/>
              </a:rPr>
              <a:t>将新结点*</a:t>
            </a:r>
            <a:r>
              <a:rPr lang="en-US" altLang="zh-CN" sz="2400" smtClean="0">
                <a:solidFill>
                  <a:srgbClr val="00B050"/>
                </a:solidFill>
                <a:ea typeface="宋体" pitchFamily="2" charset="-122"/>
              </a:rPr>
              <a:t>s</a:t>
            </a:r>
            <a:r>
              <a:rPr lang="zh-CN" altLang="en-US" sz="2400" smtClean="0">
                <a:solidFill>
                  <a:srgbClr val="00B050"/>
                </a:solidFill>
                <a:ea typeface="宋体" pitchFamily="2" charset="-122"/>
              </a:rPr>
              <a:t>插入</a:t>
            </a:r>
            <a:r>
              <a:rPr lang="en-US" altLang="zh-CN" sz="2400" smtClean="0">
                <a:solidFill>
                  <a:srgbClr val="00B050"/>
                </a:solidFill>
                <a:ea typeface="宋体" pitchFamily="2" charset="-122"/>
              </a:rPr>
              <a:t>vj</a:t>
            </a:r>
            <a:r>
              <a:rPr lang="zh-CN" altLang="en-US" sz="2400" smtClean="0">
                <a:solidFill>
                  <a:srgbClr val="00B050"/>
                </a:solidFill>
                <a:ea typeface="宋体" pitchFamily="2" charset="-122"/>
              </a:rPr>
              <a:t>头部</a:t>
            </a:r>
          </a:p>
          <a:p>
            <a:pPr fontAlgn="auto">
              <a:lnSpc>
                <a:spcPct val="90000"/>
              </a:lnSpc>
              <a:buFontTx/>
              <a:buNone/>
              <a:defRPr/>
            </a:pPr>
            <a:r>
              <a:rPr lang="zh-CN" altLang="en-US" sz="2400" smtClean="0">
                <a:ea typeface="宋体" pitchFamily="2" charset="-122"/>
              </a:rPr>
              <a:t>  </a:t>
            </a:r>
            <a:r>
              <a:rPr lang="en-US" altLang="zh-CN" sz="2400" smtClean="0">
                <a:ea typeface="宋体" pitchFamily="2" charset="-122"/>
              </a:rPr>
              <a:t>}</a:t>
            </a:r>
          </a:p>
          <a:p>
            <a:pPr fontAlgn="auto">
              <a:lnSpc>
                <a:spcPct val="90000"/>
              </a:lnSpc>
              <a:buFontTx/>
              <a:buNone/>
              <a:defRPr/>
            </a:pPr>
            <a:r>
              <a:rPr lang="en-US" altLang="zh-CN" sz="2400" smtClean="0">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530">
                                            <p:txEl>
                                              <p:pRg st="2" end="2"/>
                                            </p:txEl>
                                          </p:spTgt>
                                        </p:tgtEl>
                                        <p:attrNameLst>
                                          <p:attrName>style.visibility</p:attrName>
                                        </p:attrNameLst>
                                      </p:cBhvr>
                                      <p:to>
                                        <p:strVal val="visible"/>
                                      </p:to>
                                    </p:set>
                                    <p:anim calcmode="lin" valueType="num">
                                      <p:cBhvr additive="base">
                                        <p:cTn id="17"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 calcmode="lin" valueType="num">
                                      <p:cBhvr additive="base">
                                        <p:cTn id="21"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2530">
                                            <p:txEl>
                                              <p:pRg st="4" end="4"/>
                                            </p:txEl>
                                          </p:spTgt>
                                        </p:tgtEl>
                                        <p:attrNameLst>
                                          <p:attrName>style.visibility</p:attrName>
                                        </p:attrNameLst>
                                      </p:cBhvr>
                                      <p:to>
                                        <p:strVal val="visible"/>
                                      </p:to>
                                    </p:set>
                                    <p:anim calcmode="lin" valueType="num">
                                      <p:cBhvr additive="base">
                                        <p:cTn id="27"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2530">
                                            <p:txEl>
                                              <p:pRg st="14" end="14"/>
                                            </p:txEl>
                                          </p:spTgt>
                                        </p:tgtEl>
                                        <p:attrNameLst>
                                          <p:attrName>style.visibility</p:attrName>
                                        </p:attrNameLst>
                                      </p:cBhvr>
                                      <p:to>
                                        <p:strVal val="visible"/>
                                      </p:to>
                                    </p:set>
                                    <p:anim calcmode="lin" valueType="num">
                                      <p:cBhvr additive="base">
                                        <p:cTn id="33" dur="500" fill="hold"/>
                                        <p:tgtEl>
                                          <p:spTgt spid="22530">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2530">
                                            <p:txEl>
                                              <p:pRg st="5" end="5"/>
                                            </p:txEl>
                                          </p:spTgt>
                                        </p:tgtEl>
                                        <p:attrNameLst>
                                          <p:attrName>style.visibility</p:attrName>
                                        </p:attrNameLst>
                                      </p:cBhvr>
                                      <p:to>
                                        <p:strVal val="visible"/>
                                      </p:to>
                                    </p:set>
                                    <p:anim calcmode="lin" valueType="num">
                                      <p:cBhvr additive="base">
                                        <p:cTn id="39" dur="5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5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2530">
                                            <p:txEl>
                                              <p:pRg st="6" end="6"/>
                                            </p:txEl>
                                          </p:spTgt>
                                        </p:tgtEl>
                                        <p:attrNameLst>
                                          <p:attrName>style.visibility</p:attrName>
                                        </p:attrNameLst>
                                      </p:cBhvr>
                                      <p:to>
                                        <p:strVal val="visible"/>
                                      </p:to>
                                    </p:set>
                                    <p:anim calcmode="lin" valueType="num">
                                      <p:cBhvr additive="base">
                                        <p:cTn id="45" dur="500" fill="hold"/>
                                        <p:tgtEl>
                                          <p:spTgt spid="22530">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530">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2530">
                                            <p:txEl>
                                              <p:pRg st="7" end="7"/>
                                            </p:txEl>
                                          </p:spTgt>
                                        </p:tgtEl>
                                        <p:attrNameLst>
                                          <p:attrName>style.visibility</p:attrName>
                                        </p:attrNameLst>
                                      </p:cBhvr>
                                      <p:to>
                                        <p:strVal val="visible"/>
                                      </p:to>
                                    </p:set>
                                    <p:anim calcmode="lin" valueType="num">
                                      <p:cBhvr additive="base">
                                        <p:cTn id="49" dur="500" fill="hold"/>
                                        <p:tgtEl>
                                          <p:spTgt spid="2253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0">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2530">
                                            <p:txEl>
                                              <p:pRg st="8" end="8"/>
                                            </p:txEl>
                                          </p:spTgt>
                                        </p:tgtEl>
                                        <p:attrNameLst>
                                          <p:attrName>style.visibility</p:attrName>
                                        </p:attrNameLst>
                                      </p:cBhvr>
                                      <p:to>
                                        <p:strVal val="visible"/>
                                      </p:to>
                                    </p:set>
                                    <p:anim calcmode="lin" valueType="num">
                                      <p:cBhvr additive="base">
                                        <p:cTn id="53" dur="500" fill="hold"/>
                                        <p:tgtEl>
                                          <p:spTgt spid="22530">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530">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2530">
                                            <p:txEl>
                                              <p:pRg st="9" end="9"/>
                                            </p:txEl>
                                          </p:spTgt>
                                        </p:tgtEl>
                                        <p:attrNameLst>
                                          <p:attrName>style.visibility</p:attrName>
                                        </p:attrNameLst>
                                      </p:cBhvr>
                                      <p:to>
                                        <p:strVal val="visible"/>
                                      </p:to>
                                    </p:set>
                                    <p:anim calcmode="lin" valueType="num">
                                      <p:cBhvr additive="base">
                                        <p:cTn id="57" dur="500" fill="hold"/>
                                        <p:tgtEl>
                                          <p:spTgt spid="22530">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53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2530">
                                            <p:txEl>
                                              <p:pRg st="10" end="10"/>
                                            </p:txEl>
                                          </p:spTgt>
                                        </p:tgtEl>
                                        <p:attrNameLst>
                                          <p:attrName>style.visibility</p:attrName>
                                        </p:attrNameLst>
                                      </p:cBhvr>
                                      <p:to>
                                        <p:strVal val="visible"/>
                                      </p:to>
                                    </p:set>
                                    <p:anim calcmode="lin" valueType="num">
                                      <p:cBhvr additive="base">
                                        <p:cTn id="63" dur="500" fill="hold"/>
                                        <p:tgtEl>
                                          <p:spTgt spid="22530">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2530">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530">
                                            <p:txEl>
                                              <p:pRg st="11" end="11"/>
                                            </p:txEl>
                                          </p:spTgt>
                                        </p:tgtEl>
                                        <p:attrNameLst>
                                          <p:attrName>style.visibility</p:attrName>
                                        </p:attrNameLst>
                                      </p:cBhvr>
                                      <p:to>
                                        <p:strVal val="visible"/>
                                      </p:to>
                                    </p:set>
                                    <p:anim calcmode="lin" valueType="num">
                                      <p:cBhvr additive="base">
                                        <p:cTn id="67" dur="500" fill="hold"/>
                                        <p:tgtEl>
                                          <p:spTgt spid="22530">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2530">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2530">
                                            <p:txEl>
                                              <p:pRg st="12" end="12"/>
                                            </p:txEl>
                                          </p:spTgt>
                                        </p:tgtEl>
                                        <p:attrNameLst>
                                          <p:attrName>style.visibility</p:attrName>
                                        </p:attrNameLst>
                                      </p:cBhvr>
                                      <p:to>
                                        <p:strVal val="visible"/>
                                      </p:to>
                                    </p:set>
                                    <p:anim calcmode="lin" valueType="num">
                                      <p:cBhvr additive="base">
                                        <p:cTn id="71" dur="500" fill="hold"/>
                                        <p:tgtEl>
                                          <p:spTgt spid="22530">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2530">
                                            <p:txEl>
                                              <p:pRg st="12" end="12"/>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530">
                                            <p:txEl>
                                              <p:pRg st="13" end="13"/>
                                            </p:txEl>
                                          </p:spTgt>
                                        </p:tgtEl>
                                        <p:attrNameLst>
                                          <p:attrName>style.visibility</p:attrName>
                                        </p:attrNameLst>
                                      </p:cBhvr>
                                      <p:to>
                                        <p:strVal val="visible"/>
                                      </p:to>
                                    </p:set>
                                    <p:anim calcmode="lin" valueType="num">
                                      <p:cBhvr additive="base">
                                        <p:cTn id="75" dur="500" fill="hold"/>
                                        <p:tgtEl>
                                          <p:spTgt spid="22530">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253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0" y="0"/>
            <a:ext cx="9144000" cy="6858000"/>
          </a:xfrm>
        </p:spPr>
        <p:txBody>
          <a:bodyPr>
            <a:normAutofit lnSpcReduction="10000"/>
          </a:bodyPr>
          <a:lstStyle/>
          <a:p>
            <a:pPr fontAlgn="auto">
              <a:buFontTx/>
              <a:buNone/>
              <a:defRPr/>
            </a:pPr>
            <a:r>
              <a:rPr lang="zh-CN" altLang="en-US" sz="2400" b="1" dirty="0" smtClean="0">
                <a:solidFill>
                  <a:srgbClr val="FFFF00"/>
                </a:solidFill>
                <a:ea typeface="宋体" pitchFamily="2" charset="-122"/>
              </a:rPr>
              <a:t> </a:t>
            </a:r>
            <a:r>
              <a:rPr lang="en-US" altLang="zh-CN" sz="2400" b="1" dirty="0" smtClean="0">
                <a:solidFill>
                  <a:srgbClr val="FFFF00"/>
                </a:solidFill>
                <a:ea typeface="宋体" pitchFamily="2" charset="-122"/>
              </a:rPr>
              <a:t>7.2.3  </a:t>
            </a:r>
            <a:r>
              <a:rPr lang="zh-CN" altLang="en-US" sz="2400" b="1" dirty="0" smtClean="0">
                <a:solidFill>
                  <a:srgbClr val="FFFF00"/>
                </a:solidFill>
                <a:ea typeface="宋体" pitchFamily="2" charset="-122"/>
              </a:rPr>
              <a:t>图的</a:t>
            </a:r>
            <a:r>
              <a:rPr lang="zh-CN" altLang="en-US" sz="2400" b="1" dirty="0" smtClean="0">
                <a:solidFill>
                  <a:srgbClr val="FFFF00"/>
                </a:solidFill>
                <a:latin typeface="宋体" pitchFamily="2" charset="-122"/>
                <a:ea typeface="宋体" pitchFamily="2" charset="-122"/>
              </a:rPr>
              <a:t>邻接矩阵与邻接表表示的比较</a:t>
            </a:r>
          </a:p>
          <a:p>
            <a:pPr fontAlgn="auto">
              <a:buFontTx/>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1.</a:t>
            </a:r>
            <a:r>
              <a:rPr lang="zh-CN" altLang="en-US" sz="2400" b="1" dirty="0" smtClean="0">
                <a:latin typeface="宋体" pitchFamily="2" charset="-122"/>
                <a:ea typeface="宋体" pitchFamily="2" charset="-122"/>
              </a:rPr>
              <a:t>一个图的邻接矩阵表示是唯一的；邻接表表示不唯一。</a:t>
            </a:r>
          </a:p>
          <a:p>
            <a:pPr fontAlgn="auto">
              <a:buFontTx/>
              <a:buNone/>
              <a:defRPr/>
            </a:pPr>
            <a:r>
              <a:rPr lang="zh-CN" altLang="en-US" sz="2400" b="1" dirty="0" smtClean="0">
                <a:latin typeface="宋体" pitchFamily="2" charset="-122"/>
                <a:ea typeface="宋体" pitchFamily="2" charset="-122"/>
              </a:rPr>
              <a:t>   邻接表中各边表结点的次序取决于建立算法和及输入边的次序</a:t>
            </a:r>
            <a:r>
              <a:rPr lang="en-US" altLang="zh-CN" sz="2400" b="1" dirty="0" smtClean="0">
                <a:latin typeface="宋体" pitchFamily="2" charset="-122"/>
                <a:ea typeface="宋体" pitchFamily="2" charset="-122"/>
              </a:rPr>
              <a:t>.</a:t>
            </a:r>
          </a:p>
          <a:p>
            <a:pPr fontAlgn="auto">
              <a:buFontTx/>
              <a:buNone/>
              <a:defRPr/>
            </a:pPr>
            <a:r>
              <a:rPr lang="en-US" altLang="zh-CN" sz="2400" b="1" dirty="0" smtClean="0">
                <a:latin typeface="宋体" pitchFamily="2" charset="-122"/>
                <a:ea typeface="宋体" pitchFamily="2" charset="-122"/>
              </a:rPr>
              <a:t>   2.</a:t>
            </a:r>
            <a:r>
              <a:rPr lang="zh-CN" altLang="en-US" sz="2400" b="1" dirty="0" smtClean="0">
                <a:latin typeface="宋体" pitchFamily="2" charset="-122"/>
                <a:ea typeface="宋体" pitchFamily="2" charset="-122"/>
              </a:rPr>
              <a:t>邻接表（逆邻接表）中，每个边表对应邻接矩阵中的一行</a:t>
            </a:r>
            <a:r>
              <a:rPr lang="en-US" altLang="zh-CN" sz="2400" b="1" dirty="0" smtClean="0">
                <a:latin typeface="宋体" pitchFamily="2" charset="-122"/>
                <a:ea typeface="宋体" pitchFamily="2" charset="-122"/>
              </a:rPr>
              <a:t>(</a:t>
            </a:r>
          </a:p>
          <a:p>
            <a:pPr fontAlgn="auto">
              <a:buFontTx/>
              <a:buNone/>
              <a:defRPr/>
            </a:pP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或一列）；边表中结点的个数等于邻接矩阵中的一行</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或一列</a:t>
            </a:r>
            <a:r>
              <a:rPr lang="en-US" altLang="zh-CN" sz="2400" b="1" dirty="0" smtClean="0">
                <a:latin typeface="宋体" pitchFamily="2" charset="-122"/>
                <a:ea typeface="宋体" pitchFamily="2" charset="-122"/>
              </a:rPr>
              <a:t>)</a:t>
            </a:r>
          </a:p>
          <a:p>
            <a:pPr fontAlgn="auto">
              <a:buFontTx/>
              <a:buNone/>
              <a:defRPr/>
            </a:pP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非</a:t>
            </a:r>
            <a:r>
              <a:rPr lang="en-US" altLang="zh-CN" sz="2400" b="1" dirty="0" smtClean="0">
                <a:latin typeface="宋体" pitchFamily="2" charset="-122"/>
                <a:ea typeface="宋体" pitchFamily="2" charset="-122"/>
              </a:rPr>
              <a:t>0</a:t>
            </a:r>
            <a:r>
              <a:rPr lang="zh-CN" altLang="en-US" sz="2400" b="1" dirty="0" smtClean="0">
                <a:latin typeface="宋体" pitchFamily="2" charset="-122"/>
                <a:ea typeface="宋体" pitchFamily="2" charset="-122"/>
              </a:rPr>
              <a:t>元素的个数。</a:t>
            </a:r>
          </a:p>
          <a:p>
            <a:pPr fontAlgn="auto">
              <a:buFontTx/>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3.</a:t>
            </a:r>
            <a:r>
              <a:rPr lang="zh-CN" altLang="en-US" sz="2400" b="1" dirty="0" smtClean="0">
                <a:latin typeface="宋体" pitchFamily="2" charset="-122"/>
                <a:ea typeface="宋体" pitchFamily="2" charset="-122"/>
              </a:rPr>
              <a:t>邻接表或逆邻接表的空间复杂度为</a:t>
            </a:r>
            <a:r>
              <a:rPr lang="en-US" altLang="zh-CN" sz="2400" b="1" dirty="0" smtClean="0">
                <a:latin typeface="宋体" pitchFamily="2" charset="-122"/>
                <a:ea typeface="宋体" pitchFamily="2" charset="-122"/>
              </a:rPr>
              <a:t>S(</a:t>
            </a:r>
            <a:r>
              <a:rPr lang="en-US" altLang="zh-CN" sz="2400" b="1" dirty="0" err="1" smtClean="0">
                <a:latin typeface="宋体" pitchFamily="2" charset="-122"/>
                <a:ea typeface="宋体" pitchFamily="2" charset="-122"/>
              </a:rPr>
              <a:t>n,e</a:t>
            </a:r>
            <a:r>
              <a:rPr lang="en-US" altLang="zh-CN" sz="2400" b="1" dirty="0" smtClean="0">
                <a:latin typeface="宋体" pitchFamily="2" charset="-122"/>
                <a:ea typeface="宋体" pitchFamily="2" charset="-122"/>
              </a:rPr>
              <a:t>)=O(</a:t>
            </a:r>
            <a:r>
              <a:rPr lang="en-US" altLang="zh-CN" sz="2400" b="1" dirty="0" err="1" smtClean="0">
                <a:latin typeface="宋体" pitchFamily="2" charset="-122"/>
                <a:ea typeface="宋体" pitchFamily="2" charset="-122"/>
              </a:rPr>
              <a:t>n+e</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。若图中的边数</a:t>
            </a:r>
            <a:r>
              <a:rPr lang="en-US" altLang="zh-CN" sz="2400" b="1" dirty="0" smtClean="0">
                <a:latin typeface="宋体" pitchFamily="2" charset="-122"/>
                <a:ea typeface="宋体" pitchFamily="2" charset="-122"/>
              </a:rPr>
              <a:t>e</a:t>
            </a:r>
            <a:r>
              <a:rPr lang="zh-CN" altLang="en-US" sz="2400" b="1" dirty="0" smtClean="0">
                <a:latin typeface="宋体" pitchFamily="2" charset="-122"/>
                <a:ea typeface="宋体" pitchFamily="2" charset="-122"/>
              </a:rPr>
              <a:t>远远小于</a:t>
            </a:r>
            <a:r>
              <a:rPr lang="en-US" altLang="zh-CN" sz="2400" b="1" dirty="0" smtClean="0">
                <a:latin typeface="宋体" pitchFamily="2" charset="-122"/>
                <a:ea typeface="宋体" pitchFamily="2" charset="-122"/>
              </a:rPr>
              <a:t>n</a:t>
            </a:r>
            <a:r>
              <a:rPr lang="en-US" altLang="zh-CN" sz="2400" b="1" baseline="30000" dirty="0" smtClean="0">
                <a:latin typeface="宋体" pitchFamily="2" charset="-122"/>
                <a:ea typeface="宋体" pitchFamily="2" charset="-122"/>
              </a:rPr>
              <a:t>2</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称为稀疏图，其邻接表比邻接矩阵要节省存储空间。当边数</a:t>
            </a:r>
            <a:r>
              <a:rPr lang="en-US" altLang="zh-CN" sz="2400" b="1" dirty="0" smtClean="0">
                <a:latin typeface="宋体" pitchFamily="2" charset="-122"/>
                <a:ea typeface="宋体" pitchFamily="2" charset="-122"/>
              </a:rPr>
              <a:t>e</a:t>
            </a:r>
            <a:r>
              <a:rPr lang="zh-CN" altLang="en-US" sz="2400" b="1" dirty="0" smtClean="0">
                <a:latin typeface="宋体" pitchFamily="2" charset="-122"/>
                <a:ea typeface="宋体" pitchFamily="2" charset="-122"/>
              </a:rPr>
              <a:t>接近</a:t>
            </a:r>
            <a:r>
              <a:rPr lang="en-US" altLang="zh-CN" sz="2400" b="1" dirty="0" smtClean="0">
                <a:latin typeface="宋体" pitchFamily="2" charset="-122"/>
                <a:ea typeface="宋体" pitchFamily="2" charset="-122"/>
              </a:rPr>
              <a:t>n</a:t>
            </a:r>
            <a:r>
              <a:rPr lang="en-US" altLang="zh-CN" sz="2400" b="1" baseline="30000" dirty="0" smtClean="0">
                <a:latin typeface="宋体" pitchFamily="2" charset="-122"/>
                <a:ea typeface="宋体" pitchFamily="2" charset="-122"/>
              </a:rPr>
              <a:t>2</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（无向图</a:t>
            </a:r>
            <a:r>
              <a:rPr lang="en-US" altLang="zh-CN" sz="2400" b="1" dirty="0" smtClean="0">
                <a:latin typeface="宋体" pitchFamily="2" charset="-122"/>
                <a:ea typeface="宋体" pitchFamily="2" charset="-122"/>
              </a:rPr>
              <a:t>:e</a:t>
            </a:r>
            <a:r>
              <a:rPr lang="zh-CN" altLang="en-US" sz="2400" b="1" dirty="0" smtClean="0">
                <a:latin typeface="宋体" pitchFamily="2" charset="-122"/>
                <a:ea typeface="宋体" pitchFamily="2" charset="-122"/>
              </a:rPr>
              <a:t>接近</a:t>
            </a:r>
            <a:r>
              <a:rPr lang="en-US" altLang="zh-CN" sz="2400" b="1" dirty="0" smtClean="0">
                <a:latin typeface="宋体" pitchFamily="2" charset="-122"/>
                <a:ea typeface="宋体" pitchFamily="2" charset="-122"/>
              </a:rPr>
              <a:t>n(n-1)/2;</a:t>
            </a:r>
            <a:r>
              <a:rPr lang="zh-CN" altLang="en-US" sz="2400" b="1" dirty="0" smtClean="0">
                <a:latin typeface="宋体" pitchFamily="2" charset="-122"/>
                <a:ea typeface="宋体" pitchFamily="2" charset="-122"/>
              </a:rPr>
              <a:t>有向图</a:t>
            </a:r>
            <a:r>
              <a:rPr lang="en-US" altLang="zh-CN" sz="2400" b="1" dirty="0" smtClean="0">
                <a:latin typeface="宋体" pitchFamily="2" charset="-122"/>
                <a:ea typeface="宋体" pitchFamily="2" charset="-122"/>
              </a:rPr>
              <a:t>:e</a:t>
            </a:r>
            <a:r>
              <a:rPr lang="zh-CN" altLang="en-US" sz="2400" b="1" dirty="0" smtClean="0">
                <a:latin typeface="宋体" pitchFamily="2" charset="-122"/>
                <a:ea typeface="宋体" pitchFamily="2" charset="-122"/>
              </a:rPr>
              <a:t>接近</a:t>
            </a:r>
            <a:r>
              <a:rPr lang="en-US" altLang="zh-CN" sz="2400" b="1" dirty="0" smtClean="0">
                <a:latin typeface="宋体" pitchFamily="2" charset="-122"/>
                <a:ea typeface="宋体" pitchFamily="2" charset="-122"/>
              </a:rPr>
              <a:t>n(n-1)</a:t>
            </a:r>
            <a:r>
              <a:rPr lang="zh-CN" altLang="en-US" sz="2400" b="1" dirty="0" smtClean="0">
                <a:latin typeface="宋体" pitchFamily="2" charset="-122"/>
                <a:ea typeface="宋体" pitchFamily="2" charset="-122"/>
              </a:rPr>
              <a:t>）时，称为稠密图</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考虑链域占空间，应选择邻接矩阵存</a:t>
            </a:r>
          </a:p>
          <a:p>
            <a:pPr fontAlgn="auto">
              <a:buFontTx/>
              <a:buNone/>
              <a:defRPr/>
            </a:pPr>
            <a:r>
              <a:rPr lang="zh-CN" altLang="en-US" sz="2400" b="1" dirty="0" smtClean="0">
                <a:latin typeface="宋体" pitchFamily="2" charset="-122"/>
                <a:ea typeface="宋体" pitchFamily="2" charset="-122"/>
              </a:rPr>
              <a:t>  储为宜。</a:t>
            </a:r>
          </a:p>
          <a:p>
            <a:pPr fontAlgn="auto">
              <a:buFontTx/>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4. </a:t>
            </a:r>
            <a:r>
              <a:rPr lang="zh-CN" altLang="en-US" sz="2400" b="1" dirty="0" smtClean="0">
                <a:latin typeface="宋体" pitchFamily="2" charset="-122"/>
                <a:ea typeface="宋体" pitchFamily="2" charset="-122"/>
              </a:rPr>
              <a:t>求有向图顶点的度，采用邻接矩阵比邻接表结构方便。在</a:t>
            </a:r>
          </a:p>
          <a:p>
            <a:pPr fontAlgn="auto">
              <a:buFontTx/>
              <a:buNone/>
              <a:defRPr/>
            </a:pPr>
            <a:r>
              <a:rPr lang="zh-CN" altLang="en-US" sz="2400" b="1" dirty="0" smtClean="0">
                <a:latin typeface="宋体" pitchFamily="2" charset="-122"/>
                <a:ea typeface="宋体" pitchFamily="2" charset="-122"/>
              </a:rPr>
              <a:t>  邻接表结构中，求顶点的出度容易，入度困难。逆邻接表中，求</a:t>
            </a:r>
          </a:p>
          <a:p>
            <a:pPr fontAlgn="auto">
              <a:buFontTx/>
              <a:buNone/>
              <a:defRPr/>
            </a:pPr>
            <a:r>
              <a:rPr lang="zh-CN" altLang="en-US" sz="2400" b="1" dirty="0" smtClean="0">
                <a:latin typeface="宋体" pitchFamily="2" charset="-122"/>
                <a:ea typeface="宋体" pitchFamily="2" charset="-122"/>
              </a:rPr>
              <a:t>  顶点的入度容易，出度困难。</a:t>
            </a:r>
          </a:p>
          <a:p>
            <a:pPr fontAlgn="auto">
              <a:buFontTx/>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5.</a:t>
            </a:r>
            <a:r>
              <a:rPr lang="zh-CN" altLang="en-US" sz="2400" b="1" dirty="0" smtClean="0">
                <a:latin typeface="宋体" pitchFamily="2" charset="-122"/>
                <a:ea typeface="宋体" pitchFamily="2" charset="-122"/>
              </a:rPr>
              <a:t>判断边，邻接矩阵比邻接表容易；求边数：邻接矩阵中花费的时间复杂度为</a:t>
            </a:r>
            <a:r>
              <a:rPr lang="en-US" altLang="zh-CN" sz="2400" b="1" dirty="0" smtClean="0">
                <a:latin typeface="宋体" pitchFamily="2" charset="-122"/>
                <a:ea typeface="宋体" pitchFamily="2" charset="-122"/>
              </a:rPr>
              <a:t>O(n</a:t>
            </a:r>
            <a:r>
              <a:rPr lang="en-US" altLang="zh-CN" sz="2400" b="1" baseline="30000" dirty="0" smtClean="0">
                <a:latin typeface="宋体" pitchFamily="2" charset="-122"/>
                <a:ea typeface="宋体" pitchFamily="2" charset="-122"/>
              </a:rPr>
              <a:t>2</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邻接表中花费的时间复杂度为</a:t>
            </a:r>
            <a:r>
              <a:rPr lang="en-US" altLang="zh-CN" sz="2400" b="1" dirty="0" smtClean="0">
                <a:latin typeface="宋体" pitchFamily="2" charset="-122"/>
                <a:ea typeface="宋体" pitchFamily="2" charset="-122"/>
              </a:rPr>
              <a:t>O(</a:t>
            </a:r>
            <a:r>
              <a:rPr lang="en-US" altLang="zh-CN" sz="2400" b="1" dirty="0" err="1" smtClean="0">
                <a:latin typeface="宋体" pitchFamily="2" charset="-122"/>
                <a:ea typeface="宋体" pitchFamily="2" charset="-122"/>
              </a:rPr>
              <a:t>n+e</a:t>
            </a:r>
            <a:r>
              <a:rPr lang="en-US" altLang="zh-CN" sz="2400" b="1" dirty="0" smtClean="0">
                <a:latin typeface="宋体" pitchFamily="2" charset="-122"/>
                <a:ea typeface="宋体" pitchFamily="2" charset="-122"/>
              </a:rPr>
              <a:t>)   </a:t>
            </a:r>
          </a:p>
          <a:p>
            <a:pPr fontAlgn="auto">
              <a:buFontTx/>
              <a:buNone/>
              <a:defRPr/>
            </a:pPr>
            <a:r>
              <a:rPr lang="en-US" altLang="zh-CN" sz="2400" b="1" dirty="0" smtClean="0">
                <a:latin typeface="宋体" pitchFamily="2" charset="-122"/>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1" end="1"/>
                                            </p:txEl>
                                          </p:spTgt>
                                        </p:tgtEl>
                                        <p:attrNameLst>
                                          <p:attrName>ppt_c</p:attrName>
                                        </p:attrNameLst>
                                      </p:cBhvr>
                                      <p:to>
                                        <a:srgbClr val="FF0000"/>
                                      </p:to>
                                    </p:animClr>
                                  </p:subTnLst>
                                </p:cTn>
                              </p:par>
                              <p:par>
                                <p:cTn id="9" presetID="2" presetClass="entr" presetSubtype="4"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anim calcmode="lin" valueType="num">
                                      <p:cBhvr additive="base">
                                        <p:cTn id="11"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2" end="2"/>
                                            </p:txEl>
                                          </p:spTgt>
                                        </p:tgtEl>
                                        <p:attrNameLst>
                                          <p:attrName>ppt_c</p:attrName>
                                        </p:attrNameLst>
                                      </p:cBhvr>
                                      <p:to>
                                        <a:srgbClr val="FF000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554">
                                            <p:txEl>
                                              <p:pRg st="3" end="3"/>
                                            </p:txEl>
                                          </p:spTgt>
                                        </p:tgtEl>
                                        <p:attrNameLst>
                                          <p:attrName>style.visibility</p:attrName>
                                        </p:attrNameLst>
                                      </p:cBhvr>
                                      <p:to>
                                        <p:strVal val="visible"/>
                                      </p:to>
                                    </p:set>
                                    <p:anim calcmode="lin" valueType="num">
                                      <p:cBhvr additive="base">
                                        <p:cTn id="17"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4">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3" end="3"/>
                                            </p:txEl>
                                          </p:spTgt>
                                        </p:tgtEl>
                                        <p:attrNameLst>
                                          <p:attrName>ppt_c</p:attrName>
                                        </p:attrNameLst>
                                      </p:cBhvr>
                                      <p:to>
                                        <a:srgbClr val="FF0000"/>
                                      </p:to>
                                    </p:animClr>
                                  </p:subTnLst>
                                </p:cTn>
                              </p:par>
                              <p:par>
                                <p:cTn id="19" presetID="2" presetClass="entr" presetSubtype="4" fill="hold" nodeType="withEffect">
                                  <p:stCondLst>
                                    <p:cond delay="0"/>
                                  </p:stCondLst>
                                  <p:childTnLst>
                                    <p:set>
                                      <p:cBhvr>
                                        <p:cTn id="20" dur="1" fill="hold">
                                          <p:stCondLst>
                                            <p:cond delay="0"/>
                                          </p:stCondLst>
                                        </p:cTn>
                                        <p:tgtEl>
                                          <p:spTgt spid="23554">
                                            <p:txEl>
                                              <p:pRg st="4" end="4"/>
                                            </p:txEl>
                                          </p:spTgt>
                                        </p:tgtEl>
                                        <p:attrNameLst>
                                          <p:attrName>style.visibility</p:attrName>
                                        </p:attrNameLst>
                                      </p:cBhvr>
                                      <p:to>
                                        <p:strVal val="visible"/>
                                      </p:to>
                                    </p:set>
                                    <p:anim calcmode="lin" valueType="num">
                                      <p:cBhvr additive="base">
                                        <p:cTn id="21"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4">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4" end="4"/>
                                            </p:txEl>
                                          </p:spTgt>
                                        </p:tgtEl>
                                        <p:attrNameLst>
                                          <p:attrName>ppt_c</p:attrName>
                                        </p:attrNameLst>
                                      </p:cBhvr>
                                      <p:to>
                                        <a:srgbClr val="FF0000"/>
                                      </p:to>
                                    </p:animClr>
                                  </p:subTnLst>
                                </p:cTn>
                              </p:par>
                              <p:par>
                                <p:cTn id="23" presetID="2" presetClass="entr" presetSubtype="4" fill="hold" nodeType="withEffect">
                                  <p:stCondLst>
                                    <p:cond delay="0"/>
                                  </p:stCondLst>
                                  <p:childTnLst>
                                    <p:set>
                                      <p:cBhvr>
                                        <p:cTn id="24" dur="1" fill="hold">
                                          <p:stCondLst>
                                            <p:cond delay="0"/>
                                          </p:stCondLst>
                                        </p:cTn>
                                        <p:tgtEl>
                                          <p:spTgt spid="23554">
                                            <p:txEl>
                                              <p:pRg st="5" end="5"/>
                                            </p:txEl>
                                          </p:spTgt>
                                        </p:tgtEl>
                                        <p:attrNameLst>
                                          <p:attrName>style.visibility</p:attrName>
                                        </p:attrNameLst>
                                      </p:cBhvr>
                                      <p:to>
                                        <p:strVal val="visible"/>
                                      </p:to>
                                    </p:set>
                                    <p:anim calcmode="lin" valueType="num">
                                      <p:cBhvr additive="base">
                                        <p:cTn id="25"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5" end="5"/>
                                            </p:txEl>
                                          </p:spTgt>
                                        </p:tgtEl>
                                        <p:attrNameLst>
                                          <p:attrName>ppt_c</p:attrName>
                                        </p:attrNameLst>
                                      </p:cBhvr>
                                      <p:to>
                                        <a:srgbClr val="FF00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6" end="6"/>
                                            </p:txEl>
                                          </p:spTgt>
                                        </p:tgtEl>
                                        <p:attrNameLst>
                                          <p:attrName>style.visibility</p:attrName>
                                        </p:attrNameLst>
                                      </p:cBhvr>
                                      <p:to>
                                        <p:strVal val="visible"/>
                                      </p:to>
                                    </p:set>
                                    <p:anim calcmode="lin" valueType="num">
                                      <p:cBhvr additive="base">
                                        <p:cTn id="31"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6" end="6"/>
                                            </p:txEl>
                                          </p:spTgt>
                                        </p:tgtEl>
                                        <p:attrNameLst>
                                          <p:attrName>ppt_c</p:attrName>
                                        </p:attrNameLst>
                                      </p:cBhvr>
                                      <p:to>
                                        <a:srgbClr val="FF0000"/>
                                      </p:to>
                                    </p:animClr>
                                  </p:subTnLst>
                                </p:cTn>
                              </p:par>
                              <p:par>
                                <p:cTn id="33" presetID="2" presetClass="entr" presetSubtype="4" fill="hold" nodeType="withEffect">
                                  <p:stCondLst>
                                    <p:cond delay="0"/>
                                  </p:stCondLst>
                                  <p:childTnLst>
                                    <p:set>
                                      <p:cBhvr>
                                        <p:cTn id="34" dur="1" fill="hold">
                                          <p:stCondLst>
                                            <p:cond delay="0"/>
                                          </p:stCondLst>
                                        </p:cTn>
                                        <p:tgtEl>
                                          <p:spTgt spid="23554">
                                            <p:txEl>
                                              <p:pRg st="7" end="7"/>
                                            </p:txEl>
                                          </p:spTgt>
                                        </p:tgtEl>
                                        <p:attrNameLst>
                                          <p:attrName>style.visibility</p:attrName>
                                        </p:attrNameLst>
                                      </p:cBhvr>
                                      <p:to>
                                        <p:strVal val="visible"/>
                                      </p:to>
                                    </p:set>
                                    <p:anim calcmode="lin" valueType="num">
                                      <p:cBhvr additive="base">
                                        <p:cTn id="35"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4">
                                            <p:txEl>
                                              <p:pRg st="7"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7" end="7"/>
                                            </p:txEl>
                                          </p:spTgt>
                                        </p:tgtEl>
                                        <p:attrNameLst>
                                          <p:attrName>ppt_c</p:attrName>
                                        </p:attrNameLst>
                                      </p:cBhvr>
                                      <p:to>
                                        <a:srgbClr val="FF0000"/>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3554">
                                            <p:txEl>
                                              <p:pRg st="8" end="8"/>
                                            </p:txEl>
                                          </p:spTgt>
                                        </p:tgtEl>
                                        <p:attrNameLst>
                                          <p:attrName>style.visibility</p:attrName>
                                        </p:attrNameLst>
                                      </p:cBhvr>
                                      <p:to>
                                        <p:strVal val="visible"/>
                                      </p:to>
                                    </p:set>
                                    <p:anim calcmode="lin" valueType="num">
                                      <p:cBhvr additive="base">
                                        <p:cTn id="41"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554">
                                            <p:txEl>
                                              <p:pRg st="8" end="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8" end="8"/>
                                            </p:txEl>
                                          </p:spTgt>
                                        </p:tgtEl>
                                        <p:attrNameLst>
                                          <p:attrName>ppt_c</p:attrName>
                                        </p:attrNameLst>
                                      </p:cBhvr>
                                      <p:to>
                                        <a:srgbClr val="FF0000"/>
                                      </p:to>
                                    </p:animClr>
                                  </p:subTnLst>
                                </p:cTn>
                              </p:par>
                              <p:par>
                                <p:cTn id="43" presetID="2" presetClass="entr" presetSubtype="4" fill="hold" nodeType="withEffect">
                                  <p:stCondLst>
                                    <p:cond delay="0"/>
                                  </p:stCondLst>
                                  <p:childTnLst>
                                    <p:set>
                                      <p:cBhvr>
                                        <p:cTn id="44" dur="1" fill="hold">
                                          <p:stCondLst>
                                            <p:cond delay="0"/>
                                          </p:stCondLst>
                                        </p:cTn>
                                        <p:tgtEl>
                                          <p:spTgt spid="23554">
                                            <p:txEl>
                                              <p:pRg st="9" end="9"/>
                                            </p:txEl>
                                          </p:spTgt>
                                        </p:tgtEl>
                                        <p:attrNameLst>
                                          <p:attrName>style.visibility</p:attrName>
                                        </p:attrNameLst>
                                      </p:cBhvr>
                                      <p:to>
                                        <p:strVal val="visible"/>
                                      </p:to>
                                    </p:set>
                                    <p:anim calcmode="lin" valueType="num">
                                      <p:cBhvr additive="base">
                                        <p:cTn id="45"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3554">
                                            <p:txEl>
                                              <p:pRg st="9" end="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9" end="9"/>
                                            </p:txEl>
                                          </p:spTgt>
                                        </p:tgtEl>
                                        <p:attrNameLst>
                                          <p:attrName>ppt_c</p:attrName>
                                        </p:attrNameLst>
                                      </p:cBhvr>
                                      <p:to>
                                        <a:srgbClr val="FF0000"/>
                                      </p:to>
                                    </p:animClr>
                                  </p:subTnLst>
                                </p:cTn>
                              </p:par>
                              <p:par>
                                <p:cTn id="47" presetID="2" presetClass="entr" presetSubtype="4" fill="hold" nodeType="withEffect">
                                  <p:stCondLst>
                                    <p:cond delay="0"/>
                                  </p:stCondLst>
                                  <p:childTnLst>
                                    <p:set>
                                      <p:cBhvr>
                                        <p:cTn id="48" dur="1" fill="hold">
                                          <p:stCondLst>
                                            <p:cond delay="0"/>
                                          </p:stCondLst>
                                        </p:cTn>
                                        <p:tgtEl>
                                          <p:spTgt spid="23554">
                                            <p:txEl>
                                              <p:pRg st="10" end="10"/>
                                            </p:txEl>
                                          </p:spTgt>
                                        </p:tgtEl>
                                        <p:attrNameLst>
                                          <p:attrName>style.visibility</p:attrName>
                                        </p:attrNameLst>
                                      </p:cBhvr>
                                      <p:to>
                                        <p:strVal val="visible"/>
                                      </p:to>
                                    </p:set>
                                    <p:anim calcmode="lin" valueType="num">
                                      <p:cBhvr additive="base">
                                        <p:cTn id="49" dur="500" fill="hold"/>
                                        <p:tgtEl>
                                          <p:spTgt spid="2355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4">
                                            <p:txEl>
                                              <p:pRg st="10" end="1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10" end="10"/>
                                            </p:txEl>
                                          </p:spTgt>
                                        </p:tgtEl>
                                        <p:attrNameLst>
                                          <p:attrName>ppt_c</p:attrName>
                                        </p:attrNameLst>
                                      </p:cBhvr>
                                      <p:to>
                                        <a:srgbClr val="FF0000"/>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3554">
                                            <p:txEl>
                                              <p:pRg st="11" end="11"/>
                                            </p:txEl>
                                          </p:spTgt>
                                        </p:tgtEl>
                                        <p:attrNameLst>
                                          <p:attrName>style.visibility</p:attrName>
                                        </p:attrNameLst>
                                      </p:cBhvr>
                                      <p:to>
                                        <p:strVal val="visible"/>
                                      </p:to>
                                    </p:set>
                                    <p:anim calcmode="lin" valueType="num">
                                      <p:cBhvr additive="base">
                                        <p:cTn id="55" dur="500" fill="hold"/>
                                        <p:tgtEl>
                                          <p:spTgt spid="2355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4">
                                            <p:txEl>
                                              <p:pRg st="11" end="1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3554">
                                            <p:txEl>
                                              <p:pRg st="11" end="11"/>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80000"/>
              </a:lnSpc>
              <a:buFontTx/>
              <a:buNone/>
            </a:pPr>
            <a:r>
              <a:rPr lang="zh-CN" altLang="en-US" b="1" dirty="0"/>
              <a:t>图</a:t>
            </a:r>
            <a:r>
              <a:rPr lang="en-US" altLang="zh-CN" b="1" dirty="0"/>
              <a:t>G</a:t>
            </a:r>
            <a:r>
              <a:rPr lang="zh-CN" altLang="en-US" b="1" dirty="0"/>
              <a:t>由顶点集</a:t>
            </a:r>
            <a:r>
              <a:rPr lang="en-US" altLang="zh-CN" b="1" dirty="0"/>
              <a:t>V</a:t>
            </a:r>
            <a:r>
              <a:rPr lang="zh-CN" altLang="en-US" b="1" dirty="0"/>
              <a:t>和关系集</a:t>
            </a:r>
            <a:r>
              <a:rPr lang="en-US" altLang="zh-CN" b="1" dirty="0"/>
              <a:t>E</a:t>
            </a:r>
            <a:r>
              <a:rPr lang="zh-CN" altLang="en-US" b="1" dirty="0"/>
              <a:t>组成</a:t>
            </a:r>
            <a:r>
              <a:rPr lang="en-US" altLang="zh-CN" b="1" dirty="0"/>
              <a:t>,</a:t>
            </a:r>
            <a:r>
              <a:rPr lang="zh-CN" altLang="en-US" b="1" dirty="0"/>
              <a:t>记为</a:t>
            </a:r>
          </a:p>
          <a:p>
            <a:pPr eaLnBrk="1" hangingPunct="1">
              <a:lnSpc>
                <a:spcPct val="80000"/>
              </a:lnSpc>
              <a:buFontTx/>
              <a:buNone/>
            </a:pPr>
            <a:r>
              <a:rPr lang="zh-CN" altLang="en-US" b="1" dirty="0">
                <a:solidFill>
                  <a:srgbClr val="FFFF00"/>
                </a:solidFill>
              </a:rPr>
              <a:t>    </a:t>
            </a:r>
            <a:r>
              <a:rPr lang="en-US" altLang="zh-CN" b="1" dirty="0">
                <a:solidFill>
                  <a:srgbClr val="FFFF00"/>
                </a:solidFill>
              </a:rPr>
              <a:t>G=(V,E)</a:t>
            </a:r>
          </a:p>
          <a:p>
            <a:pPr eaLnBrk="1" hangingPunct="1">
              <a:lnSpc>
                <a:spcPct val="80000"/>
              </a:lnSpc>
              <a:buFontTx/>
              <a:buNone/>
            </a:pPr>
            <a:r>
              <a:rPr lang="en-US" altLang="zh-CN" b="1" dirty="0"/>
              <a:t>  V</a:t>
            </a:r>
            <a:r>
              <a:rPr lang="zh-CN" altLang="en-US" b="1" dirty="0"/>
              <a:t>是顶点</a:t>
            </a:r>
            <a:r>
              <a:rPr lang="en-US" altLang="zh-CN" b="1" dirty="0"/>
              <a:t>(</a:t>
            </a:r>
            <a:r>
              <a:rPr lang="zh-CN" altLang="en-US" b="1" dirty="0"/>
              <a:t>元素</a:t>
            </a:r>
            <a:r>
              <a:rPr lang="en-US" altLang="zh-CN" b="1" dirty="0"/>
              <a:t>)</a:t>
            </a:r>
            <a:r>
              <a:rPr lang="zh-CN" altLang="en-US" b="1" dirty="0"/>
              <a:t>的有穷非空集，记为</a:t>
            </a:r>
            <a:r>
              <a:rPr lang="en-US" altLang="zh-CN" b="1" dirty="0">
                <a:solidFill>
                  <a:srgbClr val="FFFF00"/>
                </a:solidFill>
              </a:rPr>
              <a:t>V(G)</a:t>
            </a:r>
            <a:r>
              <a:rPr lang="en-US" altLang="zh-CN" b="1" dirty="0"/>
              <a:t>.</a:t>
            </a:r>
          </a:p>
          <a:p>
            <a:pPr eaLnBrk="1" hangingPunct="1">
              <a:lnSpc>
                <a:spcPct val="80000"/>
              </a:lnSpc>
              <a:buFontTx/>
              <a:buNone/>
            </a:pPr>
            <a:r>
              <a:rPr lang="en-US" altLang="zh-CN" b="1" dirty="0"/>
              <a:t>  E</a:t>
            </a:r>
            <a:r>
              <a:rPr lang="zh-CN" altLang="en-US" b="1" dirty="0"/>
              <a:t>是</a:t>
            </a:r>
            <a:r>
              <a:rPr lang="en-US" altLang="zh-CN" b="1" dirty="0"/>
              <a:t>V</a:t>
            </a:r>
            <a:r>
              <a:rPr lang="zh-CN" altLang="en-US" b="1" dirty="0"/>
              <a:t>中两个顶点对（称为边）的有穷集合。记为</a:t>
            </a:r>
            <a:r>
              <a:rPr lang="en-US" altLang="zh-CN" b="1" dirty="0">
                <a:solidFill>
                  <a:srgbClr val="FFFF00"/>
                </a:solidFill>
              </a:rPr>
              <a:t>E(G)</a:t>
            </a:r>
            <a:r>
              <a:rPr lang="en-US" altLang="zh-CN" b="1" dirty="0"/>
              <a:t>.</a:t>
            </a:r>
          </a:p>
          <a:p>
            <a:pPr eaLnBrk="1" hangingPunct="1">
              <a:lnSpc>
                <a:spcPct val="80000"/>
              </a:lnSpc>
              <a:buFontTx/>
              <a:buNone/>
            </a:pPr>
            <a:r>
              <a:rPr lang="en-US" altLang="zh-CN" b="1" dirty="0"/>
              <a:t> </a:t>
            </a:r>
            <a:r>
              <a:rPr lang="zh-CN" altLang="en-US" b="1" dirty="0">
                <a:solidFill>
                  <a:srgbClr val="66FF66"/>
                </a:solidFill>
              </a:rPr>
              <a:t>注：</a:t>
            </a:r>
            <a:r>
              <a:rPr lang="en-US" altLang="zh-CN" b="1" dirty="0">
                <a:solidFill>
                  <a:srgbClr val="66FF66"/>
                </a:solidFill>
              </a:rPr>
              <a:t>E(G)</a:t>
            </a:r>
            <a:r>
              <a:rPr lang="zh-CN" altLang="en-US" b="1" dirty="0">
                <a:solidFill>
                  <a:srgbClr val="66FF66"/>
                </a:solidFill>
              </a:rPr>
              <a:t>是空集时，图</a:t>
            </a:r>
            <a:r>
              <a:rPr lang="en-US" altLang="zh-CN" b="1" dirty="0">
                <a:solidFill>
                  <a:srgbClr val="66FF66"/>
                </a:solidFill>
              </a:rPr>
              <a:t>G</a:t>
            </a:r>
            <a:r>
              <a:rPr lang="zh-CN" altLang="en-US" b="1" dirty="0">
                <a:solidFill>
                  <a:srgbClr val="66FF66"/>
                </a:solidFill>
              </a:rPr>
              <a:t>只有顶点没有边。</a:t>
            </a:r>
          </a:p>
          <a:p>
            <a:endParaRPr lang="zh-CN" altLang="en-US" dirty="0"/>
          </a:p>
        </p:txBody>
      </p:sp>
    </p:spTree>
    <p:extLst>
      <p:ext uri="{BB962C8B-B14F-4D97-AF65-F5344CB8AC3E}">
        <p14:creationId xmlns:p14="http://schemas.microsoft.com/office/powerpoint/2010/main" val="64371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8" name="Rectangle 4"/>
          <p:cNvSpPr>
            <a:spLocks noGrp="1" noRot="1" noChangeArrowheads="1"/>
          </p:cNvSpPr>
          <p:nvPr>
            <p:ph type="title"/>
          </p:nvPr>
        </p:nvSpPr>
        <p:spPr>
          <a:xfrm>
            <a:off x="-906463" y="-963613"/>
            <a:ext cx="9366251" cy="1695451"/>
          </a:xfrm>
        </p:spPr>
        <p:txBody>
          <a:bodyPr/>
          <a:lstStyle/>
          <a:p>
            <a:pPr fontAlgn="auto">
              <a:spcAft>
                <a:spcPts val="0"/>
              </a:spcAft>
              <a:defRPr/>
            </a:pPr>
            <a:r>
              <a:rPr lang="zh-CN" altLang="en-US" sz="3200" dirty="0" smtClean="0"/>
              <a:t>图的存储</a:t>
            </a:r>
            <a:r>
              <a:rPr lang="en-US" altLang="zh-CN" sz="3200" dirty="0" smtClean="0"/>
              <a:t>3--  </a:t>
            </a:r>
            <a:r>
              <a:rPr lang="zh-CN" altLang="en-US" sz="3200" dirty="0" smtClean="0"/>
              <a:t>十字链表</a:t>
            </a:r>
            <a:r>
              <a:rPr kumimoji="1" lang="zh-CN" altLang="en-US" sz="3200" dirty="0" smtClean="0">
                <a:effectLst>
                  <a:outerShdw blurRad="38100" dist="38100" dir="2700000" algn="tl">
                    <a:srgbClr val="C0C0C0"/>
                  </a:outerShdw>
                </a:effectLst>
              </a:rPr>
              <a:t>（</a:t>
            </a:r>
            <a:r>
              <a:rPr kumimoji="1" lang="en-US" altLang="zh-CN" sz="3200" dirty="0" smtClean="0">
                <a:effectLst>
                  <a:outerShdw blurRad="38100" dist="38100" dir="2700000" algn="tl">
                    <a:srgbClr val="C0C0C0"/>
                  </a:outerShdw>
                </a:effectLst>
              </a:rPr>
              <a:t>orthogonal  list</a:t>
            </a:r>
            <a:r>
              <a:rPr kumimoji="1" lang="zh-CN" altLang="en-US" sz="3200" dirty="0" smtClean="0">
                <a:effectLst>
                  <a:outerShdw blurRad="38100" dist="38100" dir="2700000" algn="tl">
                    <a:srgbClr val="C0C0C0"/>
                  </a:outerShdw>
                </a:effectLst>
              </a:rPr>
              <a:t>）</a:t>
            </a:r>
          </a:p>
        </p:txBody>
      </p:sp>
      <p:sp>
        <p:nvSpPr>
          <p:cNvPr id="21"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18789" name="Rectangle 5"/>
          <p:cNvSpPr>
            <a:spLocks noChangeArrowheads="1"/>
          </p:cNvSpPr>
          <p:nvPr/>
        </p:nvSpPr>
        <p:spPr bwMode="auto">
          <a:xfrm>
            <a:off x="107950" y="1773238"/>
            <a:ext cx="7423150" cy="978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defRPr/>
            </a:pPr>
            <a:r>
              <a:rPr kumimoji="1" lang="zh-CN" altLang="en-US" sz="2400" b="1" dirty="0">
                <a:effectLst>
                  <a:outerShdw blurRad="38100" dist="38100" dir="2700000" algn="tl">
                    <a:srgbClr val="C0C0C0"/>
                  </a:outerShdw>
                </a:effectLst>
                <a:latin typeface="幼圆" pitchFamily="49" charset="-122"/>
                <a:ea typeface="幼圆" pitchFamily="49" charset="-122"/>
              </a:rPr>
              <a:t>十字链表是将有向图的邻接表和逆邻接表结合起来的一种有向图链式存储结构</a:t>
            </a:r>
          </a:p>
        </p:txBody>
      </p:sp>
      <p:sp>
        <p:nvSpPr>
          <p:cNvPr id="118790" name="Rectangle 6"/>
          <p:cNvSpPr>
            <a:spLocks noChangeArrowheads="1"/>
          </p:cNvSpPr>
          <p:nvPr/>
        </p:nvSpPr>
        <p:spPr bwMode="auto">
          <a:xfrm>
            <a:off x="184150" y="3132138"/>
            <a:ext cx="8275638"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1" lang="zh-CN" altLang="en-US" sz="2000" b="1" dirty="0">
                <a:effectLst>
                  <a:outerShdw blurRad="38100" dist="38100" dir="2700000" algn="tl">
                    <a:srgbClr val="C0C0C0"/>
                  </a:outerShdw>
                </a:effectLst>
                <a:latin typeface="幼圆" pitchFamily="49" charset="-122"/>
                <a:ea typeface="幼圆" pitchFamily="49" charset="-122"/>
              </a:rPr>
              <a:t>有向图的每一条弧有一个弧结点，每一个顶点有一个顶点结点，</a:t>
            </a:r>
          </a:p>
          <a:p>
            <a:pPr>
              <a:lnSpc>
                <a:spcPct val="110000"/>
              </a:lnSpc>
              <a:defRPr/>
            </a:pPr>
            <a:r>
              <a:rPr kumimoji="1" lang="zh-CN" altLang="en-US" sz="2000" b="1" dirty="0">
                <a:effectLst>
                  <a:outerShdw blurRad="38100" dist="38100" dir="2700000" algn="tl">
                    <a:srgbClr val="C0C0C0"/>
                  </a:outerShdw>
                </a:effectLst>
                <a:latin typeface="幼圆" pitchFamily="49" charset="-122"/>
                <a:ea typeface="幼圆" pitchFamily="49" charset="-122"/>
              </a:rPr>
              <a:t>其结构为：</a:t>
            </a:r>
          </a:p>
        </p:txBody>
      </p:sp>
      <p:grpSp>
        <p:nvGrpSpPr>
          <p:cNvPr id="118791" name="Group 7"/>
          <p:cNvGrpSpPr>
            <a:grpSpLocks/>
          </p:cNvGrpSpPr>
          <p:nvPr/>
        </p:nvGrpSpPr>
        <p:grpSpPr bwMode="auto">
          <a:xfrm>
            <a:off x="527050" y="3792538"/>
            <a:ext cx="8001000" cy="2428875"/>
            <a:chOff x="984" y="2643"/>
            <a:chExt cx="5040" cy="1530"/>
          </a:xfrm>
        </p:grpSpPr>
        <p:sp>
          <p:nvSpPr>
            <p:cNvPr id="36872" name="Rectangle 8"/>
            <p:cNvSpPr>
              <a:spLocks noChangeArrowheads="1"/>
            </p:cNvSpPr>
            <p:nvPr/>
          </p:nvSpPr>
          <p:spPr bwMode="auto">
            <a:xfrm>
              <a:off x="3509" y="3077"/>
              <a:ext cx="2515" cy="10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幼圆" pitchFamily="49" charset="-122"/>
                  <a:ea typeface="幼圆" pitchFamily="49" charset="-122"/>
                </a:rPr>
                <a:t>data:     </a:t>
              </a:r>
              <a:r>
                <a:rPr kumimoji="1" lang="zh-CN" altLang="en-US" b="1">
                  <a:latin typeface="幼圆" pitchFamily="49" charset="-122"/>
                  <a:ea typeface="幼圆" pitchFamily="49" charset="-122"/>
                </a:rPr>
                <a:t>存放顶点的有关信息</a:t>
              </a:r>
            </a:p>
            <a:p>
              <a:r>
                <a:rPr kumimoji="1" lang="zh-CN" altLang="en-US" b="1">
                  <a:latin typeface="幼圆" pitchFamily="49" charset="-122"/>
                  <a:ea typeface="幼圆" pitchFamily="49" charset="-122"/>
                </a:rPr>
                <a:t>          </a:t>
              </a:r>
              <a:r>
                <a:rPr kumimoji="1" lang="en-US" altLang="zh-CN" b="1">
                  <a:latin typeface="幼圆" pitchFamily="49" charset="-122"/>
                  <a:ea typeface="幼圆" pitchFamily="49" charset="-122"/>
                </a:rPr>
                <a:t>(</a:t>
              </a:r>
              <a:r>
                <a:rPr kumimoji="1" lang="zh-CN" altLang="en-US" b="1">
                  <a:latin typeface="幼圆" pitchFamily="49" charset="-122"/>
                  <a:ea typeface="幼圆" pitchFamily="49" charset="-122"/>
                </a:rPr>
                <a:t>如顶点的名称，或位置）</a:t>
              </a:r>
            </a:p>
            <a:p>
              <a:r>
                <a:rPr kumimoji="1" lang="en-US" altLang="zh-CN" b="1">
                  <a:latin typeface="幼圆" pitchFamily="49" charset="-122"/>
                  <a:ea typeface="幼圆" pitchFamily="49" charset="-122"/>
                </a:rPr>
                <a:t>firstin:   </a:t>
              </a:r>
              <a:r>
                <a:rPr kumimoji="1" lang="zh-CN" altLang="en-US" b="1">
                  <a:latin typeface="幼圆" pitchFamily="49" charset="-122"/>
                  <a:ea typeface="幼圆" pitchFamily="49" charset="-122"/>
                </a:rPr>
                <a:t>指向以该顶点为弧头的</a:t>
              </a:r>
            </a:p>
            <a:p>
              <a:r>
                <a:rPr kumimoji="1" lang="zh-CN" altLang="en-US" b="1">
                  <a:latin typeface="幼圆" pitchFamily="49" charset="-122"/>
                  <a:ea typeface="幼圆" pitchFamily="49" charset="-122"/>
                </a:rPr>
                <a:t>           第一个弧结点；</a:t>
              </a:r>
            </a:p>
            <a:p>
              <a:r>
                <a:rPr kumimoji="1" lang="en-US" altLang="zh-CN" b="1">
                  <a:latin typeface="幼圆" pitchFamily="49" charset="-122"/>
                  <a:ea typeface="幼圆" pitchFamily="49" charset="-122"/>
                </a:rPr>
                <a:t>firstout:  </a:t>
              </a:r>
              <a:r>
                <a:rPr kumimoji="1" lang="zh-CN" altLang="en-US" b="1">
                  <a:latin typeface="幼圆" pitchFamily="49" charset="-122"/>
                  <a:ea typeface="幼圆" pitchFamily="49" charset="-122"/>
                </a:rPr>
                <a:t>指向以该顶点为弧尾</a:t>
              </a:r>
            </a:p>
            <a:p>
              <a:r>
                <a:rPr kumimoji="1" lang="zh-CN" altLang="en-US" b="1">
                  <a:latin typeface="幼圆" pitchFamily="49" charset="-122"/>
                  <a:ea typeface="幼圆" pitchFamily="49" charset="-122"/>
                </a:rPr>
                <a:t>           的第一个弧结点。</a:t>
              </a:r>
            </a:p>
          </p:txBody>
        </p:sp>
        <p:sp>
          <p:nvSpPr>
            <p:cNvPr id="36873" name="Text Box 9"/>
            <p:cNvSpPr txBox="1">
              <a:spLocks noChangeArrowheads="1"/>
            </p:cNvSpPr>
            <p:nvPr/>
          </p:nvSpPr>
          <p:spPr bwMode="auto">
            <a:xfrm>
              <a:off x="4070" y="2643"/>
              <a:ext cx="768"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zh-CN" altLang="en-US" sz="1600" b="1">
                  <a:latin typeface="幼圆" pitchFamily="49" charset="-122"/>
                  <a:ea typeface="幼圆" pitchFamily="49" charset="-122"/>
                </a:rPr>
                <a:t>顶点结点</a:t>
              </a:r>
            </a:p>
          </p:txBody>
        </p:sp>
        <p:sp>
          <p:nvSpPr>
            <p:cNvPr id="36874" name="Text Box 10"/>
            <p:cNvSpPr txBox="1">
              <a:spLocks noChangeArrowheads="1"/>
            </p:cNvSpPr>
            <p:nvPr/>
          </p:nvSpPr>
          <p:spPr bwMode="auto">
            <a:xfrm>
              <a:off x="1728" y="2658"/>
              <a:ext cx="816"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kumimoji="1" lang="zh-CN" altLang="en-US" sz="1600" b="1">
                  <a:latin typeface="幼圆" pitchFamily="49" charset="-122"/>
                  <a:ea typeface="幼圆" pitchFamily="49" charset="-122"/>
                </a:rPr>
                <a:t>弧结点</a:t>
              </a:r>
            </a:p>
          </p:txBody>
        </p:sp>
        <p:grpSp>
          <p:nvGrpSpPr>
            <p:cNvPr id="36875" name="Group 11"/>
            <p:cNvGrpSpPr>
              <a:grpSpLocks/>
            </p:cNvGrpSpPr>
            <p:nvPr/>
          </p:nvGrpSpPr>
          <p:grpSpPr bwMode="auto">
            <a:xfrm>
              <a:off x="1056" y="2850"/>
              <a:ext cx="2112" cy="192"/>
              <a:chOff x="240" y="2448"/>
              <a:chExt cx="2112" cy="192"/>
            </a:xfrm>
          </p:grpSpPr>
          <p:grpSp>
            <p:nvGrpSpPr>
              <p:cNvPr id="36881" name="Group 12"/>
              <p:cNvGrpSpPr>
                <a:grpSpLocks/>
              </p:cNvGrpSpPr>
              <p:nvPr/>
            </p:nvGrpSpPr>
            <p:grpSpPr bwMode="auto">
              <a:xfrm>
                <a:off x="240" y="2448"/>
                <a:ext cx="1584" cy="192"/>
                <a:chOff x="240" y="2448"/>
                <a:chExt cx="1584" cy="192"/>
              </a:xfrm>
            </p:grpSpPr>
            <p:sp>
              <p:nvSpPr>
                <p:cNvPr id="36883" name="Rectangle 13"/>
                <p:cNvSpPr>
                  <a:spLocks noChangeArrowheads="1"/>
                </p:cNvSpPr>
                <p:nvPr/>
              </p:nvSpPr>
              <p:spPr bwMode="auto">
                <a:xfrm>
                  <a:off x="240"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tailvex</a:t>
                  </a:r>
                  <a:endParaRPr kumimoji="1" lang="en-US" altLang="zh-CN" sz="2400" b="1">
                    <a:latin typeface="幼圆" pitchFamily="49" charset="-122"/>
                    <a:ea typeface="幼圆" pitchFamily="49" charset="-122"/>
                  </a:endParaRPr>
                </a:p>
              </p:txBody>
            </p:sp>
            <p:sp>
              <p:nvSpPr>
                <p:cNvPr id="36884" name="Rectangle 14"/>
                <p:cNvSpPr>
                  <a:spLocks noChangeArrowheads="1"/>
                </p:cNvSpPr>
                <p:nvPr/>
              </p:nvSpPr>
              <p:spPr bwMode="auto">
                <a:xfrm>
                  <a:off x="768"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headvex</a:t>
                  </a:r>
                  <a:endParaRPr kumimoji="1" lang="en-US" altLang="zh-CN" sz="2400" b="1">
                    <a:latin typeface="幼圆" pitchFamily="49" charset="-122"/>
                    <a:ea typeface="幼圆" pitchFamily="49" charset="-122"/>
                  </a:endParaRPr>
                </a:p>
              </p:txBody>
            </p:sp>
            <p:sp>
              <p:nvSpPr>
                <p:cNvPr id="36885" name="Rectangle 15"/>
                <p:cNvSpPr>
                  <a:spLocks noChangeArrowheads="1"/>
                </p:cNvSpPr>
                <p:nvPr/>
              </p:nvSpPr>
              <p:spPr bwMode="auto">
                <a:xfrm>
                  <a:off x="1296"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hlink</a:t>
                  </a:r>
                  <a:endParaRPr kumimoji="1" lang="en-US" altLang="zh-CN" sz="2400" b="1">
                    <a:latin typeface="幼圆" pitchFamily="49" charset="-122"/>
                    <a:ea typeface="幼圆" pitchFamily="49" charset="-122"/>
                  </a:endParaRPr>
                </a:p>
              </p:txBody>
            </p:sp>
          </p:grpSp>
          <p:sp>
            <p:nvSpPr>
              <p:cNvPr id="36882" name="Rectangle 16"/>
              <p:cNvSpPr>
                <a:spLocks noChangeArrowheads="1"/>
              </p:cNvSpPr>
              <p:nvPr/>
            </p:nvSpPr>
            <p:spPr bwMode="auto">
              <a:xfrm>
                <a:off x="1824"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dirty="0" err="1">
                    <a:latin typeface="幼圆" pitchFamily="49" charset="-122"/>
                    <a:ea typeface="幼圆" pitchFamily="49" charset="-122"/>
                  </a:rPr>
                  <a:t>tlink</a:t>
                </a:r>
                <a:endParaRPr kumimoji="1" lang="en-US" altLang="zh-CN" sz="2400" b="1" dirty="0">
                  <a:latin typeface="幼圆" pitchFamily="49" charset="-122"/>
                  <a:ea typeface="幼圆" pitchFamily="49" charset="-122"/>
                </a:endParaRPr>
              </a:p>
            </p:txBody>
          </p:sp>
        </p:grpSp>
        <p:grpSp>
          <p:nvGrpSpPr>
            <p:cNvPr id="36876" name="Group 17"/>
            <p:cNvGrpSpPr>
              <a:grpSpLocks/>
            </p:cNvGrpSpPr>
            <p:nvPr/>
          </p:nvGrpSpPr>
          <p:grpSpPr bwMode="auto">
            <a:xfrm>
              <a:off x="3648" y="2850"/>
              <a:ext cx="1584" cy="192"/>
              <a:chOff x="240" y="2448"/>
              <a:chExt cx="1584" cy="192"/>
            </a:xfrm>
          </p:grpSpPr>
          <p:sp>
            <p:nvSpPr>
              <p:cNvPr id="36878" name="Rectangle 18"/>
              <p:cNvSpPr>
                <a:spLocks noChangeArrowheads="1"/>
              </p:cNvSpPr>
              <p:nvPr/>
            </p:nvSpPr>
            <p:spPr bwMode="auto">
              <a:xfrm>
                <a:off x="240"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data</a:t>
                </a:r>
                <a:endParaRPr kumimoji="1" lang="en-US" altLang="zh-CN" sz="2400" b="1">
                  <a:latin typeface="幼圆" pitchFamily="49" charset="-122"/>
                  <a:ea typeface="幼圆" pitchFamily="49" charset="-122"/>
                </a:endParaRPr>
              </a:p>
            </p:txBody>
          </p:sp>
          <p:sp>
            <p:nvSpPr>
              <p:cNvPr id="36879" name="Rectangle 19"/>
              <p:cNvSpPr>
                <a:spLocks noChangeArrowheads="1"/>
              </p:cNvSpPr>
              <p:nvPr/>
            </p:nvSpPr>
            <p:spPr bwMode="auto">
              <a:xfrm>
                <a:off x="768"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firstin</a:t>
                </a:r>
                <a:endParaRPr kumimoji="1" lang="en-US" altLang="zh-CN" sz="2400" b="1">
                  <a:latin typeface="幼圆" pitchFamily="49" charset="-122"/>
                  <a:ea typeface="幼圆" pitchFamily="49" charset="-122"/>
                </a:endParaRPr>
              </a:p>
            </p:txBody>
          </p:sp>
          <p:sp>
            <p:nvSpPr>
              <p:cNvPr id="36880" name="Rectangle 20"/>
              <p:cNvSpPr>
                <a:spLocks noChangeArrowheads="1"/>
              </p:cNvSpPr>
              <p:nvPr/>
            </p:nvSpPr>
            <p:spPr bwMode="auto">
              <a:xfrm>
                <a:off x="1296" y="2448"/>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latin typeface="幼圆" pitchFamily="49" charset="-122"/>
                    <a:ea typeface="幼圆" pitchFamily="49" charset="-122"/>
                  </a:rPr>
                  <a:t>firstout</a:t>
                </a:r>
                <a:endParaRPr kumimoji="1" lang="en-US" altLang="zh-CN" sz="2400" b="1">
                  <a:latin typeface="幼圆" pitchFamily="49" charset="-122"/>
                  <a:ea typeface="幼圆" pitchFamily="49" charset="-122"/>
                </a:endParaRPr>
              </a:p>
            </p:txBody>
          </p:sp>
        </p:grpSp>
        <p:sp>
          <p:nvSpPr>
            <p:cNvPr id="36877" name="Rectangle 21"/>
            <p:cNvSpPr>
              <a:spLocks noChangeArrowheads="1"/>
            </p:cNvSpPr>
            <p:nvPr/>
          </p:nvSpPr>
          <p:spPr bwMode="auto">
            <a:xfrm>
              <a:off x="984" y="3105"/>
              <a:ext cx="2587"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幼圆" pitchFamily="49" charset="-122"/>
                  <a:ea typeface="幼圆" pitchFamily="49" charset="-122"/>
                </a:rPr>
                <a:t>tailvex:  </a:t>
              </a:r>
              <a:r>
                <a:rPr kumimoji="1" lang="zh-CN" altLang="zh-CN" b="1">
                  <a:latin typeface="幼圆" pitchFamily="49" charset="-122"/>
                  <a:ea typeface="幼圆" pitchFamily="49" charset="-122"/>
                </a:rPr>
                <a:t>指示该弧的弧尾顶点；</a:t>
              </a:r>
              <a:endParaRPr kumimoji="1" lang="zh-CN" altLang="en-US" b="1">
                <a:latin typeface="幼圆" pitchFamily="49" charset="-122"/>
                <a:ea typeface="幼圆" pitchFamily="49" charset="-122"/>
              </a:endParaRPr>
            </a:p>
            <a:p>
              <a:r>
                <a:rPr kumimoji="1" lang="en-US" altLang="zh-CN" b="1">
                  <a:latin typeface="幼圆" pitchFamily="49" charset="-122"/>
                  <a:ea typeface="幼圆" pitchFamily="49" charset="-122"/>
                </a:rPr>
                <a:t>headvex:  </a:t>
              </a:r>
              <a:r>
                <a:rPr kumimoji="1" lang="zh-CN" altLang="en-US" b="1">
                  <a:latin typeface="幼圆" pitchFamily="49" charset="-122"/>
                  <a:ea typeface="幼圆" pitchFamily="49" charset="-122"/>
                </a:rPr>
                <a:t>指示该弧的弧头顶点；</a:t>
              </a:r>
            </a:p>
            <a:p>
              <a:r>
                <a:rPr kumimoji="1" lang="en-US" altLang="zh-CN" b="1">
                  <a:latin typeface="幼圆" pitchFamily="49" charset="-122"/>
                  <a:ea typeface="幼圆" pitchFamily="49" charset="-122"/>
                </a:rPr>
                <a:t>hlink:    </a:t>
              </a:r>
              <a:r>
                <a:rPr kumimoji="1" lang="zh-CN" altLang="en-US" b="1">
                  <a:latin typeface="幼圆" pitchFamily="49" charset="-122"/>
                  <a:ea typeface="幼圆" pitchFamily="49" charset="-122"/>
                </a:rPr>
                <a:t>指向弧头相同的下一条弧；</a:t>
              </a:r>
            </a:p>
            <a:p>
              <a:r>
                <a:rPr kumimoji="1" lang="en-US" altLang="zh-CN" b="1">
                  <a:latin typeface="幼圆" pitchFamily="49" charset="-122"/>
                  <a:ea typeface="幼圆" pitchFamily="49" charset="-122"/>
                </a:rPr>
                <a:t>tlink:    </a:t>
              </a:r>
              <a:r>
                <a:rPr kumimoji="1" lang="zh-CN" altLang="en-US" b="1">
                  <a:latin typeface="幼圆" pitchFamily="49" charset="-122"/>
                  <a:ea typeface="幼圆" pitchFamily="49" charset="-122"/>
                </a:rPr>
                <a:t>指向弧尾相同的下一条弧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0-#ppt_w/2"/>
                                          </p:val>
                                        </p:tav>
                                        <p:tav tm="100000">
                                          <p:val>
                                            <p:strVal val="#ppt_x"/>
                                          </p:val>
                                        </p:tav>
                                      </p:tavLst>
                                    </p:anim>
                                    <p:anim calcmode="lin" valueType="num">
                                      <p:cBhvr additive="base">
                                        <p:cTn id="8" dur="500" fill="hold"/>
                                        <p:tgtEl>
                                          <p:spTgt spid="11878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600"/>
                            </p:stCondLst>
                            <p:childTnLst>
                              <p:par>
                                <p:cTn id="10" presetID="2" presetClass="entr" presetSubtype="8" fill="hold" grpId="0" nodeType="afterEffect">
                                  <p:stCondLst>
                                    <p:cond delay="0"/>
                                  </p:stCondLst>
                                  <p:childTnLst>
                                    <p:set>
                                      <p:cBhvr>
                                        <p:cTn id="11" dur="1" fill="hold">
                                          <p:stCondLst>
                                            <p:cond delay="0"/>
                                          </p:stCondLst>
                                        </p:cTn>
                                        <p:tgtEl>
                                          <p:spTgt spid="118790"/>
                                        </p:tgtEl>
                                        <p:attrNameLst>
                                          <p:attrName>style.visibility</p:attrName>
                                        </p:attrNameLst>
                                      </p:cBhvr>
                                      <p:to>
                                        <p:strVal val="visible"/>
                                      </p:to>
                                    </p:set>
                                    <p:anim calcmode="lin" valueType="num">
                                      <p:cBhvr additive="base">
                                        <p:cTn id="12" dur="500" fill="hold"/>
                                        <p:tgtEl>
                                          <p:spTgt spid="118790"/>
                                        </p:tgtEl>
                                        <p:attrNameLst>
                                          <p:attrName>ppt_x</p:attrName>
                                        </p:attrNameLst>
                                      </p:cBhvr>
                                      <p:tavLst>
                                        <p:tav tm="0">
                                          <p:val>
                                            <p:strVal val="0-#ppt_w/2"/>
                                          </p:val>
                                        </p:tav>
                                        <p:tav tm="100000">
                                          <p:val>
                                            <p:strVal val="#ppt_x"/>
                                          </p:val>
                                        </p:tav>
                                      </p:tavLst>
                                    </p:anim>
                                    <p:anim calcmode="lin" valueType="num">
                                      <p:cBhvr additive="base">
                                        <p:cTn id="13"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18791"/>
                                        </p:tgtEl>
                                        <p:attrNameLst>
                                          <p:attrName>style.visibility</p:attrName>
                                        </p:attrNameLst>
                                      </p:cBhvr>
                                      <p:to>
                                        <p:strVal val="visible"/>
                                      </p:to>
                                    </p:set>
                                    <p:anim calcmode="lin" valueType="num">
                                      <p:cBhvr additive="base">
                                        <p:cTn id="18" dur="500" fill="hold"/>
                                        <p:tgtEl>
                                          <p:spTgt spid="118791"/>
                                        </p:tgtEl>
                                        <p:attrNameLst>
                                          <p:attrName>ppt_x</p:attrName>
                                        </p:attrNameLst>
                                      </p:cBhvr>
                                      <p:tavLst>
                                        <p:tav tm="0">
                                          <p:val>
                                            <p:strVal val="0-#ppt_w/2"/>
                                          </p:val>
                                        </p:tav>
                                        <p:tav tm="100000">
                                          <p:val>
                                            <p:strVal val="#ppt_x"/>
                                          </p:val>
                                        </p:tav>
                                      </p:tavLst>
                                    </p:anim>
                                    <p:anim calcmode="lin" valueType="num">
                                      <p:cBhvr additive="base">
                                        <p:cTn id="19"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P spid="11879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904" name="Rectangle 96"/>
          <p:cNvSpPr>
            <a:spLocks noGrp="1" noRot="1" noChangeArrowheads="1"/>
          </p:cNvSpPr>
          <p:nvPr>
            <p:ph type="title"/>
          </p:nvPr>
        </p:nvSpPr>
        <p:spPr>
          <a:xfrm>
            <a:off x="301625" y="333375"/>
            <a:ext cx="8540750" cy="1143000"/>
          </a:xfrm>
        </p:spPr>
        <p:txBody>
          <a:bodyPr/>
          <a:lstStyle/>
          <a:p>
            <a:pPr fontAlgn="auto">
              <a:spcAft>
                <a:spcPts val="0"/>
              </a:spcAft>
              <a:defRPr/>
            </a:pPr>
            <a:r>
              <a:rPr lang="en-US" altLang="zh-CN" sz="3200" smtClean="0"/>
              <a:t>$4.2 </a:t>
            </a:r>
            <a:r>
              <a:rPr lang="zh-CN" altLang="en-US" sz="3200" smtClean="0"/>
              <a:t>图</a:t>
            </a:r>
            <a:r>
              <a:rPr lang="en-US" altLang="zh-CN" sz="3200" smtClean="0">
                <a:latin typeface="Arial"/>
              </a:rPr>
              <a:t>—</a:t>
            </a:r>
            <a:r>
              <a:rPr lang="zh-CN" altLang="en-US" sz="3200" smtClean="0"/>
              <a:t>图的存储</a:t>
            </a:r>
            <a:r>
              <a:rPr lang="en-US" altLang="zh-CN" sz="3200" smtClean="0"/>
              <a:t>3</a:t>
            </a:r>
            <a:br>
              <a:rPr lang="en-US" altLang="zh-CN" sz="3200" smtClean="0"/>
            </a:br>
            <a:r>
              <a:rPr lang="en-US" altLang="zh-CN" sz="3200" smtClean="0"/>
              <a:t>         </a:t>
            </a:r>
            <a:r>
              <a:rPr lang="zh-CN" altLang="en-US" sz="3200" smtClean="0"/>
              <a:t>十字链表</a:t>
            </a:r>
            <a:r>
              <a:rPr kumimoji="1" lang="zh-CN" altLang="en-US" sz="3200" smtClean="0">
                <a:effectLst>
                  <a:outerShdw blurRad="38100" dist="38100" dir="2700000" algn="tl">
                    <a:srgbClr val="C0C0C0"/>
                  </a:outerShdw>
                </a:effectLst>
              </a:rPr>
              <a:t>（</a:t>
            </a:r>
            <a:r>
              <a:rPr kumimoji="1" lang="en-US" altLang="zh-CN" sz="3200" smtClean="0">
                <a:effectLst>
                  <a:outerShdw blurRad="38100" dist="38100" dir="2700000" algn="tl">
                    <a:srgbClr val="C0C0C0"/>
                  </a:outerShdw>
                </a:effectLst>
              </a:rPr>
              <a:t>orthogonal  list</a:t>
            </a:r>
            <a:r>
              <a:rPr kumimoji="1" lang="zh-CN" altLang="en-US" sz="3200" smtClean="0">
                <a:effectLst>
                  <a:outerShdw blurRad="38100" dist="38100" dir="2700000" algn="tl">
                    <a:srgbClr val="C0C0C0"/>
                  </a:outerShdw>
                </a:effectLst>
              </a:rPr>
              <a:t>）</a:t>
            </a:r>
          </a:p>
        </p:txBody>
      </p:sp>
      <p:sp>
        <p:nvSpPr>
          <p:cNvPr id="96"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19812" name="Rectangle 4"/>
          <p:cNvSpPr>
            <a:spLocks noChangeArrowheads="1"/>
          </p:cNvSpPr>
          <p:nvPr/>
        </p:nvSpPr>
        <p:spPr bwMode="auto">
          <a:xfrm>
            <a:off x="736600" y="1459985"/>
            <a:ext cx="1859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50000"/>
              </a:spcBef>
              <a:defRPr/>
            </a:pPr>
            <a:r>
              <a:rPr kumimoji="1" lang="en-US" altLang="zh-CN" sz="2400" b="1" dirty="0">
                <a:effectLst>
                  <a:outerShdw blurRad="38100" dist="38100" dir="2700000" algn="tl">
                    <a:srgbClr val="C0C0C0"/>
                  </a:outerShdw>
                </a:effectLst>
                <a:latin typeface="幼圆" pitchFamily="49" charset="-122"/>
                <a:ea typeface="幼圆" pitchFamily="49" charset="-122"/>
              </a:rPr>
              <a:t>2.  </a:t>
            </a:r>
            <a:r>
              <a:rPr kumimoji="1" lang="zh-CN" altLang="en-US" sz="2400" b="1" dirty="0">
                <a:effectLst>
                  <a:outerShdw blurRad="38100" dist="38100" dir="2700000" algn="tl">
                    <a:srgbClr val="C0C0C0"/>
                  </a:outerShdw>
                </a:effectLst>
                <a:latin typeface="幼圆" pitchFamily="49" charset="-122"/>
                <a:ea typeface="幼圆" pitchFamily="49" charset="-122"/>
              </a:rPr>
              <a:t>整体结构</a:t>
            </a:r>
            <a:endParaRPr kumimoji="1" lang="zh-CN" altLang="en-US" sz="2400" dirty="0">
              <a:latin typeface="幼圆" pitchFamily="49" charset="-122"/>
              <a:ea typeface="幼圆" pitchFamily="49" charset="-122"/>
            </a:endParaRPr>
          </a:p>
        </p:txBody>
      </p:sp>
      <p:sp>
        <p:nvSpPr>
          <p:cNvPr id="119813" name="Rectangle 5"/>
          <p:cNvSpPr>
            <a:spLocks noChangeArrowheads="1"/>
          </p:cNvSpPr>
          <p:nvPr/>
        </p:nvSpPr>
        <p:spPr bwMode="auto">
          <a:xfrm>
            <a:off x="539750" y="1995488"/>
            <a:ext cx="578643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defRPr/>
            </a:pPr>
            <a:r>
              <a:rPr kumimoji="1" lang="en-US" altLang="zh-CN" sz="2000" b="1" dirty="0">
                <a:effectLst>
                  <a:outerShdw blurRad="38100" dist="38100" dir="2700000" algn="tl">
                    <a:srgbClr val="C0C0C0"/>
                  </a:outerShdw>
                </a:effectLst>
                <a:latin typeface="幼圆" pitchFamily="49" charset="-122"/>
                <a:ea typeface="幼圆" pitchFamily="49" charset="-122"/>
              </a:rPr>
              <a:t>  </a:t>
            </a:r>
            <a:r>
              <a:rPr kumimoji="1" lang="zh-CN" altLang="en-US" sz="2000" b="1" dirty="0">
                <a:effectLst>
                  <a:outerShdw blurRad="38100" dist="38100" dir="2700000" algn="tl">
                    <a:srgbClr val="C0C0C0"/>
                  </a:outerShdw>
                </a:effectLst>
                <a:latin typeface="幼圆" pitchFamily="49" charset="-122"/>
                <a:ea typeface="幼圆" pitchFamily="49" charset="-122"/>
              </a:rPr>
              <a:t>通过</a:t>
            </a:r>
            <a:r>
              <a:rPr kumimoji="1" lang="en-US" altLang="zh-CN" sz="2000" b="1" dirty="0" err="1">
                <a:effectLst>
                  <a:outerShdw blurRad="38100" dist="38100" dir="2700000" algn="tl">
                    <a:srgbClr val="C0C0C0"/>
                  </a:outerShdw>
                </a:effectLst>
                <a:latin typeface="幼圆" pitchFamily="49" charset="-122"/>
                <a:ea typeface="幼圆" pitchFamily="49" charset="-122"/>
              </a:rPr>
              <a:t>hlink</a:t>
            </a:r>
            <a:r>
              <a:rPr kumimoji="1" lang="zh-CN" altLang="zh-CN" sz="2000" b="1" dirty="0">
                <a:effectLst>
                  <a:outerShdw blurRad="38100" dist="38100" dir="2700000" algn="tl">
                    <a:srgbClr val="C0C0C0"/>
                  </a:outerShdw>
                </a:effectLst>
                <a:latin typeface="幼圆" pitchFamily="49" charset="-122"/>
                <a:ea typeface="幼圆" pitchFamily="49" charset="-122"/>
              </a:rPr>
              <a:t>将</a:t>
            </a:r>
            <a:r>
              <a:rPr kumimoji="1" lang="zh-CN" altLang="zh-CN" sz="2000" b="1" i="1" dirty="0">
                <a:effectLst>
                  <a:outerShdw blurRad="38100" dist="38100" dir="2700000" algn="tl">
                    <a:srgbClr val="C0C0C0"/>
                  </a:outerShdw>
                </a:effectLst>
                <a:latin typeface="幼圆" pitchFamily="49" charset="-122"/>
                <a:ea typeface="幼圆" pitchFamily="49" charset="-122"/>
              </a:rPr>
              <a:t>弧头相同</a:t>
            </a:r>
            <a:r>
              <a:rPr kumimoji="1" lang="zh-CN" altLang="zh-CN" sz="2000" b="1" dirty="0">
                <a:effectLst>
                  <a:outerShdw blurRad="38100" dist="38100" dir="2700000" algn="tl">
                    <a:srgbClr val="C0C0C0"/>
                  </a:outerShdw>
                </a:effectLst>
                <a:latin typeface="幼圆" pitchFamily="49" charset="-122"/>
                <a:ea typeface="幼圆" pitchFamily="49" charset="-122"/>
              </a:rPr>
              <a:t>的弧连在一个链表上；</a:t>
            </a:r>
          </a:p>
          <a:p>
            <a:pPr>
              <a:lnSpc>
                <a:spcPct val="120000"/>
              </a:lnSpc>
              <a:defRPr/>
            </a:pPr>
            <a:r>
              <a:rPr kumimoji="1" lang="zh-CN" altLang="en-US" sz="2000" b="1" dirty="0">
                <a:effectLst>
                  <a:outerShdw blurRad="38100" dist="38100" dir="2700000" algn="tl">
                    <a:srgbClr val="C0C0C0"/>
                  </a:outerShdw>
                </a:effectLst>
                <a:latin typeface="幼圆" pitchFamily="49" charset="-122"/>
                <a:ea typeface="幼圆" pitchFamily="49" charset="-122"/>
              </a:rPr>
              <a:t>   通过</a:t>
            </a:r>
            <a:r>
              <a:rPr kumimoji="1" lang="en-US" altLang="zh-CN" sz="2000" b="1" dirty="0" err="1">
                <a:effectLst>
                  <a:outerShdw blurRad="38100" dist="38100" dir="2700000" algn="tl">
                    <a:srgbClr val="C0C0C0"/>
                  </a:outerShdw>
                </a:effectLst>
                <a:latin typeface="幼圆" pitchFamily="49" charset="-122"/>
                <a:ea typeface="幼圆" pitchFamily="49" charset="-122"/>
              </a:rPr>
              <a:t>tlink</a:t>
            </a:r>
            <a:r>
              <a:rPr kumimoji="1" lang="zh-CN" altLang="zh-CN" sz="2000" b="1" dirty="0">
                <a:effectLst>
                  <a:outerShdw blurRad="38100" dist="38100" dir="2700000" algn="tl">
                    <a:srgbClr val="C0C0C0"/>
                  </a:outerShdw>
                </a:effectLst>
                <a:latin typeface="幼圆" pitchFamily="49" charset="-122"/>
                <a:ea typeface="幼圆" pitchFamily="49" charset="-122"/>
              </a:rPr>
              <a:t>将</a:t>
            </a:r>
            <a:r>
              <a:rPr kumimoji="1" lang="zh-CN" altLang="zh-CN" sz="2000" b="1" i="1" dirty="0">
                <a:effectLst>
                  <a:outerShdw blurRad="38100" dist="38100" dir="2700000" algn="tl">
                    <a:srgbClr val="C0C0C0"/>
                  </a:outerShdw>
                </a:effectLst>
                <a:latin typeface="幼圆" pitchFamily="49" charset="-122"/>
                <a:ea typeface="幼圆" pitchFamily="49" charset="-122"/>
              </a:rPr>
              <a:t>弧尾相同</a:t>
            </a:r>
            <a:r>
              <a:rPr kumimoji="1" lang="zh-CN" altLang="zh-CN" sz="2000" b="1" dirty="0">
                <a:effectLst>
                  <a:outerShdw blurRad="38100" dist="38100" dir="2700000" algn="tl">
                    <a:srgbClr val="C0C0C0"/>
                  </a:outerShdw>
                </a:effectLst>
                <a:latin typeface="幼圆" pitchFamily="49" charset="-122"/>
                <a:ea typeface="幼圆" pitchFamily="49" charset="-122"/>
              </a:rPr>
              <a:t>的弧连在一个链表上  </a:t>
            </a:r>
          </a:p>
          <a:p>
            <a:pPr>
              <a:lnSpc>
                <a:spcPct val="120000"/>
              </a:lnSpc>
              <a:buFontTx/>
              <a:buChar char="•"/>
              <a:defRPr/>
            </a:pPr>
            <a:r>
              <a:rPr kumimoji="1" lang="zh-CN" altLang="en-US" sz="2000" b="1" dirty="0">
                <a:effectLst>
                  <a:outerShdw blurRad="38100" dist="38100" dir="2700000" algn="tl">
                    <a:srgbClr val="C0C0C0"/>
                  </a:outerShdw>
                </a:effectLst>
                <a:latin typeface="幼圆" pitchFamily="49" charset="-122"/>
                <a:ea typeface="幼圆" pitchFamily="49" charset="-122"/>
              </a:rPr>
              <a:t>  而</a:t>
            </a:r>
            <a:r>
              <a:rPr kumimoji="1" lang="en-US" altLang="zh-CN" sz="2000" b="1" dirty="0" err="1">
                <a:effectLst>
                  <a:outerShdw blurRad="38100" dist="38100" dir="2700000" algn="tl">
                    <a:srgbClr val="C0C0C0"/>
                  </a:outerShdw>
                </a:effectLst>
                <a:latin typeface="幼圆" pitchFamily="49" charset="-122"/>
                <a:ea typeface="幼圆" pitchFamily="49" charset="-122"/>
              </a:rPr>
              <a:t>hlink</a:t>
            </a:r>
            <a:r>
              <a:rPr kumimoji="1" lang="zh-CN" altLang="en-US" sz="2000" b="1" dirty="0">
                <a:effectLst>
                  <a:outerShdw blurRad="38100" dist="38100" dir="2700000" algn="tl">
                    <a:srgbClr val="C0C0C0"/>
                  </a:outerShdw>
                </a:effectLst>
                <a:latin typeface="幼圆" pitchFamily="49" charset="-122"/>
                <a:ea typeface="幼圆" pitchFamily="49" charset="-122"/>
              </a:rPr>
              <a:t>链和</a:t>
            </a:r>
            <a:r>
              <a:rPr kumimoji="1" lang="en-US" altLang="zh-CN" sz="2000" b="1" dirty="0" err="1">
                <a:effectLst>
                  <a:outerShdw blurRad="38100" dist="38100" dir="2700000" algn="tl">
                    <a:srgbClr val="C0C0C0"/>
                  </a:outerShdw>
                </a:effectLst>
                <a:latin typeface="幼圆" pitchFamily="49" charset="-122"/>
                <a:ea typeface="幼圆" pitchFamily="49" charset="-122"/>
              </a:rPr>
              <a:t>tlink</a:t>
            </a:r>
            <a:r>
              <a:rPr kumimoji="1" lang="zh-CN" altLang="zh-CN" sz="2000" b="1" dirty="0">
                <a:effectLst>
                  <a:outerShdw blurRad="38100" dist="38100" dir="2700000" algn="tl">
                    <a:srgbClr val="C0C0C0"/>
                  </a:outerShdw>
                </a:effectLst>
                <a:latin typeface="幼圆" pitchFamily="49" charset="-122"/>
                <a:ea typeface="幼圆" pitchFamily="49" charset="-122"/>
              </a:rPr>
              <a:t>链的头结点就是</a:t>
            </a:r>
            <a:r>
              <a:rPr kumimoji="1" lang="zh-CN" altLang="zh-CN" sz="2000" b="1" i="1" dirty="0">
                <a:effectLst>
                  <a:outerShdw blurRad="38100" dist="38100" dir="2700000" algn="tl">
                    <a:srgbClr val="C0C0C0"/>
                  </a:outerShdw>
                </a:effectLst>
                <a:latin typeface="幼圆" pitchFamily="49" charset="-122"/>
                <a:ea typeface="幼圆" pitchFamily="49" charset="-122"/>
              </a:rPr>
              <a:t>顶点结点</a:t>
            </a:r>
            <a:endParaRPr kumimoji="1" lang="zh-CN" altLang="en-US" dirty="0">
              <a:latin typeface="幼圆" pitchFamily="49" charset="-122"/>
              <a:ea typeface="幼圆" pitchFamily="49" charset="-122"/>
            </a:endParaRPr>
          </a:p>
        </p:txBody>
      </p:sp>
      <p:grpSp>
        <p:nvGrpSpPr>
          <p:cNvPr id="119814" name="Group 6"/>
          <p:cNvGrpSpPr>
            <a:grpSpLocks/>
          </p:cNvGrpSpPr>
          <p:nvPr/>
        </p:nvGrpSpPr>
        <p:grpSpPr bwMode="auto">
          <a:xfrm>
            <a:off x="736600" y="3519488"/>
            <a:ext cx="7924800" cy="2286000"/>
            <a:chOff x="720" y="2592"/>
            <a:chExt cx="4992" cy="1440"/>
          </a:xfrm>
        </p:grpSpPr>
        <p:sp>
          <p:nvSpPr>
            <p:cNvPr id="37908" name="Text Box 7"/>
            <p:cNvSpPr txBox="1">
              <a:spLocks noChangeArrowheads="1"/>
            </p:cNvSpPr>
            <p:nvPr/>
          </p:nvSpPr>
          <p:spPr bwMode="auto">
            <a:xfrm>
              <a:off x="4743" y="3244"/>
              <a:ext cx="345"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dirty="0">
                  <a:latin typeface="幼圆" pitchFamily="49" charset="-122"/>
                  <a:ea typeface="幼圆" pitchFamily="49" charset="-122"/>
                </a:rPr>
                <a:t>e34</a:t>
              </a:r>
              <a:endParaRPr kumimoji="1" lang="en-US" altLang="zh-CN" sz="2400" b="1" dirty="0">
                <a:latin typeface="幼圆" pitchFamily="49" charset="-122"/>
                <a:ea typeface="幼圆" pitchFamily="49" charset="-122"/>
              </a:endParaRPr>
            </a:p>
          </p:txBody>
        </p:sp>
        <p:sp>
          <p:nvSpPr>
            <p:cNvPr id="37909" name="Text Box 8"/>
            <p:cNvSpPr txBox="1">
              <a:spLocks noChangeArrowheads="1"/>
            </p:cNvSpPr>
            <p:nvPr/>
          </p:nvSpPr>
          <p:spPr bwMode="auto">
            <a:xfrm>
              <a:off x="2639" y="3540"/>
              <a:ext cx="385"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dirty="0">
                  <a:latin typeface="幼圆" pitchFamily="49" charset="-122"/>
                  <a:ea typeface="幼圆" pitchFamily="49" charset="-122"/>
                </a:rPr>
                <a:t>e41</a:t>
              </a:r>
              <a:endParaRPr kumimoji="1" lang="en-US" altLang="zh-CN" sz="2400" b="1" dirty="0">
                <a:latin typeface="幼圆" pitchFamily="49" charset="-122"/>
                <a:ea typeface="幼圆" pitchFamily="49" charset="-122"/>
              </a:endParaRPr>
            </a:p>
          </p:txBody>
        </p:sp>
        <p:sp>
          <p:nvSpPr>
            <p:cNvPr id="37910" name="Text Box 9"/>
            <p:cNvSpPr txBox="1">
              <a:spLocks noChangeArrowheads="1"/>
            </p:cNvSpPr>
            <p:nvPr/>
          </p:nvSpPr>
          <p:spPr bwMode="auto">
            <a:xfrm>
              <a:off x="3713" y="2604"/>
              <a:ext cx="672"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dirty="0">
                  <a:latin typeface="幼圆" pitchFamily="49" charset="-122"/>
                  <a:ea typeface="幼圆" pitchFamily="49" charset="-122"/>
                </a:rPr>
                <a:t>e13</a:t>
              </a:r>
              <a:endParaRPr kumimoji="1" lang="en-US" altLang="zh-CN" sz="2400" b="1" dirty="0">
                <a:latin typeface="幼圆" pitchFamily="49" charset="-122"/>
                <a:ea typeface="幼圆" pitchFamily="49" charset="-122"/>
              </a:endParaRPr>
            </a:p>
          </p:txBody>
        </p:sp>
        <p:sp>
          <p:nvSpPr>
            <p:cNvPr id="37911" name="Text Box 10"/>
            <p:cNvSpPr txBox="1">
              <a:spLocks noChangeArrowheads="1"/>
            </p:cNvSpPr>
            <p:nvPr/>
          </p:nvSpPr>
          <p:spPr bwMode="auto">
            <a:xfrm>
              <a:off x="2726" y="2592"/>
              <a:ext cx="394"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en-US" altLang="zh-CN" b="1" dirty="0">
                  <a:latin typeface="幼圆" pitchFamily="49" charset="-122"/>
                  <a:ea typeface="幼圆" pitchFamily="49" charset="-122"/>
                </a:rPr>
                <a:t>e12</a:t>
              </a:r>
              <a:endParaRPr kumimoji="1" lang="en-US" altLang="zh-CN" sz="2400" b="1" dirty="0">
                <a:latin typeface="幼圆" pitchFamily="49" charset="-122"/>
                <a:ea typeface="幼圆" pitchFamily="49" charset="-122"/>
              </a:endParaRPr>
            </a:p>
          </p:txBody>
        </p:sp>
        <p:grpSp>
          <p:nvGrpSpPr>
            <p:cNvPr id="37912" name="Group 11"/>
            <p:cNvGrpSpPr>
              <a:grpSpLocks/>
            </p:cNvGrpSpPr>
            <p:nvPr/>
          </p:nvGrpSpPr>
          <p:grpSpPr bwMode="auto">
            <a:xfrm>
              <a:off x="720" y="2801"/>
              <a:ext cx="1177" cy="197"/>
              <a:chOff x="720" y="960"/>
              <a:chExt cx="1152" cy="192"/>
            </a:xfrm>
          </p:grpSpPr>
          <p:sp>
            <p:nvSpPr>
              <p:cNvPr id="37982" name="Rectangle 12"/>
              <p:cNvSpPr>
                <a:spLocks noChangeArrowheads="1"/>
              </p:cNvSpPr>
              <p:nvPr/>
            </p:nvSpPr>
            <p:spPr bwMode="auto">
              <a:xfrm>
                <a:off x="720"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37983" name="Rectangle 13"/>
              <p:cNvSpPr>
                <a:spLocks noChangeArrowheads="1"/>
              </p:cNvSpPr>
              <p:nvPr/>
            </p:nvSpPr>
            <p:spPr bwMode="auto">
              <a:xfrm>
                <a:off x="1104"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84" name="Rectangle 14"/>
              <p:cNvSpPr>
                <a:spLocks noChangeArrowheads="1"/>
              </p:cNvSpPr>
              <p:nvPr/>
            </p:nvSpPr>
            <p:spPr bwMode="auto">
              <a:xfrm>
                <a:off x="1488"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grpSp>
          <p:nvGrpSpPr>
            <p:cNvPr id="37913" name="Group 15"/>
            <p:cNvGrpSpPr>
              <a:grpSpLocks/>
            </p:cNvGrpSpPr>
            <p:nvPr/>
          </p:nvGrpSpPr>
          <p:grpSpPr bwMode="auto">
            <a:xfrm>
              <a:off x="720" y="3097"/>
              <a:ext cx="1177" cy="197"/>
              <a:chOff x="720" y="960"/>
              <a:chExt cx="1152" cy="192"/>
            </a:xfrm>
          </p:grpSpPr>
          <p:sp>
            <p:nvSpPr>
              <p:cNvPr id="37979" name="Rectangle 16"/>
              <p:cNvSpPr>
                <a:spLocks noChangeArrowheads="1"/>
              </p:cNvSpPr>
              <p:nvPr/>
            </p:nvSpPr>
            <p:spPr bwMode="auto">
              <a:xfrm>
                <a:off x="720"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2</a:t>
                </a:r>
              </a:p>
            </p:txBody>
          </p:sp>
          <p:sp>
            <p:nvSpPr>
              <p:cNvPr id="37980" name="Rectangle 17"/>
              <p:cNvSpPr>
                <a:spLocks noChangeArrowheads="1"/>
              </p:cNvSpPr>
              <p:nvPr/>
            </p:nvSpPr>
            <p:spPr bwMode="auto">
              <a:xfrm>
                <a:off x="1104"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81" name="Rectangle 18"/>
              <p:cNvSpPr>
                <a:spLocks noChangeArrowheads="1"/>
              </p:cNvSpPr>
              <p:nvPr/>
            </p:nvSpPr>
            <p:spPr bwMode="auto">
              <a:xfrm>
                <a:off x="1488"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grpSp>
          <p:nvGrpSpPr>
            <p:cNvPr id="37914" name="Group 19"/>
            <p:cNvGrpSpPr>
              <a:grpSpLocks/>
            </p:cNvGrpSpPr>
            <p:nvPr/>
          </p:nvGrpSpPr>
          <p:grpSpPr bwMode="auto">
            <a:xfrm>
              <a:off x="720" y="3441"/>
              <a:ext cx="1177" cy="197"/>
              <a:chOff x="720" y="960"/>
              <a:chExt cx="1152" cy="192"/>
            </a:xfrm>
          </p:grpSpPr>
          <p:sp>
            <p:nvSpPr>
              <p:cNvPr id="37976" name="Rectangle 20"/>
              <p:cNvSpPr>
                <a:spLocks noChangeArrowheads="1"/>
              </p:cNvSpPr>
              <p:nvPr/>
            </p:nvSpPr>
            <p:spPr bwMode="auto">
              <a:xfrm>
                <a:off x="720"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37977" name="Rectangle 21"/>
              <p:cNvSpPr>
                <a:spLocks noChangeArrowheads="1"/>
              </p:cNvSpPr>
              <p:nvPr/>
            </p:nvSpPr>
            <p:spPr bwMode="auto">
              <a:xfrm>
                <a:off x="1104"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78" name="Rectangle 22"/>
              <p:cNvSpPr>
                <a:spLocks noChangeArrowheads="1"/>
              </p:cNvSpPr>
              <p:nvPr/>
            </p:nvSpPr>
            <p:spPr bwMode="auto">
              <a:xfrm>
                <a:off x="1488"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grpSp>
          <p:nvGrpSpPr>
            <p:cNvPr id="37915" name="Group 23"/>
            <p:cNvGrpSpPr>
              <a:grpSpLocks/>
            </p:cNvGrpSpPr>
            <p:nvPr/>
          </p:nvGrpSpPr>
          <p:grpSpPr bwMode="auto">
            <a:xfrm>
              <a:off x="720" y="3737"/>
              <a:ext cx="1177" cy="197"/>
              <a:chOff x="720" y="960"/>
              <a:chExt cx="1152" cy="192"/>
            </a:xfrm>
          </p:grpSpPr>
          <p:sp>
            <p:nvSpPr>
              <p:cNvPr id="37973" name="Rectangle 24"/>
              <p:cNvSpPr>
                <a:spLocks noChangeArrowheads="1"/>
              </p:cNvSpPr>
              <p:nvPr/>
            </p:nvSpPr>
            <p:spPr bwMode="auto">
              <a:xfrm>
                <a:off x="720"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4</a:t>
                </a:r>
              </a:p>
            </p:txBody>
          </p:sp>
          <p:sp>
            <p:nvSpPr>
              <p:cNvPr id="37974" name="Rectangle 25"/>
              <p:cNvSpPr>
                <a:spLocks noChangeArrowheads="1"/>
              </p:cNvSpPr>
              <p:nvPr/>
            </p:nvSpPr>
            <p:spPr bwMode="auto">
              <a:xfrm>
                <a:off x="1104"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75" name="Rectangle 26"/>
              <p:cNvSpPr>
                <a:spLocks noChangeArrowheads="1"/>
              </p:cNvSpPr>
              <p:nvPr/>
            </p:nvSpPr>
            <p:spPr bwMode="auto">
              <a:xfrm>
                <a:off x="1488" y="960"/>
                <a:ext cx="384"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37916" name="Line 27"/>
            <p:cNvSpPr>
              <a:spLocks noChangeShapeType="1"/>
            </p:cNvSpPr>
            <p:nvPr/>
          </p:nvSpPr>
          <p:spPr bwMode="auto">
            <a:xfrm>
              <a:off x="1848" y="2900"/>
              <a:ext cx="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7917" name="Group 28"/>
            <p:cNvGrpSpPr>
              <a:grpSpLocks/>
            </p:cNvGrpSpPr>
            <p:nvPr/>
          </p:nvGrpSpPr>
          <p:grpSpPr bwMode="auto">
            <a:xfrm>
              <a:off x="2180" y="2814"/>
              <a:ext cx="1177" cy="147"/>
              <a:chOff x="1056" y="2640"/>
              <a:chExt cx="1152" cy="144"/>
            </a:xfrm>
          </p:grpSpPr>
          <p:sp>
            <p:nvSpPr>
              <p:cNvPr id="37969" name="Rectangle 29"/>
              <p:cNvSpPr>
                <a:spLocks noChangeArrowheads="1"/>
              </p:cNvSpPr>
              <p:nvPr/>
            </p:nvSpPr>
            <p:spPr bwMode="auto">
              <a:xfrm>
                <a:off x="1056"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37970" name="Rectangle 30"/>
              <p:cNvSpPr>
                <a:spLocks noChangeArrowheads="1"/>
              </p:cNvSpPr>
              <p:nvPr/>
            </p:nvSpPr>
            <p:spPr bwMode="auto">
              <a:xfrm>
                <a:off x="1344"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2</a:t>
                </a:r>
              </a:p>
            </p:txBody>
          </p:sp>
          <p:sp>
            <p:nvSpPr>
              <p:cNvPr id="37971" name="Rectangle 31"/>
              <p:cNvSpPr>
                <a:spLocks noChangeArrowheads="1"/>
              </p:cNvSpPr>
              <p:nvPr/>
            </p:nvSpPr>
            <p:spPr bwMode="auto">
              <a:xfrm>
                <a:off x="1632"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72" name="Rectangle 32"/>
              <p:cNvSpPr>
                <a:spLocks noChangeArrowheads="1"/>
              </p:cNvSpPr>
              <p:nvPr/>
            </p:nvSpPr>
            <p:spPr bwMode="auto">
              <a:xfrm>
                <a:off x="1920"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37918" name="Line 33"/>
            <p:cNvSpPr>
              <a:spLocks noChangeShapeType="1"/>
            </p:cNvSpPr>
            <p:nvPr/>
          </p:nvSpPr>
          <p:spPr bwMode="auto">
            <a:xfrm>
              <a:off x="3320" y="2900"/>
              <a:ext cx="1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7919" name="Group 34"/>
            <p:cNvGrpSpPr>
              <a:grpSpLocks/>
            </p:cNvGrpSpPr>
            <p:nvPr/>
          </p:nvGrpSpPr>
          <p:grpSpPr bwMode="auto">
            <a:xfrm>
              <a:off x="3492" y="2814"/>
              <a:ext cx="1177" cy="147"/>
              <a:chOff x="1056" y="2640"/>
              <a:chExt cx="1152" cy="144"/>
            </a:xfrm>
          </p:grpSpPr>
          <p:sp>
            <p:nvSpPr>
              <p:cNvPr id="37965" name="Rectangle 35"/>
              <p:cNvSpPr>
                <a:spLocks noChangeArrowheads="1"/>
              </p:cNvSpPr>
              <p:nvPr/>
            </p:nvSpPr>
            <p:spPr bwMode="auto">
              <a:xfrm>
                <a:off x="1056"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37966" name="Rectangle 36"/>
              <p:cNvSpPr>
                <a:spLocks noChangeArrowheads="1"/>
              </p:cNvSpPr>
              <p:nvPr/>
            </p:nvSpPr>
            <p:spPr bwMode="auto">
              <a:xfrm>
                <a:off x="1344"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37967" name="Rectangle 37"/>
              <p:cNvSpPr>
                <a:spLocks noChangeArrowheads="1"/>
              </p:cNvSpPr>
              <p:nvPr/>
            </p:nvSpPr>
            <p:spPr bwMode="auto">
              <a:xfrm>
                <a:off x="1632"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68" name="Rectangle 38"/>
              <p:cNvSpPr>
                <a:spLocks noChangeArrowheads="1"/>
              </p:cNvSpPr>
              <p:nvPr/>
            </p:nvSpPr>
            <p:spPr bwMode="auto">
              <a:xfrm>
                <a:off x="1920"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37920" name="Line 39"/>
            <p:cNvSpPr>
              <a:spLocks noChangeShapeType="1"/>
            </p:cNvSpPr>
            <p:nvPr/>
          </p:nvSpPr>
          <p:spPr bwMode="auto">
            <a:xfrm>
              <a:off x="1358" y="2875"/>
              <a:ext cx="0"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1" name="Line 40"/>
            <p:cNvSpPr>
              <a:spLocks noChangeShapeType="1"/>
            </p:cNvSpPr>
            <p:nvPr/>
          </p:nvSpPr>
          <p:spPr bwMode="auto">
            <a:xfrm>
              <a:off x="1824" y="3835"/>
              <a:ext cx="34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7922" name="Group 41"/>
            <p:cNvGrpSpPr>
              <a:grpSpLocks/>
            </p:cNvGrpSpPr>
            <p:nvPr/>
          </p:nvGrpSpPr>
          <p:grpSpPr bwMode="auto">
            <a:xfrm>
              <a:off x="2143" y="3761"/>
              <a:ext cx="1177" cy="148"/>
              <a:chOff x="1056" y="2640"/>
              <a:chExt cx="1152" cy="144"/>
            </a:xfrm>
          </p:grpSpPr>
          <p:sp>
            <p:nvSpPr>
              <p:cNvPr id="37961" name="Rectangle 42"/>
              <p:cNvSpPr>
                <a:spLocks noChangeArrowheads="1"/>
              </p:cNvSpPr>
              <p:nvPr/>
            </p:nvSpPr>
            <p:spPr bwMode="auto">
              <a:xfrm>
                <a:off x="1056"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4</a:t>
                </a:r>
              </a:p>
            </p:txBody>
          </p:sp>
          <p:sp>
            <p:nvSpPr>
              <p:cNvPr id="37962" name="Rectangle 43"/>
              <p:cNvSpPr>
                <a:spLocks noChangeArrowheads="1"/>
              </p:cNvSpPr>
              <p:nvPr/>
            </p:nvSpPr>
            <p:spPr bwMode="auto">
              <a:xfrm>
                <a:off x="1344"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37963" name="Rectangle 44"/>
              <p:cNvSpPr>
                <a:spLocks noChangeArrowheads="1"/>
              </p:cNvSpPr>
              <p:nvPr/>
            </p:nvSpPr>
            <p:spPr bwMode="auto">
              <a:xfrm>
                <a:off x="1632"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64" name="Rectangle 45"/>
              <p:cNvSpPr>
                <a:spLocks noChangeArrowheads="1"/>
              </p:cNvSpPr>
              <p:nvPr/>
            </p:nvSpPr>
            <p:spPr bwMode="auto">
              <a:xfrm>
                <a:off x="1920"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37923" name="Line 46"/>
            <p:cNvSpPr>
              <a:spLocks noChangeShapeType="1"/>
            </p:cNvSpPr>
            <p:nvPr/>
          </p:nvSpPr>
          <p:spPr bwMode="auto">
            <a:xfrm>
              <a:off x="2535" y="3060"/>
              <a:ext cx="0" cy="6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4" name="Line 47"/>
            <p:cNvSpPr>
              <a:spLocks noChangeShapeType="1"/>
            </p:cNvSpPr>
            <p:nvPr/>
          </p:nvSpPr>
          <p:spPr bwMode="auto">
            <a:xfrm>
              <a:off x="1358" y="3195"/>
              <a:ext cx="0"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5" name="Line 48"/>
            <p:cNvSpPr>
              <a:spLocks noChangeShapeType="1"/>
            </p:cNvSpPr>
            <p:nvPr/>
          </p:nvSpPr>
          <p:spPr bwMode="auto">
            <a:xfrm>
              <a:off x="1358" y="3060"/>
              <a:ext cx="11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6" name="Line 49"/>
            <p:cNvSpPr>
              <a:spLocks noChangeShapeType="1"/>
            </p:cNvSpPr>
            <p:nvPr/>
          </p:nvSpPr>
          <p:spPr bwMode="auto">
            <a:xfrm>
              <a:off x="1358" y="3367"/>
              <a:ext cx="14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7" name="Line 50"/>
            <p:cNvSpPr>
              <a:spLocks noChangeShapeType="1"/>
            </p:cNvSpPr>
            <p:nvPr/>
          </p:nvSpPr>
          <p:spPr bwMode="auto">
            <a:xfrm flipV="1">
              <a:off x="2781" y="2974"/>
              <a:ext cx="0" cy="3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28" name="Line 51"/>
            <p:cNvSpPr>
              <a:spLocks noChangeShapeType="1"/>
            </p:cNvSpPr>
            <p:nvPr/>
          </p:nvSpPr>
          <p:spPr bwMode="auto">
            <a:xfrm>
              <a:off x="1799" y="3540"/>
              <a:ext cx="26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7929" name="Group 52"/>
            <p:cNvGrpSpPr>
              <a:grpSpLocks/>
            </p:cNvGrpSpPr>
            <p:nvPr/>
          </p:nvGrpSpPr>
          <p:grpSpPr bwMode="auto">
            <a:xfrm>
              <a:off x="4535" y="3441"/>
              <a:ext cx="1177" cy="148"/>
              <a:chOff x="1056" y="2640"/>
              <a:chExt cx="1152" cy="144"/>
            </a:xfrm>
          </p:grpSpPr>
          <p:sp>
            <p:nvSpPr>
              <p:cNvPr id="37957" name="Rectangle 53"/>
              <p:cNvSpPr>
                <a:spLocks noChangeArrowheads="1"/>
              </p:cNvSpPr>
              <p:nvPr/>
            </p:nvSpPr>
            <p:spPr bwMode="auto">
              <a:xfrm>
                <a:off x="1056"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37958" name="Rectangle 54"/>
              <p:cNvSpPr>
                <a:spLocks noChangeArrowheads="1"/>
              </p:cNvSpPr>
              <p:nvPr/>
            </p:nvSpPr>
            <p:spPr bwMode="auto">
              <a:xfrm>
                <a:off x="1344"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4</a:t>
                </a:r>
              </a:p>
            </p:txBody>
          </p:sp>
          <p:sp>
            <p:nvSpPr>
              <p:cNvPr id="37959" name="Rectangle 55"/>
              <p:cNvSpPr>
                <a:spLocks noChangeArrowheads="1"/>
              </p:cNvSpPr>
              <p:nvPr/>
            </p:nvSpPr>
            <p:spPr bwMode="auto">
              <a:xfrm>
                <a:off x="1632"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37960" name="Rectangle 56"/>
              <p:cNvSpPr>
                <a:spLocks noChangeArrowheads="1"/>
              </p:cNvSpPr>
              <p:nvPr/>
            </p:nvSpPr>
            <p:spPr bwMode="auto">
              <a:xfrm>
                <a:off x="1920" y="2640"/>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37930" name="Line 57"/>
            <p:cNvSpPr>
              <a:spLocks noChangeShapeType="1"/>
            </p:cNvSpPr>
            <p:nvPr/>
          </p:nvSpPr>
          <p:spPr bwMode="auto">
            <a:xfrm>
              <a:off x="1346" y="3835"/>
              <a:ext cx="0" cy="1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31" name="Line 58"/>
            <p:cNvSpPr>
              <a:spLocks noChangeShapeType="1"/>
            </p:cNvSpPr>
            <p:nvPr/>
          </p:nvSpPr>
          <p:spPr bwMode="auto">
            <a:xfrm>
              <a:off x="1346" y="4032"/>
              <a:ext cx="36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32" name="Line 59"/>
            <p:cNvSpPr>
              <a:spLocks noChangeShapeType="1"/>
            </p:cNvSpPr>
            <p:nvPr/>
          </p:nvSpPr>
          <p:spPr bwMode="auto">
            <a:xfrm flipV="1">
              <a:off x="5013" y="3589"/>
              <a:ext cx="0" cy="4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33" name="Line 60"/>
            <p:cNvSpPr>
              <a:spLocks noChangeShapeType="1"/>
            </p:cNvSpPr>
            <p:nvPr/>
          </p:nvSpPr>
          <p:spPr bwMode="auto">
            <a:xfrm>
              <a:off x="1358" y="3540"/>
              <a:ext cx="0" cy="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34" name="Line 61"/>
            <p:cNvSpPr>
              <a:spLocks noChangeShapeType="1"/>
            </p:cNvSpPr>
            <p:nvPr/>
          </p:nvSpPr>
          <p:spPr bwMode="auto">
            <a:xfrm>
              <a:off x="1358" y="3687"/>
              <a:ext cx="26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35" name="Line 62"/>
            <p:cNvSpPr>
              <a:spLocks noChangeShapeType="1"/>
            </p:cNvSpPr>
            <p:nvPr/>
          </p:nvSpPr>
          <p:spPr bwMode="auto">
            <a:xfrm flipV="1">
              <a:off x="4007" y="2949"/>
              <a:ext cx="0" cy="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37936" name="Group 63"/>
            <p:cNvGrpSpPr>
              <a:grpSpLocks/>
            </p:cNvGrpSpPr>
            <p:nvPr/>
          </p:nvGrpSpPr>
          <p:grpSpPr bwMode="auto">
            <a:xfrm>
              <a:off x="4485" y="2814"/>
              <a:ext cx="99" cy="147"/>
              <a:chOff x="2400" y="2784"/>
              <a:chExt cx="288" cy="288"/>
            </a:xfrm>
          </p:grpSpPr>
          <p:sp>
            <p:nvSpPr>
              <p:cNvPr id="37955" name="Line 64"/>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56" name="Line 65"/>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37" name="Group 66"/>
            <p:cNvGrpSpPr>
              <a:grpSpLocks/>
            </p:cNvGrpSpPr>
            <p:nvPr/>
          </p:nvGrpSpPr>
          <p:grpSpPr bwMode="auto">
            <a:xfrm>
              <a:off x="2879" y="2814"/>
              <a:ext cx="98" cy="147"/>
              <a:chOff x="2400" y="2784"/>
              <a:chExt cx="288" cy="288"/>
            </a:xfrm>
          </p:grpSpPr>
          <p:sp>
            <p:nvSpPr>
              <p:cNvPr id="37953" name="Line 67"/>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54" name="Line 68"/>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38" name="Group 69"/>
            <p:cNvGrpSpPr>
              <a:grpSpLocks/>
            </p:cNvGrpSpPr>
            <p:nvPr/>
          </p:nvGrpSpPr>
          <p:grpSpPr bwMode="auto">
            <a:xfrm>
              <a:off x="4203" y="2814"/>
              <a:ext cx="98" cy="147"/>
              <a:chOff x="2400" y="2784"/>
              <a:chExt cx="288" cy="288"/>
            </a:xfrm>
          </p:grpSpPr>
          <p:sp>
            <p:nvSpPr>
              <p:cNvPr id="37951" name="Line 70"/>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52" name="Line 71"/>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39" name="Group 72"/>
            <p:cNvGrpSpPr>
              <a:grpSpLocks/>
            </p:cNvGrpSpPr>
            <p:nvPr/>
          </p:nvGrpSpPr>
          <p:grpSpPr bwMode="auto">
            <a:xfrm>
              <a:off x="5234" y="3441"/>
              <a:ext cx="98" cy="148"/>
              <a:chOff x="2400" y="2784"/>
              <a:chExt cx="288" cy="288"/>
            </a:xfrm>
          </p:grpSpPr>
          <p:sp>
            <p:nvSpPr>
              <p:cNvPr id="37949" name="Line 73"/>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50" name="Line 74"/>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40" name="Group 75"/>
            <p:cNvGrpSpPr>
              <a:grpSpLocks/>
            </p:cNvGrpSpPr>
            <p:nvPr/>
          </p:nvGrpSpPr>
          <p:grpSpPr bwMode="auto">
            <a:xfrm>
              <a:off x="5528" y="3441"/>
              <a:ext cx="98" cy="148"/>
              <a:chOff x="2400" y="2784"/>
              <a:chExt cx="288" cy="288"/>
            </a:xfrm>
          </p:grpSpPr>
          <p:sp>
            <p:nvSpPr>
              <p:cNvPr id="37947" name="Line 76"/>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48" name="Line 77"/>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41" name="Group 78"/>
            <p:cNvGrpSpPr>
              <a:grpSpLocks/>
            </p:cNvGrpSpPr>
            <p:nvPr/>
          </p:nvGrpSpPr>
          <p:grpSpPr bwMode="auto">
            <a:xfrm>
              <a:off x="3112" y="3761"/>
              <a:ext cx="98" cy="148"/>
              <a:chOff x="2400" y="2784"/>
              <a:chExt cx="288" cy="288"/>
            </a:xfrm>
          </p:grpSpPr>
          <p:sp>
            <p:nvSpPr>
              <p:cNvPr id="37945" name="Line 79"/>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46" name="Line 80"/>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37942" name="Group 81"/>
            <p:cNvGrpSpPr>
              <a:grpSpLocks/>
            </p:cNvGrpSpPr>
            <p:nvPr/>
          </p:nvGrpSpPr>
          <p:grpSpPr bwMode="auto">
            <a:xfrm>
              <a:off x="2830" y="3761"/>
              <a:ext cx="98" cy="148"/>
              <a:chOff x="2400" y="2784"/>
              <a:chExt cx="288" cy="288"/>
            </a:xfrm>
          </p:grpSpPr>
          <p:sp>
            <p:nvSpPr>
              <p:cNvPr id="37943" name="Line 82"/>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7944" name="Line 83"/>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p:nvGrpSpPr>
          <p:cNvPr id="119892" name="Group 84"/>
          <p:cNvGrpSpPr>
            <a:grpSpLocks/>
          </p:cNvGrpSpPr>
          <p:nvPr/>
        </p:nvGrpSpPr>
        <p:grpSpPr bwMode="auto">
          <a:xfrm>
            <a:off x="6832599" y="1642671"/>
            <a:ext cx="1741827" cy="1678124"/>
            <a:chOff x="4752" y="2591"/>
            <a:chExt cx="741" cy="847"/>
          </a:xfrm>
        </p:grpSpPr>
        <p:grpSp>
          <p:nvGrpSpPr>
            <p:cNvPr id="37897" name="Group 85"/>
            <p:cNvGrpSpPr>
              <a:grpSpLocks/>
            </p:cNvGrpSpPr>
            <p:nvPr/>
          </p:nvGrpSpPr>
          <p:grpSpPr bwMode="auto">
            <a:xfrm>
              <a:off x="4752" y="2591"/>
              <a:ext cx="741" cy="847"/>
              <a:chOff x="720" y="1776"/>
              <a:chExt cx="788" cy="990"/>
            </a:xfrm>
          </p:grpSpPr>
          <p:grpSp>
            <p:nvGrpSpPr>
              <p:cNvPr id="37899" name="Group 86"/>
              <p:cNvGrpSpPr>
                <a:grpSpLocks/>
              </p:cNvGrpSpPr>
              <p:nvPr/>
            </p:nvGrpSpPr>
            <p:grpSpPr bwMode="auto">
              <a:xfrm>
                <a:off x="720" y="1776"/>
                <a:ext cx="788" cy="990"/>
                <a:chOff x="720" y="1776"/>
                <a:chExt cx="788" cy="990"/>
              </a:xfrm>
            </p:grpSpPr>
            <p:sp>
              <p:nvSpPr>
                <p:cNvPr id="119895" name="Text Box 87"/>
                <p:cNvSpPr txBox="1">
                  <a:spLocks noChangeArrowheads="1"/>
                </p:cNvSpPr>
                <p:nvPr/>
              </p:nvSpPr>
              <p:spPr bwMode="auto">
                <a:xfrm>
                  <a:off x="739" y="1780"/>
                  <a:ext cx="144" cy="1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dirty="0">
                      <a:effectLst>
                        <a:outerShdw blurRad="38100" dist="38100" dir="2700000" algn="tl">
                          <a:srgbClr val="C0C0C0"/>
                        </a:outerShdw>
                      </a:effectLst>
                      <a:latin typeface="幼圆" pitchFamily="49" charset="-122"/>
                      <a:ea typeface="幼圆" pitchFamily="49" charset="-122"/>
                    </a:rPr>
                    <a:t>①</a:t>
                  </a:r>
                </a:p>
              </p:txBody>
            </p:sp>
            <p:sp>
              <p:nvSpPr>
                <p:cNvPr id="119896" name="Text Box 88"/>
                <p:cNvSpPr txBox="1">
                  <a:spLocks noChangeArrowheads="1"/>
                </p:cNvSpPr>
                <p:nvPr/>
              </p:nvSpPr>
              <p:spPr bwMode="auto">
                <a:xfrm>
                  <a:off x="1363" y="1776"/>
                  <a:ext cx="145" cy="1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②</a:t>
                  </a:r>
                </a:p>
              </p:txBody>
            </p:sp>
            <p:sp>
              <p:nvSpPr>
                <p:cNvPr id="37903" name="Line 89"/>
                <p:cNvSpPr>
                  <a:spLocks noChangeShapeType="1"/>
                </p:cNvSpPr>
                <p:nvPr/>
              </p:nvSpPr>
              <p:spPr bwMode="auto">
                <a:xfrm>
                  <a:off x="883" y="1876"/>
                  <a:ext cx="480" cy="0"/>
                </a:xfrm>
                <a:prstGeom prst="line">
                  <a:avLst/>
                </a:prstGeom>
                <a:noFill/>
                <a:ln w="127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37904" name="Line 90"/>
                <p:cNvSpPr>
                  <a:spLocks noChangeShapeType="1"/>
                </p:cNvSpPr>
                <p:nvPr/>
              </p:nvSpPr>
              <p:spPr bwMode="auto">
                <a:xfrm>
                  <a:off x="802" y="1924"/>
                  <a:ext cx="0" cy="480"/>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spAutoFit/>
                </a:bodyPr>
                <a:lstStyle/>
                <a:p>
                  <a:endParaRPr lang="zh-CN" altLang="en-US"/>
                </a:p>
              </p:txBody>
            </p:sp>
            <p:sp>
              <p:nvSpPr>
                <p:cNvPr id="119899" name="Text Box 91"/>
                <p:cNvSpPr txBox="1">
                  <a:spLocks noChangeArrowheads="1"/>
                </p:cNvSpPr>
                <p:nvPr/>
              </p:nvSpPr>
              <p:spPr bwMode="auto">
                <a:xfrm>
                  <a:off x="1008" y="2548"/>
                  <a:ext cx="288" cy="21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sz="2400" b="1">
                      <a:effectLst>
                        <a:outerShdw blurRad="38100" dist="38100" dir="2700000" algn="tl">
                          <a:srgbClr val="C0C0C0"/>
                        </a:outerShdw>
                      </a:effectLst>
                      <a:latin typeface="幼圆" pitchFamily="49" charset="-122"/>
                      <a:ea typeface="幼圆" pitchFamily="49" charset="-122"/>
                    </a:rPr>
                    <a:t>G1</a:t>
                  </a:r>
                  <a:endParaRPr kumimoji="1" lang="en-US" altLang="zh-CN" sz="2400">
                    <a:latin typeface="幼圆" pitchFamily="49" charset="-122"/>
                    <a:ea typeface="幼圆" pitchFamily="49" charset="-122"/>
                  </a:endParaRPr>
                </a:p>
              </p:txBody>
            </p:sp>
            <p:sp>
              <p:nvSpPr>
                <p:cNvPr id="119900" name="Text Box 92"/>
                <p:cNvSpPr txBox="1">
                  <a:spLocks noChangeArrowheads="1"/>
                </p:cNvSpPr>
                <p:nvPr/>
              </p:nvSpPr>
              <p:spPr bwMode="auto">
                <a:xfrm>
                  <a:off x="720" y="2405"/>
                  <a:ext cx="145" cy="1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dirty="0">
                      <a:effectLst>
                        <a:outerShdw blurRad="38100" dist="38100" dir="2700000" algn="tl">
                          <a:srgbClr val="C0C0C0"/>
                        </a:outerShdw>
                      </a:effectLst>
                      <a:latin typeface="幼圆" pitchFamily="49" charset="-122"/>
                      <a:ea typeface="幼圆" pitchFamily="49" charset="-122"/>
                    </a:rPr>
                    <a:t>③</a:t>
                  </a:r>
                </a:p>
              </p:txBody>
            </p:sp>
            <p:sp>
              <p:nvSpPr>
                <p:cNvPr id="119901" name="Rectangle 93"/>
                <p:cNvSpPr>
                  <a:spLocks noChangeArrowheads="1"/>
                </p:cNvSpPr>
                <p:nvPr/>
              </p:nvSpPr>
              <p:spPr bwMode="auto">
                <a:xfrm>
                  <a:off x="1393" y="2405"/>
                  <a:ext cx="105" cy="1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幼圆" pitchFamily="49" charset="-122"/>
                      <a:ea typeface="幼圆" pitchFamily="49" charset="-122"/>
                    </a:rPr>
                    <a:t>④</a:t>
                  </a:r>
                </a:p>
              </p:txBody>
            </p:sp>
          </p:grpSp>
          <p:sp>
            <p:nvSpPr>
              <p:cNvPr id="37900" name="Line 94"/>
              <p:cNvSpPr>
                <a:spLocks noChangeShapeType="1"/>
              </p:cNvSpPr>
              <p:nvPr/>
            </p:nvSpPr>
            <p:spPr bwMode="auto">
              <a:xfrm flipH="1" flipV="1">
                <a:off x="864" y="1924"/>
                <a:ext cx="528" cy="528"/>
              </a:xfrm>
              <a:prstGeom prst="line">
                <a:avLst/>
              </a:prstGeom>
              <a:noFill/>
              <a:ln w="952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grpSp>
        <p:sp>
          <p:nvSpPr>
            <p:cNvPr id="37898" name="Line 95"/>
            <p:cNvSpPr>
              <a:spLocks noChangeShapeType="1"/>
            </p:cNvSpPr>
            <p:nvPr/>
          </p:nvSpPr>
          <p:spPr bwMode="auto">
            <a:xfrm>
              <a:off x="4910" y="3230"/>
              <a:ext cx="4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linds(horizontal)">
                                      <p:cBhvr>
                                        <p:cTn id="7" dur="500"/>
                                        <p:tgtEl>
                                          <p:spTgt spid="119812"/>
                                        </p:tgtEl>
                                      </p:cBhvr>
                                    </p:animEffect>
                                  </p:childTnLst>
                                </p:cTn>
                              </p:par>
                            </p:childTnLst>
                          </p:cTn>
                        </p:par>
                        <p:par>
                          <p:cTn id="8" fill="hold" nodeType="afterGroup">
                            <p:stCondLst>
                              <p:cond delay="500"/>
                            </p:stCondLst>
                            <p:childTnLst>
                              <p:par>
                                <p:cTn id="9" presetID="2" presetClass="entr" presetSubtype="8" fill="hold" grpId="0" nodeType="afterEffect">
                                  <p:stCondLst>
                                    <p:cond delay="100"/>
                                  </p:stCondLst>
                                  <p:childTnLst>
                                    <p:set>
                                      <p:cBhvr>
                                        <p:cTn id="10" dur="1" fill="hold">
                                          <p:stCondLst>
                                            <p:cond delay="0"/>
                                          </p:stCondLst>
                                        </p:cTn>
                                        <p:tgtEl>
                                          <p:spTgt spid="119813"/>
                                        </p:tgtEl>
                                        <p:attrNameLst>
                                          <p:attrName>style.visibility</p:attrName>
                                        </p:attrNameLst>
                                      </p:cBhvr>
                                      <p:to>
                                        <p:strVal val="visible"/>
                                      </p:to>
                                    </p:set>
                                    <p:anim calcmode="lin" valueType="num">
                                      <p:cBhvr additive="base">
                                        <p:cTn id="11" dur="500" fill="hold"/>
                                        <p:tgtEl>
                                          <p:spTgt spid="119813"/>
                                        </p:tgtEl>
                                        <p:attrNameLst>
                                          <p:attrName>ppt_x</p:attrName>
                                        </p:attrNameLst>
                                      </p:cBhvr>
                                      <p:tavLst>
                                        <p:tav tm="0">
                                          <p:val>
                                            <p:strVal val="0-#ppt_w/2"/>
                                          </p:val>
                                        </p:tav>
                                        <p:tav tm="100000">
                                          <p:val>
                                            <p:strVal val="#ppt_x"/>
                                          </p:val>
                                        </p:tav>
                                      </p:tavLst>
                                    </p:anim>
                                    <p:anim calcmode="lin" valueType="num">
                                      <p:cBhvr additive="base">
                                        <p:cTn id="12"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19892"/>
                                        </p:tgtEl>
                                        <p:attrNameLst>
                                          <p:attrName>style.visibility</p:attrName>
                                        </p:attrNameLst>
                                      </p:cBhvr>
                                      <p:to>
                                        <p:strVal val="visible"/>
                                      </p:to>
                                    </p:set>
                                    <p:anim calcmode="lin" valueType="num">
                                      <p:cBhvr additive="base">
                                        <p:cTn id="17" dur="500" fill="hold"/>
                                        <p:tgtEl>
                                          <p:spTgt spid="119892"/>
                                        </p:tgtEl>
                                        <p:attrNameLst>
                                          <p:attrName>ppt_x</p:attrName>
                                        </p:attrNameLst>
                                      </p:cBhvr>
                                      <p:tavLst>
                                        <p:tav tm="0">
                                          <p:val>
                                            <p:strVal val="0-#ppt_w/2"/>
                                          </p:val>
                                        </p:tav>
                                        <p:tav tm="100000">
                                          <p:val>
                                            <p:strVal val="#ppt_x"/>
                                          </p:val>
                                        </p:tav>
                                      </p:tavLst>
                                    </p:anim>
                                    <p:anim calcmode="lin" valueType="num">
                                      <p:cBhvr additive="base">
                                        <p:cTn id="18" dur="500" fill="hold"/>
                                        <p:tgtEl>
                                          <p:spTgt spid="11989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19814"/>
                                        </p:tgtEl>
                                        <p:attrNameLst>
                                          <p:attrName>style.visibility</p:attrName>
                                        </p:attrNameLst>
                                      </p:cBhvr>
                                      <p:to>
                                        <p:strVal val="visible"/>
                                      </p:to>
                                    </p:set>
                                    <p:anim calcmode="lin" valueType="num">
                                      <p:cBhvr additive="base">
                                        <p:cTn id="23" dur="500" fill="hold"/>
                                        <p:tgtEl>
                                          <p:spTgt spid="119814"/>
                                        </p:tgtEl>
                                        <p:attrNameLst>
                                          <p:attrName>ppt_x</p:attrName>
                                        </p:attrNameLst>
                                      </p:cBhvr>
                                      <p:tavLst>
                                        <p:tav tm="0">
                                          <p:val>
                                            <p:strVal val="0-#ppt_w/2"/>
                                          </p:val>
                                        </p:tav>
                                        <p:tav tm="100000">
                                          <p:val>
                                            <p:strVal val="#ppt_x"/>
                                          </p:val>
                                        </p:tav>
                                      </p:tavLst>
                                    </p:anim>
                                    <p:anim calcmode="lin" valueType="num">
                                      <p:cBhvr additive="base">
                                        <p:cTn id="24" dur="500" fill="hold"/>
                                        <p:tgtEl>
                                          <p:spTgt spid="1198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P spid="11981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6" name="Rectangle 4"/>
          <p:cNvSpPr>
            <a:spLocks noGrp="1" noRot="1" noChangeArrowheads="1"/>
          </p:cNvSpPr>
          <p:nvPr>
            <p:ph type="title"/>
          </p:nvPr>
        </p:nvSpPr>
        <p:spPr>
          <a:xfrm>
            <a:off x="0" y="-847726"/>
            <a:ext cx="8086726" cy="1695451"/>
          </a:xfrm>
        </p:spPr>
        <p:txBody>
          <a:bodyPr/>
          <a:lstStyle/>
          <a:p>
            <a:pPr fontAlgn="auto">
              <a:spcAft>
                <a:spcPts val="0"/>
              </a:spcAft>
              <a:defRPr/>
            </a:pPr>
            <a:r>
              <a:rPr lang="zh-CN" altLang="en-US" sz="3200" dirty="0" smtClean="0"/>
              <a:t>图的存储</a:t>
            </a:r>
            <a:r>
              <a:rPr lang="en-US" altLang="zh-CN" sz="3200" dirty="0" smtClean="0"/>
              <a:t>3---</a:t>
            </a:r>
            <a:r>
              <a:rPr lang="zh-CN" altLang="en-US" sz="3200" dirty="0" smtClean="0"/>
              <a:t>十字链表</a:t>
            </a:r>
            <a:r>
              <a:rPr kumimoji="1" lang="zh-CN" altLang="en-US" sz="3200" dirty="0" smtClean="0">
                <a:effectLst>
                  <a:outerShdw blurRad="38100" dist="38100" dir="2700000" algn="tl">
                    <a:srgbClr val="C0C0C0"/>
                  </a:outerShdw>
                </a:effectLst>
              </a:rPr>
              <a:t>（</a:t>
            </a:r>
            <a:r>
              <a:rPr kumimoji="1" lang="en-US" altLang="zh-CN" sz="3200" dirty="0" smtClean="0">
                <a:effectLst>
                  <a:outerShdw blurRad="38100" dist="38100" dir="2700000" algn="tl">
                    <a:srgbClr val="C0C0C0"/>
                  </a:outerShdw>
                </a:effectLst>
              </a:rPr>
              <a:t>orthogonal  list</a:t>
            </a:r>
            <a:r>
              <a:rPr kumimoji="1" lang="zh-CN" altLang="en-US" sz="3200" dirty="0" smtClean="0">
                <a:effectLst>
                  <a:outerShdw blurRad="38100" dist="38100" dir="2700000" algn="tl">
                    <a:srgbClr val="C0C0C0"/>
                  </a:outerShdw>
                </a:effectLst>
              </a:rPr>
              <a:t>）</a:t>
            </a:r>
          </a:p>
        </p:txBody>
      </p:sp>
      <p:sp>
        <p:nvSpPr>
          <p:cNvPr id="6"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20837" name="Rectangle 5"/>
          <p:cNvSpPr>
            <a:spLocks noChangeArrowheads="1"/>
          </p:cNvSpPr>
          <p:nvPr/>
        </p:nvSpPr>
        <p:spPr bwMode="auto">
          <a:xfrm>
            <a:off x="611188" y="1833562"/>
            <a:ext cx="3216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spcBef>
                <a:spcPct val="50000"/>
              </a:spcBef>
            </a:pPr>
            <a:r>
              <a:rPr kumimoji="1" lang="en-US" altLang="zh-CN" sz="2800" b="1" dirty="0">
                <a:latin typeface="幼圆" pitchFamily="49" charset="-122"/>
                <a:ea typeface="幼圆" pitchFamily="49" charset="-122"/>
              </a:rPr>
              <a:t>4.</a:t>
            </a:r>
            <a:r>
              <a:rPr kumimoji="1" lang="zh-CN" altLang="en-US" sz="2800" b="1" dirty="0">
                <a:latin typeface="幼圆" pitchFamily="49" charset="-122"/>
                <a:ea typeface="幼圆" pitchFamily="49" charset="-122"/>
              </a:rPr>
              <a:t>十字链表的特点：</a:t>
            </a:r>
          </a:p>
        </p:txBody>
      </p:sp>
      <p:sp>
        <p:nvSpPr>
          <p:cNvPr id="38918" name="Rectangle 6"/>
          <p:cNvSpPr>
            <a:spLocks noChangeArrowheads="1"/>
          </p:cNvSpPr>
          <p:nvPr/>
        </p:nvSpPr>
        <p:spPr bwMode="auto">
          <a:xfrm>
            <a:off x="611188" y="2867025"/>
            <a:ext cx="7921625" cy="2867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Bef>
                <a:spcPct val="40000"/>
              </a:spcBef>
            </a:pPr>
            <a:r>
              <a:rPr kumimoji="1" lang="en-US" altLang="zh-CN" sz="2400" b="1" dirty="0">
                <a:solidFill>
                  <a:srgbClr val="000018"/>
                </a:solidFill>
                <a:latin typeface="幼圆" pitchFamily="49" charset="-122"/>
                <a:ea typeface="幼圆" pitchFamily="49" charset="-122"/>
              </a:rPr>
              <a:t>① </a:t>
            </a:r>
            <a:r>
              <a:rPr kumimoji="1" lang="zh-CN" altLang="en-US" sz="2400" b="1" dirty="0">
                <a:solidFill>
                  <a:srgbClr val="000018"/>
                </a:solidFill>
                <a:latin typeface="幼圆" pitchFamily="49" charset="-122"/>
                <a:ea typeface="幼圆" pitchFamily="49" charset="-122"/>
              </a:rPr>
              <a:t>顶点结点数</a:t>
            </a:r>
            <a:r>
              <a:rPr kumimoji="1" lang="en-US" altLang="zh-CN" sz="2400" b="1" dirty="0">
                <a:solidFill>
                  <a:srgbClr val="000018"/>
                </a:solidFill>
                <a:latin typeface="幼圆" pitchFamily="49" charset="-122"/>
                <a:ea typeface="幼圆" pitchFamily="49" charset="-122"/>
              </a:rPr>
              <a:t>=</a:t>
            </a:r>
            <a:r>
              <a:rPr kumimoji="1" lang="zh-CN" altLang="en-US" sz="2400" b="1" dirty="0">
                <a:solidFill>
                  <a:srgbClr val="000018"/>
                </a:solidFill>
                <a:latin typeface="幼圆" pitchFamily="49" charset="-122"/>
                <a:ea typeface="幼圆" pitchFamily="49" charset="-122"/>
              </a:rPr>
              <a:t>顶点数 </a:t>
            </a:r>
          </a:p>
          <a:p>
            <a:pPr eaLnBrk="0" hangingPunct="0">
              <a:lnSpc>
                <a:spcPct val="90000"/>
              </a:lnSpc>
              <a:spcBef>
                <a:spcPct val="40000"/>
              </a:spcBef>
            </a:pPr>
            <a:r>
              <a:rPr kumimoji="1" lang="zh-CN" altLang="en-US" sz="2400" b="1" dirty="0">
                <a:solidFill>
                  <a:srgbClr val="000018"/>
                </a:solidFill>
                <a:latin typeface="幼圆" pitchFamily="49" charset="-122"/>
                <a:ea typeface="幼圆" pitchFamily="49" charset="-122"/>
              </a:rPr>
              <a:t>   弧结点数</a:t>
            </a:r>
            <a:r>
              <a:rPr kumimoji="1" lang="en-US" altLang="zh-CN" sz="2400" b="1" dirty="0">
                <a:solidFill>
                  <a:srgbClr val="000018"/>
                </a:solidFill>
                <a:latin typeface="幼圆" pitchFamily="49" charset="-122"/>
                <a:ea typeface="幼圆" pitchFamily="49" charset="-122"/>
              </a:rPr>
              <a:t>=</a:t>
            </a:r>
            <a:r>
              <a:rPr kumimoji="1" lang="zh-CN" altLang="en-US" sz="2400" b="1" dirty="0">
                <a:solidFill>
                  <a:srgbClr val="000018"/>
                </a:solidFill>
                <a:latin typeface="幼圆" pitchFamily="49" charset="-122"/>
                <a:ea typeface="幼圆" pitchFamily="49" charset="-122"/>
              </a:rPr>
              <a:t>弧的条数</a:t>
            </a:r>
          </a:p>
          <a:p>
            <a:pPr eaLnBrk="0" hangingPunct="0">
              <a:lnSpc>
                <a:spcPct val="110000"/>
              </a:lnSpc>
              <a:spcBef>
                <a:spcPct val="50000"/>
              </a:spcBef>
            </a:pPr>
            <a:r>
              <a:rPr kumimoji="1" lang="zh-CN" altLang="en-US" sz="2400" b="1" dirty="0">
                <a:solidFill>
                  <a:srgbClr val="000018"/>
                </a:solidFill>
                <a:latin typeface="幼圆" pitchFamily="49" charset="-122"/>
                <a:ea typeface="幼圆" pitchFamily="49" charset="-122"/>
              </a:rPr>
              <a:t>② 求入度：从顶点</a:t>
            </a:r>
            <a:r>
              <a:rPr kumimoji="1" lang="en-US" altLang="zh-CN" sz="2400" b="1" dirty="0">
                <a:solidFill>
                  <a:srgbClr val="000018"/>
                </a:solidFill>
                <a:latin typeface="幼圆" pitchFamily="49" charset="-122"/>
                <a:ea typeface="幼圆" pitchFamily="49" charset="-122"/>
              </a:rPr>
              <a:t>Vi</a:t>
            </a:r>
            <a:r>
              <a:rPr kumimoji="1" lang="zh-CN" altLang="en-US" sz="2400" b="1" dirty="0">
                <a:solidFill>
                  <a:srgbClr val="000018"/>
                </a:solidFill>
                <a:latin typeface="幼圆" pitchFamily="49" charset="-122"/>
                <a:ea typeface="幼圆" pitchFamily="49" charset="-122"/>
              </a:rPr>
              <a:t>的</a:t>
            </a:r>
            <a:r>
              <a:rPr kumimoji="1" lang="en-US" altLang="zh-CN" sz="2400" b="1" dirty="0" err="1">
                <a:solidFill>
                  <a:srgbClr val="000018"/>
                </a:solidFill>
                <a:latin typeface="幼圆" pitchFamily="49" charset="-122"/>
                <a:ea typeface="幼圆" pitchFamily="49" charset="-122"/>
              </a:rPr>
              <a:t>firstin</a:t>
            </a:r>
            <a:r>
              <a:rPr kumimoji="1" lang="zh-CN" altLang="zh-CN" sz="2400" b="1" dirty="0">
                <a:solidFill>
                  <a:srgbClr val="000018"/>
                </a:solidFill>
                <a:latin typeface="幼圆" pitchFamily="49" charset="-122"/>
                <a:ea typeface="幼圆" pitchFamily="49" charset="-122"/>
              </a:rPr>
              <a:t>出发，沿着弧结点中的</a:t>
            </a:r>
            <a:r>
              <a:rPr kumimoji="1" lang="en-US" altLang="zh-CN" sz="2400" b="1" dirty="0" err="1">
                <a:solidFill>
                  <a:srgbClr val="000018"/>
                </a:solidFill>
                <a:latin typeface="幼圆" pitchFamily="49" charset="-122"/>
                <a:ea typeface="幼圆" pitchFamily="49" charset="-122"/>
              </a:rPr>
              <a:t>hlink</a:t>
            </a:r>
            <a:r>
              <a:rPr kumimoji="1" lang="zh-CN" altLang="zh-CN" sz="2400" b="1" dirty="0">
                <a:solidFill>
                  <a:srgbClr val="000018"/>
                </a:solidFill>
                <a:latin typeface="幼圆" pitchFamily="49" charset="-122"/>
                <a:ea typeface="幼圆" pitchFamily="49" charset="-122"/>
              </a:rPr>
              <a:t>所经过的弧结点数。</a:t>
            </a:r>
          </a:p>
          <a:p>
            <a:pPr eaLnBrk="0" hangingPunct="0">
              <a:lnSpc>
                <a:spcPct val="110000"/>
              </a:lnSpc>
              <a:spcBef>
                <a:spcPct val="50000"/>
              </a:spcBef>
            </a:pPr>
            <a:r>
              <a:rPr kumimoji="1" lang="zh-CN" altLang="zh-CN" sz="2400" b="1" dirty="0">
                <a:solidFill>
                  <a:srgbClr val="000018"/>
                </a:solidFill>
                <a:latin typeface="幼圆" pitchFamily="49" charset="-122"/>
                <a:ea typeface="幼圆" pitchFamily="49" charset="-122"/>
              </a:rPr>
              <a:t>   求出度：从顶点</a:t>
            </a:r>
            <a:r>
              <a:rPr kumimoji="1" lang="en-US" altLang="zh-CN" sz="2400" b="1" dirty="0">
                <a:solidFill>
                  <a:srgbClr val="000018"/>
                </a:solidFill>
                <a:latin typeface="幼圆" pitchFamily="49" charset="-122"/>
                <a:ea typeface="幼圆" pitchFamily="49" charset="-122"/>
              </a:rPr>
              <a:t>Vi</a:t>
            </a:r>
            <a:r>
              <a:rPr kumimoji="1" lang="zh-CN" altLang="zh-CN" sz="2400" b="1" dirty="0">
                <a:solidFill>
                  <a:srgbClr val="000018"/>
                </a:solidFill>
                <a:latin typeface="幼圆" pitchFamily="49" charset="-122"/>
                <a:ea typeface="幼圆" pitchFamily="49" charset="-122"/>
              </a:rPr>
              <a:t>的</a:t>
            </a:r>
            <a:r>
              <a:rPr kumimoji="1" lang="en-US" altLang="zh-CN" sz="2400" b="1" dirty="0" err="1">
                <a:solidFill>
                  <a:srgbClr val="000018"/>
                </a:solidFill>
                <a:latin typeface="幼圆" pitchFamily="49" charset="-122"/>
                <a:ea typeface="幼圆" pitchFamily="49" charset="-122"/>
              </a:rPr>
              <a:t>firstout</a:t>
            </a:r>
            <a:r>
              <a:rPr kumimoji="1" lang="zh-CN" altLang="zh-CN" sz="2400" b="1" dirty="0">
                <a:solidFill>
                  <a:srgbClr val="000018"/>
                </a:solidFill>
                <a:latin typeface="幼圆" pitchFamily="49" charset="-122"/>
                <a:ea typeface="幼圆" pitchFamily="49" charset="-122"/>
              </a:rPr>
              <a:t>出发，沿着弧结点中的</a:t>
            </a:r>
            <a:r>
              <a:rPr kumimoji="1" lang="en-US" altLang="zh-CN" sz="2400" b="1" dirty="0" err="1">
                <a:solidFill>
                  <a:srgbClr val="000018"/>
                </a:solidFill>
                <a:latin typeface="幼圆" pitchFamily="49" charset="-122"/>
                <a:ea typeface="幼圆" pitchFamily="49" charset="-122"/>
              </a:rPr>
              <a:t>tlink</a:t>
            </a:r>
            <a:r>
              <a:rPr kumimoji="1" lang="zh-CN" altLang="en-US" sz="2400" b="1" dirty="0">
                <a:solidFill>
                  <a:srgbClr val="000018"/>
                </a:solidFill>
                <a:latin typeface="幼圆" pitchFamily="49" charset="-122"/>
                <a:ea typeface="幼圆" pitchFamily="49" charset="-122"/>
              </a:rPr>
              <a:t>所经过的弧结点数。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linds(horizontal)">
                                      <p:cBhvr>
                                        <p:cTn id="7"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60" name="Rectangle 4"/>
          <p:cNvSpPr>
            <a:spLocks noGrp="1" noRot="1" noChangeArrowheads="1"/>
          </p:cNvSpPr>
          <p:nvPr>
            <p:ph type="title"/>
          </p:nvPr>
        </p:nvSpPr>
        <p:spPr>
          <a:xfrm>
            <a:off x="568325" y="188913"/>
            <a:ext cx="8540750" cy="1143000"/>
          </a:xfrm>
        </p:spPr>
        <p:txBody>
          <a:bodyPr/>
          <a:lstStyle/>
          <a:p>
            <a:pPr fontAlgn="auto">
              <a:spcAft>
                <a:spcPts val="0"/>
              </a:spcAft>
              <a:defRPr/>
            </a:pPr>
            <a:r>
              <a:rPr lang="zh-CN" altLang="en-US" dirty="0" smtClean="0"/>
              <a:t>图的存储</a:t>
            </a:r>
            <a:r>
              <a:rPr lang="en-US" altLang="zh-CN" dirty="0" smtClean="0"/>
              <a:t>4-</a:t>
            </a:r>
            <a:r>
              <a:rPr lang="zh-CN" altLang="en-US" dirty="0" smtClean="0"/>
              <a:t>邻接多重表</a:t>
            </a:r>
            <a:endParaRPr kumimoji="1" lang="zh-CN" altLang="en-US" dirty="0" smtClean="0">
              <a:effectLst>
                <a:outerShdw blurRad="38100" dist="38100" dir="2700000" algn="tl">
                  <a:srgbClr val="C0C0C0"/>
                </a:outerShdw>
              </a:effectLst>
            </a:endParaRPr>
          </a:p>
        </p:txBody>
      </p:sp>
      <p:sp>
        <p:nvSpPr>
          <p:cNvPr id="17"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39941" name="Rectangle 5"/>
          <p:cNvSpPr>
            <a:spLocks noChangeArrowheads="1"/>
          </p:cNvSpPr>
          <p:nvPr/>
        </p:nvSpPr>
        <p:spPr bwMode="auto">
          <a:xfrm>
            <a:off x="565150" y="1268413"/>
            <a:ext cx="6311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latin typeface="幼圆" pitchFamily="49" charset="-122"/>
                <a:ea typeface="幼圆" pitchFamily="49" charset="-122"/>
              </a:rPr>
              <a:t>邻接多重表是</a:t>
            </a:r>
            <a:r>
              <a:rPr kumimoji="1" lang="zh-CN" altLang="en-US" sz="2400" b="1" dirty="0">
                <a:solidFill>
                  <a:srgbClr val="FFFF00"/>
                </a:solidFill>
                <a:latin typeface="幼圆" pitchFamily="49" charset="-122"/>
                <a:ea typeface="幼圆" pitchFamily="49" charset="-122"/>
              </a:rPr>
              <a:t>无向图</a:t>
            </a:r>
            <a:r>
              <a:rPr kumimoji="1" lang="zh-CN" altLang="en-US" sz="2400" b="1" dirty="0">
                <a:latin typeface="幼圆" pitchFamily="49" charset="-122"/>
                <a:ea typeface="幼圆" pitchFamily="49" charset="-122"/>
              </a:rPr>
              <a:t>的另一种链式存储结构。</a:t>
            </a:r>
            <a:endParaRPr kumimoji="1" lang="zh-CN" altLang="en-US" sz="2400" dirty="0">
              <a:latin typeface="幼圆" pitchFamily="49" charset="-122"/>
              <a:ea typeface="幼圆" pitchFamily="49" charset="-122"/>
            </a:endParaRPr>
          </a:p>
        </p:txBody>
      </p:sp>
      <p:sp>
        <p:nvSpPr>
          <p:cNvPr id="39942" name="Rectangle 6"/>
          <p:cNvSpPr>
            <a:spLocks noChangeArrowheads="1"/>
          </p:cNvSpPr>
          <p:nvPr/>
        </p:nvSpPr>
        <p:spPr bwMode="auto">
          <a:xfrm>
            <a:off x="546100" y="1774825"/>
            <a:ext cx="6618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幼圆" pitchFamily="49" charset="-122"/>
                <a:ea typeface="幼圆" pitchFamily="49" charset="-122"/>
              </a:rPr>
              <a:t>图的每一条边有一个边结点，边结点的结构为：</a:t>
            </a:r>
          </a:p>
        </p:txBody>
      </p:sp>
      <p:grpSp>
        <p:nvGrpSpPr>
          <p:cNvPr id="39943" name="Group 7"/>
          <p:cNvGrpSpPr>
            <a:grpSpLocks/>
          </p:cNvGrpSpPr>
          <p:nvPr/>
        </p:nvGrpSpPr>
        <p:grpSpPr bwMode="auto">
          <a:xfrm>
            <a:off x="2874963" y="2403475"/>
            <a:ext cx="2667000" cy="304800"/>
            <a:chOff x="240" y="2448"/>
            <a:chExt cx="2112" cy="192"/>
          </a:xfrm>
        </p:grpSpPr>
        <p:grpSp>
          <p:nvGrpSpPr>
            <p:cNvPr id="39949" name="Group 8"/>
            <p:cNvGrpSpPr>
              <a:grpSpLocks/>
            </p:cNvGrpSpPr>
            <p:nvPr/>
          </p:nvGrpSpPr>
          <p:grpSpPr bwMode="auto">
            <a:xfrm>
              <a:off x="240" y="2448"/>
              <a:ext cx="1584" cy="192"/>
              <a:chOff x="240" y="2448"/>
              <a:chExt cx="1584" cy="192"/>
            </a:xfrm>
          </p:grpSpPr>
          <p:sp>
            <p:nvSpPr>
              <p:cNvPr id="39951" name="Rectangle 9"/>
              <p:cNvSpPr>
                <a:spLocks noChangeArrowheads="1"/>
              </p:cNvSpPr>
              <p:nvPr/>
            </p:nvSpPr>
            <p:spPr bwMode="auto">
              <a:xfrm>
                <a:off x="240" y="2448"/>
                <a:ext cx="528"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ivex</a:t>
                </a:r>
                <a:endParaRPr kumimoji="1" lang="en-US" altLang="zh-CN" sz="2400" b="1">
                  <a:solidFill>
                    <a:srgbClr val="000018"/>
                  </a:solidFill>
                  <a:latin typeface="幼圆" pitchFamily="49" charset="-122"/>
                  <a:ea typeface="幼圆" pitchFamily="49" charset="-122"/>
                </a:endParaRPr>
              </a:p>
            </p:txBody>
          </p:sp>
          <p:sp>
            <p:nvSpPr>
              <p:cNvPr id="39952" name="Rectangle 10"/>
              <p:cNvSpPr>
                <a:spLocks noChangeArrowheads="1"/>
              </p:cNvSpPr>
              <p:nvPr/>
            </p:nvSpPr>
            <p:spPr bwMode="auto">
              <a:xfrm>
                <a:off x="768" y="2448"/>
                <a:ext cx="528"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dirty="0" err="1">
                    <a:solidFill>
                      <a:srgbClr val="000018"/>
                    </a:solidFill>
                    <a:latin typeface="幼圆" pitchFamily="49" charset="-122"/>
                    <a:ea typeface="幼圆" pitchFamily="49" charset="-122"/>
                  </a:rPr>
                  <a:t>ilink</a:t>
                </a:r>
                <a:endParaRPr kumimoji="1" lang="en-US" altLang="zh-CN" sz="2400" b="1" dirty="0">
                  <a:solidFill>
                    <a:srgbClr val="000018"/>
                  </a:solidFill>
                  <a:latin typeface="幼圆" pitchFamily="49" charset="-122"/>
                  <a:ea typeface="幼圆" pitchFamily="49" charset="-122"/>
                </a:endParaRPr>
              </a:p>
            </p:txBody>
          </p:sp>
          <p:sp>
            <p:nvSpPr>
              <p:cNvPr id="39953" name="Rectangle 11"/>
              <p:cNvSpPr>
                <a:spLocks noChangeArrowheads="1"/>
              </p:cNvSpPr>
              <p:nvPr/>
            </p:nvSpPr>
            <p:spPr bwMode="auto">
              <a:xfrm>
                <a:off x="1296" y="2448"/>
                <a:ext cx="528"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jvex</a:t>
                </a:r>
                <a:endParaRPr kumimoji="1" lang="en-US" altLang="zh-CN" sz="2400" b="1">
                  <a:solidFill>
                    <a:srgbClr val="000018"/>
                  </a:solidFill>
                  <a:latin typeface="幼圆" pitchFamily="49" charset="-122"/>
                  <a:ea typeface="幼圆" pitchFamily="49" charset="-122"/>
                </a:endParaRPr>
              </a:p>
            </p:txBody>
          </p:sp>
        </p:grpSp>
        <p:sp>
          <p:nvSpPr>
            <p:cNvPr id="39950" name="Rectangle 12"/>
            <p:cNvSpPr>
              <a:spLocks noChangeArrowheads="1"/>
            </p:cNvSpPr>
            <p:nvPr/>
          </p:nvSpPr>
          <p:spPr bwMode="auto">
            <a:xfrm>
              <a:off x="1824" y="2448"/>
              <a:ext cx="528"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000" b="1">
                  <a:solidFill>
                    <a:srgbClr val="000018"/>
                  </a:solidFill>
                  <a:latin typeface="幼圆" pitchFamily="49" charset="-122"/>
                  <a:ea typeface="幼圆" pitchFamily="49" charset="-122"/>
                </a:rPr>
                <a:t>jlink</a:t>
              </a:r>
            </a:p>
          </p:txBody>
        </p:sp>
      </p:grpSp>
      <p:sp>
        <p:nvSpPr>
          <p:cNvPr id="39944" name="Rectangle 13"/>
          <p:cNvSpPr>
            <a:spLocks noChangeArrowheads="1"/>
          </p:cNvSpPr>
          <p:nvPr/>
        </p:nvSpPr>
        <p:spPr bwMode="auto">
          <a:xfrm>
            <a:off x="611188" y="2900363"/>
            <a:ext cx="66182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latin typeface="幼圆" pitchFamily="49" charset="-122"/>
                <a:ea typeface="幼圆" pitchFamily="49" charset="-122"/>
              </a:rPr>
              <a:t>每一个顶点有一个顶点结点，顶点结点结构为：</a:t>
            </a:r>
            <a:endParaRPr kumimoji="1" lang="zh-CN" altLang="en-US" sz="2400" dirty="0">
              <a:latin typeface="幼圆" pitchFamily="49" charset="-122"/>
              <a:ea typeface="幼圆" pitchFamily="49" charset="-122"/>
            </a:endParaRPr>
          </a:p>
        </p:txBody>
      </p:sp>
      <p:grpSp>
        <p:nvGrpSpPr>
          <p:cNvPr id="39945" name="Group 14"/>
          <p:cNvGrpSpPr>
            <a:grpSpLocks/>
          </p:cNvGrpSpPr>
          <p:nvPr/>
        </p:nvGrpSpPr>
        <p:grpSpPr bwMode="auto">
          <a:xfrm>
            <a:off x="3103563" y="3556000"/>
            <a:ext cx="1981200" cy="304800"/>
            <a:chOff x="384" y="3120"/>
            <a:chExt cx="1248" cy="192"/>
          </a:xfrm>
        </p:grpSpPr>
        <p:sp>
          <p:nvSpPr>
            <p:cNvPr id="39947" name="Rectangle 15"/>
            <p:cNvSpPr>
              <a:spLocks noChangeArrowheads="1"/>
            </p:cNvSpPr>
            <p:nvPr/>
          </p:nvSpPr>
          <p:spPr bwMode="auto">
            <a:xfrm>
              <a:off x="384" y="3120"/>
              <a:ext cx="528"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000" b="1">
                  <a:solidFill>
                    <a:srgbClr val="000018"/>
                  </a:solidFill>
                  <a:latin typeface="幼圆" pitchFamily="49" charset="-122"/>
                  <a:ea typeface="幼圆" pitchFamily="49" charset="-122"/>
                </a:rPr>
                <a:t>data</a:t>
              </a:r>
            </a:p>
          </p:txBody>
        </p:sp>
        <p:sp>
          <p:nvSpPr>
            <p:cNvPr id="39948" name="Rectangle 16"/>
            <p:cNvSpPr>
              <a:spLocks noChangeArrowheads="1"/>
            </p:cNvSpPr>
            <p:nvPr/>
          </p:nvSpPr>
          <p:spPr bwMode="auto">
            <a:xfrm>
              <a:off x="912" y="3120"/>
              <a:ext cx="720" cy="19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000" b="1">
                  <a:solidFill>
                    <a:srgbClr val="000018"/>
                  </a:solidFill>
                  <a:latin typeface="幼圆" pitchFamily="49" charset="-122"/>
                  <a:ea typeface="幼圆" pitchFamily="49" charset="-122"/>
                </a:rPr>
                <a:t>firstedge</a:t>
              </a:r>
            </a:p>
          </p:txBody>
        </p:sp>
      </p:grpSp>
      <p:sp>
        <p:nvSpPr>
          <p:cNvPr id="39946" name="Rectangle 17"/>
          <p:cNvSpPr>
            <a:spLocks noChangeArrowheads="1"/>
          </p:cNvSpPr>
          <p:nvPr/>
        </p:nvSpPr>
        <p:spPr bwMode="auto">
          <a:xfrm>
            <a:off x="684213" y="3933825"/>
            <a:ext cx="8320087" cy="210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zh-CN" altLang="en-US" sz="2400" b="1" dirty="0">
                <a:latin typeface="幼圆" pitchFamily="49" charset="-122"/>
                <a:ea typeface="幼圆" pitchFamily="49" charset="-122"/>
              </a:rPr>
              <a:t>其中：</a:t>
            </a:r>
            <a:r>
              <a:rPr kumimoji="1" lang="en-US" altLang="zh-CN" sz="2400" b="1" dirty="0" err="1">
                <a:latin typeface="幼圆" pitchFamily="49" charset="-122"/>
                <a:ea typeface="幼圆" pitchFamily="49" charset="-122"/>
              </a:rPr>
              <a:t>ivex</a:t>
            </a:r>
            <a:r>
              <a:rPr kumimoji="1" lang="en-US" altLang="zh-CN" sz="2400" b="1" dirty="0">
                <a:latin typeface="幼圆" pitchFamily="49" charset="-122"/>
                <a:ea typeface="幼圆" pitchFamily="49" charset="-122"/>
              </a:rPr>
              <a:t> </a:t>
            </a:r>
            <a:r>
              <a:rPr kumimoji="1" lang="zh-CN" altLang="en-US" sz="2400" b="1" dirty="0">
                <a:latin typeface="幼圆" pitchFamily="49" charset="-122"/>
                <a:ea typeface="幼圆" pitchFamily="49" charset="-122"/>
              </a:rPr>
              <a:t>和</a:t>
            </a:r>
            <a:r>
              <a:rPr kumimoji="1" lang="en-US" altLang="zh-CN" sz="2400" b="1" dirty="0" err="1">
                <a:latin typeface="幼圆" pitchFamily="49" charset="-122"/>
                <a:ea typeface="幼圆" pitchFamily="49" charset="-122"/>
              </a:rPr>
              <a:t>jvex</a:t>
            </a:r>
            <a:r>
              <a:rPr kumimoji="1" lang="zh-CN" altLang="en-US" sz="2400" b="1" dirty="0">
                <a:latin typeface="幼圆" pitchFamily="49" charset="-122"/>
                <a:ea typeface="幼圆" pitchFamily="49" charset="-122"/>
              </a:rPr>
              <a:t>为该边所依附的两个顶点。</a:t>
            </a:r>
          </a:p>
          <a:p>
            <a:pPr>
              <a:lnSpc>
                <a:spcPct val="110000"/>
              </a:lnSpc>
            </a:pPr>
            <a:r>
              <a:rPr kumimoji="1" lang="zh-CN" altLang="en-US" sz="2400" b="1" dirty="0">
                <a:latin typeface="幼圆" pitchFamily="49" charset="-122"/>
                <a:ea typeface="幼圆" pitchFamily="49" charset="-122"/>
              </a:rPr>
              <a:t>            </a:t>
            </a:r>
            <a:r>
              <a:rPr kumimoji="1" lang="en-US" altLang="zh-CN" sz="2400" b="1" dirty="0" err="1">
                <a:latin typeface="幼圆" pitchFamily="49" charset="-122"/>
                <a:ea typeface="幼圆" pitchFamily="49" charset="-122"/>
              </a:rPr>
              <a:t>ilink</a:t>
            </a:r>
            <a:r>
              <a:rPr kumimoji="1" lang="zh-CN" altLang="en-US" sz="2400" b="1" dirty="0">
                <a:latin typeface="幼圆" pitchFamily="49" charset="-122"/>
                <a:ea typeface="幼圆" pitchFamily="49" charset="-122"/>
              </a:rPr>
              <a:t>指向下一条依附于顶点</a:t>
            </a:r>
            <a:r>
              <a:rPr kumimoji="1" lang="en-US" altLang="zh-CN" sz="2400" b="1" dirty="0" err="1">
                <a:latin typeface="幼圆" pitchFamily="49" charset="-122"/>
                <a:ea typeface="幼圆" pitchFamily="49" charset="-122"/>
              </a:rPr>
              <a:t>ivex</a:t>
            </a:r>
            <a:r>
              <a:rPr kumimoji="1" lang="zh-CN" altLang="en-US" sz="2400" b="1" dirty="0">
                <a:latin typeface="幼圆" pitchFamily="49" charset="-122"/>
                <a:ea typeface="幼圆" pitchFamily="49" charset="-122"/>
              </a:rPr>
              <a:t>的边。</a:t>
            </a:r>
          </a:p>
          <a:p>
            <a:pPr>
              <a:lnSpc>
                <a:spcPct val="110000"/>
              </a:lnSpc>
            </a:pPr>
            <a:r>
              <a:rPr kumimoji="1" lang="zh-CN" altLang="en-US" sz="2400" b="1" dirty="0">
                <a:latin typeface="幼圆" pitchFamily="49" charset="-122"/>
                <a:ea typeface="幼圆" pitchFamily="49" charset="-122"/>
              </a:rPr>
              <a:t>            </a:t>
            </a:r>
            <a:r>
              <a:rPr kumimoji="1" lang="en-US" altLang="zh-CN" sz="2400" b="1" dirty="0" err="1">
                <a:latin typeface="幼圆" pitchFamily="49" charset="-122"/>
                <a:ea typeface="幼圆" pitchFamily="49" charset="-122"/>
              </a:rPr>
              <a:t>jlink</a:t>
            </a:r>
            <a:r>
              <a:rPr kumimoji="1" lang="zh-CN" altLang="en-US" sz="2400" b="1" dirty="0">
                <a:latin typeface="幼圆" pitchFamily="49" charset="-122"/>
                <a:ea typeface="幼圆" pitchFamily="49" charset="-122"/>
              </a:rPr>
              <a:t>指向下一条依附于顶点</a:t>
            </a:r>
            <a:r>
              <a:rPr kumimoji="1" lang="en-US" altLang="zh-CN" sz="2400" b="1" dirty="0" err="1">
                <a:latin typeface="幼圆" pitchFamily="49" charset="-122"/>
                <a:ea typeface="幼圆" pitchFamily="49" charset="-122"/>
              </a:rPr>
              <a:t>jvex</a:t>
            </a:r>
            <a:r>
              <a:rPr kumimoji="1" lang="en-US" altLang="zh-CN" sz="2400" b="1" dirty="0">
                <a:latin typeface="幼圆" pitchFamily="49" charset="-122"/>
                <a:ea typeface="幼圆" pitchFamily="49" charset="-122"/>
              </a:rPr>
              <a:t> </a:t>
            </a:r>
            <a:r>
              <a:rPr kumimoji="1" lang="zh-CN" altLang="en-US" sz="2400" b="1" dirty="0">
                <a:latin typeface="幼圆" pitchFamily="49" charset="-122"/>
                <a:ea typeface="幼圆" pitchFamily="49" charset="-122"/>
              </a:rPr>
              <a:t>的边。</a:t>
            </a:r>
          </a:p>
          <a:p>
            <a:pPr>
              <a:lnSpc>
                <a:spcPct val="110000"/>
              </a:lnSpc>
            </a:pPr>
            <a:r>
              <a:rPr kumimoji="1" lang="zh-CN" altLang="en-US" sz="2400" b="1" dirty="0">
                <a:latin typeface="幼圆" pitchFamily="49" charset="-122"/>
                <a:ea typeface="幼圆" pitchFamily="49" charset="-122"/>
              </a:rPr>
              <a:t>            </a:t>
            </a:r>
            <a:r>
              <a:rPr kumimoji="1" lang="en-US" altLang="zh-CN" sz="2400" b="1" dirty="0">
                <a:latin typeface="幼圆" pitchFamily="49" charset="-122"/>
                <a:ea typeface="幼圆" pitchFamily="49" charset="-122"/>
              </a:rPr>
              <a:t>data</a:t>
            </a:r>
            <a:r>
              <a:rPr kumimoji="1" lang="zh-CN" altLang="en-US" sz="2400" b="1" dirty="0">
                <a:latin typeface="幼圆" pitchFamily="49" charset="-122"/>
                <a:ea typeface="幼圆" pitchFamily="49" charset="-122"/>
              </a:rPr>
              <a:t>存放顶点的信息。</a:t>
            </a:r>
          </a:p>
          <a:p>
            <a:pPr>
              <a:lnSpc>
                <a:spcPct val="110000"/>
              </a:lnSpc>
            </a:pPr>
            <a:r>
              <a:rPr kumimoji="1" lang="zh-CN" altLang="en-US" sz="2400" b="1" dirty="0">
                <a:latin typeface="幼圆" pitchFamily="49" charset="-122"/>
                <a:ea typeface="幼圆" pitchFamily="49" charset="-122"/>
              </a:rPr>
              <a:t>            </a:t>
            </a:r>
            <a:r>
              <a:rPr kumimoji="1" lang="en-US" altLang="zh-CN" sz="2400" b="1" dirty="0" err="1">
                <a:latin typeface="幼圆" pitchFamily="49" charset="-122"/>
                <a:ea typeface="幼圆" pitchFamily="49" charset="-122"/>
              </a:rPr>
              <a:t>firstedge</a:t>
            </a:r>
            <a:r>
              <a:rPr kumimoji="1" lang="zh-CN" altLang="en-US" sz="2400" b="1" dirty="0">
                <a:latin typeface="幼圆" pitchFamily="49" charset="-122"/>
                <a:ea typeface="幼圆" pitchFamily="49" charset="-122"/>
              </a:rPr>
              <a:t>指向第一条依附于该顶点的边结点。</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6" name="Rectangle 4"/>
          <p:cNvSpPr>
            <a:spLocks noGrp="1" noRot="1" noChangeArrowheads="1"/>
          </p:cNvSpPr>
          <p:nvPr>
            <p:ph type="title"/>
          </p:nvPr>
        </p:nvSpPr>
        <p:spPr>
          <a:xfrm>
            <a:off x="568325" y="188913"/>
            <a:ext cx="8540750" cy="1143000"/>
          </a:xfrm>
        </p:spPr>
        <p:txBody>
          <a:bodyPr/>
          <a:lstStyle/>
          <a:p>
            <a:pPr fontAlgn="auto">
              <a:spcAft>
                <a:spcPts val="0"/>
              </a:spcAft>
              <a:defRPr/>
            </a:pPr>
            <a:r>
              <a:rPr lang="zh-CN" altLang="en-US" dirty="0" smtClean="0"/>
              <a:t>图的存储</a:t>
            </a:r>
            <a:r>
              <a:rPr lang="en-US" altLang="zh-CN" dirty="0" smtClean="0"/>
              <a:t>4-</a:t>
            </a:r>
            <a:r>
              <a:rPr lang="zh-CN" altLang="en-US" dirty="0" smtClean="0"/>
              <a:t>邻接多重表</a:t>
            </a:r>
          </a:p>
        </p:txBody>
      </p:sp>
      <p:sp>
        <p:nvSpPr>
          <p:cNvPr id="100" name="页脚占位符 4"/>
          <p:cNvSpPr>
            <a:spLocks noGrp="1"/>
          </p:cNvSpPr>
          <p:nvPr>
            <p:ph type="ftr" sz="quarter" idx="11"/>
          </p:nvPr>
        </p:nvSpPr>
        <p:spPr>
          <a:xfrm rot="900000">
            <a:off x="3103563" y="6176963"/>
            <a:ext cx="2392362" cy="365125"/>
          </a:xfrm>
        </p:spPr>
        <p:txBody>
          <a:bodyPr/>
          <a:lstStyle/>
          <a:p>
            <a:pPr>
              <a:defRPr/>
            </a:pPr>
            <a:r>
              <a:rPr lang="zh-CN" altLang="en-US"/>
              <a:t>电子科技</a:t>
            </a:r>
            <a:r>
              <a:rPr lang="en-US" altLang="zh-CN"/>
              <a:t>.</a:t>
            </a:r>
            <a:r>
              <a:rPr lang="zh-CN" altLang="en-US"/>
              <a:t>计算机学院</a:t>
            </a:r>
            <a:r>
              <a:rPr lang="en-US" altLang="zh-CN"/>
              <a:t>.</a:t>
            </a:r>
            <a:r>
              <a:rPr lang="zh-CN" altLang="en-US"/>
              <a:t>数据结构与算法</a:t>
            </a:r>
          </a:p>
        </p:txBody>
      </p:sp>
      <p:sp>
        <p:nvSpPr>
          <p:cNvPr id="122885" name="Rectangle 5"/>
          <p:cNvSpPr>
            <a:spLocks noChangeArrowheads="1"/>
          </p:cNvSpPr>
          <p:nvPr/>
        </p:nvSpPr>
        <p:spPr bwMode="auto">
          <a:xfrm>
            <a:off x="1236663" y="1933575"/>
            <a:ext cx="3097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kumimoji="1" lang="zh-CN" altLang="en-US" sz="2400" b="1" dirty="0">
                <a:effectLst>
                  <a:outerShdw blurRad="38100" dist="38100" dir="2700000" algn="tl">
                    <a:srgbClr val="C0C0C0"/>
                  </a:outerShdw>
                </a:effectLst>
                <a:latin typeface="幼圆" pitchFamily="49" charset="-122"/>
                <a:ea typeface="幼圆" pitchFamily="49" charset="-122"/>
              </a:rPr>
              <a:t>如图</a:t>
            </a:r>
            <a:r>
              <a:rPr kumimoji="1" lang="en-US" altLang="zh-CN" sz="2400" b="1" dirty="0">
                <a:effectLst>
                  <a:outerShdw blurRad="38100" dist="38100" dir="2700000" algn="tl">
                    <a:srgbClr val="C0C0C0"/>
                  </a:outerShdw>
                </a:effectLst>
                <a:latin typeface="幼圆" pitchFamily="49" charset="-122"/>
                <a:ea typeface="幼圆" pitchFamily="49" charset="-122"/>
              </a:rPr>
              <a:t>G2</a:t>
            </a:r>
            <a:r>
              <a:rPr kumimoji="1" lang="zh-CN" altLang="en-US" sz="2400" b="1" dirty="0">
                <a:effectLst>
                  <a:outerShdw blurRad="38100" dist="38100" dir="2700000" algn="tl">
                    <a:srgbClr val="C0C0C0"/>
                  </a:outerShdw>
                </a:effectLst>
                <a:latin typeface="幼圆" pitchFamily="49" charset="-122"/>
                <a:ea typeface="幼圆" pitchFamily="49" charset="-122"/>
              </a:rPr>
              <a:t>的邻接多重表</a:t>
            </a:r>
            <a:r>
              <a:rPr kumimoji="1" lang="en-US" altLang="zh-CN" sz="2400" b="1" dirty="0">
                <a:effectLst>
                  <a:outerShdw blurRad="38100" dist="38100" dir="2700000" algn="tl">
                    <a:srgbClr val="C0C0C0"/>
                  </a:outerShdw>
                </a:effectLst>
                <a:latin typeface="幼圆" pitchFamily="49" charset="-122"/>
                <a:ea typeface="幼圆" pitchFamily="49" charset="-122"/>
              </a:rPr>
              <a:t>:</a:t>
            </a:r>
            <a:endParaRPr kumimoji="1" lang="en-US" altLang="zh-CN" dirty="0">
              <a:latin typeface="幼圆" pitchFamily="49" charset="-122"/>
              <a:ea typeface="幼圆" pitchFamily="49" charset="-122"/>
            </a:endParaRPr>
          </a:p>
        </p:txBody>
      </p:sp>
      <p:grpSp>
        <p:nvGrpSpPr>
          <p:cNvPr id="122886" name="Group 6"/>
          <p:cNvGrpSpPr>
            <a:grpSpLocks/>
          </p:cNvGrpSpPr>
          <p:nvPr/>
        </p:nvGrpSpPr>
        <p:grpSpPr bwMode="auto">
          <a:xfrm>
            <a:off x="6559550" y="1268414"/>
            <a:ext cx="1972890" cy="1612430"/>
            <a:chOff x="465" y="2736"/>
            <a:chExt cx="831" cy="857"/>
          </a:xfrm>
        </p:grpSpPr>
        <p:sp>
          <p:nvSpPr>
            <p:cNvPr id="122887" name="Text Box 7"/>
            <p:cNvSpPr txBox="1">
              <a:spLocks noChangeArrowheads="1"/>
            </p:cNvSpPr>
            <p:nvPr/>
          </p:nvSpPr>
          <p:spPr bwMode="auto">
            <a:xfrm>
              <a:off x="484" y="2832"/>
              <a:ext cx="144"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①</a:t>
              </a:r>
            </a:p>
          </p:txBody>
        </p:sp>
        <p:sp>
          <p:nvSpPr>
            <p:cNvPr id="122888" name="Text Box 8"/>
            <p:cNvSpPr txBox="1">
              <a:spLocks noChangeArrowheads="1"/>
            </p:cNvSpPr>
            <p:nvPr/>
          </p:nvSpPr>
          <p:spPr bwMode="auto">
            <a:xfrm>
              <a:off x="1108" y="2828"/>
              <a:ext cx="144"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②</a:t>
              </a:r>
            </a:p>
          </p:txBody>
        </p:sp>
        <p:sp>
          <p:nvSpPr>
            <p:cNvPr id="41051" name="Line 9"/>
            <p:cNvSpPr>
              <a:spLocks noChangeShapeType="1"/>
            </p:cNvSpPr>
            <p:nvPr/>
          </p:nvSpPr>
          <p:spPr bwMode="auto">
            <a:xfrm>
              <a:off x="628" y="2928"/>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41052" name="Line 10"/>
            <p:cNvSpPr>
              <a:spLocks noChangeShapeType="1"/>
            </p:cNvSpPr>
            <p:nvPr/>
          </p:nvSpPr>
          <p:spPr bwMode="auto">
            <a:xfrm>
              <a:off x="547"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41053" name="Text Box 11"/>
            <p:cNvSpPr txBox="1">
              <a:spLocks noChangeArrowheads="1"/>
            </p:cNvSpPr>
            <p:nvPr/>
          </p:nvSpPr>
          <p:spPr bwMode="auto">
            <a:xfrm>
              <a:off x="716" y="2736"/>
              <a:ext cx="288"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dirty="0">
                  <a:latin typeface="幼圆" pitchFamily="49" charset="-122"/>
                  <a:ea typeface="幼圆" pitchFamily="49" charset="-122"/>
                </a:rPr>
                <a:t>G2</a:t>
              </a:r>
            </a:p>
          </p:txBody>
        </p:sp>
        <p:sp>
          <p:nvSpPr>
            <p:cNvPr id="122892" name="Text Box 12"/>
            <p:cNvSpPr txBox="1">
              <a:spLocks noChangeArrowheads="1"/>
            </p:cNvSpPr>
            <p:nvPr/>
          </p:nvSpPr>
          <p:spPr bwMode="auto">
            <a:xfrm>
              <a:off x="797" y="3157"/>
              <a:ext cx="144"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③</a:t>
              </a:r>
            </a:p>
          </p:txBody>
        </p:sp>
        <p:sp>
          <p:nvSpPr>
            <p:cNvPr id="122893" name="Rectangle 13"/>
            <p:cNvSpPr>
              <a:spLocks noChangeArrowheads="1"/>
            </p:cNvSpPr>
            <p:nvPr/>
          </p:nvSpPr>
          <p:spPr bwMode="auto">
            <a:xfrm>
              <a:off x="465" y="3445"/>
              <a:ext cx="98"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defRPr/>
              </a:pPr>
              <a:r>
                <a:rPr kumimoji="1" lang="en-US" altLang="zh-CN" b="1">
                  <a:effectLst>
                    <a:outerShdw blurRad="38100" dist="38100" dir="2700000" algn="tl">
                      <a:srgbClr val="C0C0C0"/>
                    </a:outerShdw>
                  </a:effectLst>
                  <a:latin typeface="幼圆" pitchFamily="49" charset="-122"/>
                  <a:ea typeface="幼圆" pitchFamily="49" charset="-122"/>
                </a:rPr>
                <a:t>④</a:t>
              </a:r>
            </a:p>
          </p:txBody>
        </p:sp>
        <p:sp>
          <p:nvSpPr>
            <p:cNvPr id="122894" name="Text Box 14"/>
            <p:cNvSpPr txBox="1">
              <a:spLocks noChangeArrowheads="1"/>
            </p:cNvSpPr>
            <p:nvPr/>
          </p:nvSpPr>
          <p:spPr bwMode="auto">
            <a:xfrm>
              <a:off x="1104" y="3397"/>
              <a:ext cx="19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defRPr/>
              </a:pPr>
              <a:r>
                <a:rPr kumimoji="1" lang="en-US" altLang="zh-CN" b="1">
                  <a:effectLst>
                    <a:outerShdw blurRad="38100" dist="38100" dir="2700000" algn="tl">
                      <a:srgbClr val="C0C0C0"/>
                    </a:outerShdw>
                  </a:effectLst>
                  <a:latin typeface="幼圆" pitchFamily="49" charset="-122"/>
                  <a:ea typeface="幼圆" pitchFamily="49" charset="-122"/>
                </a:rPr>
                <a:t>⑤</a:t>
              </a:r>
              <a:r>
                <a:rPr kumimoji="1" lang="en-US" altLang="zh-CN" sz="2400" b="1">
                  <a:latin typeface="幼圆" pitchFamily="49" charset="-122"/>
                  <a:ea typeface="幼圆" pitchFamily="49" charset="-122"/>
                </a:rPr>
                <a:t> </a:t>
              </a:r>
            </a:p>
          </p:txBody>
        </p:sp>
        <p:sp>
          <p:nvSpPr>
            <p:cNvPr id="41057" name="Freeform 15"/>
            <p:cNvSpPr>
              <a:spLocks/>
            </p:cNvSpPr>
            <p:nvPr/>
          </p:nvSpPr>
          <p:spPr bwMode="auto">
            <a:xfrm>
              <a:off x="587" y="3296"/>
              <a:ext cx="234" cy="237"/>
            </a:xfrm>
            <a:custGeom>
              <a:avLst/>
              <a:gdLst>
                <a:gd name="T0" fmla="*/ 0 w 234"/>
                <a:gd name="T1" fmla="*/ 237 h 237"/>
                <a:gd name="T2" fmla="*/ 234 w 234"/>
                <a:gd name="T3" fmla="*/ 0 h 237"/>
                <a:gd name="T4" fmla="*/ 0 60000 65536"/>
                <a:gd name="T5" fmla="*/ 0 60000 65536"/>
              </a:gdLst>
              <a:ahLst/>
              <a:cxnLst>
                <a:cxn ang="T4">
                  <a:pos x="T0" y="T1"/>
                </a:cxn>
                <a:cxn ang="T5">
                  <a:pos x="T2" y="T3"/>
                </a:cxn>
              </a:cxnLst>
              <a:rect l="0" t="0" r="r" b="b"/>
              <a:pathLst>
                <a:path w="234" h="237">
                  <a:moveTo>
                    <a:pt x="0" y="237"/>
                  </a:moveTo>
                  <a:lnTo>
                    <a:pt x="234"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41058" name="Line 16"/>
            <p:cNvSpPr>
              <a:spLocks noChangeShapeType="1"/>
            </p:cNvSpPr>
            <p:nvPr/>
          </p:nvSpPr>
          <p:spPr bwMode="auto">
            <a:xfrm flipV="1">
              <a:off x="912" y="2976"/>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41059" name="Line 17"/>
            <p:cNvSpPr>
              <a:spLocks noChangeShapeType="1"/>
            </p:cNvSpPr>
            <p:nvPr/>
          </p:nvSpPr>
          <p:spPr bwMode="auto">
            <a:xfrm>
              <a:off x="1200" y="297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sp>
          <p:nvSpPr>
            <p:cNvPr id="41060" name="Freeform 18"/>
            <p:cNvSpPr>
              <a:spLocks/>
            </p:cNvSpPr>
            <p:nvPr/>
          </p:nvSpPr>
          <p:spPr bwMode="auto">
            <a:xfrm>
              <a:off x="928" y="3296"/>
              <a:ext cx="181" cy="181"/>
            </a:xfrm>
            <a:custGeom>
              <a:avLst/>
              <a:gdLst>
                <a:gd name="T0" fmla="*/ 0 w 181"/>
                <a:gd name="T1" fmla="*/ 0 h 181"/>
                <a:gd name="T2" fmla="*/ 181 w 181"/>
                <a:gd name="T3" fmla="*/ 181 h 181"/>
                <a:gd name="T4" fmla="*/ 0 60000 65536"/>
                <a:gd name="T5" fmla="*/ 0 60000 65536"/>
              </a:gdLst>
              <a:ahLst/>
              <a:cxnLst>
                <a:cxn ang="T4">
                  <a:pos x="T0" y="T1"/>
                </a:cxn>
                <a:cxn ang="T5">
                  <a:pos x="T2" y="T3"/>
                </a:cxn>
              </a:cxnLst>
              <a:rect l="0" t="0" r="r" b="b"/>
              <a:pathLst>
                <a:path w="181" h="181">
                  <a:moveTo>
                    <a:pt x="0" y="0"/>
                  </a:moveTo>
                  <a:lnTo>
                    <a:pt x="181" y="181"/>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a:p>
          </p:txBody>
        </p:sp>
      </p:grpSp>
      <p:grpSp>
        <p:nvGrpSpPr>
          <p:cNvPr id="122899" name="Group 19"/>
          <p:cNvGrpSpPr>
            <a:grpSpLocks/>
          </p:cNvGrpSpPr>
          <p:nvPr/>
        </p:nvGrpSpPr>
        <p:grpSpPr bwMode="auto">
          <a:xfrm>
            <a:off x="1606550" y="2944813"/>
            <a:ext cx="5029200" cy="2057400"/>
            <a:chOff x="1392" y="2400"/>
            <a:chExt cx="3168" cy="1296"/>
          </a:xfrm>
        </p:grpSpPr>
        <p:grpSp>
          <p:nvGrpSpPr>
            <p:cNvPr id="40969" name="Group 20"/>
            <p:cNvGrpSpPr>
              <a:grpSpLocks/>
            </p:cNvGrpSpPr>
            <p:nvPr/>
          </p:nvGrpSpPr>
          <p:grpSpPr bwMode="auto">
            <a:xfrm>
              <a:off x="1392" y="2400"/>
              <a:ext cx="3168" cy="1296"/>
              <a:chOff x="1392" y="2400"/>
              <a:chExt cx="3168" cy="1296"/>
            </a:xfrm>
          </p:grpSpPr>
          <p:grpSp>
            <p:nvGrpSpPr>
              <p:cNvPr id="40971" name="Group 21"/>
              <p:cNvGrpSpPr>
                <a:grpSpLocks/>
              </p:cNvGrpSpPr>
              <p:nvPr/>
            </p:nvGrpSpPr>
            <p:grpSpPr bwMode="auto">
              <a:xfrm>
                <a:off x="1392" y="2400"/>
                <a:ext cx="3168" cy="1296"/>
                <a:chOff x="1200" y="2496"/>
                <a:chExt cx="3168" cy="1296"/>
              </a:xfrm>
            </p:grpSpPr>
            <p:sp>
              <p:nvSpPr>
                <p:cNvPr id="40973" name="Line 22"/>
                <p:cNvSpPr>
                  <a:spLocks noChangeShapeType="1"/>
                </p:cNvSpPr>
                <p:nvPr/>
              </p:nvSpPr>
              <p:spPr bwMode="auto">
                <a:xfrm>
                  <a:off x="3696" y="29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74" name="Line 23"/>
                <p:cNvSpPr>
                  <a:spLocks noChangeShapeType="1"/>
                </p:cNvSpPr>
                <p:nvPr/>
              </p:nvSpPr>
              <p:spPr bwMode="auto">
                <a:xfrm flipV="1">
                  <a:off x="4224" y="2736"/>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40975" name="Group 24"/>
                <p:cNvGrpSpPr>
                  <a:grpSpLocks/>
                </p:cNvGrpSpPr>
                <p:nvPr/>
              </p:nvGrpSpPr>
              <p:grpSpPr bwMode="auto">
                <a:xfrm>
                  <a:off x="1200" y="2496"/>
                  <a:ext cx="3168" cy="1296"/>
                  <a:chOff x="1200" y="2496"/>
                  <a:chExt cx="3168" cy="1296"/>
                </a:xfrm>
              </p:grpSpPr>
              <p:grpSp>
                <p:nvGrpSpPr>
                  <p:cNvPr id="40976" name="Group 25"/>
                  <p:cNvGrpSpPr>
                    <a:grpSpLocks/>
                  </p:cNvGrpSpPr>
                  <p:nvPr/>
                </p:nvGrpSpPr>
                <p:grpSpPr bwMode="auto">
                  <a:xfrm>
                    <a:off x="1200" y="2544"/>
                    <a:ext cx="576" cy="1200"/>
                    <a:chOff x="2976" y="1056"/>
                    <a:chExt cx="576" cy="1200"/>
                  </a:xfrm>
                </p:grpSpPr>
                <p:sp>
                  <p:nvSpPr>
                    <p:cNvPr id="41038" name="Rectangle 26"/>
                    <p:cNvSpPr>
                      <a:spLocks noChangeArrowheads="1"/>
                    </p:cNvSpPr>
                    <p:nvPr/>
                  </p:nvSpPr>
                  <p:spPr bwMode="auto">
                    <a:xfrm>
                      <a:off x="2976" y="129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2</a:t>
                      </a:r>
                    </a:p>
                  </p:txBody>
                </p:sp>
                <p:sp>
                  <p:nvSpPr>
                    <p:cNvPr id="41039" name="Rectangle 27"/>
                    <p:cNvSpPr>
                      <a:spLocks noChangeArrowheads="1"/>
                    </p:cNvSpPr>
                    <p:nvPr/>
                  </p:nvSpPr>
                  <p:spPr bwMode="auto">
                    <a:xfrm>
                      <a:off x="2976" y="201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5</a:t>
                      </a:r>
                    </a:p>
                  </p:txBody>
                </p:sp>
                <p:sp>
                  <p:nvSpPr>
                    <p:cNvPr id="41040" name="Rectangle 28"/>
                    <p:cNvSpPr>
                      <a:spLocks noChangeArrowheads="1"/>
                    </p:cNvSpPr>
                    <p:nvPr/>
                  </p:nvSpPr>
                  <p:spPr bwMode="auto">
                    <a:xfrm>
                      <a:off x="3264" y="201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41041" name="Rectangle 29"/>
                    <p:cNvSpPr>
                      <a:spLocks noChangeArrowheads="1"/>
                    </p:cNvSpPr>
                    <p:nvPr/>
                  </p:nvSpPr>
                  <p:spPr bwMode="auto">
                    <a:xfrm>
                      <a:off x="2976" y="153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3</a:t>
                      </a:r>
                    </a:p>
                  </p:txBody>
                </p:sp>
                <p:sp>
                  <p:nvSpPr>
                    <p:cNvPr id="41042" name="Rectangle 30"/>
                    <p:cNvSpPr>
                      <a:spLocks noChangeArrowheads="1"/>
                    </p:cNvSpPr>
                    <p:nvPr/>
                  </p:nvSpPr>
                  <p:spPr bwMode="auto">
                    <a:xfrm>
                      <a:off x="2976" y="177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4</a:t>
                      </a:r>
                    </a:p>
                  </p:txBody>
                </p:sp>
                <p:sp>
                  <p:nvSpPr>
                    <p:cNvPr id="41043" name="Rectangle 31"/>
                    <p:cNvSpPr>
                      <a:spLocks noChangeArrowheads="1"/>
                    </p:cNvSpPr>
                    <p:nvPr/>
                  </p:nvSpPr>
                  <p:spPr bwMode="auto">
                    <a:xfrm>
                      <a:off x="3264" y="177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41044" name="Rectangle 32"/>
                    <p:cNvSpPr>
                      <a:spLocks noChangeArrowheads="1"/>
                    </p:cNvSpPr>
                    <p:nvPr/>
                  </p:nvSpPr>
                  <p:spPr bwMode="auto">
                    <a:xfrm>
                      <a:off x="3264" y="153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sp>
                  <p:nvSpPr>
                    <p:cNvPr id="41045" name="Rectangle 33"/>
                    <p:cNvSpPr>
                      <a:spLocks noChangeArrowheads="1"/>
                    </p:cNvSpPr>
                    <p:nvPr/>
                  </p:nvSpPr>
                  <p:spPr bwMode="auto">
                    <a:xfrm>
                      <a:off x="3264" y="129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nvGrpSpPr>
                    <p:cNvPr id="41046" name="Group 34"/>
                    <p:cNvGrpSpPr>
                      <a:grpSpLocks/>
                    </p:cNvGrpSpPr>
                    <p:nvPr/>
                  </p:nvGrpSpPr>
                  <p:grpSpPr bwMode="auto">
                    <a:xfrm>
                      <a:off x="2976" y="1056"/>
                      <a:ext cx="576" cy="240"/>
                      <a:chOff x="2976" y="1056"/>
                      <a:chExt cx="576" cy="240"/>
                    </a:xfrm>
                  </p:grpSpPr>
                  <p:sp>
                    <p:nvSpPr>
                      <p:cNvPr id="41047" name="Rectangle 35"/>
                      <p:cNvSpPr>
                        <a:spLocks noChangeArrowheads="1"/>
                      </p:cNvSpPr>
                      <p:nvPr/>
                    </p:nvSpPr>
                    <p:spPr bwMode="auto">
                      <a:xfrm>
                        <a:off x="2976"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1600" b="1">
                            <a:solidFill>
                              <a:srgbClr val="000018"/>
                            </a:solidFill>
                            <a:latin typeface="幼圆" pitchFamily="49" charset="-122"/>
                            <a:ea typeface="幼圆" pitchFamily="49" charset="-122"/>
                          </a:rPr>
                          <a:t>1</a:t>
                        </a:r>
                      </a:p>
                    </p:txBody>
                  </p:sp>
                  <p:sp>
                    <p:nvSpPr>
                      <p:cNvPr id="41048" name="Rectangle 36"/>
                      <p:cNvSpPr>
                        <a:spLocks noChangeArrowheads="1"/>
                      </p:cNvSpPr>
                      <p:nvPr/>
                    </p:nvSpPr>
                    <p:spPr bwMode="auto">
                      <a:xfrm>
                        <a:off x="3264" y="1056"/>
                        <a:ext cx="288" cy="24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1600" b="1">
                          <a:solidFill>
                            <a:srgbClr val="000018"/>
                          </a:solidFill>
                          <a:latin typeface="幼圆" pitchFamily="49" charset="-122"/>
                          <a:ea typeface="幼圆" pitchFamily="49" charset="-122"/>
                        </a:endParaRPr>
                      </a:p>
                    </p:txBody>
                  </p:sp>
                </p:grpSp>
              </p:grpSp>
              <p:grpSp>
                <p:nvGrpSpPr>
                  <p:cNvPr id="40977" name="Group 37"/>
                  <p:cNvGrpSpPr>
                    <a:grpSpLocks/>
                  </p:cNvGrpSpPr>
                  <p:nvPr/>
                </p:nvGrpSpPr>
                <p:grpSpPr bwMode="auto">
                  <a:xfrm>
                    <a:off x="1968" y="2592"/>
                    <a:ext cx="1152" cy="144"/>
                    <a:chOff x="1968" y="2592"/>
                    <a:chExt cx="1152" cy="144"/>
                  </a:xfrm>
                </p:grpSpPr>
                <p:sp>
                  <p:nvSpPr>
                    <p:cNvPr id="41034" name="Rectangle 38"/>
                    <p:cNvSpPr>
                      <a:spLocks noChangeArrowheads="1"/>
                    </p:cNvSpPr>
                    <p:nvPr/>
                  </p:nvSpPr>
                  <p:spPr bwMode="auto">
                    <a:xfrm>
                      <a:off x="1968" y="259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41035" name="Rectangle 39"/>
                    <p:cNvSpPr>
                      <a:spLocks noChangeArrowheads="1"/>
                    </p:cNvSpPr>
                    <p:nvPr/>
                  </p:nvSpPr>
                  <p:spPr bwMode="auto">
                    <a:xfrm>
                      <a:off x="2256" y="259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36" name="Rectangle 40"/>
                    <p:cNvSpPr>
                      <a:spLocks noChangeArrowheads="1"/>
                    </p:cNvSpPr>
                    <p:nvPr/>
                  </p:nvSpPr>
                  <p:spPr bwMode="auto">
                    <a:xfrm>
                      <a:off x="2544" y="259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2</a:t>
                      </a:r>
                    </a:p>
                  </p:txBody>
                </p:sp>
                <p:sp>
                  <p:nvSpPr>
                    <p:cNvPr id="41037" name="Rectangle 41"/>
                    <p:cNvSpPr>
                      <a:spLocks noChangeArrowheads="1"/>
                    </p:cNvSpPr>
                    <p:nvPr/>
                  </p:nvSpPr>
                  <p:spPr bwMode="auto">
                    <a:xfrm>
                      <a:off x="2832" y="259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40978" name="Line 42"/>
                  <p:cNvSpPr>
                    <a:spLocks noChangeShapeType="1"/>
                  </p:cNvSpPr>
                  <p:nvPr/>
                </p:nvSpPr>
                <p:spPr bwMode="auto">
                  <a:xfrm>
                    <a:off x="172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40979" name="Group 43"/>
                  <p:cNvGrpSpPr>
                    <a:grpSpLocks/>
                  </p:cNvGrpSpPr>
                  <p:nvPr/>
                </p:nvGrpSpPr>
                <p:grpSpPr bwMode="auto">
                  <a:xfrm>
                    <a:off x="1968" y="3072"/>
                    <a:ext cx="1152" cy="144"/>
                    <a:chOff x="1968" y="3072"/>
                    <a:chExt cx="1152" cy="144"/>
                  </a:xfrm>
                </p:grpSpPr>
                <p:sp>
                  <p:nvSpPr>
                    <p:cNvPr id="41030" name="Rectangle 44"/>
                    <p:cNvSpPr>
                      <a:spLocks noChangeArrowheads="1"/>
                    </p:cNvSpPr>
                    <p:nvPr/>
                  </p:nvSpPr>
                  <p:spPr bwMode="auto">
                    <a:xfrm>
                      <a:off x="1968" y="307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41031" name="Rectangle 45"/>
                    <p:cNvSpPr>
                      <a:spLocks noChangeArrowheads="1"/>
                    </p:cNvSpPr>
                    <p:nvPr/>
                  </p:nvSpPr>
                  <p:spPr bwMode="auto">
                    <a:xfrm>
                      <a:off x="2256" y="307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32" name="Rectangle 46"/>
                    <p:cNvSpPr>
                      <a:spLocks noChangeArrowheads="1"/>
                    </p:cNvSpPr>
                    <p:nvPr/>
                  </p:nvSpPr>
                  <p:spPr bwMode="auto">
                    <a:xfrm>
                      <a:off x="2544" y="307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2</a:t>
                      </a:r>
                    </a:p>
                  </p:txBody>
                </p:sp>
                <p:sp>
                  <p:nvSpPr>
                    <p:cNvPr id="41033" name="Rectangle 47"/>
                    <p:cNvSpPr>
                      <a:spLocks noChangeArrowheads="1"/>
                    </p:cNvSpPr>
                    <p:nvPr/>
                  </p:nvSpPr>
                  <p:spPr bwMode="auto">
                    <a:xfrm>
                      <a:off x="2832" y="307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grpSp>
                <p:nvGrpSpPr>
                  <p:cNvPr id="40980" name="Group 48"/>
                  <p:cNvGrpSpPr>
                    <a:grpSpLocks/>
                  </p:cNvGrpSpPr>
                  <p:nvPr/>
                </p:nvGrpSpPr>
                <p:grpSpPr bwMode="auto">
                  <a:xfrm>
                    <a:off x="1968" y="3552"/>
                    <a:ext cx="1152" cy="144"/>
                    <a:chOff x="1968" y="3552"/>
                    <a:chExt cx="1152" cy="144"/>
                  </a:xfrm>
                </p:grpSpPr>
                <p:sp>
                  <p:nvSpPr>
                    <p:cNvPr id="41026" name="Rectangle 49"/>
                    <p:cNvSpPr>
                      <a:spLocks noChangeArrowheads="1"/>
                    </p:cNvSpPr>
                    <p:nvPr/>
                  </p:nvSpPr>
                  <p:spPr bwMode="auto">
                    <a:xfrm>
                      <a:off x="1968"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5</a:t>
                      </a:r>
                    </a:p>
                  </p:txBody>
                </p:sp>
                <p:sp>
                  <p:nvSpPr>
                    <p:cNvPr id="41027" name="Rectangle 50"/>
                    <p:cNvSpPr>
                      <a:spLocks noChangeArrowheads="1"/>
                    </p:cNvSpPr>
                    <p:nvPr/>
                  </p:nvSpPr>
                  <p:spPr bwMode="auto">
                    <a:xfrm>
                      <a:off x="2256"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28" name="Rectangle 51"/>
                    <p:cNvSpPr>
                      <a:spLocks noChangeArrowheads="1"/>
                    </p:cNvSpPr>
                    <p:nvPr/>
                  </p:nvSpPr>
                  <p:spPr bwMode="auto">
                    <a:xfrm>
                      <a:off x="2544"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2</a:t>
                      </a:r>
                    </a:p>
                  </p:txBody>
                </p:sp>
                <p:sp>
                  <p:nvSpPr>
                    <p:cNvPr id="41029" name="Rectangle 52"/>
                    <p:cNvSpPr>
                      <a:spLocks noChangeArrowheads="1"/>
                    </p:cNvSpPr>
                    <p:nvPr/>
                  </p:nvSpPr>
                  <p:spPr bwMode="auto">
                    <a:xfrm>
                      <a:off x="2832"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40981" name="Line 53"/>
                  <p:cNvSpPr>
                    <a:spLocks noChangeShapeType="1"/>
                  </p:cNvSpPr>
                  <p:nvPr/>
                </p:nvSpPr>
                <p:spPr bwMode="auto">
                  <a:xfrm>
                    <a:off x="1704" y="288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2" name="Line 54"/>
                  <p:cNvSpPr>
                    <a:spLocks noChangeShapeType="1"/>
                  </p:cNvSpPr>
                  <p:nvPr/>
                </p:nvSpPr>
                <p:spPr bwMode="auto">
                  <a:xfrm flipV="1">
                    <a:off x="2268" y="273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3" name="Line 55"/>
                  <p:cNvSpPr>
                    <a:spLocks noChangeShapeType="1"/>
                  </p:cNvSpPr>
                  <p:nvPr/>
                </p:nvSpPr>
                <p:spPr bwMode="auto">
                  <a:xfrm>
                    <a:off x="2976" y="268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4" name="Line 56"/>
                  <p:cNvSpPr>
                    <a:spLocks noChangeShapeType="1"/>
                  </p:cNvSpPr>
                  <p:nvPr/>
                </p:nvSpPr>
                <p:spPr bwMode="auto">
                  <a:xfrm>
                    <a:off x="2400" y="24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5" name="Line 57"/>
                  <p:cNvSpPr>
                    <a:spLocks noChangeShapeType="1"/>
                  </p:cNvSpPr>
                  <p:nvPr/>
                </p:nvSpPr>
                <p:spPr bwMode="auto">
                  <a:xfrm>
                    <a:off x="2400" y="249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40986" name="Group 58"/>
                  <p:cNvGrpSpPr>
                    <a:grpSpLocks/>
                  </p:cNvGrpSpPr>
                  <p:nvPr/>
                </p:nvGrpSpPr>
                <p:grpSpPr bwMode="auto">
                  <a:xfrm>
                    <a:off x="3216" y="2592"/>
                    <a:ext cx="1152" cy="144"/>
                    <a:chOff x="1968" y="3552"/>
                    <a:chExt cx="1152" cy="144"/>
                  </a:xfrm>
                </p:grpSpPr>
                <p:sp>
                  <p:nvSpPr>
                    <p:cNvPr id="41022" name="Rectangle 59"/>
                    <p:cNvSpPr>
                      <a:spLocks noChangeArrowheads="1"/>
                    </p:cNvSpPr>
                    <p:nvPr/>
                  </p:nvSpPr>
                  <p:spPr bwMode="auto">
                    <a:xfrm>
                      <a:off x="1968"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1</a:t>
                      </a:r>
                    </a:p>
                  </p:txBody>
                </p:sp>
                <p:sp>
                  <p:nvSpPr>
                    <p:cNvPr id="41023" name="Rectangle 60"/>
                    <p:cNvSpPr>
                      <a:spLocks noChangeArrowheads="1"/>
                    </p:cNvSpPr>
                    <p:nvPr/>
                  </p:nvSpPr>
                  <p:spPr bwMode="auto">
                    <a:xfrm>
                      <a:off x="2256"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24" name="Rectangle 61"/>
                    <p:cNvSpPr>
                      <a:spLocks noChangeArrowheads="1"/>
                    </p:cNvSpPr>
                    <p:nvPr/>
                  </p:nvSpPr>
                  <p:spPr bwMode="auto">
                    <a:xfrm>
                      <a:off x="2544"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4</a:t>
                      </a:r>
                    </a:p>
                  </p:txBody>
                </p:sp>
                <p:sp>
                  <p:nvSpPr>
                    <p:cNvPr id="41025" name="Rectangle 62"/>
                    <p:cNvSpPr>
                      <a:spLocks noChangeArrowheads="1"/>
                    </p:cNvSpPr>
                    <p:nvPr/>
                  </p:nvSpPr>
                  <p:spPr bwMode="auto">
                    <a:xfrm>
                      <a:off x="2832"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40987" name="Line 63"/>
                  <p:cNvSpPr>
                    <a:spLocks noChangeShapeType="1"/>
                  </p:cNvSpPr>
                  <p:nvPr/>
                </p:nvSpPr>
                <p:spPr bwMode="auto">
                  <a:xfrm>
                    <a:off x="3972" y="249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8" name="Line 64"/>
                  <p:cNvSpPr>
                    <a:spLocks noChangeShapeType="1"/>
                  </p:cNvSpPr>
                  <p:nvPr/>
                </p:nvSpPr>
                <p:spPr bwMode="auto">
                  <a:xfrm>
                    <a:off x="2400" y="292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89" name="Line 65"/>
                  <p:cNvSpPr>
                    <a:spLocks noChangeShapeType="1"/>
                  </p:cNvSpPr>
                  <p:nvPr/>
                </p:nvSpPr>
                <p:spPr bwMode="auto">
                  <a:xfrm>
                    <a:off x="2400" y="292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40990" name="Group 66"/>
                  <p:cNvGrpSpPr>
                    <a:grpSpLocks/>
                  </p:cNvGrpSpPr>
                  <p:nvPr/>
                </p:nvGrpSpPr>
                <p:grpSpPr bwMode="auto">
                  <a:xfrm>
                    <a:off x="3216" y="3072"/>
                    <a:ext cx="1152" cy="144"/>
                    <a:chOff x="1968" y="3552"/>
                    <a:chExt cx="1152" cy="144"/>
                  </a:xfrm>
                </p:grpSpPr>
                <p:sp>
                  <p:nvSpPr>
                    <p:cNvPr id="41018" name="Rectangle 67"/>
                    <p:cNvSpPr>
                      <a:spLocks noChangeArrowheads="1"/>
                    </p:cNvSpPr>
                    <p:nvPr/>
                  </p:nvSpPr>
                  <p:spPr bwMode="auto">
                    <a:xfrm>
                      <a:off x="1968"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41019" name="Rectangle 68"/>
                    <p:cNvSpPr>
                      <a:spLocks noChangeArrowheads="1"/>
                    </p:cNvSpPr>
                    <p:nvPr/>
                  </p:nvSpPr>
                  <p:spPr bwMode="auto">
                    <a:xfrm>
                      <a:off x="2256"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20" name="Rectangle 69"/>
                    <p:cNvSpPr>
                      <a:spLocks noChangeArrowheads="1"/>
                    </p:cNvSpPr>
                    <p:nvPr/>
                  </p:nvSpPr>
                  <p:spPr bwMode="auto">
                    <a:xfrm>
                      <a:off x="2544"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4</a:t>
                      </a:r>
                    </a:p>
                  </p:txBody>
                </p:sp>
                <p:sp>
                  <p:nvSpPr>
                    <p:cNvPr id="41021" name="Rectangle 70"/>
                    <p:cNvSpPr>
                      <a:spLocks noChangeArrowheads="1"/>
                    </p:cNvSpPr>
                    <p:nvPr/>
                  </p:nvSpPr>
                  <p:spPr bwMode="auto">
                    <a:xfrm>
                      <a:off x="2832"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grpSp>
                <p:nvGrpSpPr>
                  <p:cNvPr id="40991" name="Group 71"/>
                  <p:cNvGrpSpPr>
                    <a:grpSpLocks/>
                  </p:cNvGrpSpPr>
                  <p:nvPr/>
                </p:nvGrpSpPr>
                <p:grpSpPr bwMode="auto">
                  <a:xfrm>
                    <a:off x="3216" y="3552"/>
                    <a:ext cx="1152" cy="144"/>
                    <a:chOff x="1968" y="3552"/>
                    <a:chExt cx="1152" cy="144"/>
                  </a:xfrm>
                </p:grpSpPr>
                <p:sp>
                  <p:nvSpPr>
                    <p:cNvPr id="41014" name="Rectangle 72"/>
                    <p:cNvSpPr>
                      <a:spLocks noChangeArrowheads="1"/>
                    </p:cNvSpPr>
                    <p:nvPr/>
                  </p:nvSpPr>
                  <p:spPr bwMode="auto">
                    <a:xfrm>
                      <a:off x="1968"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3</a:t>
                      </a:r>
                    </a:p>
                  </p:txBody>
                </p:sp>
                <p:sp>
                  <p:nvSpPr>
                    <p:cNvPr id="41015" name="Rectangle 73"/>
                    <p:cNvSpPr>
                      <a:spLocks noChangeArrowheads="1"/>
                    </p:cNvSpPr>
                    <p:nvPr/>
                  </p:nvSpPr>
                  <p:spPr bwMode="auto">
                    <a:xfrm>
                      <a:off x="2256"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sp>
                  <p:nvSpPr>
                    <p:cNvPr id="41016" name="Rectangle 74"/>
                    <p:cNvSpPr>
                      <a:spLocks noChangeArrowheads="1"/>
                    </p:cNvSpPr>
                    <p:nvPr/>
                  </p:nvSpPr>
                  <p:spPr bwMode="auto">
                    <a:xfrm>
                      <a:off x="2544"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b="1">
                          <a:solidFill>
                            <a:srgbClr val="000018"/>
                          </a:solidFill>
                          <a:latin typeface="幼圆" pitchFamily="49" charset="-122"/>
                          <a:ea typeface="幼圆" pitchFamily="49" charset="-122"/>
                        </a:rPr>
                        <a:t>5</a:t>
                      </a:r>
                    </a:p>
                  </p:txBody>
                </p:sp>
                <p:sp>
                  <p:nvSpPr>
                    <p:cNvPr id="41017" name="Rectangle 75"/>
                    <p:cNvSpPr>
                      <a:spLocks noChangeArrowheads="1"/>
                    </p:cNvSpPr>
                    <p:nvPr/>
                  </p:nvSpPr>
                  <p:spPr bwMode="auto">
                    <a:xfrm>
                      <a:off x="2832" y="3552"/>
                      <a:ext cx="288" cy="14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b="1">
                        <a:solidFill>
                          <a:srgbClr val="000018"/>
                        </a:solidFill>
                        <a:latin typeface="幼圆" pitchFamily="49" charset="-122"/>
                        <a:ea typeface="幼圆" pitchFamily="49" charset="-122"/>
                      </a:endParaRPr>
                    </a:p>
                  </p:txBody>
                </p:sp>
              </p:grpSp>
              <p:sp>
                <p:nvSpPr>
                  <p:cNvPr id="40992" name="Line 76"/>
                  <p:cNvSpPr>
                    <a:spLocks noChangeShapeType="1"/>
                  </p:cNvSpPr>
                  <p:nvPr/>
                </p:nvSpPr>
                <p:spPr bwMode="auto">
                  <a:xfrm>
                    <a:off x="3648" y="316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3" name="Line 77"/>
                  <p:cNvSpPr>
                    <a:spLocks noChangeShapeType="1"/>
                  </p:cNvSpPr>
                  <p:nvPr/>
                </p:nvSpPr>
                <p:spPr bwMode="auto">
                  <a:xfrm>
                    <a:off x="2400" y="364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4" name="Line 78"/>
                  <p:cNvSpPr>
                    <a:spLocks noChangeShapeType="1"/>
                  </p:cNvSpPr>
                  <p:nvPr/>
                </p:nvSpPr>
                <p:spPr bwMode="auto">
                  <a:xfrm>
                    <a:off x="2400" y="3792"/>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5" name="Line 79"/>
                  <p:cNvSpPr>
                    <a:spLocks noChangeShapeType="1"/>
                  </p:cNvSpPr>
                  <p:nvPr/>
                </p:nvSpPr>
                <p:spPr bwMode="auto">
                  <a:xfrm flipV="1">
                    <a:off x="3792" y="3696"/>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6" name="Line 80"/>
                  <p:cNvSpPr>
                    <a:spLocks noChangeShapeType="1"/>
                  </p:cNvSpPr>
                  <p:nvPr/>
                </p:nvSpPr>
                <p:spPr bwMode="auto">
                  <a:xfrm>
                    <a:off x="1692" y="3396"/>
                    <a:ext cx="17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7" name="Line 81"/>
                  <p:cNvSpPr>
                    <a:spLocks noChangeShapeType="1"/>
                  </p:cNvSpPr>
                  <p:nvPr/>
                </p:nvSpPr>
                <p:spPr bwMode="auto">
                  <a:xfrm flipV="1">
                    <a:off x="3408" y="320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0998" name="Line 82"/>
                  <p:cNvSpPr>
                    <a:spLocks noChangeShapeType="1"/>
                  </p:cNvSpPr>
                  <p:nvPr/>
                </p:nvSpPr>
                <p:spPr bwMode="auto">
                  <a:xfrm>
                    <a:off x="1728"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40999" name="Group 83"/>
                  <p:cNvGrpSpPr>
                    <a:grpSpLocks/>
                  </p:cNvGrpSpPr>
                  <p:nvPr/>
                </p:nvGrpSpPr>
                <p:grpSpPr bwMode="auto">
                  <a:xfrm>
                    <a:off x="3600" y="2592"/>
                    <a:ext cx="96" cy="144"/>
                    <a:chOff x="2400" y="2784"/>
                    <a:chExt cx="288" cy="288"/>
                  </a:xfrm>
                </p:grpSpPr>
                <p:sp>
                  <p:nvSpPr>
                    <p:cNvPr id="41012" name="Line 84"/>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013" name="Line 85"/>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41000" name="Group 86"/>
                  <p:cNvGrpSpPr>
                    <a:grpSpLocks/>
                  </p:cNvGrpSpPr>
                  <p:nvPr/>
                </p:nvGrpSpPr>
                <p:grpSpPr bwMode="auto">
                  <a:xfrm>
                    <a:off x="4176" y="2592"/>
                    <a:ext cx="96" cy="144"/>
                    <a:chOff x="2400" y="2784"/>
                    <a:chExt cx="288" cy="288"/>
                  </a:xfrm>
                </p:grpSpPr>
                <p:sp>
                  <p:nvSpPr>
                    <p:cNvPr id="41010" name="Line 87"/>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011" name="Line 88"/>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41001" name="Group 89"/>
                  <p:cNvGrpSpPr>
                    <a:grpSpLocks/>
                  </p:cNvGrpSpPr>
                  <p:nvPr/>
                </p:nvGrpSpPr>
                <p:grpSpPr bwMode="auto">
                  <a:xfrm>
                    <a:off x="2928" y="3552"/>
                    <a:ext cx="96" cy="144"/>
                    <a:chOff x="2400" y="2784"/>
                    <a:chExt cx="288" cy="288"/>
                  </a:xfrm>
                </p:grpSpPr>
                <p:sp>
                  <p:nvSpPr>
                    <p:cNvPr id="41008" name="Line 90"/>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009" name="Line 91"/>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41002" name="Group 92"/>
                  <p:cNvGrpSpPr>
                    <a:grpSpLocks/>
                  </p:cNvGrpSpPr>
                  <p:nvPr/>
                </p:nvGrpSpPr>
                <p:grpSpPr bwMode="auto">
                  <a:xfrm>
                    <a:off x="3600" y="3552"/>
                    <a:ext cx="96" cy="144"/>
                    <a:chOff x="2400" y="2784"/>
                    <a:chExt cx="288" cy="288"/>
                  </a:xfrm>
                </p:grpSpPr>
                <p:sp>
                  <p:nvSpPr>
                    <p:cNvPr id="41006" name="Line 93"/>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007" name="Line 94"/>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41003" name="Group 95"/>
                  <p:cNvGrpSpPr>
                    <a:grpSpLocks/>
                  </p:cNvGrpSpPr>
                  <p:nvPr/>
                </p:nvGrpSpPr>
                <p:grpSpPr bwMode="auto">
                  <a:xfrm>
                    <a:off x="4176" y="3552"/>
                    <a:ext cx="96" cy="144"/>
                    <a:chOff x="2400" y="2784"/>
                    <a:chExt cx="288" cy="288"/>
                  </a:xfrm>
                </p:grpSpPr>
                <p:sp>
                  <p:nvSpPr>
                    <p:cNvPr id="41004" name="Line 96"/>
                    <p:cNvSpPr>
                      <a:spLocks noChangeShapeType="1"/>
                    </p:cNvSpPr>
                    <p:nvPr/>
                  </p:nvSpPr>
                  <p:spPr bwMode="auto">
                    <a:xfrm flipH="1">
                      <a:off x="2400"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1005" name="Line 97"/>
                    <p:cNvSpPr>
                      <a:spLocks noChangeShapeType="1"/>
                    </p:cNvSpPr>
                    <p:nvPr/>
                  </p:nvSpPr>
                  <p:spPr bwMode="auto">
                    <a:xfrm>
                      <a:off x="2544" y="2784"/>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p:sp>
            <p:nvSpPr>
              <p:cNvPr id="40972" name="Line 98"/>
              <p:cNvSpPr>
                <a:spLocks noChangeShapeType="1"/>
              </p:cNvSpPr>
              <p:nvPr/>
            </p:nvSpPr>
            <p:spPr bwMode="auto">
              <a:xfrm>
                <a:off x="3168" y="307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40970" name="Line 99"/>
            <p:cNvSpPr>
              <a:spLocks noChangeShapeType="1"/>
            </p:cNvSpPr>
            <p:nvPr/>
          </p:nvSpPr>
          <p:spPr bwMode="auto">
            <a:xfrm>
              <a:off x="1920" y="302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22980" name="Rectangle 100"/>
          <p:cNvSpPr>
            <a:spLocks noChangeArrowheads="1"/>
          </p:cNvSpPr>
          <p:nvPr/>
        </p:nvSpPr>
        <p:spPr bwMode="auto">
          <a:xfrm>
            <a:off x="1403350" y="5305425"/>
            <a:ext cx="6683375"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00018"/>
                </a:solidFill>
                <a:latin typeface="幼圆" pitchFamily="49" charset="-122"/>
                <a:ea typeface="幼圆" pitchFamily="49" charset="-122"/>
              </a:rPr>
              <a:t>邻接多重表特点：</a:t>
            </a:r>
          </a:p>
          <a:p>
            <a:r>
              <a:rPr kumimoji="1" lang="en-US" altLang="zh-CN" sz="2400" b="1">
                <a:solidFill>
                  <a:srgbClr val="000018"/>
                </a:solidFill>
                <a:latin typeface="幼圆" pitchFamily="49" charset="-122"/>
                <a:ea typeface="幼圆" pitchFamily="49" charset="-122"/>
              </a:rPr>
              <a:t>1.</a:t>
            </a:r>
            <a:r>
              <a:rPr kumimoji="1" lang="zh-CN" altLang="en-US" sz="2400" b="1">
                <a:solidFill>
                  <a:srgbClr val="000018"/>
                </a:solidFill>
                <a:latin typeface="幼圆" pitchFamily="49" charset="-122"/>
                <a:ea typeface="幼圆" pitchFamily="49" charset="-122"/>
              </a:rPr>
              <a:t>顶点结点数为</a:t>
            </a:r>
            <a:r>
              <a:rPr kumimoji="1" lang="en-US" altLang="zh-CN" sz="2400" b="1">
                <a:solidFill>
                  <a:srgbClr val="000018"/>
                </a:solidFill>
                <a:latin typeface="幼圆" pitchFamily="49" charset="-122"/>
                <a:ea typeface="幼圆" pitchFamily="49" charset="-122"/>
              </a:rPr>
              <a:t>n</a:t>
            </a:r>
            <a:r>
              <a:rPr kumimoji="1" lang="zh-CN" altLang="en-US" sz="2400" b="1">
                <a:solidFill>
                  <a:srgbClr val="000018"/>
                </a:solidFill>
                <a:latin typeface="幼圆" pitchFamily="49" charset="-122"/>
                <a:ea typeface="幼圆" pitchFamily="49" charset="-122"/>
              </a:rPr>
              <a:t>，边结点数为</a:t>
            </a:r>
            <a:r>
              <a:rPr kumimoji="1" lang="en-US" altLang="zh-CN" sz="2400" b="1">
                <a:solidFill>
                  <a:srgbClr val="000018"/>
                </a:solidFill>
                <a:latin typeface="幼圆" pitchFamily="49" charset="-122"/>
                <a:ea typeface="幼圆" pitchFamily="49" charset="-122"/>
              </a:rPr>
              <a:t>e</a:t>
            </a:r>
          </a:p>
          <a:p>
            <a:r>
              <a:rPr kumimoji="1" lang="en-US" altLang="zh-CN" sz="2400" b="1">
                <a:solidFill>
                  <a:srgbClr val="000018"/>
                </a:solidFill>
                <a:latin typeface="幼圆" pitchFamily="49" charset="-122"/>
                <a:ea typeface="幼圆" pitchFamily="49" charset="-122"/>
              </a:rPr>
              <a:t>2.</a:t>
            </a:r>
            <a:r>
              <a:rPr kumimoji="1" lang="zh-CN" altLang="en-US" sz="2400" b="1">
                <a:solidFill>
                  <a:srgbClr val="000018"/>
                </a:solidFill>
                <a:latin typeface="幼圆" pitchFamily="49" charset="-122"/>
                <a:ea typeface="幼圆" pitchFamily="49" charset="-122"/>
              </a:rPr>
              <a:t>对需要得到边的两个顶点的一类操作很方便</a:t>
            </a:r>
          </a:p>
          <a:p>
            <a:r>
              <a:rPr kumimoji="1" lang="zh-CN" altLang="en-US" sz="2400" b="1">
                <a:solidFill>
                  <a:srgbClr val="000018"/>
                </a:solidFill>
                <a:latin typeface="幼圆" pitchFamily="49" charset="-122"/>
                <a:ea typeface="幼圆" pitchFamily="49" charset="-122"/>
              </a:rPr>
              <a:t> （如删除一条边，判一条边是否已访问）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additive="base">
                                        <p:cTn id="7" dur="500" fill="hold"/>
                                        <p:tgtEl>
                                          <p:spTgt spid="122886"/>
                                        </p:tgtEl>
                                        <p:attrNameLst>
                                          <p:attrName>ppt_x</p:attrName>
                                        </p:attrNameLst>
                                      </p:cBhvr>
                                      <p:tavLst>
                                        <p:tav tm="0">
                                          <p:val>
                                            <p:strVal val="0-#ppt_w/2"/>
                                          </p:val>
                                        </p:tav>
                                        <p:tav tm="100000">
                                          <p:val>
                                            <p:strVal val="#ppt_x"/>
                                          </p:val>
                                        </p:tav>
                                      </p:tavLst>
                                    </p:anim>
                                    <p:anim calcmode="lin" valueType="num">
                                      <p:cBhvr additive="base">
                                        <p:cTn id="8" dur="500" fill="hold"/>
                                        <p:tgtEl>
                                          <p:spTgt spid="1228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2885"/>
                                        </p:tgtEl>
                                        <p:attrNameLst>
                                          <p:attrName>style.visibility</p:attrName>
                                        </p:attrNameLst>
                                      </p:cBhvr>
                                      <p:to>
                                        <p:strVal val="visible"/>
                                      </p:to>
                                    </p:set>
                                    <p:anim calcmode="lin" valueType="num">
                                      <p:cBhvr additive="base">
                                        <p:cTn id="12" dur="500" fill="hold"/>
                                        <p:tgtEl>
                                          <p:spTgt spid="122885"/>
                                        </p:tgtEl>
                                        <p:attrNameLst>
                                          <p:attrName>ppt_x</p:attrName>
                                        </p:attrNameLst>
                                      </p:cBhvr>
                                      <p:tavLst>
                                        <p:tav tm="0">
                                          <p:val>
                                            <p:strVal val="0-#ppt_w/2"/>
                                          </p:val>
                                        </p:tav>
                                        <p:tav tm="100000">
                                          <p:val>
                                            <p:strVal val="#ppt_x"/>
                                          </p:val>
                                        </p:tav>
                                      </p:tavLst>
                                    </p:anim>
                                    <p:anim calcmode="lin" valueType="num">
                                      <p:cBhvr additive="base">
                                        <p:cTn id="13"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2980"/>
                                        </p:tgtEl>
                                        <p:attrNameLst>
                                          <p:attrName>style.visibility</p:attrName>
                                        </p:attrNameLst>
                                      </p:cBhvr>
                                      <p:to>
                                        <p:strVal val="visible"/>
                                      </p:to>
                                    </p:set>
                                    <p:animEffect transition="in" filter="box(out)">
                                      <p:cBhvr>
                                        <p:cTn id="18" dur="500"/>
                                        <p:tgtEl>
                                          <p:spTgt spid="1229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2899"/>
                                        </p:tgtEl>
                                        <p:attrNameLst>
                                          <p:attrName>style.visibility</p:attrName>
                                        </p:attrNameLst>
                                      </p:cBhvr>
                                      <p:to>
                                        <p:strVal val="visible"/>
                                      </p:to>
                                    </p:set>
                                    <p:anim calcmode="lin" valueType="num">
                                      <p:cBhvr additive="base">
                                        <p:cTn id="23" dur="500" fill="hold"/>
                                        <p:tgtEl>
                                          <p:spTgt spid="122899"/>
                                        </p:tgtEl>
                                        <p:attrNameLst>
                                          <p:attrName>ppt_x</p:attrName>
                                        </p:attrNameLst>
                                      </p:cBhvr>
                                      <p:tavLst>
                                        <p:tav tm="0">
                                          <p:val>
                                            <p:strVal val="#ppt_x"/>
                                          </p:val>
                                        </p:tav>
                                        <p:tav tm="100000">
                                          <p:val>
                                            <p:strVal val="#ppt_x"/>
                                          </p:val>
                                        </p:tav>
                                      </p:tavLst>
                                    </p:anim>
                                    <p:anim calcmode="lin" valueType="num">
                                      <p:cBhvr additive="base">
                                        <p:cTn id="24" dur="500" fill="hold"/>
                                        <p:tgtEl>
                                          <p:spTgt spid="122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utoUpdateAnimBg="0"/>
      <p:bldP spid="12298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817563" y="533400"/>
            <a:ext cx="7642225" cy="884238"/>
          </a:xfrm>
        </p:spPr>
        <p:txBody>
          <a:bodyPr/>
          <a:lstStyle/>
          <a:p>
            <a:pPr fontAlgn="auto">
              <a:spcAft>
                <a:spcPts val="0"/>
              </a:spcAft>
              <a:defRPr/>
            </a:pPr>
            <a:r>
              <a:rPr lang="zh-CN" altLang="en-US" smtClean="0"/>
              <a:t>作业   </a:t>
            </a:r>
            <a:r>
              <a:rPr lang="en-US" altLang="zh-CN" smtClean="0"/>
              <a:t>4.7</a:t>
            </a:r>
            <a:r>
              <a:rPr lang="zh-CN" altLang="en-US" smtClean="0"/>
              <a:t>习题（</a:t>
            </a:r>
            <a:r>
              <a:rPr lang="en-US" altLang="zh-CN" smtClean="0"/>
              <a:t>P175</a:t>
            </a:r>
            <a:r>
              <a:rPr lang="zh-CN" altLang="en-US" smtClean="0"/>
              <a:t>）</a:t>
            </a:r>
          </a:p>
        </p:txBody>
      </p:sp>
      <p:sp>
        <p:nvSpPr>
          <p:cNvPr id="45061" name="Rectangle 5"/>
          <p:cNvSpPr>
            <a:spLocks noGrp="1" noChangeArrowheads="1"/>
          </p:cNvSpPr>
          <p:nvPr>
            <p:ph idx="1"/>
          </p:nvPr>
        </p:nvSpPr>
        <p:spPr>
          <a:xfrm>
            <a:off x="1300163" y="1628775"/>
            <a:ext cx="6800850" cy="4054475"/>
          </a:xfrm>
        </p:spPr>
        <p:txBody>
          <a:bodyPr>
            <a:normAutofit/>
          </a:bodyPr>
          <a:lstStyle/>
          <a:p>
            <a:pPr fontAlgn="auto">
              <a:buFont typeface="Arial" pitchFamily="34" charset="0"/>
              <a:buChar char="•"/>
              <a:defRPr/>
            </a:pPr>
            <a:r>
              <a:rPr lang="zh-CN" altLang="en-US" sz="2400" smtClean="0"/>
              <a:t>一、填空题</a:t>
            </a:r>
          </a:p>
          <a:p>
            <a:pPr fontAlgn="auto">
              <a:buFont typeface="Arial" pitchFamily="34" charset="0"/>
              <a:buChar char="•"/>
              <a:defRPr/>
            </a:pPr>
            <a:r>
              <a:rPr lang="en-US" altLang="zh-CN" sz="2400" smtClean="0"/>
              <a:t>1----3</a:t>
            </a:r>
          </a:p>
          <a:p>
            <a:pPr fontAlgn="auto">
              <a:buFont typeface="Arial" pitchFamily="34" charset="0"/>
              <a:buChar char="•"/>
              <a:defRPr/>
            </a:pPr>
            <a:r>
              <a:rPr lang="zh-CN" altLang="en-US" sz="2400" smtClean="0"/>
              <a:t>二、选择题</a:t>
            </a:r>
          </a:p>
          <a:p>
            <a:pPr fontAlgn="auto">
              <a:buFont typeface="Arial" pitchFamily="34" charset="0"/>
              <a:buChar char="•"/>
              <a:defRPr/>
            </a:pPr>
            <a:r>
              <a:rPr lang="en-US" altLang="zh-CN" sz="2400" smtClean="0"/>
              <a:t>1----4</a:t>
            </a:r>
          </a:p>
          <a:p>
            <a:pPr fontAlgn="auto">
              <a:buFont typeface="Arial" pitchFamily="34" charset="0"/>
              <a:buChar char="•"/>
              <a:defRPr/>
            </a:pPr>
            <a:r>
              <a:rPr lang="zh-CN" altLang="en-US" sz="2400" smtClean="0"/>
              <a:t>三、简答题</a:t>
            </a:r>
          </a:p>
          <a:p>
            <a:pPr fontAlgn="auto">
              <a:buFont typeface="Arial" pitchFamily="34" charset="0"/>
              <a:buChar char="•"/>
              <a:defRPr/>
            </a:pPr>
            <a:r>
              <a:rPr lang="en-US" altLang="zh-CN" sz="2400" smtClean="0"/>
              <a:t>1----2</a:t>
            </a:r>
          </a:p>
          <a:p>
            <a:pPr fontAlgn="auto">
              <a:buFont typeface="Arial" pitchFamily="34" charset="0"/>
              <a:buChar char="•"/>
              <a:defRPr/>
            </a:pPr>
            <a:r>
              <a:rPr lang="zh-CN" altLang="en-US" sz="2400" smtClean="0"/>
              <a:t>四、算法设计题</a:t>
            </a:r>
          </a:p>
          <a:p>
            <a:pPr fontAlgn="auto">
              <a:buFont typeface="Arial" pitchFamily="34" charset="0"/>
              <a:buChar char="•"/>
              <a:defRPr/>
            </a:pPr>
            <a:r>
              <a:rPr lang="en-US" altLang="zh-CN" sz="2400" smtClean="0"/>
              <a:t>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6"/>
          <p:cNvSpPr>
            <a:spLocks noGrp="1" noRot="1" noChangeArrowheads="1"/>
          </p:cNvSpPr>
          <p:nvPr>
            <p:ph type="title"/>
          </p:nvPr>
        </p:nvSpPr>
        <p:spPr>
          <a:xfrm>
            <a:off x="323528" y="-243408"/>
            <a:ext cx="7776000" cy="1143000"/>
          </a:xfrm>
        </p:spPr>
        <p:txBody>
          <a:bodyPr/>
          <a:lstStyle/>
          <a:p>
            <a:pPr fontAlgn="auto">
              <a:spcAft>
                <a:spcPts val="0"/>
              </a:spcAft>
              <a:defRPr/>
            </a:pPr>
            <a:r>
              <a:rPr lang="zh-CN" altLang="en-US" dirty="0" smtClean="0"/>
              <a:t>图的基本概念</a:t>
            </a:r>
            <a:r>
              <a:rPr lang="en-US" altLang="zh-CN" dirty="0" smtClean="0"/>
              <a:t>1</a:t>
            </a:r>
          </a:p>
        </p:txBody>
      </p:sp>
      <p:sp>
        <p:nvSpPr>
          <p:cNvPr id="89095" name="Rectangle 7"/>
          <p:cNvSpPr>
            <a:spLocks noGrp="1" noRot="1" noChangeArrowheads="1"/>
          </p:cNvSpPr>
          <p:nvPr>
            <p:ph idx="1"/>
          </p:nvPr>
        </p:nvSpPr>
        <p:spPr>
          <a:xfrm>
            <a:off x="712569" y="739775"/>
            <a:ext cx="7599362" cy="2520950"/>
          </a:xfrm>
        </p:spPr>
        <p:txBody>
          <a:bodyPr/>
          <a:lstStyle/>
          <a:p>
            <a:pPr fontAlgn="auto">
              <a:buFont typeface="Arial" pitchFamily="34" charset="0"/>
              <a:buChar char="•"/>
              <a:defRPr/>
            </a:pPr>
            <a:r>
              <a:rPr lang="zh-CN" altLang="en-US" dirty="0" smtClean="0"/>
              <a:t>有向图</a:t>
            </a:r>
          </a:p>
          <a:p>
            <a:pPr marL="708660" lvl="1" fontAlgn="auto">
              <a:buFont typeface="Arial" pitchFamily="34" charset="0"/>
              <a:buChar char="•"/>
              <a:defRPr/>
            </a:pPr>
            <a:r>
              <a:rPr kumimoji="1" lang="en-US" altLang="zh-CN" dirty="0" smtClean="0">
                <a:effectLst>
                  <a:outerShdw blurRad="38100" dist="38100" dir="2700000" algn="tl">
                    <a:srgbClr val="C0C0C0"/>
                  </a:outerShdw>
                </a:effectLst>
              </a:rPr>
              <a:t>G=</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V</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{A}</a:t>
            </a:r>
            <a:r>
              <a:rPr kumimoji="1" lang="zh-CN" altLang="en-US" dirty="0" smtClean="0">
                <a:effectLst>
                  <a:outerShdw blurRad="38100" dist="38100" dir="2700000" algn="tl">
                    <a:srgbClr val="C0C0C0"/>
                  </a:outerShdw>
                </a:effectLst>
              </a:rPr>
              <a:t>） </a:t>
            </a:r>
            <a:endParaRPr kumimoji="1" lang="en-US" altLang="zh-CN" dirty="0" smtClean="0">
              <a:effectLst>
                <a:outerShdw blurRad="38100" dist="38100" dir="2700000" algn="tl">
                  <a:srgbClr val="C0C0C0"/>
                </a:outerShdw>
              </a:effectLst>
            </a:endParaRPr>
          </a:p>
          <a:p>
            <a:pPr marL="708660" lvl="1" fontAlgn="auto">
              <a:buFont typeface="Arial" pitchFamily="34" charset="0"/>
              <a:buChar char="•"/>
              <a:defRPr/>
            </a:pPr>
            <a:r>
              <a:rPr kumimoji="1" lang="zh-CN" altLang="en-US" dirty="0" smtClean="0">
                <a:effectLst>
                  <a:outerShdw blurRad="38100" dist="38100" dir="2700000" algn="tl">
                    <a:srgbClr val="C0C0C0"/>
                  </a:outerShdw>
                </a:effectLst>
              </a:rPr>
              <a:t>其中，</a:t>
            </a:r>
            <a:r>
              <a:rPr kumimoji="1" lang="en-US" altLang="zh-CN" dirty="0" smtClean="0">
                <a:effectLst>
                  <a:outerShdw blurRad="38100" dist="38100" dir="2700000" algn="tl">
                    <a:srgbClr val="C0C0C0"/>
                  </a:outerShdw>
                </a:effectLst>
              </a:rPr>
              <a:t>V</a:t>
            </a:r>
            <a:r>
              <a:rPr kumimoji="1" lang="zh-CN" altLang="en-US" dirty="0" smtClean="0">
                <a:effectLst>
                  <a:outerShdw blurRad="38100" dist="38100" dir="2700000" algn="tl">
                    <a:srgbClr val="C0C0C0"/>
                  </a:outerShdw>
                </a:effectLst>
              </a:rPr>
              <a:t>为顶点的有穷非空集合                 </a:t>
            </a:r>
            <a:r>
              <a:rPr kumimoji="1" lang="en-US" altLang="zh-CN" dirty="0" smtClean="0">
                <a:effectLst>
                  <a:outerShdw blurRad="38100" dist="38100" dir="2700000" algn="tl">
                    <a:srgbClr val="C0C0C0"/>
                  </a:outerShdw>
                </a:effectLst>
              </a:rPr>
              <a:t>{A}</a:t>
            </a:r>
            <a:r>
              <a:rPr kumimoji="1" lang="zh-CN" altLang="en-US" dirty="0" smtClean="0">
                <a:effectLst>
                  <a:outerShdw blurRad="38100" dist="38100" dir="2700000" algn="tl">
                    <a:srgbClr val="C0C0C0"/>
                  </a:outerShdw>
                </a:effectLst>
              </a:rPr>
              <a:t>为顶点之间的关系集合</a:t>
            </a:r>
          </a:p>
          <a:p>
            <a:pPr marL="708660" lvl="1" fontAlgn="auto">
              <a:buFont typeface="Arial" pitchFamily="34" charset="0"/>
              <a:buChar char="•"/>
              <a:defRPr/>
            </a:pPr>
            <a:endParaRPr kumimoji="1" lang="en-US" altLang="zh-CN" dirty="0" smtClean="0">
              <a:effectLst>
                <a:outerShdw blurRad="38100" dist="38100" dir="2700000" algn="tl">
                  <a:srgbClr val="C0C0C0"/>
                </a:outerShdw>
              </a:effectLst>
            </a:endParaRPr>
          </a:p>
        </p:txBody>
      </p:sp>
      <p:sp>
        <p:nvSpPr>
          <p:cNvPr id="89096" name="Text Box 8"/>
          <p:cNvSpPr txBox="1">
            <a:spLocks noChangeArrowheads="1"/>
          </p:cNvSpPr>
          <p:nvPr/>
        </p:nvSpPr>
        <p:spPr bwMode="auto">
          <a:xfrm>
            <a:off x="3275856" y="2997200"/>
            <a:ext cx="5544294" cy="358251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dirty="0">
                <a:solidFill>
                  <a:srgbClr val="000018"/>
                </a:solidFill>
                <a:latin typeface="黑体" pitchFamily="49" charset="-122"/>
                <a:ea typeface="黑体" pitchFamily="49" charset="-122"/>
              </a:rPr>
              <a:t>G1=</a:t>
            </a:r>
            <a:r>
              <a:rPr kumimoji="1" lang="zh-CN" altLang="en-US" sz="2400" b="1" dirty="0">
                <a:solidFill>
                  <a:srgbClr val="000018"/>
                </a:solidFill>
                <a:latin typeface="黑体" pitchFamily="49" charset="-122"/>
                <a:ea typeface="黑体" pitchFamily="49" charset="-122"/>
              </a:rPr>
              <a:t>（</a:t>
            </a:r>
            <a:r>
              <a:rPr kumimoji="1" lang="en-US" altLang="zh-CN" sz="2400" b="1" dirty="0">
                <a:solidFill>
                  <a:srgbClr val="000018"/>
                </a:solidFill>
                <a:latin typeface="黑体" pitchFamily="49" charset="-122"/>
                <a:ea typeface="黑体" pitchFamily="49" charset="-122"/>
              </a:rPr>
              <a:t>V</a:t>
            </a:r>
            <a:r>
              <a:rPr kumimoji="1" lang="zh-CN" altLang="en-US" sz="2400" b="1" dirty="0">
                <a:solidFill>
                  <a:srgbClr val="000018"/>
                </a:solidFill>
                <a:latin typeface="黑体" pitchFamily="49" charset="-122"/>
                <a:ea typeface="黑体" pitchFamily="49" charset="-122"/>
              </a:rPr>
              <a:t>，</a:t>
            </a:r>
            <a:r>
              <a:rPr kumimoji="1" lang="en-US" altLang="zh-CN" sz="2400" b="1" dirty="0">
                <a:solidFill>
                  <a:srgbClr val="000018"/>
                </a:solidFill>
                <a:latin typeface="黑体" pitchFamily="49" charset="-122"/>
                <a:ea typeface="黑体" pitchFamily="49" charset="-122"/>
              </a:rPr>
              <a:t>{A}</a:t>
            </a:r>
            <a:r>
              <a:rPr kumimoji="1" lang="zh-CN" altLang="en-US" sz="2400" b="1" dirty="0">
                <a:solidFill>
                  <a:srgbClr val="000018"/>
                </a:solidFill>
                <a:latin typeface="黑体" pitchFamily="49" charset="-122"/>
                <a:ea typeface="黑体" pitchFamily="49" charset="-122"/>
              </a:rPr>
              <a:t>）  </a:t>
            </a:r>
          </a:p>
          <a:p>
            <a:pPr eaLnBrk="1" hangingPunct="1">
              <a:lnSpc>
                <a:spcPct val="60000"/>
              </a:lnSpc>
              <a:spcBef>
                <a:spcPct val="50000"/>
              </a:spcBef>
            </a:pPr>
            <a:r>
              <a:rPr kumimoji="1" lang="en-US" altLang="zh-CN" sz="2400" b="1" dirty="0">
                <a:solidFill>
                  <a:srgbClr val="000018"/>
                </a:solidFill>
                <a:latin typeface="黑体" pitchFamily="49" charset="-122"/>
                <a:ea typeface="黑体" pitchFamily="49" charset="-122"/>
              </a:rPr>
              <a:t>V={v1, v2, v3, v4}</a:t>
            </a:r>
          </a:p>
          <a:p>
            <a:pPr eaLnBrk="1" hangingPunct="1">
              <a:lnSpc>
                <a:spcPct val="60000"/>
              </a:lnSpc>
              <a:spcBef>
                <a:spcPct val="50000"/>
              </a:spcBef>
            </a:pPr>
            <a:r>
              <a:rPr kumimoji="1" lang="en-US" altLang="zh-CN" sz="2400" b="1" dirty="0">
                <a:solidFill>
                  <a:srgbClr val="000018"/>
                </a:solidFill>
                <a:latin typeface="黑体" pitchFamily="49" charset="-122"/>
                <a:ea typeface="黑体" pitchFamily="49" charset="-122"/>
              </a:rPr>
              <a:t>A={&lt;v1, v2&gt;, &lt;v1, v3&gt;, &lt;v3, v4&gt;, </a:t>
            </a:r>
          </a:p>
          <a:p>
            <a:pPr eaLnBrk="1" hangingPunct="1">
              <a:lnSpc>
                <a:spcPct val="60000"/>
              </a:lnSpc>
              <a:spcBef>
                <a:spcPct val="50000"/>
              </a:spcBef>
            </a:pPr>
            <a:r>
              <a:rPr kumimoji="1" lang="en-US" altLang="zh-CN" sz="2400" b="1" dirty="0">
                <a:solidFill>
                  <a:srgbClr val="000018"/>
                </a:solidFill>
                <a:latin typeface="黑体" pitchFamily="49" charset="-122"/>
                <a:ea typeface="黑体" pitchFamily="49" charset="-122"/>
              </a:rPr>
              <a:t>    &lt;v4, v1&gt;}</a:t>
            </a:r>
          </a:p>
          <a:p>
            <a:pPr eaLnBrk="1" hangingPunct="1">
              <a:lnSpc>
                <a:spcPct val="130000"/>
              </a:lnSpc>
              <a:spcBef>
                <a:spcPct val="50000"/>
              </a:spcBef>
            </a:pPr>
            <a:r>
              <a:rPr kumimoji="1" lang="zh-CN" altLang="en-US" sz="2400" b="1" dirty="0">
                <a:solidFill>
                  <a:srgbClr val="000018"/>
                </a:solidFill>
                <a:latin typeface="黑体" pitchFamily="49" charset="-122"/>
                <a:ea typeface="黑体" pitchFamily="49" charset="-122"/>
              </a:rPr>
              <a:t>其中</a:t>
            </a:r>
            <a:r>
              <a:rPr kumimoji="1" lang="en-US" altLang="zh-CN" sz="2400" b="1" dirty="0">
                <a:solidFill>
                  <a:srgbClr val="000018"/>
                </a:solidFill>
                <a:latin typeface="黑体" pitchFamily="49" charset="-122"/>
                <a:ea typeface="黑体" pitchFamily="49" charset="-122"/>
              </a:rPr>
              <a:t>&lt;x, y&gt;</a:t>
            </a:r>
            <a:r>
              <a:rPr kumimoji="1" lang="zh-CN" altLang="en-US" sz="2400" b="1" dirty="0">
                <a:solidFill>
                  <a:srgbClr val="000018"/>
                </a:solidFill>
                <a:latin typeface="黑体" pitchFamily="49" charset="-122"/>
                <a:ea typeface="黑体" pitchFamily="49" charset="-122"/>
              </a:rPr>
              <a:t>表示从</a:t>
            </a:r>
            <a:r>
              <a:rPr kumimoji="1" lang="en-US" altLang="zh-CN" sz="2400" b="1" dirty="0">
                <a:solidFill>
                  <a:srgbClr val="000018"/>
                </a:solidFill>
                <a:latin typeface="黑体" pitchFamily="49" charset="-122"/>
                <a:ea typeface="黑体" pitchFamily="49" charset="-122"/>
              </a:rPr>
              <a:t>x</a:t>
            </a:r>
            <a:r>
              <a:rPr kumimoji="1" lang="zh-CN" altLang="en-US" sz="2400" b="1" dirty="0">
                <a:solidFill>
                  <a:srgbClr val="000018"/>
                </a:solidFill>
                <a:latin typeface="黑体" pitchFamily="49" charset="-122"/>
                <a:ea typeface="黑体" pitchFamily="49" charset="-122"/>
              </a:rPr>
              <a:t>到</a:t>
            </a:r>
            <a:r>
              <a:rPr kumimoji="1" lang="en-US" altLang="zh-CN" sz="2400" b="1" dirty="0">
                <a:solidFill>
                  <a:srgbClr val="000018"/>
                </a:solidFill>
                <a:latin typeface="黑体" pitchFamily="49" charset="-122"/>
                <a:ea typeface="黑体" pitchFamily="49" charset="-122"/>
              </a:rPr>
              <a:t>y</a:t>
            </a:r>
            <a:r>
              <a:rPr kumimoji="1" lang="zh-CN" altLang="en-US" sz="2400" b="1" dirty="0">
                <a:solidFill>
                  <a:srgbClr val="000018"/>
                </a:solidFill>
                <a:latin typeface="黑体" pitchFamily="49" charset="-122"/>
                <a:ea typeface="黑体" pitchFamily="49" charset="-122"/>
              </a:rPr>
              <a:t>的一条弧（</a:t>
            </a:r>
            <a:r>
              <a:rPr kumimoji="1" lang="en-US" altLang="zh-CN" sz="2400" b="1" dirty="0">
                <a:solidFill>
                  <a:srgbClr val="000018"/>
                </a:solidFill>
                <a:latin typeface="黑体" pitchFamily="49" charset="-122"/>
                <a:ea typeface="黑体" pitchFamily="49" charset="-122"/>
              </a:rPr>
              <a:t>arc</a:t>
            </a:r>
            <a:r>
              <a:rPr kumimoji="1" lang="zh-CN" altLang="en-US" sz="2400" b="1" dirty="0" smtClean="0">
                <a:solidFill>
                  <a:srgbClr val="000018"/>
                </a:solidFill>
                <a:latin typeface="黑体" pitchFamily="49" charset="-122"/>
                <a:ea typeface="黑体" pitchFamily="49" charset="-122"/>
              </a:rPr>
              <a:t>），</a:t>
            </a:r>
            <a:endParaRPr kumimoji="1" lang="en-US" altLang="zh-CN" sz="2400" b="1" dirty="0" smtClean="0">
              <a:solidFill>
                <a:srgbClr val="000018"/>
              </a:solidFill>
              <a:latin typeface="黑体" pitchFamily="49" charset="-122"/>
              <a:ea typeface="黑体" pitchFamily="49" charset="-122"/>
            </a:endParaRPr>
          </a:p>
          <a:p>
            <a:pPr eaLnBrk="1" hangingPunct="1">
              <a:lnSpc>
                <a:spcPct val="130000"/>
              </a:lnSpc>
              <a:spcBef>
                <a:spcPct val="50000"/>
              </a:spcBef>
            </a:pPr>
            <a:r>
              <a:rPr kumimoji="1" lang="en-US" altLang="zh-CN" sz="2400" b="1" dirty="0" smtClean="0">
                <a:solidFill>
                  <a:srgbClr val="000018"/>
                </a:solidFill>
                <a:latin typeface="黑体" pitchFamily="49" charset="-122"/>
                <a:ea typeface="黑体" pitchFamily="49" charset="-122"/>
              </a:rPr>
              <a:t>A</a:t>
            </a:r>
            <a:r>
              <a:rPr kumimoji="1" lang="zh-CN" altLang="en-US" sz="2400" b="1" dirty="0">
                <a:solidFill>
                  <a:srgbClr val="000018"/>
                </a:solidFill>
                <a:latin typeface="黑体" pitchFamily="49" charset="-122"/>
                <a:ea typeface="黑体" pitchFamily="49" charset="-122"/>
              </a:rPr>
              <a:t>为弧集合，</a:t>
            </a:r>
            <a:r>
              <a:rPr kumimoji="1" lang="en-US" altLang="zh-CN" sz="2400" b="1" dirty="0">
                <a:solidFill>
                  <a:srgbClr val="000018"/>
                </a:solidFill>
                <a:latin typeface="黑体" pitchFamily="49" charset="-122"/>
                <a:ea typeface="黑体" pitchFamily="49" charset="-122"/>
              </a:rPr>
              <a:t>x</a:t>
            </a:r>
            <a:r>
              <a:rPr kumimoji="1" lang="zh-CN" altLang="en-US" sz="2400" b="1" dirty="0">
                <a:solidFill>
                  <a:srgbClr val="000018"/>
                </a:solidFill>
                <a:latin typeface="黑体" pitchFamily="49" charset="-122"/>
                <a:ea typeface="黑体" pitchFamily="49" charset="-122"/>
              </a:rPr>
              <a:t>为弧尾（</a:t>
            </a:r>
            <a:r>
              <a:rPr kumimoji="1" lang="en-US" altLang="zh-CN" sz="2400" b="1" dirty="0">
                <a:solidFill>
                  <a:srgbClr val="000018"/>
                </a:solidFill>
                <a:latin typeface="黑体" pitchFamily="49" charset="-122"/>
                <a:ea typeface="黑体" pitchFamily="49" charset="-122"/>
              </a:rPr>
              <a:t>tail</a:t>
            </a:r>
            <a:r>
              <a:rPr kumimoji="1" lang="zh-CN" altLang="en-US" sz="2400" b="1" dirty="0" smtClean="0">
                <a:solidFill>
                  <a:srgbClr val="000018"/>
                </a:solidFill>
                <a:latin typeface="黑体" pitchFamily="49" charset="-122"/>
                <a:ea typeface="黑体" pitchFamily="49" charset="-122"/>
              </a:rPr>
              <a:t>），</a:t>
            </a:r>
            <a:endParaRPr kumimoji="1" lang="en-US" altLang="zh-CN" sz="2400" b="1" dirty="0" smtClean="0">
              <a:solidFill>
                <a:srgbClr val="000018"/>
              </a:solidFill>
              <a:latin typeface="黑体" pitchFamily="49" charset="-122"/>
              <a:ea typeface="黑体" pitchFamily="49" charset="-122"/>
            </a:endParaRPr>
          </a:p>
          <a:p>
            <a:pPr eaLnBrk="1" hangingPunct="1">
              <a:lnSpc>
                <a:spcPct val="130000"/>
              </a:lnSpc>
              <a:spcBef>
                <a:spcPct val="50000"/>
              </a:spcBef>
            </a:pPr>
            <a:r>
              <a:rPr kumimoji="1" lang="en-US" altLang="zh-CN" sz="2400" b="1" dirty="0">
                <a:solidFill>
                  <a:srgbClr val="000018"/>
                </a:solidFill>
                <a:latin typeface="黑体" pitchFamily="49" charset="-122"/>
                <a:ea typeface="黑体" pitchFamily="49" charset="-122"/>
              </a:rPr>
              <a:t> </a:t>
            </a:r>
            <a:r>
              <a:rPr kumimoji="1" lang="en-US" altLang="zh-CN" sz="2400" b="1" dirty="0" smtClean="0">
                <a:solidFill>
                  <a:srgbClr val="000018"/>
                </a:solidFill>
                <a:latin typeface="黑体" pitchFamily="49" charset="-122"/>
                <a:ea typeface="黑体" pitchFamily="49" charset="-122"/>
              </a:rPr>
              <a:t>y</a:t>
            </a:r>
            <a:r>
              <a:rPr kumimoji="1" lang="zh-CN" altLang="en-US" sz="2400" b="1" dirty="0">
                <a:solidFill>
                  <a:srgbClr val="000018"/>
                </a:solidFill>
                <a:latin typeface="黑体" pitchFamily="49" charset="-122"/>
                <a:ea typeface="黑体" pitchFamily="49" charset="-122"/>
              </a:rPr>
              <a:t>为弧头（</a:t>
            </a:r>
            <a:r>
              <a:rPr kumimoji="1" lang="en-US" altLang="zh-CN" sz="2400" b="1" dirty="0">
                <a:solidFill>
                  <a:srgbClr val="000018"/>
                </a:solidFill>
                <a:latin typeface="黑体" pitchFamily="49" charset="-122"/>
                <a:ea typeface="黑体" pitchFamily="49" charset="-122"/>
              </a:rPr>
              <a:t>head)</a:t>
            </a:r>
          </a:p>
        </p:txBody>
      </p:sp>
      <p:grpSp>
        <p:nvGrpSpPr>
          <p:cNvPr id="10245" name="组合 1"/>
          <p:cNvGrpSpPr>
            <a:grpSpLocks/>
          </p:cNvGrpSpPr>
          <p:nvPr/>
        </p:nvGrpSpPr>
        <p:grpSpPr bwMode="auto">
          <a:xfrm>
            <a:off x="251520" y="2997201"/>
            <a:ext cx="2664296" cy="2855203"/>
            <a:chOff x="757238" y="3260645"/>
            <a:chExt cx="1510506" cy="2321822"/>
          </a:xfrm>
        </p:grpSpPr>
        <p:grpSp>
          <p:nvGrpSpPr>
            <p:cNvPr id="10246" name="Group 10"/>
            <p:cNvGrpSpPr>
              <a:grpSpLocks/>
            </p:cNvGrpSpPr>
            <p:nvPr/>
          </p:nvGrpSpPr>
          <p:grpSpPr bwMode="auto">
            <a:xfrm>
              <a:off x="757238" y="3965289"/>
              <a:ext cx="1510506" cy="1617178"/>
              <a:chOff x="284" y="3116"/>
              <a:chExt cx="812" cy="739"/>
            </a:xfrm>
          </p:grpSpPr>
          <p:sp>
            <p:nvSpPr>
              <p:cNvPr id="89099" name="Text Box 11"/>
              <p:cNvSpPr txBox="1">
                <a:spLocks noChangeArrowheads="1"/>
              </p:cNvSpPr>
              <p:nvPr/>
            </p:nvSpPr>
            <p:spPr bwMode="auto">
              <a:xfrm>
                <a:off x="288" y="3120"/>
                <a:ext cx="144" cy="137"/>
              </a:xfrm>
              <a:prstGeom prst="rect">
                <a:avLst/>
              </a:prstGeom>
              <a:solidFill>
                <a:schemeClr val="bg2">
                  <a:lumMod val="90000"/>
                  <a:lumOff val="10000"/>
                </a:schemeClr>
              </a:solidFill>
              <a:ln/>
              <a:extLst/>
            </p:spPr>
            <p:style>
              <a:lnRef idx="1">
                <a:schemeClr val="accent5"/>
              </a:lnRef>
              <a:fillRef idx="3">
                <a:schemeClr val="accent5"/>
              </a:fillRef>
              <a:effectRef idx="2">
                <a:schemeClr val="accent5"/>
              </a:effectRef>
              <a:fontRef idx="minor">
                <a:schemeClr val="lt1"/>
              </a:fontRef>
            </p:style>
            <p:txBody>
              <a:bodyPr lIns="0" tIns="0" rIns="0" bIns="0">
                <a:spAutoFit/>
              </a:bodyPr>
              <a:lstStyle/>
              <a:p>
                <a:pPr algn="ctr">
                  <a:spcBef>
                    <a:spcPct val="50000"/>
                  </a:spcBef>
                  <a:defRPr/>
                </a:pPr>
                <a:r>
                  <a:rPr kumimoji="1" lang="en-US" altLang="zh-CN" sz="2400" b="1" dirty="0">
                    <a:solidFill>
                      <a:schemeClr val="tx1"/>
                    </a:solidFill>
                    <a:effectLst>
                      <a:outerShdw blurRad="38100" dist="38100" dir="2700000" algn="tl">
                        <a:srgbClr val="C0C0C0"/>
                      </a:outerShdw>
                    </a:effectLst>
                    <a:latin typeface="Times New Roman" pitchFamily="18" charset="0"/>
                  </a:rPr>
                  <a:t>①</a:t>
                </a:r>
              </a:p>
            </p:txBody>
          </p:sp>
          <p:sp>
            <p:nvSpPr>
              <p:cNvPr id="89100" name="Text Box 12"/>
              <p:cNvSpPr txBox="1">
                <a:spLocks noChangeArrowheads="1"/>
              </p:cNvSpPr>
              <p:nvPr/>
            </p:nvSpPr>
            <p:spPr bwMode="auto">
              <a:xfrm>
                <a:off x="912" y="3116"/>
                <a:ext cx="144" cy="137"/>
              </a:xfrm>
              <a:prstGeom prst="rect">
                <a:avLst/>
              </a:prstGeom>
              <a:solidFill>
                <a:schemeClr val="bg2">
                  <a:lumMod val="90000"/>
                  <a:lumOff val="10000"/>
                </a:schemeClr>
              </a:solidFill>
              <a:ln/>
              <a:extLst/>
            </p:spPr>
            <p:style>
              <a:lnRef idx="1">
                <a:schemeClr val="accent5"/>
              </a:lnRef>
              <a:fillRef idx="3">
                <a:schemeClr val="accent5"/>
              </a:fillRef>
              <a:effectRef idx="2">
                <a:schemeClr val="accent5"/>
              </a:effectRef>
              <a:fontRef idx="minor">
                <a:schemeClr val="lt1"/>
              </a:fontRef>
            </p:style>
            <p:txBody>
              <a:bodyPr lIns="0" tIns="0" rIns="0" bIns="0">
                <a:spAutoFit/>
              </a:bodyPr>
              <a:lstStyle/>
              <a:p>
                <a:pPr algn="ctr">
                  <a:spcBef>
                    <a:spcPct val="50000"/>
                  </a:spcBef>
                  <a:defRPr/>
                </a:pPr>
                <a:r>
                  <a:rPr kumimoji="1" lang="en-US" altLang="zh-CN" sz="2400" b="1" dirty="0">
                    <a:solidFill>
                      <a:schemeClr val="tx1"/>
                    </a:solidFill>
                    <a:effectLst>
                      <a:outerShdw blurRad="38100" dist="38100" dir="2700000" algn="tl">
                        <a:srgbClr val="C0C0C0"/>
                      </a:outerShdw>
                    </a:effectLst>
                    <a:latin typeface="Times New Roman" pitchFamily="18" charset="0"/>
                  </a:rPr>
                  <a:t>②</a:t>
                </a:r>
              </a:p>
            </p:txBody>
          </p:sp>
          <p:sp>
            <p:nvSpPr>
              <p:cNvPr id="89101" name="Text Box 13"/>
              <p:cNvSpPr txBox="1">
                <a:spLocks noChangeArrowheads="1"/>
              </p:cNvSpPr>
              <p:nvPr/>
            </p:nvSpPr>
            <p:spPr bwMode="auto">
              <a:xfrm>
                <a:off x="284" y="3718"/>
                <a:ext cx="144" cy="137"/>
              </a:xfrm>
              <a:prstGeom prst="rect">
                <a:avLst/>
              </a:prstGeom>
              <a:solidFill>
                <a:schemeClr val="bg2">
                  <a:lumMod val="90000"/>
                  <a:lumOff val="10000"/>
                </a:schemeClr>
              </a:solidFill>
              <a:ln/>
              <a:extLst/>
            </p:spPr>
            <p:style>
              <a:lnRef idx="1">
                <a:schemeClr val="accent5"/>
              </a:lnRef>
              <a:fillRef idx="3">
                <a:schemeClr val="accent5"/>
              </a:fillRef>
              <a:effectRef idx="2">
                <a:schemeClr val="accent5"/>
              </a:effectRef>
              <a:fontRef idx="minor">
                <a:schemeClr val="lt1"/>
              </a:fontRef>
            </p:style>
            <p:txBody>
              <a:bodyPr lIns="0" tIns="0" rIns="0" bIns="0">
                <a:spAutoFit/>
              </a:bodyPr>
              <a:lstStyle/>
              <a:p>
                <a:pPr algn="ctr">
                  <a:spcBef>
                    <a:spcPct val="50000"/>
                  </a:spcBef>
                  <a:defRPr/>
                </a:pPr>
                <a:r>
                  <a:rPr kumimoji="1" lang="en-US" altLang="zh-CN" sz="2400" b="1">
                    <a:solidFill>
                      <a:schemeClr val="tx1"/>
                    </a:solidFill>
                    <a:effectLst>
                      <a:outerShdw blurRad="38100" dist="38100" dir="2700000" algn="tl">
                        <a:srgbClr val="C0C0C0"/>
                      </a:outerShdw>
                    </a:effectLst>
                    <a:latin typeface="Times New Roman" pitchFamily="18" charset="0"/>
                  </a:rPr>
                  <a:t>③</a:t>
                </a:r>
              </a:p>
            </p:txBody>
          </p:sp>
          <p:sp>
            <p:nvSpPr>
              <p:cNvPr id="89102" name="Text Box 14"/>
              <p:cNvSpPr txBox="1">
                <a:spLocks noChangeArrowheads="1"/>
              </p:cNvSpPr>
              <p:nvPr/>
            </p:nvSpPr>
            <p:spPr bwMode="auto">
              <a:xfrm>
                <a:off x="904" y="3696"/>
                <a:ext cx="192" cy="137"/>
              </a:xfrm>
              <a:prstGeom prst="rect">
                <a:avLst/>
              </a:prstGeom>
              <a:solidFill>
                <a:schemeClr val="bg2">
                  <a:lumMod val="90000"/>
                  <a:lumOff val="10000"/>
                </a:schemeClr>
              </a:solidFill>
              <a:ln/>
              <a:extLst/>
            </p:spPr>
            <p:style>
              <a:lnRef idx="1">
                <a:schemeClr val="accent5"/>
              </a:lnRef>
              <a:fillRef idx="3">
                <a:schemeClr val="accent5"/>
              </a:fillRef>
              <a:effectRef idx="2">
                <a:schemeClr val="accent5"/>
              </a:effectRef>
              <a:fontRef idx="minor">
                <a:schemeClr val="lt1"/>
              </a:fontRef>
            </p:style>
            <p:txBody>
              <a:bodyPr lIns="0" tIns="0" rIns="0" bIns="0">
                <a:spAutoFit/>
              </a:bodyPr>
              <a:lstStyle/>
              <a:p>
                <a:pPr algn="ctr">
                  <a:spcBef>
                    <a:spcPct val="50000"/>
                  </a:spcBef>
                  <a:defRPr/>
                </a:pPr>
                <a:r>
                  <a:rPr kumimoji="1" lang="en-US" altLang="zh-CN" sz="2400" b="1">
                    <a:solidFill>
                      <a:schemeClr val="tx1"/>
                    </a:solidFill>
                    <a:effectLst>
                      <a:outerShdw blurRad="38100" dist="38100" dir="2700000" algn="tl">
                        <a:srgbClr val="C0C0C0"/>
                      </a:outerShdw>
                    </a:effectLst>
                    <a:latin typeface="Times New Roman" pitchFamily="18" charset="0"/>
                  </a:rPr>
                  <a:t>④</a:t>
                </a:r>
              </a:p>
            </p:txBody>
          </p:sp>
          <p:sp>
            <p:nvSpPr>
              <p:cNvPr id="13326" name="Line 15"/>
              <p:cNvSpPr>
                <a:spLocks noChangeShapeType="1"/>
              </p:cNvSpPr>
              <p:nvPr/>
            </p:nvSpPr>
            <p:spPr bwMode="auto">
              <a:xfrm>
                <a:off x="432" y="3169"/>
                <a:ext cx="480" cy="0"/>
              </a:xfrm>
              <a:prstGeom prst="line">
                <a:avLst/>
              </a:prstGeom>
              <a:ln w="25400" cmpd="dbl">
                <a:solidFill>
                  <a:srgbClr val="FFFF00"/>
                </a:solidFill>
                <a:headEnd/>
                <a:tailEnd type="triangle" w="med" len="med"/>
              </a:ln>
            </p:spPr>
            <p:style>
              <a:lnRef idx="1">
                <a:schemeClr val="accent5"/>
              </a:lnRef>
              <a:fillRef idx="3">
                <a:schemeClr val="accent5"/>
              </a:fillRef>
              <a:effectRef idx="2">
                <a:schemeClr val="accent5"/>
              </a:effectRef>
              <a:fontRef idx="minor">
                <a:schemeClr val="lt1"/>
              </a:fontRef>
            </p:style>
            <p:txBody>
              <a:bodyPr wrap="none" lIns="0" tIns="0" rIns="0" bIns="0">
                <a:spAutoFit/>
              </a:bodyPr>
              <a:lstStyle/>
              <a:p>
                <a:pPr>
                  <a:defRPr/>
                </a:pPr>
                <a:endParaRPr lang="zh-CN" altLang="en-US" sz="2400" b="1"/>
              </a:p>
            </p:txBody>
          </p:sp>
          <p:sp>
            <p:nvSpPr>
              <p:cNvPr id="13327" name="Line 16"/>
              <p:cNvSpPr>
                <a:spLocks noChangeShapeType="1"/>
              </p:cNvSpPr>
              <p:nvPr/>
            </p:nvSpPr>
            <p:spPr bwMode="auto">
              <a:xfrm>
                <a:off x="350" y="3264"/>
                <a:ext cx="0" cy="480"/>
              </a:xfrm>
              <a:prstGeom prst="line">
                <a:avLst/>
              </a:prstGeom>
              <a:ln w="25400" cmpd="dbl">
                <a:solidFill>
                  <a:srgbClr val="FFFF00"/>
                </a:solidFill>
                <a:headEnd/>
                <a:tailEnd type="triangle" w="med" len="med"/>
              </a:ln>
            </p:spPr>
            <p:style>
              <a:lnRef idx="1">
                <a:schemeClr val="accent5"/>
              </a:lnRef>
              <a:fillRef idx="3">
                <a:schemeClr val="accent5"/>
              </a:fillRef>
              <a:effectRef idx="2">
                <a:schemeClr val="accent5"/>
              </a:effectRef>
              <a:fontRef idx="minor">
                <a:schemeClr val="lt1"/>
              </a:fontRef>
            </p:style>
            <p:txBody>
              <a:bodyPr wrap="none" lIns="0" tIns="0" rIns="0" bIns="0">
                <a:spAutoFit/>
              </a:bodyPr>
              <a:lstStyle/>
              <a:p>
                <a:pPr>
                  <a:defRPr/>
                </a:pPr>
                <a:endParaRPr lang="zh-CN" altLang="en-US" sz="2400" b="1"/>
              </a:p>
            </p:txBody>
          </p:sp>
          <p:sp>
            <p:nvSpPr>
              <p:cNvPr id="13328" name="Line 17"/>
              <p:cNvSpPr>
                <a:spLocks noChangeShapeType="1"/>
              </p:cNvSpPr>
              <p:nvPr/>
            </p:nvSpPr>
            <p:spPr bwMode="auto">
              <a:xfrm>
                <a:off x="432" y="3784"/>
                <a:ext cx="480" cy="0"/>
              </a:xfrm>
              <a:prstGeom prst="line">
                <a:avLst/>
              </a:prstGeom>
              <a:ln w="25400" cmpd="dbl">
                <a:solidFill>
                  <a:srgbClr val="FFFF00"/>
                </a:solidFill>
                <a:headEnd/>
                <a:tailEnd type="triangle" w="med" len="med"/>
              </a:ln>
            </p:spPr>
            <p:style>
              <a:lnRef idx="1">
                <a:schemeClr val="accent5"/>
              </a:lnRef>
              <a:fillRef idx="3">
                <a:schemeClr val="accent5"/>
              </a:fillRef>
              <a:effectRef idx="2">
                <a:schemeClr val="accent5"/>
              </a:effectRef>
              <a:fontRef idx="minor">
                <a:schemeClr val="lt1"/>
              </a:fontRef>
            </p:style>
            <p:txBody>
              <a:bodyPr wrap="none" lIns="0" tIns="0" rIns="0" bIns="0">
                <a:spAutoFit/>
              </a:bodyPr>
              <a:lstStyle/>
              <a:p>
                <a:pPr>
                  <a:defRPr/>
                </a:pPr>
                <a:endParaRPr lang="zh-CN" altLang="en-US" sz="2400" b="1"/>
              </a:p>
            </p:txBody>
          </p:sp>
          <p:sp>
            <p:nvSpPr>
              <p:cNvPr id="13329" name="Freeform 18"/>
              <p:cNvSpPr>
                <a:spLocks/>
              </p:cNvSpPr>
              <p:nvPr/>
            </p:nvSpPr>
            <p:spPr bwMode="auto">
              <a:xfrm>
                <a:off x="428" y="3253"/>
                <a:ext cx="556" cy="443"/>
              </a:xfrm>
              <a:custGeom>
                <a:avLst/>
                <a:gdLst>
                  <a:gd name="T0" fmla="*/ 501 w 501"/>
                  <a:gd name="T1" fmla="*/ 501 h 501"/>
                  <a:gd name="T2" fmla="*/ 0 w 501"/>
                  <a:gd name="T3" fmla="*/ 0 h 501"/>
                  <a:gd name="T4" fmla="*/ 0 60000 65536"/>
                  <a:gd name="T5" fmla="*/ 0 60000 65536"/>
                </a:gdLst>
                <a:ahLst/>
                <a:cxnLst>
                  <a:cxn ang="T4">
                    <a:pos x="T0" y="T1"/>
                  </a:cxn>
                  <a:cxn ang="T5">
                    <a:pos x="T2" y="T3"/>
                  </a:cxn>
                </a:cxnLst>
                <a:rect l="0" t="0" r="r" b="b"/>
                <a:pathLst>
                  <a:path w="501" h="501">
                    <a:moveTo>
                      <a:pt x="501" y="501"/>
                    </a:moveTo>
                    <a:lnTo>
                      <a:pt x="0" y="0"/>
                    </a:lnTo>
                  </a:path>
                </a:pathLst>
              </a:custGeom>
              <a:ln w="25400" cmpd="dbl">
                <a:solidFill>
                  <a:srgbClr val="FFFF00"/>
                </a:solidFill>
                <a:headEnd type="none" w="med" len="med"/>
                <a:tailEnd type="triangle" w="med" len="med"/>
              </a:ln>
            </p:spPr>
            <p:style>
              <a:lnRef idx="1">
                <a:schemeClr val="accent5"/>
              </a:lnRef>
              <a:fillRef idx="3">
                <a:schemeClr val="accent5"/>
              </a:fillRef>
              <a:effectRef idx="2">
                <a:schemeClr val="accent5"/>
              </a:effectRef>
              <a:fontRef idx="minor">
                <a:schemeClr val="lt1"/>
              </a:fontRef>
            </p:style>
            <p:txBody>
              <a:bodyPr wrap="square" lIns="0" tIns="0" rIns="0" bIns="0">
                <a:spAutoFit/>
              </a:bodyPr>
              <a:lstStyle/>
              <a:p>
                <a:pPr>
                  <a:defRPr/>
                </a:pPr>
                <a:endParaRPr lang="zh-CN" altLang="en-US" sz="2400" b="1"/>
              </a:p>
            </p:txBody>
          </p:sp>
        </p:grpSp>
        <p:sp>
          <p:nvSpPr>
            <p:cNvPr id="13321" name="Text Box 19"/>
            <p:cNvSpPr txBox="1">
              <a:spLocks noChangeArrowheads="1"/>
            </p:cNvSpPr>
            <p:nvPr/>
          </p:nvSpPr>
          <p:spPr bwMode="auto">
            <a:xfrm>
              <a:off x="1196252" y="3260645"/>
              <a:ext cx="535746" cy="300337"/>
            </a:xfrm>
            <a:prstGeom prst="rect">
              <a:avLst/>
            </a:prstGeom>
            <a:ln/>
          </p:spPr>
          <p:style>
            <a:lnRef idx="1">
              <a:schemeClr val="accent1"/>
            </a:lnRef>
            <a:fillRef idx="3">
              <a:schemeClr val="accent1"/>
            </a:fillRef>
            <a:effectRef idx="2">
              <a:schemeClr val="accent1"/>
            </a:effectRef>
            <a:fontRef idx="minor">
              <a:schemeClr val="lt1"/>
            </a:fontRef>
          </p:style>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400" b="1" dirty="0" smtClean="0">
                  <a:solidFill>
                    <a:srgbClr val="000018"/>
                  </a:solidFill>
                  <a:latin typeface="Times New Roman" pitchFamily="18" charset="0"/>
                </a:rPr>
                <a:t>G1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
                                  </p:stCondLst>
                                  <p:childTnLst>
                                    <p:set>
                                      <p:cBhvr>
                                        <p:cTn id="6" dur="1" fill="hold">
                                          <p:stCondLst>
                                            <p:cond delay="0"/>
                                          </p:stCondLst>
                                        </p:cTn>
                                        <p:tgtEl>
                                          <p:spTgt spid="89096"/>
                                        </p:tgtEl>
                                        <p:attrNameLst>
                                          <p:attrName>style.visibility</p:attrName>
                                        </p:attrNameLst>
                                      </p:cBhvr>
                                      <p:to>
                                        <p:strVal val="visible"/>
                                      </p:to>
                                    </p:set>
                                    <p:anim calcmode="lin" valueType="num">
                                      <p:cBhvr additive="base">
                                        <p:cTn id="7" dur="500" fill="hold"/>
                                        <p:tgtEl>
                                          <p:spTgt spid="89096"/>
                                        </p:tgtEl>
                                        <p:attrNameLst>
                                          <p:attrName>ppt_x</p:attrName>
                                        </p:attrNameLst>
                                      </p:cBhvr>
                                      <p:tavLst>
                                        <p:tav tm="0">
                                          <p:val>
                                            <p:strVal val="1+#ppt_w/2"/>
                                          </p:val>
                                        </p:tav>
                                        <p:tav tm="100000">
                                          <p:val>
                                            <p:strVal val="#ppt_x"/>
                                          </p:val>
                                        </p:tav>
                                      </p:tavLst>
                                    </p:anim>
                                    <p:anim calcmode="lin" valueType="num">
                                      <p:cBhvr additive="base">
                                        <p:cTn id="8"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Rot="1" noChangeArrowheads="1"/>
          </p:cNvSpPr>
          <p:nvPr>
            <p:ph type="title"/>
          </p:nvPr>
        </p:nvSpPr>
        <p:spPr>
          <a:xfrm>
            <a:off x="457200" y="44624"/>
            <a:ext cx="7776000" cy="1143000"/>
          </a:xfrm>
        </p:spPr>
        <p:txBody>
          <a:bodyPr/>
          <a:lstStyle/>
          <a:p>
            <a:pPr fontAlgn="auto">
              <a:spcAft>
                <a:spcPts val="0"/>
              </a:spcAft>
              <a:defRPr/>
            </a:pPr>
            <a:r>
              <a:rPr lang="zh-CN" altLang="en-US" dirty="0" smtClean="0"/>
              <a:t>图的基本概念</a:t>
            </a:r>
            <a:r>
              <a:rPr lang="en-US" altLang="zh-CN" dirty="0" smtClean="0"/>
              <a:t>1</a:t>
            </a:r>
          </a:p>
        </p:txBody>
      </p:sp>
      <p:sp>
        <p:nvSpPr>
          <p:cNvPr id="90117" name="Rectangle 5"/>
          <p:cNvSpPr>
            <a:spLocks noGrp="1" noRot="1" noChangeArrowheads="1"/>
          </p:cNvSpPr>
          <p:nvPr>
            <p:ph idx="1"/>
          </p:nvPr>
        </p:nvSpPr>
        <p:spPr>
          <a:xfrm>
            <a:off x="539750" y="960438"/>
            <a:ext cx="7597775" cy="2036762"/>
          </a:xfrm>
        </p:spPr>
        <p:txBody>
          <a:bodyPr/>
          <a:lstStyle/>
          <a:p>
            <a:pPr fontAlgn="auto">
              <a:buFont typeface="Arial" pitchFamily="34" charset="0"/>
              <a:buChar char="•"/>
              <a:defRPr/>
            </a:pPr>
            <a:r>
              <a:rPr lang="zh-CN" altLang="en-US" dirty="0" smtClean="0"/>
              <a:t>无向图</a:t>
            </a:r>
          </a:p>
          <a:p>
            <a:pPr marL="708660" lvl="1" fontAlgn="auto">
              <a:buFont typeface="Arial" pitchFamily="34" charset="0"/>
              <a:buChar char="•"/>
              <a:defRPr/>
            </a:pPr>
            <a:r>
              <a:rPr kumimoji="1" lang="en-US" altLang="zh-CN" dirty="0" smtClean="0">
                <a:effectLst>
                  <a:outerShdw blurRad="38100" dist="38100" dir="2700000" algn="tl">
                    <a:srgbClr val="C0C0C0"/>
                  </a:outerShdw>
                </a:effectLst>
              </a:rPr>
              <a:t>G=</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V</a:t>
            </a:r>
            <a:r>
              <a:rPr kumimoji="1" lang="zh-CN" altLang="en-US" dirty="0" smtClean="0">
                <a:effectLst>
                  <a:outerShdw blurRad="38100" dist="38100" dir="2700000" algn="tl">
                    <a:srgbClr val="C0C0C0"/>
                  </a:outerShdw>
                </a:effectLst>
              </a:rPr>
              <a:t>，</a:t>
            </a:r>
            <a:r>
              <a:rPr kumimoji="1" lang="en-US" altLang="zh-CN" dirty="0" smtClean="0">
                <a:effectLst>
                  <a:outerShdw blurRad="38100" dist="38100" dir="2700000" algn="tl">
                    <a:srgbClr val="C0C0C0"/>
                  </a:outerShdw>
                </a:effectLst>
              </a:rPr>
              <a:t>{E}</a:t>
            </a:r>
            <a:r>
              <a:rPr kumimoji="1" lang="zh-CN" altLang="en-US" dirty="0" smtClean="0">
                <a:effectLst>
                  <a:outerShdw blurRad="38100" dist="38100" dir="2700000" algn="tl">
                    <a:srgbClr val="C0C0C0"/>
                  </a:outerShdw>
                </a:effectLst>
              </a:rPr>
              <a:t>） 其中</a:t>
            </a:r>
            <a:r>
              <a:rPr kumimoji="1" lang="en-US" altLang="zh-CN" dirty="0" smtClean="0">
                <a:effectLst>
                  <a:outerShdw blurRad="38100" dist="38100" dir="2700000" algn="tl">
                    <a:srgbClr val="C0C0C0"/>
                  </a:outerShdw>
                </a:effectLst>
              </a:rPr>
              <a:t>,V</a:t>
            </a:r>
            <a:r>
              <a:rPr kumimoji="1" lang="zh-CN" altLang="en-US" dirty="0" smtClean="0">
                <a:effectLst>
                  <a:outerShdw blurRad="38100" dist="38100" dir="2700000" algn="tl">
                    <a:srgbClr val="C0C0C0"/>
                  </a:outerShdw>
                </a:effectLst>
              </a:rPr>
              <a:t>同有向图，</a:t>
            </a:r>
            <a:r>
              <a:rPr kumimoji="1" lang="en-US" altLang="zh-CN" dirty="0" smtClean="0">
                <a:effectLst>
                  <a:outerShdw blurRad="38100" dist="38100" dir="2700000" algn="tl">
                    <a:srgbClr val="C0C0C0"/>
                  </a:outerShdw>
                </a:effectLst>
              </a:rPr>
              <a:t>{E}</a:t>
            </a:r>
            <a:r>
              <a:rPr kumimoji="1" lang="zh-CN" altLang="en-US" dirty="0" smtClean="0">
                <a:effectLst>
                  <a:outerShdw blurRad="38100" dist="38100" dir="2700000" algn="tl">
                    <a:srgbClr val="C0C0C0"/>
                  </a:outerShdw>
                </a:effectLst>
              </a:rPr>
              <a:t>为顶点之间的关系集合，</a:t>
            </a:r>
            <a:r>
              <a:rPr kumimoji="1" lang="en-US" altLang="zh-CN" dirty="0" smtClean="0">
                <a:effectLst>
                  <a:outerShdw blurRad="38100" dist="38100" dir="2700000" algn="tl">
                    <a:srgbClr val="C0C0C0"/>
                  </a:outerShdw>
                </a:effectLst>
              </a:rPr>
              <a:t>E</a:t>
            </a:r>
            <a:r>
              <a:rPr kumimoji="1" lang="zh-CN" altLang="en-US" dirty="0" smtClean="0">
                <a:effectLst>
                  <a:outerShdw blurRad="38100" dist="38100" dir="2700000" algn="tl">
                    <a:srgbClr val="C0C0C0"/>
                  </a:outerShdw>
                </a:effectLst>
              </a:rPr>
              <a:t>为边集合</a:t>
            </a:r>
          </a:p>
          <a:p>
            <a:pPr marL="708660" lvl="1" fontAlgn="auto">
              <a:buFont typeface="Arial" pitchFamily="34" charset="0"/>
              <a:buChar char="•"/>
              <a:defRPr/>
            </a:pPr>
            <a:endParaRPr kumimoji="1" lang="en-US" altLang="zh-CN" dirty="0" smtClean="0">
              <a:effectLst>
                <a:outerShdw blurRad="38100" dist="38100" dir="2700000" algn="tl">
                  <a:srgbClr val="C0C0C0"/>
                </a:outerShdw>
              </a:effectLst>
            </a:endParaRPr>
          </a:p>
        </p:txBody>
      </p:sp>
      <p:sp>
        <p:nvSpPr>
          <p:cNvPr id="90118" name="Text Box 6"/>
          <p:cNvSpPr txBox="1">
            <a:spLocks noChangeArrowheads="1"/>
          </p:cNvSpPr>
          <p:nvPr/>
        </p:nvSpPr>
        <p:spPr bwMode="auto">
          <a:xfrm>
            <a:off x="3563888" y="3233738"/>
            <a:ext cx="4680000" cy="25479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dirty="0">
                <a:solidFill>
                  <a:srgbClr val="000018"/>
                </a:solidFill>
                <a:latin typeface="幼圆" pitchFamily="49" charset="-122"/>
                <a:ea typeface="幼圆" pitchFamily="49" charset="-122"/>
              </a:rPr>
              <a:t>G2=</a:t>
            </a:r>
            <a:r>
              <a:rPr kumimoji="1" lang="zh-CN" altLang="en-US" sz="2400" b="1" dirty="0">
                <a:solidFill>
                  <a:srgbClr val="000018"/>
                </a:solidFill>
                <a:latin typeface="幼圆" pitchFamily="49" charset="-122"/>
                <a:ea typeface="幼圆" pitchFamily="49" charset="-122"/>
              </a:rPr>
              <a:t>（</a:t>
            </a:r>
            <a:r>
              <a:rPr kumimoji="1" lang="en-US" altLang="zh-CN" sz="2400" b="1" dirty="0">
                <a:solidFill>
                  <a:srgbClr val="000018"/>
                </a:solidFill>
                <a:latin typeface="幼圆" pitchFamily="49" charset="-122"/>
                <a:ea typeface="幼圆" pitchFamily="49" charset="-122"/>
              </a:rPr>
              <a:t>V</a:t>
            </a:r>
            <a:r>
              <a:rPr kumimoji="1" lang="zh-CN" altLang="en-US" sz="2400" b="1" dirty="0">
                <a:solidFill>
                  <a:srgbClr val="000018"/>
                </a:solidFill>
                <a:latin typeface="幼圆" pitchFamily="49" charset="-122"/>
                <a:ea typeface="幼圆" pitchFamily="49" charset="-122"/>
              </a:rPr>
              <a:t>，</a:t>
            </a:r>
            <a:r>
              <a:rPr kumimoji="1" lang="en-US" altLang="zh-CN" sz="2400" b="1" dirty="0">
                <a:solidFill>
                  <a:srgbClr val="000018"/>
                </a:solidFill>
                <a:latin typeface="幼圆" pitchFamily="49" charset="-122"/>
                <a:ea typeface="幼圆" pitchFamily="49" charset="-122"/>
              </a:rPr>
              <a:t>{E}</a:t>
            </a:r>
            <a:r>
              <a:rPr kumimoji="1" lang="zh-CN" altLang="en-US" sz="2400" b="1" dirty="0">
                <a:solidFill>
                  <a:srgbClr val="000018"/>
                </a:solidFill>
                <a:latin typeface="幼圆" pitchFamily="49" charset="-122"/>
                <a:ea typeface="幼圆" pitchFamily="49" charset="-122"/>
              </a:rPr>
              <a:t>）  </a:t>
            </a:r>
          </a:p>
          <a:p>
            <a:pPr eaLnBrk="1" hangingPunct="1">
              <a:lnSpc>
                <a:spcPct val="60000"/>
              </a:lnSpc>
              <a:spcBef>
                <a:spcPct val="50000"/>
              </a:spcBef>
            </a:pPr>
            <a:r>
              <a:rPr kumimoji="1" lang="en-US" altLang="zh-CN" sz="2400" b="1" dirty="0">
                <a:solidFill>
                  <a:srgbClr val="000018"/>
                </a:solidFill>
                <a:latin typeface="幼圆" pitchFamily="49" charset="-122"/>
                <a:ea typeface="幼圆" pitchFamily="49" charset="-122"/>
              </a:rPr>
              <a:t>V={v1, v2, v3, v4, v5}</a:t>
            </a:r>
          </a:p>
          <a:p>
            <a:pPr eaLnBrk="1" hangingPunct="1">
              <a:lnSpc>
                <a:spcPct val="60000"/>
              </a:lnSpc>
              <a:spcBef>
                <a:spcPct val="50000"/>
              </a:spcBef>
            </a:pPr>
            <a:r>
              <a:rPr kumimoji="1" lang="en-US" altLang="zh-CN" sz="2400" b="1" dirty="0">
                <a:solidFill>
                  <a:srgbClr val="000018"/>
                </a:solidFill>
                <a:latin typeface="幼圆" pitchFamily="49" charset="-122"/>
                <a:ea typeface="幼圆" pitchFamily="49" charset="-122"/>
              </a:rPr>
              <a:t>E={(v1, v2),(v1, v4),v2, v3),(v3, v4),(v2,v5),(v3,v5)}</a:t>
            </a:r>
          </a:p>
          <a:p>
            <a:pPr eaLnBrk="1" hangingPunct="1">
              <a:lnSpc>
                <a:spcPct val="130000"/>
              </a:lnSpc>
              <a:spcBef>
                <a:spcPct val="50000"/>
              </a:spcBef>
            </a:pPr>
            <a:r>
              <a:rPr kumimoji="1" lang="zh-CN" altLang="en-US" sz="2400" b="1" dirty="0">
                <a:solidFill>
                  <a:srgbClr val="000018"/>
                </a:solidFill>
                <a:latin typeface="幼圆" pitchFamily="49" charset="-122"/>
                <a:ea typeface="幼圆" pitchFamily="49" charset="-122"/>
              </a:rPr>
              <a:t>其中，</a:t>
            </a:r>
            <a:r>
              <a:rPr kumimoji="1" lang="en-US" altLang="zh-CN" sz="2400" b="1" dirty="0">
                <a:solidFill>
                  <a:srgbClr val="000018"/>
                </a:solidFill>
                <a:latin typeface="幼圆" pitchFamily="49" charset="-122"/>
                <a:ea typeface="幼圆" pitchFamily="49" charset="-122"/>
              </a:rPr>
              <a:t>(x, y)</a:t>
            </a:r>
            <a:r>
              <a:rPr kumimoji="1" lang="zh-CN" altLang="en-US" sz="2400" b="1" dirty="0">
                <a:solidFill>
                  <a:srgbClr val="000018"/>
                </a:solidFill>
                <a:latin typeface="幼圆" pitchFamily="49" charset="-122"/>
                <a:ea typeface="幼圆" pitchFamily="49" charset="-122"/>
              </a:rPr>
              <a:t>表示</a:t>
            </a:r>
            <a:r>
              <a:rPr kumimoji="1" lang="en-US" altLang="zh-CN" sz="2400" b="1" dirty="0">
                <a:solidFill>
                  <a:srgbClr val="000018"/>
                </a:solidFill>
                <a:latin typeface="幼圆" pitchFamily="49" charset="-122"/>
                <a:ea typeface="幼圆" pitchFamily="49" charset="-122"/>
              </a:rPr>
              <a:t>x</a:t>
            </a:r>
            <a:r>
              <a:rPr kumimoji="1" lang="zh-CN" altLang="en-US" sz="2400" b="1" dirty="0">
                <a:solidFill>
                  <a:srgbClr val="000018"/>
                </a:solidFill>
                <a:latin typeface="幼圆" pitchFamily="49" charset="-122"/>
                <a:ea typeface="幼圆" pitchFamily="49" charset="-122"/>
              </a:rPr>
              <a:t>与</a:t>
            </a:r>
            <a:r>
              <a:rPr kumimoji="1" lang="en-US" altLang="zh-CN" sz="2400" b="1" dirty="0">
                <a:solidFill>
                  <a:srgbClr val="000018"/>
                </a:solidFill>
                <a:latin typeface="幼圆" pitchFamily="49" charset="-122"/>
                <a:ea typeface="幼圆" pitchFamily="49" charset="-122"/>
              </a:rPr>
              <a:t>y</a:t>
            </a:r>
            <a:r>
              <a:rPr kumimoji="1" lang="zh-CN" altLang="en-US" sz="2400" b="1" dirty="0">
                <a:solidFill>
                  <a:srgbClr val="000018"/>
                </a:solidFill>
                <a:latin typeface="幼圆" pitchFamily="49" charset="-122"/>
                <a:ea typeface="幼圆" pitchFamily="49" charset="-122"/>
              </a:rPr>
              <a:t>之间的一条连线，称为边（</a:t>
            </a:r>
            <a:r>
              <a:rPr kumimoji="1" lang="en-US" altLang="zh-CN" sz="2400" b="1" dirty="0">
                <a:solidFill>
                  <a:srgbClr val="000018"/>
                </a:solidFill>
                <a:latin typeface="幼圆" pitchFamily="49" charset="-122"/>
                <a:ea typeface="幼圆" pitchFamily="49" charset="-122"/>
              </a:rPr>
              <a:t>edge</a:t>
            </a:r>
            <a:r>
              <a:rPr kumimoji="1" lang="zh-CN" altLang="en-US" sz="2400" b="1" dirty="0">
                <a:solidFill>
                  <a:srgbClr val="000018"/>
                </a:solidFill>
                <a:latin typeface="幼圆" pitchFamily="49" charset="-122"/>
                <a:ea typeface="幼圆" pitchFamily="49" charset="-122"/>
              </a:rPr>
              <a:t>）</a:t>
            </a:r>
          </a:p>
        </p:txBody>
      </p:sp>
      <p:sp>
        <p:nvSpPr>
          <p:cNvPr id="14348" name="Text Box 12"/>
          <p:cNvSpPr txBox="1">
            <a:spLocks noChangeArrowheads="1"/>
          </p:cNvSpPr>
          <p:nvPr/>
        </p:nvSpPr>
        <p:spPr bwMode="auto">
          <a:xfrm>
            <a:off x="1235106" y="2754643"/>
            <a:ext cx="655781" cy="369332"/>
          </a:xfrm>
          <a:prstGeom prst="rect">
            <a:avLst/>
          </a:prstGeom>
          <a:ln/>
        </p:spPr>
        <p:style>
          <a:lnRef idx="0">
            <a:schemeClr val="accent1"/>
          </a:lnRef>
          <a:fillRef idx="3">
            <a:schemeClr val="accent1"/>
          </a:fillRef>
          <a:effectRef idx="3">
            <a:schemeClr val="accent1"/>
          </a:effectRef>
          <a:fontRef idx="minor">
            <a:schemeClr val="lt1"/>
          </a:fontRef>
        </p:style>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400" b="1" smtClean="0">
                <a:solidFill>
                  <a:srgbClr val="002060"/>
                </a:solidFill>
                <a:latin typeface="Times New Roman" pitchFamily="18" charset="0"/>
              </a:rPr>
              <a:t>G2</a:t>
            </a:r>
          </a:p>
        </p:txBody>
      </p:sp>
      <p:grpSp>
        <p:nvGrpSpPr>
          <p:cNvPr id="11273" name="组合 1"/>
          <p:cNvGrpSpPr>
            <a:grpSpLocks/>
          </p:cNvGrpSpPr>
          <p:nvPr/>
        </p:nvGrpSpPr>
        <p:grpSpPr bwMode="auto">
          <a:xfrm>
            <a:off x="395534" y="3425823"/>
            <a:ext cx="2808312" cy="2373587"/>
            <a:chOff x="663574" y="3425780"/>
            <a:chExt cx="1892201" cy="1522972"/>
          </a:xfrm>
          <a:solidFill>
            <a:schemeClr val="bg2">
              <a:lumMod val="90000"/>
              <a:lumOff val="10000"/>
            </a:schemeClr>
          </a:solidFill>
        </p:grpSpPr>
        <p:sp>
          <p:nvSpPr>
            <p:cNvPr id="90120" name="Text Box 8"/>
            <p:cNvSpPr txBox="1">
              <a:spLocks noChangeArrowheads="1"/>
            </p:cNvSpPr>
            <p:nvPr/>
          </p:nvSpPr>
          <p:spPr bwMode="auto">
            <a:xfrm>
              <a:off x="706838" y="3434117"/>
              <a:ext cx="327890" cy="236976"/>
            </a:xfrm>
            <a:prstGeom prst="rect">
              <a:avLst/>
            </a:prstGeom>
            <a:grpFill/>
            <a:ln/>
            <a:extLst/>
          </p:spPr>
          <p:style>
            <a:lnRef idx="1">
              <a:schemeClr val="accent4"/>
            </a:lnRef>
            <a:fillRef idx="3">
              <a:schemeClr val="accent4"/>
            </a:fillRef>
            <a:effectRef idx="2">
              <a:schemeClr val="accent4"/>
            </a:effectRef>
            <a:fontRef idx="minor">
              <a:schemeClr val="lt1"/>
            </a:fontRef>
          </p:style>
          <p:txBody>
            <a:bodyPr lIns="0" tIns="0" rIns="0" bIns="0">
              <a:spAutoFit/>
            </a:bodyPr>
            <a:lstStyle/>
            <a:p>
              <a:pPr algn="ctr">
                <a:spcBef>
                  <a:spcPct val="50000"/>
                </a:spcBef>
                <a:defRPr/>
              </a:pPr>
              <a:r>
                <a:rPr kumimoji="1" lang="en-US" altLang="zh-CN" sz="2400" b="1" dirty="0">
                  <a:effectLst>
                    <a:outerShdw blurRad="38100" dist="38100" dir="2700000" algn="tl">
                      <a:srgbClr val="C0C0C0"/>
                    </a:outerShdw>
                  </a:effectLst>
                  <a:latin typeface="黑体" pitchFamily="49" charset="-122"/>
                  <a:ea typeface="黑体" pitchFamily="49" charset="-122"/>
                </a:rPr>
                <a:t>①</a:t>
              </a:r>
            </a:p>
          </p:txBody>
        </p:sp>
        <p:sp>
          <p:nvSpPr>
            <p:cNvPr id="90121" name="Text Box 9"/>
            <p:cNvSpPr txBox="1">
              <a:spLocks noChangeArrowheads="1"/>
            </p:cNvSpPr>
            <p:nvPr/>
          </p:nvSpPr>
          <p:spPr bwMode="auto">
            <a:xfrm>
              <a:off x="2127697" y="3425780"/>
              <a:ext cx="327890" cy="236976"/>
            </a:xfrm>
            <a:prstGeom prst="rect">
              <a:avLst/>
            </a:prstGeom>
            <a:grpFill/>
            <a:ln/>
            <a:extLst/>
          </p:spPr>
          <p:style>
            <a:lnRef idx="1">
              <a:schemeClr val="accent4"/>
            </a:lnRef>
            <a:fillRef idx="3">
              <a:schemeClr val="accent4"/>
            </a:fillRef>
            <a:effectRef idx="2">
              <a:schemeClr val="accent4"/>
            </a:effectRef>
            <a:fontRef idx="minor">
              <a:schemeClr val="lt1"/>
            </a:fontRef>
          </p:style>
          <p:txBody>
            <a:bodyPr lIns="0" tIns="0" rIns="0" bIns="0">
              <a:spAutoFit/>
            </a:bodyPr>
            <a:lstStyle/>
            <a:p>
              <a:pPr algn="ctr">
                <a:spcBef>
                  <a:spcPct val="50000"/>
                </a:spcBef>
                <a:defRPr/>
              </a:pPr>
              <a:r>
                <a:rPr kumimoji="1" lang="en-US" altLang="zh-CN" sz="2400" b="1">
                  <a:effectLst>
                    <a:outerShdw blurRad="38100" dist="38100" dir="2700000" algn="tl">
                      <a:srgbClr val="C0C0C0"/>
                    </a:outerShdw>
                  </a:effectLst>
                  <a:latin typeface="黑体" pitchFamily="49" charset="-122"/>
                  <a:ea typeface="黑体" pitchFamily="49" charset="-122"/>
                </a:rPr>
                <a:t>②</a:t>
              </a:r>
            </a:p>
          </p:txBody>
        </p:sp>
        <p:sp>
          <p:nvSpPr>
            <p:cNvPr id="14346" name="Line 10"/>
            <p:cNvSpPr>
              <a:spLocks noChangeShapeType="1"/>
            </p:cNvSpPr>
            <p:nvPr/>
          </p:nvSpPr>
          <p:spPr bwMode="auto">
            <a:xfrm>
              <a:off x="1034729" y="3560064"/>
              <a:ext cx="1092968" cy="0"/>
            </a:xfrm>
            <a:prstGeom prst="line">
              <a:avLst/>
            </a:prstGeom>
            <a:grpFill/>
            <a:ln w="25400" cmpd="dbl">
              <a:solidFill>
                <a:srgbClr val="FFFF00"/>
              </a:solidFill>
              <a:headEnd/>
              <a:tailEnd/>
            </a:ln>
          </p:spPr>
          <p:style>
            <a:lnRef idx="1">
              <a:schemeClr val="accent4"/>
            </a:lnRef>
            <a:fillRef idx="3">
              <a:schemeClr val="accent4"/>
            </a:fillRef>
            <a:effectRef idx="2">
              <a:schemeClr val="accent4"/>
            </a:effectRef>
            <a:fontRef idx="minor">
              <a:schemeClr val="lt1"/>
            </a:fontRef>
          </p:style>
          <p:txBody>
            <a:bodyPr wrap="none" lIns="0" tIns="0" rIns="0" bIns="0">
              <a:spAutoFit/>
            </a:bodyPr>
            <a:lstStyle/>
            <a:p>
              <a:pPr algn="ctr">
                <a:defRPr/>
              </a:pPr>
              <a:endParaRPr lang="zh-CN" altLang="en-US" sz="2400">
                <a:latin typeface="黑体" pitchFamily="49" charset="-122"/>
                <a:ea typeface="黑体" pitchFamily="49" charset="-122"/>
              </a:endParaRPr>
            </a:p>
          </p:txBody>
        </p:sp>
        <p:sp>
          <p:nvSpPr>
            <p:cNvPr id="14347" name="Line 11"/>
            <p:cNvSpPr>
              <a:spLocks noChangeShapeType="1"/>
            </p:cNvSpPr>
            <p:nvPr/>
          </p:nvSpPr>
          <p:spPr bwMode="auto">
            <a:xfrm>
              <a:off x="809129" y="3734251"/>
              <a:ext cx="0" cy="1000451"/>
            </a:xfrm>
            <a:prstGeom prst="line">
              <a:avLst/>
            </a:prstGeom>
            <a:grpFill/>
            <a:ln w="25400" cmpd="dbl">
              <a:solidFill>
                <a:srgbClr val="FFFF00"/>
              </a:solidFill>
              <a:headEnd/>
              <a:tailEnd/>
            </a:ln>
          </p:spPr>
          <p:style>
            <a:lnRef idx="1">
              <a:schemeClr val="accent4"/>
            </a:lnRef>
            <a:fillRef idx="3">
              <a:schemeClr val="accent4"/>
            </a:fillRef>
            <a:effectRef idx="2">
              <a:schemeClr val="accent4"/>
            </a:effectRef>
            <a:fontRef idx="minor">
              <a:schemeClr val="lt1"/>
            </a:fontRef>
          </p:style>
          <p:txBody>
            <a:bodyPr wrap="none" lIns="0" tIns="0" rIns="0" bIns="0">
              <a:spAutoFit/>
            </a:bodyPr>
            <a:lstStyle/>
            <a:p>
              <a:pPr algn="ctr">
                <a:defRPr/>
              </a:pPr>
              <a:endParaRPr lang="zh-CN" altLang="en-US" sz="2400">
                <a:latin typeface="黑体" pitchFamily="49" charset="-122"/>
                <a:ea typeface="黑体" pitchFamily="49" charset="-122"/>
              </a:endParaRPr>
            </a:p>
          </p:txBody>
        </p:sp>
        <p:sp>
          <p:nvSpPr>
            <p:cNvPr id="90125" name="Text Box 13"/>
            <p:cNvSpPr txBox="1">
              <a:spLocks noChangeArrowheads="1"/>
            </p:cNvSpPr>
            <p:nvPr/>
          </p:nvSpPr>
          <p:spPr bwMode="auto">
            <a:xfrm>
              <a:off x="1419545" y="4111506"/>
              <a:ext cx="327890" cy="236976"/>
            </a:xfrm>
            <a:prstGeom prst="rect">
              <a:avLst/>
            </a:prstGeom>
            <a:grpFill/>
            <a:ln/>
            <a:extLst/>
          </p:spPr>
          <p:style>
            <a:lnRef idx="1">
              <a:schemeClr val="accent4"/>
            </a:lnRef>
            <a:fillRef idx="3">
              <a:schemeClr val="accent4"/>
            </a:fillRef>
            <a:effectRef idx="2">
              <a:schemeClr val="accent4"/>
            </a:effectRef>
            <a:fontRef idx="minor">
              <a:schemeClr val="lt1"/>
            </a:fontRef>
          </p:style>
          <p:txBody>
            <a:bodyPr lIns="0" tIns="0" rIns="0" bIns="0">
              <a:spAutoFit/>
            </a:bodyPr>
            <a:lstStyle/>
            <a:p>
              <a:pPr algn="ctr">
                <a:spcBef>
                  <a:spcPct val="50000"/>
                </a:spcBef>
                <a:defRPr/>
              </a:pPr>
              <a:r>
                <a:rPr kumimoji="1" lang="en-US" altLang="zh-CN" sz="2400" b="1">
                  <a:effectLst>
                    <a:outerShdw blurRad="38100" dist="38100" dir="2700000" algn="tl">
                      <a:srgbClr val="C0C0C0"/>
                    </a:outerShdw>
                  </a:effectLst>
                  <a:latin typeface="黑体" pitchFamily="49" charset="-122"/>
                  <a:ea typeface="黑体" pitchFamily="49" charset="-122"/>
                </a:rPr>
                <a:t>③</a:t>
              </a:r>
            </a:p>
          </p:txBody>
        </p:sp>
        <p:sp>
          <p:nvSpPr>
            <p:cNvPr id="90126" name="Rectangle 14"/>
            <p:cNvSpPr>
              <a:spLocks noChangeArrowheads="1"/>
            </p:cNvSpPr>
            <p:nvPr/>
          </p:nvSpPr>
          <p:spPr bwMode="auto">
            <a:xfrm>
              <a:off x="663574" y="4711776"/>
              <a:ext cx="371153" cy="236976"/>
            </a:xfrm>
            <a:prstGeom prst="rect">
              <a:avLst/>
            </a:prstGeom>
            <a:grpFill/>
            <a:ln/>
            <a:extLst/>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defRPr/>
              </a:pPr>
              <a:r>
                <a:rPr kumimoji="1" lang="en-US" altLang="zh-CN" sz="2400" b="1" dirty="0">
                  <a:effectLst>
                    <a:outerShdw blurRad="38100" dist="38100" dir="2700000" algn="tl">
                      <a:srgbClr val="C0C0C0"/>
                    </a:outerShdw>
                  </a:effectLst>
                  <a:latin typeface="黑体" pitchFamily="49" charset="-122"/>
                  <a:ea typeface="黑体" pitchFamily="49" charset="-122"/>
                </a:rPr>
                <a:t>④</a:t>
              </a:r>
            </a:p>
          </p:txBody>
        </p:sp>
        <p:sp>
          <p:nvSpPr>
            <p:cNvPr id="90127" name="Text Box 15"/>
            <p:cNvSpPr txBox="1">
              <a:spLocks noChangeArrowheads="1"/>
            </p:cNvSpPr>
            <p:nvPr/>
          </p:nvSpPr>
          <p:spPr bwMode="auto">
            <a:xfrm>
              <a:off x="2118588" y="4697189"/>
              <a:ext cx="437187" cy="236976"/>
            </a:xfrm>
            <a:prstGeom prst="rect">
              <a:avLst/>
            </a:prstGeom>
            <a:grpFill/>
            <a:ln/>
            <a:extLst/>
          </p:spPr>
          <p:style>
            <a:lnRef idx="1">
              <a:schemeClr val="accent4"/>
            </a:lnRef>
            <a:fillRef idx="3">
              <a:schemeClr val="accent4"/>
            </a:fillRef>
            <a:effectRef idx="2">
              <a:schemeClr val="accent4"/>
            </a:effectRef>
            <a:fontRef idx="minor">
              <a:schemeClr val="lt1"/>
            </a:fontRef>
          </p:style>
          <p:txBody>
            <a:bodyPr lIns="0" tIns="0" rIns="0" bIns="0">
              <a:spAutoFit/>
            </a:bodyPr>
            <a:lstStyle/>
            <a:p>
              <a:pPr algn="ctr">
                <a:spcBef>
                  <a:spcPct val="50000"/>
                </a:spcBef>
                <a:defRPr/>
              </a:pPr>
              <a:r>
                <a:rPr kumimoji="1" lang="en-US" altLang="zh-CN" sz="2400" b="1">
                  <a:effectLst>
                    <a:outerShdw blurRad="38100" dist="38100" dir="2700000" algn="tl">
                      <a:srgbClr val="C0C0C0"/>
                    </a:outerShdw>
                  </a:effectLst>
                  <a:latin typeface="黑体" pitchFamily="49" charset="-122"/>
                  <a:ea typeface="黑体" pitchFamily="49" charset="-122"/>
                </a:rPr>
                <a:t>⑤</a:t>
              </a:r>
              <a:r>
                <a:rPr kumimoji="1" lang="en-US" altLang="zh-CN" sz="2400">
                  <a:latin typeface="黑体" pitchFamily="49" charset="-122"/>
                  <a:ea typeface="黑体" pitchFamily="49" charset="-122"/>
                </a:rPr>
                <a:t> </a:t>
              </a:r>
            </a:p>
          </p:txBody>
        </p:sp>
        <p:sp>
          <p:nvSpPr>
            <p:cNvPr id="14352" name="Freeform 16"/>
            <p:cNvSpPr>
              <a:spLocks/>
            </p:cNvSpPr>
            <p:nvPr/>
          </p:nvSpPr>
          <p:spPr bwMode="auto">
            <a:xfrm rot="18327286" flipH="1">
              <a:off x="970411" y="4490006"/>
              <a:ext cx="544098" cy="103171"/>
            </a:xfrm>
            <a:custGeom>
              <a:avLst/>
              <a:gdLst>
                <a:gd name="T0" fmla="*/ 0 w 234"/>
                <a:gd name="T1" fmla="*/ 237 h 237"/>
                <a:gd name="T2" fmla="*/ 234 w 234"/>
                <a:gd name="T3" fmla="*/ 0 h 237"/>
                <a:gd name="T4" fmla="*/ 0 60000 65536"/>
                <a:gd name="T5" fmla="*/ 0 60000 65536"/>
              </a:gdLst>
              <a:ahLst/>
              <a:cxnLst>
                <a:cxn ang="T4">
                  <a:pos x="T0" y="T1"/>
                </a:cxn>
                <a:cxn ang="T5">
                  <a:pos x="T2" y="T3"/>
                </a:cxn>
              </a:cxnLst>
              <a:rect l="0" t="0" r="r" b="b"/>
              <a:pathLst>
                <a:path w="234" h="237">
                  <a:moveTo>
                    <a:pt x="0" y="237"/>
                  </a:moveTo>
                  <a:lnTo>
                    <a:pt x="234" y="0"/>
                  </a:lnTo>
                </a:path>
              </a:pathLst>
            </a:custGeom>
            <a:grpFill/>
            <a:ln w="25400" cmpd="dbl">
              <a:solidFill>
                <a:srgbClr val="FFFF0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defRPr/>
              </a:pPr>
              <a:endParaRPr lang="zh-CN" altLang="en-US" sz="2400">
                <a:latin typeface="黑体" pitchFamily="49" charset="-122"/>
                <a:ea typeface="黑体" pitchFamily="49" charset="-122"/>
              </a:endParaRPr>
            </a:p>
          </p:txBody>
        </p:sp>
        <p:sp>
          <p:nvSpPr>
            <p:cNvPr id="14353" name="Line 17"/>
            <p:cNvSpPr>
              <a:spLocks noChangeShapeType="1"/>
            </p:cNvSpPr>
            <p:nvPr/>
          </p:nvSpPr>
          <p:spPr bwMode="auto">
            <a:xfrm flipV="1">
              <a:off x="1747435" y="3671093"/>
              <a:ext cx="380263" cy="448859"/>
            </a:xfrm>
            <a:prstGeom prst="line">
              <a:avLst/>
            </a:prstGeom>
            <a:grpFill/>
            <a:ln w="25400" cmpd="dbl">
              <a:solidFill>
                <a:srgbClr val="FFFF00"/>
              </a:solidFill>
              <a:headEnd/>
              <a:tailEn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defRPr/>
              </a:pPr>
              <a:endParaRPr lang="zh-CN" altLang="en-US" sz="2400">
                <a:latin typeface="黑体" pitchFamily="49" charset="-122"/>
                <a:ea typeface="黑体" pitchFamily="49" charset="-122"/>
              </a:endParaRPr>
            </a:p>
          </p:txBody>
        </p:sp>
        <p:sp>
          <p:nvSpPr>
            <p:cNvPr id="14354" name="Line 18"/>
            <p:cNvSpPr>
              <a:spLocks noChangeShapeType="1"/>
            </p:cNvSpPr>
            <p:nvPr/>
          </p:nvSpPr>
          <p:spPr bwMode="auto">
            <a:xfrm>
              <a:off x="2313186" y="3705035"/>
              <a:ext cx="0" cy="1000451"/>
            </a:xfrm>
            <a:prstGeom prst="line">
              <a:avLst/>
            </a:prstGeom>
            <a:grpFill/>
            <a:ln w="25400" cmpd="dbl">
              <a:solidFill>
                <a:srgbClr val="FFFF00"/>
              </a:solidFill>
              <a:headEnd/>
              <a:tailEnd/>
            </a:ln>
          </p:spPr>
          <p:style>
            <a:lnRef idx="1">
              <a:schemeClr val="accent4"/>
            </a:lnRef>
            <a:fillRef idx="3">
              <a:schemeClr val="accent4"/>
            </a:fillRef>
            <a:effectRef idx="2">
              <a:schemeClr val="accent4"/>
            </a:effectRef>
            <a:fontRef idx="minor">
              <a:schemeClr val="lt1"/>
            </a:fontRef>
          </p:style>
          <p:txBody>
            <a:bodyPr wrap="none" lIns="0" tIns="0" rIns="0" bIns="0">
              <a:spAutoFit/>
            </a:bodyPr>
            <a:lstStyle/>
            <a:p>
              <a:pPr algn="ctr">
                <a:defRPr/>
              </a:pPr>
              <a:endParaRPr lang="zh-CN" altLang="en-US" sz="2400">
                <a:latin typeface="黑体" pitchFamily="49" charset="-122"/>
                <a:ea typeface="黑体" pitchFamily="49" charset="-122"/>
              </a:endParaRPr>
            </a:p>
          </p:txBody>
        </p:sp>
        <p:sp>
          <p:nvSpPr>
            <p:cNvPr id="14355" name="Freeform 19"/>
            <p:cNvSpPr>
              <a:spLocks/>
            </p:cNvSpPr>
            <p:nvPr/>
          </p:nvSpPr>
          <p:spPr bwMode="auto">
            <a:xfrm>
              <a:off x="1747435" y="4401219"/>
              <a:ext cx="380263" cy="310557"/>
            </a:xfrm>
            <a:custGeom>
              <a:avLst/>
              <a:gdLst>
                <a:gd name="T0" fmla="*/ 0 w 181"/>
                <a:gd name="T1" fmla="*/ 0 h 181"/>
                <a:gd name="T2" fmla="*/ 181 w 181"/>
                <a:gd name="T3" fmla="*/ 181 h 181"/>
                <a:gd name="T4" fmla="*/ 0 60000 65536"/>
                <a:gd name="T5" fmla="*/ 0 60000 65536"/>
              </a:gdLst>
              <a:ahLst/>
              <a:cxnLst>
                <a:cxn ang="T4">
                  <a:pos x="T0" y="T1"/>
                </a:cxn>
                <a:cxn ang="T5">
                  <a:pos x="T2" y="T3"/>
                </a:cxn>
              </a:cxnLst>
              <a:rect l="0" t="0" r="r" b="b"/>
              <a:pathLst>
                <a:path w="181" h="181">
                  <a:moveTo>
                    <a:pt x="0" y="0"/>
                  </a:moveTo>
                  <a:lnTo>
                    <a:pt x="181" y="181"/>
                  </a:lnTo>
                </a:path>
              </a:pathLst>
            </a:custGeom>
            <a:grpFill/>
            <a:ln w="25400" cmpd="dbl">
              <a:solidFill>
                <a:srgbClr val="FFFF0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defRPr/>
              </a:pPr>
              <a:endParaRPr lang="zh-CN" altLang="en-US" sz="2400">
                <a:latin typeface="黑体" pitchFamily="49" charset="-122"/>
                <a:ea typeface="黑体"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
                                  </p:stCondLst>
                                  <p:childTnLst>
                                    <p:set>
                                      <p:cBhvr>
                                        <p:cTn id="6" dur="1" fill="hold">
                                          <p:stCondLst>
                                            <p:cond delay="0"/>
                                          </p:stCondLst>
                                        </p:cTn>
                                        <p:tgtEl>
                                          <p:spTgt spid="90118"/>
                                        </p:tgtEl>
                                        <p:attrNameLst>
                                          <p:attrName>style.visibility</p:attrName>
                                        </p:attrNameLst>
                                      </p:cBhvr>
                                      <p:to>
                                        <p:strVal val="visible"/>
                                      </p:to>
                                    </p:set>
                                    <p:anim calcmode="lin" valueType="num">
                                      <p:cBhvr additive="base">
                                        <p:cTn id="7" dur="500" fill="hold"/>
                                        <p:tgtEl>
                                          <p:spTgt spid="90118"/>
                                        </p:tgtEl>
                                        <p:attrNameLst>
                                          <p:attrName>ppt_x</p:attrName>
                                        </p:attrNameLst>
                                      </p:cBhvr>
                                      <p:tavLst>
                                        <p:tav tm="0">
                                          <p:val>
                                            <p:strVal val="1+#ppt_w/2"/>
                                          </p:val>
                                        </p:tav>
                                        <p:tav tm="100000">
                                          <p:val>
                                            <p:strVal val="#ppt_x"/>
                                          </p:val>
                                        </p:tav>
                                      </p:tavLst>
                                    </p:anim>
                                    <p:anim calcmode="lin" valueType="num">
                                      <p:cBhvr additive="base">
                                        <p:cTn id="8"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Rot="1" noChangeArrowheads="1"/>
          </p:cNvSpPr>
          <p:nvPr>
            <p:ph type="title"/>
          </p:nvPr>
        </p:nvSpPr>
        <p:spPr/>
        <p:txBody>
          <a:bodyPr/>
          <a:lstStyle/>
          <a:p>
            <a:pPr fontAlgn="auto">
              <a:spcAft>
                <a:spcPts val="0"/>
              </a:spcAft>
              <a:defRPr/>
            </a:pPr>
            <a:r>
              <a:rPr lang="zh-CN" altLang="en-US" dirty="0" smtClean="0"/>
              <a:t>图的基本概念</a:t>
            </a:r>
            <a:r>
              <a:rPr lang="en-US" altLang="zh-CN" dirty="0" smtClean="0"/>
              <a:t>1</a:t>
            </a:r>
          </a:p>
        </p:txBody>
      </p:sp>
      <p:sp>
        <p:nvSpPr>
          <p:cNvPr id="15365" name="Rectangle 3"/>
          <p:cNvSpPr>
            <a:spLocks noGrp="1" noRot="1" noChangeArrowheads="1"/>
          </p:cNvSpPr>
          <p:nvPr>
            <p:ph idx="1"/>
          </p:nvPr>
        </p:nvSpPr>
        <p:spPr>
          <a:xfrm>
            <a:off x="539750" y="1587103"/>
            <a:ext cx="7597775" cy="1316037"/>
          </a:xfrm>
        </p:spPr>
        <p:txBody>
          <a:bodyPr/>
          <a:lstStyle/>
          <a:p>
            <a:pPr fontAlgn="auto">
              <a:buFont typeface="Arial" pitchFamily="34" charset="0"/>
              <a:buChar char="•"/>
              <a:defRPr/>
            </a:pPr>
            <a:r>
              <a:rPr lang="zh-CN" altLang="en-US" dirty="0" smtClean="0"/>
              <a:t>图的顶点数为</a:t>
            </a:r>
            <a:r>
              <a:rPr lang="en-US" altLang="zh-CN" dirty="0" smtClean="0"/>
              <a:t>n, </a:t>
            </a:r>
            <a:r>
              <a:rPr lang="zh-CN" altLang="en-US" dirty="0" smtClean="0"/>
              <a:t>边数为</a:t>
            </a:r>
            <a:r>
              <a:rPr lang="en-US" altLang="zh-CN" dirty="0" smtClean="0"/>
              <a:t>e,</a:t>
            </a:r>
            <a:r>
              <a:rPr lang="zh-CN" altLang="en-US" dirty="0" smtClean="0"/>
              <a:t>请找出</a:t>
            </a:r>
            <a:r>
              <a:rPr lang="en-US" altLang="zh-CN" dirty="0" smtClean="0"/>
              <a:t>n</a:t>
            </a:r>
            <a:r>
              <a:rPr lang="zh-CN" altLang="en-US" dirty="0" smtClean="0"/>
              <a:t>与</a:t>
            </a:r>
            <a:r>
              <a:rPr lang="en-US" altLang="zh-CN" dirty="0" smtClean="0"/>
              <a:t>e</a:t>
            </a:r>
            <a:r>
              <a:rPr lang="zh-CN" altLang="en-US" dirty="0" smtClean="0"/>
              <a:t>的关系</a:t>
            </a:r>
          </a:p>
        </p:txBody>
      </p:sp>
      <p:sp>
        <p:nvSpPr>
          <p:cNvPr id="91140" name="Text Box 4"/>
          <p:cNvSpPr txBox="1">
            <a:spLocks noChangeArrowheads="1"/>
          </p:cNvSpPr>
          <p:nvPr/>
        </p:nvSpPr>
        <p:spPr bwMode="auto">
          <a:xfrm>
            <a:off x="827088" y="2779315"/>
            <a:ext cx="7391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defRPr/>
            </a:pP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设</a:t>
            </a:r>
            <a:r>
              <a:rPr kumimoji="1" lang="en-US" altLang="zh-CN" sz="2800" b="1" dirty="0" smtClean="0">
                <a:solidFill>
                  <a:srgbClr val="FFFF00"/>
                </a:solidFill>
                <a:effectLst>
                  <a:outerShdw blurRad="38100" dist="38100" dir="2700000" algn="tl">
                    <a:srgbClr val="C0C0C0"/>
                  </a:outerShdw>
                </a:effectLst>
                <a:latin typeface="黑体" pitchFamily="49" charset="-122"/>
                <a:ea typeface="黑体" pitchFamily="49" charset="-122"/>
              </a:rPr>
              <a:t>n</a:t>
            </a: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为顶点数，</a:t>
            </a:r>
            <a:r>
              <a:rPr kumimoji="1" lang="en-US" altLang="zh-CN" sz="2800" b="1" dirty="0" smtClean="0">
                <a:solidFill>
                  <a:srgbClr val="FFFF00"/>
                </a:solidFill>
                <a:effectLst>
                  <a:outerShdw blurRad="38100" dist="38100" dir="2700000" algn="tl">
                    <a:srgbClr val="C0C0C0"/>
                  </a:outerShdw>
                </a:effectLst>
                <a:latin typeface="黑体" pitchFamily="49" charset="-122"/>
                <a:ea typeface="黑体" pitchFamily="49" charset="-122"/>
              </a:rPr>
              <a:t>e</a:t>
            </a: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为边或弧的条数</a:t>
            </a:r>
          </a:p>
          <a:p>
            <a:pPr eaLnBrk="0" hangingPunct="0">
              <a:spcBef>
                <a:spcPct val="50000"/>
              </a:spcBef>
              <a:defRPr/>
            </a:pP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对</a:t>
            </a:r>
            <a:r>
              <a:rPr kumimoji="1" lang="zh-CN" altLang="en-US" sz="2800" b="1" i="1" dirty="0" smtClean="0">
                <a:solidFill>
                  <a:srgbClr val="FFFF00"/>
                </a:solidFill>
                <a:effectLst>
                  <a:outerShdw blurRad="38100" dist="38100" dir="2700000" algn="tl">
                    <a:srgbClr val="C0C0C0"/>
                  </a:outerShdw>
                </a:effectLst>
                <a:latin typeface="黑体" pitchFamily="49" charset="-122"/>
                <a:ea typeface="黑体" pitchFamily="49" charset="-122"/>
              </a:rPr>
              <a:t>无向图</a:t>
            </a: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有： </a:t>
            </a:r>
            <a:r>
              <a:rPr kumimoji="1" lang="en-US" altLang="zh-CN" sz="2800" b="1" dirty="0" smtClean="0">
                <a:solidFill>
                  <a:srgbClr val="FFFF00"/>
                </a:solidFill>
                <a:effectLst>
                  <a:outerShdw blurRad="38100" dist="38100" dir="2700000" algn="tl">
                    <a:srgbClr val="C0C0C0"/>
                  </a:outerShdw>
                </a:effectLst>
                <a:latin typeface="黑体" pitchFamily="49" charset="-122"/>
                <a:ea typeface="黑体" pitchFamily="49" charset="-122"/>
              </a:rPr>
              <a:t>0&lt;=e&lt;=n(n-1)/2</a:t>
            </a:r>
          </a:p>
          <a:p>
            <a:pPr eaLnBrk="0" hangingPunct="0">
              <a:spcBef>
                <a:spcPct val="50000"/>
              </a:spcBef>
              <a:defRPr/>
            </a:pPr>
            <a:r>
              <a:rPr kumimoji="1" lang="zh-CN" altLang="en-US" sz="2800" b="1" i="1" dirty="0" smtClean="0">
                <a:solidFill>
                  <a:srgbClr val="FFFF00"/>
                </a:solidFill>
                <a:effectLst>
                  <a:outerShdw blurRad="38100" dist="38100" dir="2700000" algn="tl">
                    <a:srgbClr val="C0C0C0"/>
                  </a:outerShdw>
                </a:effectLst>
                <a:latin typeface="黑体" pitchFamily="49" charset="-122"/>
                <a:ea typeface="黑体" pitchFamily="49" charset="-122"/>
              </a:rPr>
              <a:t>有向图</a:t>
            </a:r>
            <a:r>
              <a:rPr kumimoji="1" lang="zh-CN" altLang="en-US" sz="2800" b="1" dirty="0" smtClean="0">
                <a:solidFill>
                  <a:srgbClr val="FFFF00"/>
                </a:solidFill>
                <a:effectLst>
                  <a:outerShdw blurRad="38100" dist="38100" dir="2700000" algn="tl">
                    <a:srgbClr val="C0C0C0"/>
                  </a:outerShdw>
                </a:effectLst>
                <a:latin typeface="黑体" pitchFamily="49" charset="-122"/>
                <a:ea typeface="黑体" pitchFamily="49" charset="-122"/>
              </a:rPr>
              <a:t>有：   </a:t>
            </a:r>
            <a:r>
              <a:rPr kumimoji="1" lang="en-US" altLang="zh-CN" sz="2800" b="1" dirty="0" smtClean="0">
                <a:solidFill>
                  <a:srgbClr val="FFFF00"/>
                </a:solidFill>
                <a:effectLst>
                  <a:outerShdw blurRad="38100" dist="38100" dir="2700000" algn="tl">
                    <a:srgbClr val="C0C0C0"/>
                  </a:outerShdw>
                </a:effectLst>
                <a:latin typeface="黑体" pitchFamily="49" charset="-122"/>
                <a:ea typeface="黑体" pitchFamily="49" charset="-122"/>
              </a:rPr>
              <a:t>0&lt;=e&lt;=n(n-1)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randombar(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rrowheads="1"/>
          </p:cNvSpPr>
          <p:nvPr>
            <p:ph type="title"/>
          </p:nvPr>
        </p:nvSpPr>
        <p:spPr/>
        <p:txBody>
          <a:bodyPr/>
          <a:lstStyle/>
          <a:p>
            <a:pPr fontAlgn="auto">
              <a:spcAft>
                <a:spcPts val="0"/>
              </a:spcAft>
              <a:defRPr/>
            </a:pPr>
            <a:r>
              <a:rPr lang="zh-CN" altLang="en-US" dirty="0" smtClean="0"/>
              <a:t>图的基本概念</a:t>
            </a:r>
            <a:r>
              <a:rPr lang="en-US" altLang="zh-CN" dirty="0" smtClean="0"/>
              <a:t>2</a:t>
            </a:r>
          </a:p>
        </p:txBody>
      </p:sp>
      <p:sp>
        <p:nvSpPr>
          <p:cNvPr id="93188" name="Text Box 4"/>
          <p:cNvSpPr txBox="1">
            <a:spLocks noChangeArrowheads="1"/>
          </p:cNvSpPr>
          <p:nvPr/>
        </p:nvSpPr>
        <p:spPr bwMode="auto">
          <a:xfrm>
            <a:off x="755650" y="1920875"/>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defRPr/>
            </a:pPr>
            <a:r>
              <a:rPr kumimoji="1" lang="zh-CN" altLang="en-US" sz="2800" b="1" dirty="0" smtClean="0">
                <a:latin typeface="黑体" pitchFamily="49" charset="-122"/>
                <a:ea typeface="黑体" pitchFamily="49" charset="-122"/>
              </a:rPr>
              <a:t>完全图</a:t>
            </a:r>
            <a:r>
              <a:rPr kumimoji="1" lang="en-US" altLang="zh-CN" sz="2800" b="1" dirty="0" smtClean="0">
                <a:latin typeface="黑体" pitchFamily="49" charset="-122"/>
                <a:ea typeface="黑体" pitchFamily="49" charset="-122"/>
              </a:rPr>
              <a:t>:  </a:t>
            </a:r>
            <a:r>
              <a:rPr kumimoji="1" lang="zh-CN" altLang="en-US" sz="2800" b="1" dirty="0" smtClean="0">
                <a:latin typeface="黑体" pitchFamily="49" charset="-122"/>
                <a:ea typeface="黑体" pitchFamily="49" charset="-122"/>
              </a:rPr>
              <a:t>边达到最大的图</a:t>
            </a:r>
          </a:p>
        </p:txBody>
      </p:sp>
      <p:sp>
        <p:nvSpPr>
          <p:cNvPr id="93189" name="Text Box 5"/>
          <p:cNvSpPr txBox="1">
            <a:spLocks noChangeArrowheads="1"/>
          </p:cNvSpPr>
          <p:nvPr/>
        </p:nvSpPr>
        <p:spPr bwMode="auto">
          <a:xfrm>
            <a:off x="852488" y="2924175"/>
            <a:ext cx="73914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FontTx/>
              <a:buChar char="•"/>
              <a:defRPr/>
            </a:pPr>
            <a:r>
              <a:rPr kumimoji="1" lang="en-US" altLang="zh-CN" sz="2800" b="1" dirty="0">
                <a:solidFill>
                  <a:srgbClr val="FFFF00"/>
                </a:solidFill>
                <a:latin typeface="黑体" pitchFamily="49" charset="-122"/>
                <a:ea typeface="黑体" pitchFamily="49" charset="-122"/>
              </a:rPr>
              <a:t>  </a:t>
            </a:r>
            <a:r>
              <a:rPr kumimoji="1" lang="zh-CN" altLang="en-US" sz="2800" b="1" dirty="0">
                <a:solidFill>
                  <a:srgbClr val="FFFF00"/>
                </a:solidFill>
                <a:latin typeface="黑体" pitchFamily="49" charset="-122"/>
                <a:ea typeface="黑体" pitchFamily="49" charset="-122"/>
              </a:rPr>
              <a:t>无向完全图：边数为</a:t>
            </a:r>
            <a:r>
              <a:rPr kumimoji="1" lang="en-US" altLang="zh-CN" sz="2800" b="1" dirty="0">
                <a:solidFill>
                  <a:srgbClr val="FFFF00"/>
                </a:solidFill>
                <a:latin typeface="黑体" pitchFamily="49" charset="-122"/>
                <a:ea typeface="黑体" pitchFamily="49" charset="-122"/>
              </a:rPr>
              <a:t>n(n-1)/2</a:t>
            </a:r>
            <a:r>
              <a:rPr kumimoji="1" lang="zh-CN" altLang="en-US" sz="2800" b="1" dirty="0">
                <a:solidFill>
                  <a:srgbClr val="FFFF00"/>
                </a:solidFill>
                <a:latin typeface="黑体" pitchFamily="49" charset="-122"/>
                <a:ea typeface="黑体" pitchFamily="49" charset="-122"/>
              </a:rPr>
              <a:t>的无向图</a:t>
            </a:r>
          </a:p>
          <a:p>
            <a:pPr>
              <a:spcBef>
                <a:spcPct val="50000"/>
              </a:spcBef>
              <a:buFontTx/>
              <a:buChar char="•"/>
              <a:defRPr/>
            </a:pPr>
            <a:r>
              <a:rPr kumimoji="1" lang="zh-CN" altLang="en-US" sz="2800" b="1" dirty="0">
                <a:solidFill>
                  <a:srgbClr val="FFFF00"/>
                </a:solidFill>
                <a:latin typeface="黑体" pitchFamily="49" charset="-122"/>
                <a:ea typeface="黑体" pitchFamily="49" charset="-122"/>
              </a:rPr>
              <a:t>  有向完全图：弧数为</a:t>
            </a:r>
            <a:r>
              <a:rPr kumimoji="1" lang="en-US" altLang="zh-CN" sz="2800" b="1" dirty="0">
                <a:solidFill>
                  <a:srgbClr val="FFFF00"/>
                </a:solidFill>
                <a:latin typeface="黑体" pitchFamily="49" charset="-122"/>
                <a:ea typeface="黑体" pitchFamily="49" charset="-122"/>
              </a:rPr>
              <a:t>n(n-1)</a:t>
            </a:r>
            <a:r>
              <a:rPr kumimoji="1" lang="zh-CN" altLang="en-US" sz="2800" b="1" dirty="0">
                <a:solidFill>
                  <a:srgbClr val="FFFF00"/>
                </a:solidFill>
                <a:latin typeface="黑体" pitchFamily="49" charset="-122"/>
                <a:ea typeface="黑体" pitchFamily="49" charset="-122"/>
              </a:rPr>
              <a:t>的有向图</a:t>
            </a:r>
          </a:p>
        </p:txBody>
      </p:sp>
      <p:sp>
        <p:nvSpPr>
          <p:cNvPr id="93190" name="Text Box 6"/>
          <p:cNvSpPr txBox="1">
            <a:spLocks noChangeArrowheads="1"/>
          </p:cNvSpPr>
          <p:nvPr/>
        </p:nvSpPr>
        <p:spPr bwMode="auto">
          <a:xfrm>
            <a:off x="827088" y="4437063"/>
            <a:ext cx="59436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FontTx/>
              <a:buChar char="•"/>
              <a:defRPr/>
            </a:pPr>
            <a:r>
              <a:rPr kumimoji="1" lang="en-US" altLang="zh-CN" sz="2800" b="1" i="1" dirty="0">
                <a:latin typeface="黑体" pitchFamily="49" charset="-122"/>
                <a:ea typeface="黑体" pitchFamily="49" charset="-122"/>
              </a:rPr>
              <a:t>  </a:t>
            </a:r>
            <a:r>
              <a:rPr kumimoji="1" lang="zh-CN" altLang="en-US" sz="2800" b="1" i="1" dirty="0">
                <a:latin typeface="黑体" pitchFamily="49" charset="-122"/>
                <a:ea typeface="黑体" pitchFamily="49" charset="-122"/>
              </a:rPr>
              <a:t>权：与图的边或弧相关的数</a:t>
            </a:r>
          </a:p>
          <a:p>
            <a:pPr>
              <a:spcBef>
                <a:spcPct val="50000"/>
              </a:spcBef>
              <a:buFontTx/>
              <a:buChar char="•"/>
              <a:defRPr/>
            </a:pPr>
            <a:r>
              <a:rPr kumimoji="1" lang="zh-CN" altLang="en-US" sz="2800" b="1" i="1" dirty="0">
                <a:latin typeface="黑体" pitchFamily="49" charset="-122"/>
                <a:ea typeface="黑体" pitchFamily="49" charset="-122"/>
              </a:rPr>
              <a:t>  网：边或弧上带有权值的图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dissolve">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dissolve">
                                      <p:cBhvr>
                                        <p:cTn id="12" dur="500"/>
                                        <p:tgtEl>
                                          <p:spTgt spid="93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dissolve">
                                      <p:cBhvr>
                                        <p:cTn id="17"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189" grpId="0" autoUpdateAnimBg="0"/>
      <p:bldP spid="931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Rot="1" noChangeArrowheads="1"/>
          </p:cNvSpPr>
          <p:nvPr>
            <p:ph type="title"/>
          </p:nvPr>
        </p:nvSpPr>
        <p:spPr/>
        <p:txBody>
          <a:bodyPr/>
          <a:lstStyle/>
          <a:p>
            <a:pPr fontAlgn="auto">
              <a:spcAft>
                <a:spcPts val="0"/>
              </a:spcAft>
              <a:defRPr/>
            </a:pPr>
            <a:r>
              <a:rPr lang="en-US" altLang="zh-CN" smtClean="0"/>
              <a:t>$4.1 </a:t>
            </a:r>
            <a:r>
              <a:rPr lang="zh-CN" altLang="en-US" smtClean="0"/>
              <a:t>图</a:t>
            </a:r>
            <a:r>
              <a:rPr lang="en-US" altLang="zh-CN" smtClean="0">
                <a:latin typeface="Arial" charset="0"/>
              </a:rPr>
              <a:t>—</a:t>
            </a:r>
            <a:r>
              <a:rPr lang="zh-CN" altLang="en-US" smtClean="0"/>
              <a:t>图的基本概念</a:t>
            </a:r>
            <a:r>
              <a:rPr lang="en-US" altLang="zh-CN" smtClean="0"/>
              <a:t>3</a:t>
            </a:r>
          </a:p>
        </p:txBody>
      </p:sp>
      <p:sp>
        <p:nvSpPr>
          <p:cNvPr id="92164" name="Text Box 4"/>
          <p:cNvSpPr txBox="1">
            <a:spLocks noChangeArrowheads="1"/>
          </p:cNvSpPr>
          <p:nvPr/>
        </p:nvSpPr>
        <p:spPr bwMode="auto">
          <a:xfrm>
            <a:off x="755650" y="1485900"/>
            <a:ext cx="8229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defRPr/>
            </a:pPr>
            <a:r>
              <a:rPr kumimoji="1" lang="zh-CN" altLang="en-US" sz="3200" b="1" dirty="0" smtClean="0">
                <a:latin typeface="黑体" pitchFamily="49" charset="-122"/>
                <a:ea typeface="黑体" pitchFamily="49" charset="-122"/>
              </a:rPr>
              <a:t>顶点的度 </a:t>
            </a:r>
            <a:r>
              <a:rPr kumimoji="1" lang="en-US" altLang="zh-CN" sz="3200" b="1" dirty="0" smtClean="0">
                <a:latin typeface="黑体" pitchFamily="49" charset="-122"/>
                <a:ea typeface="黑体" pitchFamily="49" charset="-122"/>
              </a:rPr>
              <a:t>TD</a:t>
            </a:r>
            <a:r>
              <a:rPr kumimoji="1" lang="zh-CN" altLang="en-US" sz="3200" b="1" dirty="0" smtClean="0">
                <a:latin typeface="黑体" pitchFamily="49" charset="-122"/>
                <a:ea typeface="黑体" pitchFamily="49" charset="-122"/>
              </a:rPr>
              <a:t>（</a:t>
            </a:r>
            <a:r>
              <a:rPr kumimoji="1" lang="en-US" altLang="zh-CN" sz="3200" b="1" dirty="0" smtClean="0">
                <a:latin typeface="黑体" pitchFamily="49" charset="-122"/>
                <a:ea typeface="黑体" pitchFamily="49" charset="-122"/>
              </a:rPr>
              <a:t>V</a:t>
            </a:r>
            <a:r>
              <a:rPr kumimoji="1" lang="zh-CN" altLang="en-US" sz="3200" b="1" dirty="0" smtClean="0">
                <a:latin typeface="黑体" pitchFamily="49" charset="-122"/>
                <a:ea typeface="黑体" pitchFamily="49" charset="-122"/>
              </a:rPr>
              <a:t>）</a:t>
            </a:r>
          </a:p>
          <a:p>
            <a:pPr eaLnBrk="0" hangingPunct="0">
              <a:spcBef>
                <a:spcPct val="50000"/>
              </a:spcBef>
              <a:defRPr/>
            </a:pPr>
            <a:r>
              <a:rPr kumimoji="1" lang="zh-CN" altLang="en-US" sz="2400" b="1" i="1" dirty="0" smtClean="0">
                <a:latin typeface="黑体" pitchFamily="49" charset="-122"/>
                <a:ea typeface="黑体" pitchFamily="49" charset="-122"/>
              </a:rPr>
              <a:t>无向图：</a:t>
            </a:r>
            <a:r>
              <a:rPr kumimoji="1" lang="zh-CN" altLang="en-US" sz="2400" b="1" dirty="0" smtClean="0">
                <a:latin typeface="黑体" pitchFamily="49" charset="-122"/>
                <a:ea typeface="黑体" pitchFamily="49" charset="-122"/>
              </a:rPr>
              <a:t>为依附于顶点</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的边数</a:t>
            </a:r>
          </a:p>
          <a:p>
            <a:pPr eaLnBrk="0" hangingPunct="0">
              <a:spcBef>
                <a:spcPct val="50000"/>
              </a:spcBef>
              <a:defRPr/>
            </a:pPr>
            <a:r>
              <a:rPr kumimoji="1" lang="zh-CN" altLang="en-US" sz="2400" b="1" i="1" dirty="0" smtClean="0">
                <a:latin typeface="黑体" pitchFamily="49" charset="-122"/>
                <a:ea typeface="黑体" pitchFamily="49" charset="-122"/>
              </a:rPr>
              <a:t>有向图：</a:t>
            </a:r>
            <a:r>
              <a:rPr kumimoji="1" lang="zh-CN" altLang="en-US" sz="2400" b="1" dirty="0" smtClean="0">
                <a:latin typeface="黑体" pitchFamily="49" charset="-122"/>
                <a:ea typeface="黑体" pitchFamily="49" charset="-122"/>
              </a:rPr>
              <a:t>等于以顶点</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为弧头的弧数（称为</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的入度，记为</a:t>
            </a:r>
            <a:r>
              <a:rPr kumimoji="1" lang="en-US" altLang="zh-CN" sz="2400" b="1" dirty="0" smtClean="0">
                <a:latin typeface="黑体" pitchFamily="49" charset="-122"/>
                <a:ea typeface="黑体" pitchFamily="49" charset="-122"/>
              </a:rPr>
              <a:t>ID</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））与以顶点</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为弧尾的弧的出度，记为</a:t>
            </a:r>
            <a:r>
              <a:rPr kumimoji="1" lang="en-US" altLang="zh-CN" sz="2400" b="1" dirty="0" smtClean="0">
                <a:latin typeface="黑体" pitchFamily="49" charset="-122"/>
                <a:ea typeface="黑体" pitchFamily="49" charset="-122"/>
              </a:rPr>
              <a:t>OD</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））之和。即：</a:t>
            </a:r>
            <a:r>
              <a:rPr kumimoji="1" lang="en-US" altLang="zh-CN" sz="2400" b="1" dirty="0" smtClean="0">
                <a:latin typeface="黑体" pitchFamily="49" charset="-122"/>
                <a:ea typeface="黑体" pitchFamily="49" charset="-122"/>
              </a:rPr>
              <a:t>TD</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=ID</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+OD</a:t>
            </a:r>
            <a:r>
              <a:rPr kumimoji="1" lang="zh-CN" altLang="en-US" sz="2400" b="1" dirty="0" smtClean="0">
                <a:latin typeface="黑体" pitchFamily="49" charset="-122"/>
                <a:ea typeface="黑体" pitchFamily="49" charset="-122"/>
              </a:rPr>
              <a:t>（</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a:t>
            </a:r>
          </a:p>
        </p:txBody>
      </p:sp>
      <p:sp>
        <p:nvSpPr>
          <p:cNvPr id="92165" name="Text Box 5"/>
          <p:cNvSpPr txBox="1">
            <a:spLocks noChangeArrowheads="1"/>
          </p:cNvSpPr>
          <p:nvPr/>
        </p:nvSpPr>
        <p:spPr bwMode="auto">
          <a:xfrm>
            <a:off x="755650" y="4724400"/>
            <a:ext cx="6337300" cy="88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FontTx/>
              <a:buChar char="•"/>
              <a:defRPr/>
            </a:pPr>
            <a:r>
              <a:rPr kumimoji="1" lang="en-US" altLang="zh-CN" sz="2400" b="1" dirty="0">
                <a:effectLst>
                  <a:outerShdw blurRad="38100" dist="38100" dir="2700000" algn="tl">
                    <a:srgbClr val="C0C0C0"/>
                  </a:outerShdw>
                </a:effectLst>
                <a:latin typeface="黑体" pitchFamily="49" charset="-122"/>
                <a:ea typeface="黑体" pitchFamily="49" charset="-122"/>
              </a:rPr>
              <a:t> </a:t>
            </a:r>
            <a:r>
              <a:rPr kumimoji="1" lang="zh-CN" altLang="en-US" sz="2400" b="1" dirty="0">
                <a:effectLst>
                  <a:outerShdw blurRad="38100" dist="38100" dir="2700000" algn="tl">
                    <a:srgbClr val="C0C0C0"/>
                  </a:outerShdw>
                </a:effectLst>
                <a:latin typeface="黑体" pitchFamily="49" charset="-122"/>
                <a:ea typeface="黑体" pitchFamily="49" charset="-122"/>
              </a:rPr>
              <a:t>无向图    </a:t>
            </a:r>
            <a:r>
              <a:rPr kumimoji="1" lang="en-US" altLang="zh-CN" sz="2400" b="1" dirty="0">
                <a:latin typeface="黑体" pitchFamily="49" charset="-122"/>
                <a:ea typeface="黑体" pitchFamily="49" charset="-122"/>
              </a:rPr>
              <a:t>e= 1/2</a:t>
            </a:r>
            <a:r>
              <a:rPr kumimoji="1" lang="zh-CN" altLang="en-US" sz="2400" b="1" dirty="0">
                <a:latin typeface="黑体" pitchFamily="49" charset="-122"/>
                <a:ea typeface="黑体" pitchFamily="49" charset="-122"/>
              </a:rPr>
              <a:t>（∑</a:t>
            </a:r>
            <a:r>
              <a:rPr kumimoji="1" lang="en-US" altLang="zh-CN" sz="2400" b="1" dirty="0">
                <a:latin typeface="黑体" pitchFamily="49" charset="-122"/>
                <a:ea typeface="黑体" pitchFamily="49" charset="-122"/>
              </a:rPr>
              <a:t>TD(v</a:t>
            </a:r>
            <a:r>
              <a:rPr kumimoji="1" lang="en-US" altLang="zh-CN" sz="2400" b="1" baseline="-6000" dirty="0">
                <a:latin typeface="黑体" pitchFamily="49" charset="-122"/>
                <a:ea typeface="黑体" pitchFamily="49" charset="-122"/>
              </a:rPr>
              <a:t>i</a:t>
            </a:r>
            <a:r>
              <a:rPr kumimoji="1" lang="en-US" altLang="zh-CN" sz="2400" b="1" dirty="0">
                <a:latin typeface="黑体" pitchFamily="49" charset="-122"/>
                <a:ea typeface="黑体" pitchFamily="49" charset="-122"/>
              </a:rPr>
              <a:t>)</a:t>
            </a:r>
            <a:r>
              <a:rPr kumimoji="1" lang="zh-CN" altLang="en-US" sz="2400" b="1" dirty="0">
                <a:latin typeface="黑体" pitchFamily="49" charset="-122"/>
                <a:ea typeface="黑体" pitchFamily="49" charset="-122"/>
              </a:rPr>
              <a:t>）</a:t>
            </a:r>
          </a:p>
          <a:p>
            <a:pPr>
              <a:lnSpc>
                <a:spcPct val="20000"/>
              </a:lnSpc>
              <a:spcBef>
                <a:spcPct val="50000"/>
              </a:spcBef>
              <a:defRPr/>
            </a:pPr>
            <a:r>
              <a:rPr kumimoji="1" lang="zh-CN" altLang="en-US" sz="2400" b="1" dirty="0">
                <a:latin typeface="黑体" pitchFamily="49" charset="-122"/>
                <a:ea typeface="黑体" pitchFamily="49" charset="-122"/>
              </a:rPr>
              <a:t>                    </a:t>
            </a:r>
            <a:r>
              <a:rPr kumimoji="1" lang="en-US" altLang="zh-CN" sz="2400" b="1" dirty="0">
                <a:latin typeface="黑体" pitchFamily="49" charset="-122"/>
                <a:ea typeface="黑体" pitchFamily="49" charset="-122"/>
              </a:rPr>
              <a:t>i=1</a:t>
            </a:r>
          </a:p>
          <a:p>
            <a:pPr>
              <a:lnSpc>
                <a:spcPct val="20000"/>
              </a:lnSpc>
              <a:spcBef>
                <a:spcPct val="50000"/>
              </a:spcBef>
              <a:defRPr/>
            </a:pPr>
            <a:endParaRPr kumimoji="1" lang="en-US" altLang="zh-CN" sz="2400" b="1" dirty="0">
              <a:latin typeface="黑体" pitchFamily="49" charset="-122"/>
              <a:ea typeface="黑体" pitchFamily="49" charset="-122"/>
            </a:endParaRPr>
          </a:p>
        </p:txBody>
      </p:sp>
      <p:sp>
        <p:nvSpPr>
          <p:cNvPr id="92166" name="Text Box 6"/>
          <p:cNvSpPr txBox="1">
            <a:spLocks noChangeArrowheads="1"/>
          </p:cNvSpPr>
          <p:nvPr/>
        </p:nvSpPr>
        <p:spPr bwMode="auto">
          <a:xfrm>
            <a:off x="827088" y="4005263"/>
            <a:ext cx="123666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defRPr/>
            </a:pPr>
            <a:r>
              <a:rPr kumimoji="1" lang="zh-CN" altLang="en-US" sz="3200" b="1" dirty="0">
                <a:solidFill>
                  <a:srgbClr val="92D050"/>
                </a:solidFill>
                <a:effectLst>
                  <a:outerShdw blurRad="38100" dist="38100" dir="2700000" algn="tl">
                    <a:srgbClr val="C0C0C0"/>
                  </a:outerShdw>
                </a:effectLst>
                <a:latin typeface="幼圆" pitchFamily="49" charset="-122"/>
                <a:ea typeface="幼圆" pitchFamily="49" charset="-122"/>
              </a:rPr>
              <a:t>结论</a:t>
            </a:r>
            <a:r>
              <a:rPr kumimoji="1" lang="zh-CN" altLang="en-US" sz="3200" b="1" dirty="0">
                <a:solidFill>
                  <a:srgbClr val="000018"/>
                </a:solidFill>
                <a:effectLst>
                  <a:outerShdw blurRad="38100" dist="38100" dir="2700000" algn="tl">
                    <a:srgbClr val="C0C0C0"/>
                  </a:outerShdw>
                </a:effectLst>
                <a:latin typeface="幼圆" pitchFamily="49" charset="-122"/>
                <a:ea typeface="幼圆" pitchFamily="49" charset="-122"/>
              </a:rPr>
              <a:t>：</a:t>
            </a:r>
            <a:endParaRPr kumimoji="1" lang="zh-CN" altLang="en-US" sz="3200" b="1" dirty="0">
              <a:solidFill>
                <a:srgbClr val="000018"/>
              </a:solidFill>
              <a:latin typeface="幼圆" pitchFamily="49" charset="-122"/>
              <a:ea typeface="幼圆" pitchFamily="49" charset="-122"/>
            </a:endParaRPr>
          </a:p>
        </p:txBody>
      </p:sp>
      <p:sp>
        <p:nvSpPr>
          <p:cNvPr id="92167" name="Text Box 7"/>
          <p:cNvSpPr txBox="1">
            <a:spLocks noChangeArrowheads="1"/>
          </p:cNvSpPr>
          <p:nvPr/>
        </p:nvSpPr>
        <p:spPr bwMode="auto">
          <a:xfrm>
            <a:off x="755576" y="5409915"/>
            <a:ext cx="7918450" cy="140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FontTx/>
              <a:buChar char="•"/>
              <a:defRPr/>
            </a:pPr>
            <a:r>
              <a:rPr kumimoji="1" lang="en-US" altLang="zh-CN" sz="2400" b="1" dirty="0">
                <a:solidFill>
                  <a:srgbClr val="000018"/>
                </a:solidFill>
                <a:effectLst>
                  <a:outerShdw blurRad="38100" dist="38100" dir="2700000" algn="tl">
                    <a:srgbClr val="C0C0C0"/>
                  </a:outerShdw>
                </a:effectLst>
                <a:latin typeface="黑体" pitchFamily="49" charset="-122"/>
                <a:ea typeface="黑体" pitchFamily="49" charset="-122"/>
              </a:rPr>
              <a:t> </a:t>
            </a:r>
            <a:r>
              <a:rPr kumimoji="1" lang="zh-CN" altLang="en-US" sz="2400" b="1" dirty="0" smtClean="0">
                <a:effectLst>
                  <a:outerShdw blurRad="38100" dist="38100" dir="2700000" algn="tl">
                    <a:srgbClr val="C0C0C0"/>
                  </a:outerShdw>
                </a:effectLst>
                <a:latin typeface="黑体" pitchFamily="49" charset="-122"/>
                <a:ea typeface="黑体" pitchFamily="49" charset="-122"/>
              </a:rPr>
              <a:t>有向图</a:t>
            </a:r>
            <a:r>
              <a:rPr kumimoji="1" lang="zh-CN" altLang="en-US" sz="2400" b="1" dirty="0" smtClean="0">
                <a:solidFill>
                  <a:srgbClr val="000018"/>
                </a:solidFill>
                <a:effectLst>
                  <a:outerShdw blurRad="38100" dist="38100" dir="2700000" algn="tl">
                    <a:srgbClr val="C0C0C0"/>
                  </a:outerShdw>
                </a:effectLst>
                <a:latin typeface="黑体" pitchFamily="49" charset="-122"/>
                <a:ea typeface="黑体" pitchFamily="49" charset="-122"/>
              </a:rPr>
              <a:t>     </a:t>
            </a:r>
            <a:r>
              <a:rPr kumimoji="1" lang="zh-CN" altLang="en-US" sz="2400" b="1" dirty="0" smtClean="0">
                <a:solidFill>
                  <a:srgbClr val="000018"/>
                </a:solidFill>
                <a:latin typeface="黑体" pitchFamily="49" charset="-122"/>
                <a:ea typeface="黑体" pitchFamily="49" charset="-122"/>
              </a:rPr>
              <a:t> </a:t>
            </a:r>
            <a:r>
              <a:rPr kumimoji="1" lang="en-US" altLang="zh-CN" sz="2400" b="1" dirty="0">
                <a:solidFill>
                  <a:srgbClr val="FFFF00"/>
                </a:solidFill>
                <a:latin typeface="黑体" pitchFamily="49" charset="-122"/>
                <a:ea typeface="黑体" pitchFamily="49" charset="-122"/>
              </a:rPr>
              <a:t>n         </a:t>
            </a:r>
            <a:r>
              <a:rPr kumimoji="1" lang="en-US" altLang="zh-CN" sz="2400" b="1" dirty="0" err="1">
                <a:solidFill>
                  <a:srgbClr val="FFFF00"/>
                </a:solidFill>
                <a:latin typeface="黑体" pitchFamily="49" charset="-122"/>
                <a:ea typeface="黑体" pitchFamily="49" charset="-122"/>
              </a:rPr>
              <a:t>n</a:t>
            </a:r>
            <a:endParaRPr kumimoji="1" lang="en-US" altLang="zh-CN" sz="2400" b="1" dirty="0">
              <a:solidFill>
                <a:srgbClr val="FFFF00"/>
              </a:solidFill>
              <a:latin typeface="黑体" pitchFamily="49" charset="-122"/>
              <a:ea typeface="黑体" pitchFamily="49" charset="-122"/>
            </a:endParaRPr>
          </a:p>
          <a:p>
            <a:pPr>
              <a:lnSpc>
                <a:spcPct val="20000"/>
              </a:lnSpc>
              <a:spcBef>
                <a:spcPct val="50000"/>
              </a:spcBef>
              <a:defRPr/>
            </a:pPr>
            <a:r>
              <a:rPr kumimoji="1" lang="en-US" altLang="zh-CN" sz="2400" b="1" dirty="0">
                <a:solidFill>
                  <a:srgbClr val="000018"/>
                </a:solidFill>
                <a:latin typeface="黑体" pitchFamily="49" charset="-122"/>
                <a:ea typeface="黑体" pitchFamily="49" charset="-122"/>
              </a:rPr>
              <a:t>          </a:t>
            </a:r>
            <a:r>
              <a:rPr kumimoji="1" lang="en-US" altLang="zh-CN" sz="2400" b="1" dirty="0">
                <a:solidFill>
                  <a:srgbClr val="FFFF00"/>
                </a:solidFill>
                <a:latin typeface="黑体" pitchFamily="49" charset="-122"/>
                <a:ea typeface="黑体" pitchFamily="49" charset="-122"/>
              </a:rPr>
              <a:t>e= ∑ID(v</a:t>
            </a:r>
            <a:r>
              <a:rPr kumimoji="1" lang="en-US" altLang="zh-CN" sz="2400" b="1" baseline="-6000" dirty="0">
                <a:solidFill>
                  <a:srgbClr val="FFFF00"/>
                </a:solidFill>
                <a:latin typeface="黑体" pitchFamily="49" charset="-122"/>
                <a:ea typeface="黑体" pitchFamily="49" charset="-122"/>
              </a:rPr>
              <a:t>i</a:t>
            </a:r>
            <a:r>
              <a:rPr kumimoji="1" lang="en-US" altLang="zh-CN" sz="2400" b="1" dirty="0">
                <a:solidFill>
                  <a:srgbClr val="FFFF00"/>
                </a:solidFill>
                <a:latin typeface="黑体" pitchFamily="49" charset="-122"/>
                <a:ea typeface="黑体" pitchFamily="49" charset="-122"/>
              </a:rPr>
              <a:t>)=∑OD(v</a:t>
            </a:r>
            <a:r>
              <a:rPr kumimoji="1" lang="en-US" altLang="zh-CN" sz="2400" b="1" baseline="-6000" dirty="0">
                <a:solidFill>
                  <a:srgbClr val="FFFF00"/>
                </a:solidFill>
                <a:latin typeface="黑体" pitchFamily="49" charset="-122"/>
                <a:ea typeface="黑体" pitchFamily="49" charset="-122"/>
              </a:rPr>
              <a:t>i</a:t>
            </a:r>
            <a:r>
              <a:rPr kumimoji="1" lang="en-US" altLang="zh-CN" sz="2400" b="1" dirty="0">
                <a:solidFill>
                  <a:srgbClr val="FFFF00"/>
                </a:solidFill>
                <a:latin typeface="黑体" pitchFamily="49" charset="-122"/>
                <a:ea typeface="黑体" pitchFamily="49" charset="-122"/>
              </a:rPr>
              <a:t>)    </a:t>
            </a:r>
          </a:p>
          <a:p>
            <a:pPr>
              <a:lnSpc>
                <a:spcPct val="20000"/>
              </a:lnSpc>
              <a:spcBef>
                <a:spcPct val="50000"/>
              </a:spcBef>
              <a:defRPr/>
            </a:pPr>
            <a:r>
              <a:rPr kumimoji="1" lang="en-US" altLang="zh-CN" sz="2400" b="1" dirty="0">
                <a:solidFill>
                  <a:srgbClr val="FFFF00"/>
                </a:solidFill>
                <a:latin typeface="黑体" pitchFamily="49" charset="-122"/>
                <a:ea typeface="黑体" pitchFamily="49" charset="-122"/>
              </a:rPr>
              <a:t>             i=1        i=1</a:t>
            </a:r>
          </a:p>
          <a:p>
            <a:pPr>
              <a:lnSpc>
                <a:spcPct val="20000"/>
              </a:lnSpc>
              <a:spcBef>
                <a:spcPct val="50000"/>
              </a:spcBef>
              <a:defRPr/>
            </a:pPr>
            <a:endParaRPr kumimoji="1" lang="en-US" altLang="zh-CN" sz="2400" b="1" dirty="0">
              <a:solidFill>
                <a:srgbClr val="000018"/>
              </a:solidFill>
              <a:latin typeface="黑体" pitchFamily="49" charset="-122"/>
              <a:ea typeface="黑体" pitchFamily="49" charset="-122"/>
            </a:endParaRPr>
          </a:p>
          <a:p>
            <a:pPr>
              <a:lnSpc>
                <a:spcPct val="20000"/>
              </a:lnSpc>
              <a:spcBef>
                <a:spcPct val="50000"/>
              </a:spcBef>
              <a:defRPr/>
            </a:pPr>
            <a:endParaRPr kumimoji="1" lang="en-US" altLang="zh-CN" sz="2400" b="1" dirty="0">
              <a:solidFill>
                <a:srgbClr val="000018"/>
              </a:solidFill>
              <a:latin typeface="黑体" pitchFamily="49" charset="-122"/>
              <a:ea typeface="黑体" pitchFamily="49" charset="-122"/>
            </a:endParaRPr>
          </a:p>
        </p:txBody>
      </p:sp>
      <p:sp>
        <p:nvSpPr>
          <p:cNvPr id="92168" name="AutoShape 8"/>
          <p:cNvSpPr>
            <a:spLocks noChangeArrowheads="1"/>
          </p:cNvSpPr>
          <p:nvPr/>
        </p:nvSpPr>
        <p:spPr bwMode="auto">
          <a:xfrm>
            <a:off x="2714625" y="3213100"/>
            <a:ext cx="4475163" cy="1585913"/>
          </a:xfrm>
          <a:prstGeom prst="wedgeRoundRectCallout">
            <a:avLst>
              <a:gd name="adj1" fmla="val -62708"/>
              <a:gd name="adj2" fmla="val 37301"/>
              <a:gd name="adj3" fmla="val 16667"/>
            </a:avLst>
          </a:prstGeom>
          <a:ln>
            <a:headEnd/>
            <a:tailEnd/>
          </a:ln>
        </p:spPr>
        <p:style>
          <a:lnRef idx="1">
            <a:schemeClr val="accent4"/>
          </a:lnRef>
          <a:fillRef idx="3">
            <a:schemeClr val="accent4"/>
          </a:fillRef>
          <a:effectRef idx="2">
            <a:schemeClr val="accent4"/>
          </a:effectRef>
          <a:fontRef idx="minor">
            <a:schemeClr val="lt1"/>
          </a:fontRef>
        </p:style>
        <p:txBody>
          <a:bodyPr wrap="none" lIns="0" tIns="0" rIns="0" bIns="0" anchor="ctr">
            <a:spAutoFit/>
          </a:bodyPr>
          <a:lstStyle/>
          <a:p>
            <a:pPr>
              <a:defRPr/>
            </a:pPr>
            <a:r>
              <a:rPr kumimoji="1" lang="zh-CN" altLang="en-US" sz="2400" b="1" dirty="0">
                <a:solidFill>
                  <a:srgbClr val="000018"/>
                </a:solidFill>
                <a:latin typeface="幼圆" pitchFamily="49" charset="-122"/>
                <a:ea typeface="幼圆" pitchFamily="49" charset="-122"/>
              </a:rPr>
              <a:t>无向图的度数为依附于顶点</a:t>
            </a:r>
            <a:r>
              <a:rPr kumimoji="1" lang="en-US" altLang="zh-CN" sz="2400" b="1" dirty="0">
                <a:solidFill>
                  <a:srgbClr val="000018"/>
                </a:solidFill>
                <a:latin typeface="幼圆" pitchFamily="49" charset="-122"/>
                <a:ea typeface="幼圆" pitchFamily="49" charset="-122"/>
              </a:rPr>
              <a:t>v</a:t>
            </a:r>
          </a:p>
          <a:p>
            <a:pPr>
              <a:defRPr/>
            </a:pPr>
            <a:r>
              <a:rPr kumimoji="1" lang="zh-CN" altLang="en-US" sz="2400" b="1" dirty="0">
                <a:solidFill>
                  <a:srgbClr val="000018"/>
                </a:solidFill>
                <a:latin typeface="幼圆" pitchFamily="49" charset="-122"/>
                <a:ea typeface="幼圆" pitchFamily="49" charset="-122"/>
              </a:rPr>
              <a:t>的边数；有向图的度数等于以</a:t>
            </a:r>
          </a:p>
          <a:p>
            <a:pPr>
              <a:defRPr/>
            </a:pPr>
            <a:r>
              <a:rPr kumimoji="1" lang="zh-CN" altLang="en-US" sz="2400" b="1" dirty="0">
                <a:solidFill>
                  <a:srgbClr val="000018"/>
                </a:solidFill>
                <a:latin typeface="幼圆" pitchFamily="49" charset="-122"/>
                <a:ea typeface="幼圆" pitchFamily="49" charset="-122"/>
              </a:rPr>
              <a:t>顶点</a:t>
            </a:r>
            <a:r>
              <a:rPr kumimoji="1" lang="en-US" altLang="zh-CN" sz="2400" b="1" dirty="0">
                <a:solidFill>
                  <a:srgbClr val="000018"/>
                </a:solidFill>
                <a:latin typeface="幼圆" pitchFamily="49" charset="-122"/>
                <a:ea typeface="幼圆" pitchFamily="49" charset="-122"/>
              </a:rPr>
              <a:t>v </a:t>
            </a:r>
            <a:r>
              <a:rPr kumimoji="1" lang="zh-CN" altLang="en-US" sz="2400" b="1" dirty="0">
                <a:solidFill>
                  <a:srgbClr val="000018"/>
                </a:solidFill>
                <a:latin typeface="幼圆" pitchFamily="49" charset="-122"/>
                <a:ea typeface="幼圆" pitchFamily="49" charset="-122"/>
              </a:rPr>
              <a:t>为弧头的弧数与以顶点</a:t>
            </a:r>
            <a:r>
              <a:rPr kumimoji="1" lang="en-US" altLang="zh-CN" sz="2400" b="1" dirty="0">
                <a:solidFill>
                  <a:srgbClr val="000018"/>
                </a:solidFill>
                <a:latin typeface="幼圆" pitchFamily="49" charset="-122"/>
                <a:ea typeface="幼圆" pitchFamily="49" charset="-122"/>
              </a:rPr>
              <a:t>v</a:t>
            </a:r>
          </a:p>
          <a:p>
            <a:pPr>
              <a:defRPr/>
            </a:pPr>
            <a:r>
              <a:rPr kumimoji="1" lang="zh-CN" altLang="en-US" sz="2400" b="1" dirty="0">
                <a:solidFill>
                  <a:srgbClr val="000018"/>
                </a:solidFill>
                <a:latin typeface="幼圆" pitchFamily="49" charset="-122"/>
                <a:ea typeface="幼圆" pitchFamily="49" charset="-122"/>
              </a:rPr>
              <a:t>为弧尾的弧数之和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64"/>
                                        </p:tgtEl>
                                        <p:attrNameLst>
                                          <p:attrName>style.visibility</p:attrName>
                                        </p:attrNameLst>
                                      </p:cBhvr>
                                      <p:to>
                                        <p:strVal val="visible"/>
                                      </p:to>
                                    </p:set>
                                    <p:anim calcmode="lin" valueType="num">
                                      <p:cBhvr additive="base">
                                        <p:cTn id="7" dur="500" fill="hold"/>
                                        <p:tgtEl>
                                          <p:spTgt spid="92164"/>
                                        </p:tgtEl>
                                        <p:attrNameLst>
                                          <p:attrName>ppt_x</p:attrName>
                                        </p:attrNameLst>
                                      </p:cBhvr>
                                      <p:tavLst>
                                        <p:tav tm="0">
                                          <p:val>
                                            <p:strVal val="0-#ppt_w/2"/>
                                          </p:val>
                                        </p:tav>
                                        <p:tav tm="100000">
                                          <p:val>
                                            <p:strVal val="#ppt_x"/>
                                          </p:val>
                                        </p:tav>
                                      </p:tavLst>
                                    </p:anim>
                                    <p:anim calcmode="lin" valueType="num">
                                      <p:cBhvr additive="base">
                                        <p:cTn id="8"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2166"/>
                                        </p:tgtEl>
                                        <p:attrNameLst>
                                          <p:attrName>style.visibility</p:attrName>
                                        </p:attrNameLst>
                                      </p:cBhvr>
                                      <p:to>
                                        <p:strVal val="visible"/>
                                      </p:to>
                                    </p:set>
                                    <p:animEffect transition="in" filter="box(out)">
                                      <p:cBhvr>
                                        <p:cTn id="13" dur="500"/>
                                        <p:tgtEl>
                                          <p:spTgt spid="92166"/>
                                        </p:tgtEl>
                                      </p:cBhvr>
                                    </p:animEffect>
                                  </p:childTnLst>
                                </p:cTn>
                              </p:par>
                            </p:childTnLst>
                          </p:cTn>
                        </p:par>
                        <p:par>
                          <p:cTn id="14" fill="hold" nodeType="afterGroup">
                            <p:stCondLst>
                              <p:cond delay="500"/>
                            </p:stCondLst>
                            <p:childTnLst>
                              <p:par>
                                <p:cTn id="15" presetID="3" presetClass="entr" presetSubtype="5" fill="hold" grpId="0" nodeType="afterEffect">
                                  <p:stCondLst>
                                    <p:cond delay="0"/>
                                  </p:stCondLst>
                                  <p:childTnLst>
                                    <p:set>
                                      <p:cBhvr>
                                        <p:cTn id="16" dur="1" fill="hold">
                                          <p:stCondLst>
                                            <p:cond delay="0"/>
                                          </p:stCondLst>
                                        </p:cTn>
                                        <p:tgtEl>
                                          <p:spTgt spid="92165"/>
                                        </p:tgtEl>
                                        <p:attrNameLst>
                                          <p:attrName>style.visibility</p:attrName>
                                        </p:attrNameLst>
                                      </p:cBhvr>
                                      <p:to>
                                        <p:strVal val="visible"/>
                                      </p:to>
                                    </p:set>
                                    <p:animEffect transition="in" filter="blinds(vertical)">
                                      <p:cBhvr>
                                        <p:cTn id="17" dur="500"/>
                                        <p:tgtEl>
                                          <p:spTgt spid="92165"/>
                                        </p:tgtEl>
                                      </p:cBhvr>
                                    </p:animEffect>
                                  </p:childTnLst>
                                </p:cTn>
                              </p:par>
                            </p:childTnLst>
                          </p:cTn>
                        </p:par>
                        <p:par>
                          <p:cTn id="18" fill="hold" nodeType="afterGroup">
                            <p:stCondLst>
                              <p:cond delay="1000"/>
                            </p:stCondLst>
                            <p:childTnLst>
                              <p:par>
                                <p:cTn id="19" presetID="3" presetClass="entr" presetSubtype="5" fill="hold" grpId="0" nodeType="afterEffect">
                                  <p:stCondLst>
                                    <p:cond delay="0"/>
                                  </p:stCondLst>
                                  <p:childTnLst>
                                    <p:set>
                                      <p:cBhvr>
                                        <p:cTn id="20" dur="1" fill="hold">
                                          <p:stCondLst>
                                            <p:cond delay="0"/>
                                          </p:stCondLst>
                                        </p:cTn>
                                        <p:tgtEl>
                                          <p:spTgt spid="92167"/>
                                        </p:tgtEl>
                                        <p:attrNameLst>
                                          <p:attrName>style.visibility</p:attrName>
                                        </p:attrNameLst>
                                      </p:cBhvr>
                                      <p:to>
                                        <p:strVal val="visible"/>
                                      </p:to>
                                    </p:set>
                                    <p:animEffect transition="in" filter="blinds(vertical)">
                                      <p:cBhvr>
                                        <p:cTn id="21" dur="500"/>
                                        <p:tgtEl>
                                          <p:spTgt spid="921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92168"/>
                                        </p:tgtEl>
                                        <p:attrNameLst>
                                          <p:attrName>style.visibility</p:attrName>
                                        </p:attrNameLst>
                                      </p:cBhvr>
                                      <p:to>
                                        <p:strVal val="visible"/>
                                      </p:to>
                                    </p:set>
                                    <p:anim calcmode="lin" valueType="num">
                                      <p:cBhvr additive="base">
                                        <p:cTn id="26" dur="500" fill="hold"/>
                                        <p:tgtEl>
                                          <p:spTgt spid="92168"/>
                                        </p:tgtEl>
                                        <p:attrNameLst>
                                          <p:attrName>ppt_x</p:attrName>
                                        </p:attrNameLst>
                                      </p:cBhvr>
                                      <p:tavLst>
                                        <p:tav tm="0">
                                          <p:val>
                                            <p:strVal val="1+#ppt_w/2"/>
                                          </p:val>
                                        </p:tav>
                                        <p:tav tm="100000">
                                          <p:val>
                                            <p:strVal val="#ppt_x"/>
                                          </p:val>
                                        </p:tav>
                                      </p:tavLst>
                                    </p:anim>
                                    <p:anim calcmode="lin" valueType="num">
                                      <p:cBhvr additive="base">
                                        <p:cTn id="27" dur="500" fill="hold"/>
                                        <p:tgtEl>
                                          <p:spTgt spid="92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5" grpId="0" autoUpdateAnimBg="0"/>
      <p:bldP spid="92166" grpId="0" autoUpdateAnimBg="0"/>
      <p:bldP spid="921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rrowheads="1"/>
          </p:cNvSpPr>
          <p:nvPr>
            <p:ph type="title"/>
          </p:nvPr>
        </p:nvSpPr>
        <p:spPr>
          <a:xfrm>
            <a:off x="423863" y="-171450"/>
            <a:ext cx="8540750" cy="1143000"/>
          </a:xfrm>
        </p:spPr>
        <p:txBody>
          <a:bodyPr/>
          <a:lstStyle/>
          <a:p>
            <a:pPr algn="l" fontAlgn="auto">
              <a:spcAft>
                <a:spcPts val="0"/>
              </a:spcAft>
              <a:defRPr/>
            </a:pPr>
            <a:r>
              <a:rPr lang="zh-CN" altLang="en-US" dirty="0" smtClean="0"/>
              <a:t>图的基本概念</a:t>
            </a:r>
            <a:r>
              <a:rPr lang="en-US" altLang="zh-CN" dirty="0" smtClean="0"/>
              <a:t>4-</a:t>
            </a:r>
            <a:r>
              <a:rPr lang="zh-CN" altLang="en-US" dirty="0" smtClean="0">
                <a:solidFill>
                  <a:srgbClr val="FFFF00"/>
                </a:solidFill>
              </a:rPr>
              <a:t>路径</a:t>
            </a:r>
          </a:p>
        </p:txBody>
      </p:sp>
      <p:sp>
        <p:nvSpPr>
          <p:cNvPr id="97284" name="Text Box 4"/>
          <p:cNvSpPr txBox="1">
            <a:spLocks noChangeArrowheads="1"/>
          </p:cNvSpPr>
          <p:nvPr/>
        </p:nvSpPr>
        <p:spPr bwMode="auto">
          <a:xfrm>
            <a:off x="423863" y="981075"/>
            <a:ext cx="86868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eaLnBrk="0" hangingPunct="0">
              <a:lnSpc>
                <a:spcPct val="60000"/>
              </a:lnSpc>
              <a:spcBef>
                <a:spcPct val="50000"/>
              </a:spcBef>
              <a:defRPr/>
            </a:pPr>
            <a:r>
              <a:rPr kumimoji="1" lang="zh-CN" altLang="en-US" sz="2400" b="1" i="1" dirty="0" smtClean="0">
                <a:latin typeface="黑体" pitchFamily="49" charset="-122"/>
                <a:ea typeface="黑体" pitchFamily="49" charset="-122"/>
              </a:rPr>
              <a:t>无向图：</a:t>
            </a:r>
            <a:r>
              <a:rPr kumimoji="1" lang="zh-CN" altLang="en-US" sz="2400" b="1" dirty="0" smtClean="0">
                <a:latin typeface="黑体" pitchFamily="49" charset="-122"/>
                <a:ea typeface="黑体" pitchFamily="49" charset="-122"/>
              </a:rPr>
              <a:t>顶点</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到</a:t>
            </a:r>
            <a:r>
              <a:rPr kumimoji="1" lang="en-US" altLang="zh-CN" sz="2400" b="1" dirty="0" smtClean="0">
                <a:latin typeface="黑体" pitchFamily="49" charset="-122"/>
                <a:ea typeface="黑体" pitchFamily="49" charset="-122"/>
              </a:rPr>
              <a:t>v’</a:t>
            </a:r>
            <a:r>
              <a:rPr kumimoji="1" lang="zh-CN" altLang="zh-CN" sz="2400" b="1" dirty="0" smtClean="0">
                <a:latin typeface="黑体" pitchFamily="49" charset="-122"/>
                <a:ea typeface="黑体" pitchFamily="49" charset="-122"/>
              </a:rPr>
              <a:t>的</a:t>
            </a:r>
            <a:r>
              <a:rPr kumimoji="1" lang="zh-CN" altLang="zh-CN" sz="2400" b="1" dirty="0" smtClean="0">
                <a:solidFill>
                  <a:srgbClr val="FFFF00"/>
                </a:solidFill>
                <a:latin typeface="黑体" pitchFamily="49" charset="-122"/>
                <a:ea typeface="黑体" pitchFamily="49" charset="-122"/>
              </a:rPr>
              <a:t>路径</a:t>
            </a:r>
            <a:r>
              <a:rPr kumimoji="1" lang="zh-CN" altLang="zh-CN" sz="2400" b="1" dirty="0" smtClean="0">
                <a:latin typeface="黑体" pitchFamily="49" charset="-122"/>
                <a:ea typeface="黑体" pitchFamily="49" charset="-122"/>
              </a:rPr>
              <a:t>是一个顶点序列（</a:t>
            </a:r>
            <a:r>
              <a:rPr kumimoji="1" lang="en-US" altLang="zh-CN" sz="2400" b="1" dirty="0" smtClean="0">
                <a:latin typeface="Times New Roman" pitchFamily="18" charset="0"/>
                <a:ea typeface="黑体" pitchFamily="49" charset="-122"/>
                <a:cs typeface="Times New Roman" pitchFamily="18" charset="0"/>
              </a:rPr>
              <a:t>v=v</a:t>
            </a:r>
            <a:r>
              <a:rPr kumimoji="1" lang="en-US" altLang="zh-CN" sz="2400" b="1" baseline="-25000" dirty="0" smtClean="0">
                <a:latin typeface="Times New Roman" pitchFamily="18" charset="0"/>
                <a:ea typeface="黑体" pitchFamily="49" charset="-122"/>
                <a:cs typeface="Times New Roman" pitchFamily="18" charset="0"/>
              </a:rPr>
              <a:t>i0</a:t>
            </a:r>
            <a:r>
              <a:rPr kumimoji="1" lang="en-US" altLang="zh-CN" sz="2400" b="1" dirty="0" smtClean="0">
                <a:latin typeface="Times New Roman" pitchFamily="18" charset="0"/>
                <a:ea typeface="黑体" pitchFamily="49" charset="-122"/>
                <a:cs typeface="Times New Roman" pitchFamily="18" charset="0"/>
              </a:rPr>
              <a:t>, v</a:t>
            </a:r>
            <a:r>
              <a:rPr kumimoji="1" lang="en-US" altLang="zh-CN" sz="2400" b="1" baseline="-25000" dirty="0" smtClean="0">
                <a:latin typeface="Times New Roman" pitchFamily="18" charset="0"/>
                <a:ea typeface="黑体" pitchFamily="49" charset="-122"/>
                <a:cs typeface="Times New Roman" pitchFamily="18" charset="0"/>
              </a:rPr>
              <a:t>i1</a:t>
            </a:r>
            <a:r>
              <a:rPr kumimoji="1" lang="en-US" altLang="zh-CN" sz="2400" b="1" dirty="0" smtClean="0">
                <a:latin typeface="Times New Roman" pitchFamily="18" charset="0"/>
                <a:ea typeface="黑体" pitchFamily="49" charset="-122"/>
                <a:cs typeface="Times New Roman" pitchFamily="18" charset="0"/>
              </a:rPr>
              <a:t>, … , </a:t>
            </a:r>
          </a:p>
          <a:p>
            <a:pPr eaLnBrk="0" hangingPunct="0">
              <a:lnSpc>
                <a:spcPct val="60000"/>
              </a:lnSpc>
              <a:spcBef>
                <a:spcPct val="50000"/>
              </a:spcBef>
              <a:defRPr/>
            </a:pPr>
            <a:r>
              <a:rPr kumimoji="1" lang="en-US" altLang="zh-CN" sz="2400" b="1" dirty="0" smtClean="0">
                <a:latin typeface="Times New Roman" pitchFamily="18" charset="0"/>
                <a:ea typeface="黑体" pitchFamily="49" charset="-122"/>
                <a:cs typeface="Times New Roman" pitchFamily="18" charset="0"/>
              </a:rPr>
              <a:t>v</a:t>
            </a:r>
            <a:r>
              <a:rPr kumimoji="1" lang="en-US" altLang="zh-CN" sz="2400" b="1" baseline="-25000" dirty="0" smtClean="0">
                <a:latin typeface="Times New Roman" pitchFamily="18" charset="0"/>
                <a:ea typeface="黑体" pitchFamily="49" charset="-122"/>
                <a:cs typeface="Times New Roman" pitchFamily="18" charset="0"/>
              </a:rPr>
              <a:t>im</a:t>
            </a:r>
            <a:r>
              <a:rPr kumimoji="1" lang="en-US" altLang="zh-CN" sz="2400" b="1" dirty="0" smtClean="0">
                <a:latin typeface="Times New Roman" pitchFamily="18" charset="0"/>
                <a:ea typeface="黑体" pitchFamily="49" charset="-122"/>
                <a:cs typeface="Times New Roman" pitchFamily="18" charset="0"/>
              </a:rPr>
              <a:t>=v’</a:t>
            </a:r>
            <a:r>
              <a:rPr kumimoji="1" lang="zh-CN" altLang="en-US" sz="2400" b="1" dirty="0" smtClean="0">
                <a:latin typeface="Times New Roman" pitchFamily="18" charset="0"/>
                <a:ea typeface="黑体" pitchFamily="49" charset="-122"/>
                <a:cs typeface="Times New Roman" pitchFamily="18" charset="0"/>
              </a:rPr>
              <a:t>）</a:t>
            </a:r>
            <a:r>
              <a:rPr kumimoji="1" lang="zh-CN" altLang="zh-CN" sz="2400" b="1" dirty="0" smtClean="0">
                <a:latin typeface="黑体" pitchFamily="49" charset="-122"/>
                <a:ea typeface="黑体" pitchFamily="49" charset="-122"/>
              </a:rPr>
              <a:t>其中</a:t>
            </a:r>
            <a:r>
              <a:rPr kumimoji="1" lang="zh-CN" altLang="zh-CN" sz="2400" b="1" dirty="0" smtClean="0">
                <a:latin typeface="Times New Roman" pitchFamily="18" charset="0"/>
                <a:ea typeface="黑体" pitchFamily="49" charset="-122"/>
                <a:cs typeface="Times New Roman" pitchFamily="18" charset="0"/>
              </a:rPr>
              <a:t>，（</a:t>
            </a:r>
            <a:r>
              <a:rPr kumimoji="1" lang="en-US" altLang="zh-CN" sz="2400" b="1" dirty="0" smtClean="0">
                <a:latin typeface="Times New Roman" pitchFamily="18" charset="0"/>
                <a:ea typeface="黑体" pitchFamily="49" charset="-122"/>
                <a:cs typeface="Times New Roman" pitchFamily="18" charset="0"/>
              </a:rPr>
              <a:t>v</a:t>
            </a:r>
            <a:r>
              <a:rPr kumimoji="1" lang="en-US" altLang="zh-CN" sz="2400" b="1" baseline="-25000" dirty="0" smtClean="0">
                <a:latin typeface="Times New Roman" pitchFamily="18" charset="0"/>
                <a:ea typeface="黑体" pitchFamily="49" charset="-122"/>
                <a:cs typeface="Times New Roman" pitchFamily="18" charset="0"/>
              </a:rPr>
              <a:t>ij-1</a:t>
            </a:r>
            <a:r>
              <a:rPr kumimoji="1" lang="en-US" altLang="zh-CN" sz="2400" b="1" dirty="0" smtClean="0">
                <a:latin typeface="Times New Roman" pitchFamily="18" charset="0"/>
                <a:ea typeface="黑体" pitchFamily="49" charset="-122"/>
                <a:cs typeface="Times New Roman" pitchFamily="18" charset="0"/>
              </a:rPr>
              <a:t>,v</a:t>
            </a:r>
            <a:r>
              <a:rPr kumimoji="1" lang="en-US" altLang="zh-CN" sz="2400" b="1" baseline="-25000" dirty="0" smtClean="0">
                <a:latin typeface="Times New Roman" pitchFamily="18" charset="0"/>
                <a:ea typeface="黑体" pitchFamily="49" charset="-122"/>
                <a:cs typeface="Times New Roman" pitchFamily="18" charset="0"/>
              </a:rPr>
              <a:t>ij </a:t>
            </a:r>
            <a:r>
              <a:rPr kumimoji="1" lang="zh-CN" altLang="en-US" sz="2400" b="1" dirty="0" smtClean="0">
                <a:latin typeface="Times New Roman" pitchFamily="18" charset="0"/>
                <a:ea typeface="黑体" pitchFamily="49" charset="-122"/>
                <a:cs typeface="Times New Roman" pitchFamily="18" charset="0"/>
              </a:rPr>
              <a:t>）∈</a:t>
            </a:r>
            <a:r>
              <a:rPr kumimoji="1" lang="en-US" altLang="zh-CN" sz="2400" b="1" dirty="0" smtClean="0">
                <a:latin typeface="Times New Roman" pitchFamily="18" charset="0"/>
                <a:ea typeface="黑体" pitchFamily="49" charset="-122"/>
                <a:cs typeface="Times New Roman" pitchFamily="18" charset="0"/>
              </a:rPr>
              <a:t>E, 1&lt;=j&lt;=m</a:t>
            </a:r>
          </a:p>
          <a:p>
            <a:pPr eaLnBrk="0" hangingPunct="0">
              <a:lnSpc>
                <a:spcPct val="40000"/>
              </a:lnSpc>
              <a:spcBef>
                <a:spcPct val="50000"/>
              </a:spcBef>
              <a:defRPr/>
            </a:pPr>
            <a:endParaRPr kumimoji="1" lang="en-US" altLang="zh-CN" sz="2400" b="1" i="1" dirty="0" smtClean="0">
              <a:latin typeface="黑体" pitchFamily="49" charset="-122"/>
              <a:ea typeface="黑体" pitchFamily="49" charset="-122"/>
            </a:endParaRPr>
          </a:p>
          <a:p>
            <a:pPr eaLnBrk="0" hangingPunct="0">
              <a:lnSpc>
                <a:spcPct val="40000"/>
              </a:lnSpc>
              <a:spcBef>
                <a:spcPct val="50000"/>
              </a:spcBef>
              <a:defRPr/>
            </a:pPr>
            <a:r>
              <a:rPr kumimoji="1" lang="zh-CN" altLang="en-US" sz="2400" b="1" i="1" dirty="0" smtClean="0">
                <a:latin typeface="黑体" pitchFamily="49" charset="-122"/>
                <a:ea typeface="黑体" pitchFamily="49" charset="-122"/>
              </a:rPr>
              <a:t>有向图： </a:t>
            </a:r>
            <a:r>
              <a:rPr kumimoji="1" lang="zh-CN" altLang="en-US" sz="2400" b="1" dirty="0" smtClean="0">
                <a:latin typeface="黑体" pitchFamily="49" charset="-122"/>
                <a:ea typeface="黑体" pitchFamily="49" charset="-122"/>
              </a:rPr>
              <a:t>顶点</a:t>
            </a:r>
            <a:r>
              <a:rPr kumimoji="1" lang="en-US" altLang="zh-CN" sz="2400" b="1" dirty="0" smtClean="0">
                <a:latin typeface="黑体" pitchFamily="49" charset="-122"/>
                <a:ea typeface="黑体" pitchFamily="49" charset="-122"/>
              </a:rPr>
              <a:t>v </a:t>
            </a:r>
            <a:r>
              <a:rPr kumimoji="1" lang="zh-CN" altLang="en-US" sz="2400" b="1" dirty="0" smtClean="0">
                <a:latin typeface="黑体" pitchFamily="49" charset="-122"/>
                <a:ea typeface="黑体" pitchFamily="49" charset="-122"/>
              </a:rPr>
              <a:t>到</a:t>
            </a:r>
            <a:r>
              <a:rPr kumimoji="1" lang="en-US" altLang="zh-CN" sz="2400" b="1" dirty="0" smtClean="0">
                <a:latin typeface="黑体" pitchFamily="49" charset="-122"/>
                <a:ea typeface="黑体" pitchFamily="49" charset="-122"/>
              </a:rPr>
              <a:t>v’</a:t>
            </a:r>
            <a:r>
              <a:rPr kumimoji="1" lang="zh-CN" altLang="en-US" sz="2400" b="1" dirty="0" smtClean="0">
                <a:latin typeface="黑体" pitchFamily="49" charset="-122"/>
                <a:ea typeface="黑体" pitchFamily="49" charset="-122"/>
              </a:rPr>
              <a:t>的</a:t>
            </a:r>
            <a:r>
              <a:rPr kumimoji="1" lang="zh-CN" altLang="en-US" sz="2400" b="1" dirty="0" smtClean="0">
                <a:solidFill>
                  <a:srgbClr val="FFFF00"/>
                </a:solidFill>
                <a:latin typeface="黑体" pitchFamily="49" charset="-122"/>
                <a:ea typeface="黑体" pitchFamily="49" charset="-122"/>
              </a:rPr>
              <a:t>路径</a:t>
            </a:r>
            <a:r>
              <a:rPr kumimoji="1" lang="zh-CN" altLang="en-US" sz="2400" b="1" dirty="0" smtClean="0">
                <a:latin typeface="黑体" pitchFamily="49" charset="-122"/>
                <a:ea typeface="黑体" pitchFamily="49" charset="-122"/>
              </a:rPr>
              <a:t>是有向的顶点序列</a:t>
            </a:r>
            <a:r>
              <a:rPr kumimoji="1" lang="zh-CN" altLang="zh-CN" sz="2400" b="1" dirty="0" smtClean="0">
                <a:latin typeface="Times New Roman" pitchFamily="18" charset="0"/>
                <a:ea typeface="黑体" pitchFamily="49" charset="-122"/>
                <a:cs typeface="Times New Roman" pitchFamily="18" charset="0"/>
              </a:rPr>
              <a:t>（</a:t>
            </a:r>
            <a:r>
              <a:rPr kumimoji="1" lang="en-US" altLang="zh-CN" sz="2400" b="1" dirty="0" smtClean="0">
                <a:latin typeface="Times New Roman" pitchFamily="18" charset="0"/>
                <a:ea typeface="黑体" pitchFamily="49" charset="-122"/>
                <a:cs typeface="Times New Roman" pitchFamily="18" charset="0"/>
              </a:rPr>
              <a:t>v=v</a:t>
            </a:r>
            <a:r>
              <a:rPr kumimoji="1" lang="en-US" altLang="zh-CN" sz="2400" b="1" baseline="-25000" dirty="0" smtClean="0">
                <a:latin typeface="Times New Roman" pitchFamily="18" charset="0"/>
                <a:ea typeface="黑体" pitchFamily="49" charset="-122"/>
                <a:cs typeface="Times New Roman" pitchFamily="18" charset="0"/>
              </a:rPr>
              <a:t>i0</a:t>
            </a:r>
            <a:r>
              <a:rPr kumimoji="1" lang="en-US" altLang="zh-CN" sz="2400" b="1" dirty="0" smtClean="0">
                <a:latin typeface="Times New Roman" pitchFamily="18" charset="0"/>
                <a:ea typeface="黑体" pitchFamily="49" charset="-122"/>
                <a:cs typeface="Times New Roman" pitchFamily="18" charset="0"/>
              </a:rPr>
              <a:t>, v</a:t>
            </a:r>
            <a:r>
              <a:rPr kumimoji="1" lang="en-US" altLang="zh-CN" sz="2400" b="1" baseline="-25000" dirty="0" smtClean="0">
                <a:latin typeface="Times New Roman" pitchFamily="18" charset="0"/>
                <a:ea typeface="黑体" pitchFamily="49" charset="-122"/>
                <a:cs typeface="Times New Roman" pitchFamily="18" charset="0"/>
              </a:rPr>
              <a:t>i1</a:t>
            </a:r>
            <a:r>
              <a:rPr kumimoji="1" lang="en-US" altLang="zh-CN" sz="2400" b="1" dirty="0" smtClean="0">
                <a:latin typeface="Times New Roman" pitchFamily="18" charset="0"/>
                <a:ea typeface="黑体" pitchFamily="49" charset="-122"/>
                <a:cs typeface="Times New Roman" pitchFamily="18" charset="0"/>
              </a:rPr>
              <a:t>,</a:t>
            </a:r>
          </a:p>
          <a:p>
            <a:pPr eaLnBrk="0" hangingPunct="0">
              <a:lnSpc>
                <a:spcPct val="40000"/>
              </a:lnSpc>
              <a:spcBef>
                <a:spcPct val="50000"/>
              </a:spcBef>
              <a:defRPr/>
            </a:pPr>
            <a:r>
              <a:rPr kumimoji="1" lang="en-US" altLang="zh-CN" sz="2400" b="1" dirty="0" smtClean="0">
                <a:latin typeface="Times New Roman" pitchFamily="18" charset="0"/>
                <a:ea typeface="黑体" pitchFamily="49" charset="-122"/>
                <a:cs typeface="Times New Roman" pitchFamily="18" charset="0"/>
              </a:rPr>
              <a:t> … , v</a:t>
            </a:r>
            <a:r>
              <a:rPr kumimoji="1" lang="en-US" altLang="zh-CN" sz="2400" b="1" baseline="-25000" dirty="0" smtClean="0">
                <a:latin typeface="Times New Roman" pitchFamily="18" charset="0"/>
                <a:ea typeface="黑体" pitchFamily="49" charset="-122"/>
                <a:cs typeface="Times New Roman" pitchFamily="18" charset="0"/>
              </a:rPr>
              <a:t>im=</a:t>
            </a:r>
            <a:r>
              <a:rPr kumimoji="1" lang="en-US" altLang="zh-CN" sz="2400" b="1" dirty="0" smtClean="0">
                <a:latin typeface="Times New Roman" pitchFamily="18" charset="0"/>
                <a:ea typeface="黑体" pitchFamily="49" charset="-122"/>
                <a:cs typeface="Times New Roman" pitchFamily="18" charset="0"/>
              </a:rPr>
              <a:t>v’</a:t>
            </a:r>
            <a:r>
              <a:rPr kumimoji="1" lang="zh-CN" altLang="en-US" sz="2400" b="1" dirty="0" smtClean="0">
                <a:latin typeface="Times New Roman" pitchFamily="18" charset="0"/>
                <a:ea typeface="黑体" pitchFamily="49" charset="-122"/>
                <a:cs typeface="Times New Roman" pitchFamily="18" charset="0"/>
              </a:rPr>
              <a:t>）</a:t>
            </a:r>
            <a:r>
              <a:rPr kumimoji="1" lang="zh-CN" altLang="en-US" sz="2400" b="1" dirty="0" smtClean="0">
                <a:latin typeface="黑体" pitchFamily="49" charset="-122"/>
                <a:ea typeface="黑体" pitchFamily="49" charset="-122"/>
              </a:rPr>
              <a:t> </a:t>
            </a:r>
            <a:r>
              <a:rPr kumimoji="1" lang="zh-CN" altLang="zh-CN" sz="2400" b="1" dirty="0" smtClean="0">
                <a:latin typeface="黑体" pitchFamily="49" charset="-122"/>
                <a:ea typeface="黑体" pitchFamily="49" charset="-122"/>
              </a:rPr>
              <a:t>其中，</a:t>
            </a:r>
            <a:r>
              <a:rPr kumimoji="1" lang="en-US" altLang="zh-CN" sz="2400" b="1" dirty="0" smtClean="0">
                <a:latin typeface="Times New Roman" pitchFamily="18" charset="0"/>
                <a:ea typeface="黑体" pitchFamily="49" charset="-122"/>
                <a:cs typeface="Times New Roman" pitchFamily="18" charset="0"/>
              </a:rPr>
              <a:t>&lt;v</a:t>
            </a:r>
            <a:r>
              <a:rPr kumimoji="1" lang="en-US" altLang="zh-CN" sz="2400" b="1" baseline="-25000" dirty="0" smtClean="0">
                <a:latin typeface="Times New Roman" pitchFamily="18" charset="0"/>
                <a:ea typeface="黑体" pitchFamily="49" charset="-122"/>
                <a:cs typeface="Times New Roman" pitchFamily="18" charset="0"/>
              </a:rPr>
              <a:t>ij-1</a:t>
            </a:r>
            <a:r>
              <a:rPr kumimoji="1" lang="en-US" altLang="zh-CN" sz="2400" b="1" dirty="0" smtClean="0">
                <a:latin typeface="Times New Roman" pitchFamily="18" charset="0"/>
                <a:ea typeface="黑体" pitchFamily="49" charset="-122"/>
                <a:cs typeface="Times New Roman" pitchFamily="18" charset="0"/>
              </a:rPr>
              <a:t>,v</a:t>
            </a:r>
            <a:r>
              <a:rPr kumimoji="1" lang="en-US" altLang="zh-CN" sz="2400" b="1" baseline="-25000" dirty="0" smtClean="0">
                <a:latin typeface="Times New Roman" pitchFamily="18" charset="0"/>
                <a:ea typeface="黑体" pitchFamily="49" charset="-122"/>
                <a:cs typeface="Times New Roman" pitchFamily="18" charset="0"/>
              </a:rPr>
              <a:t>ij</a:t>
            </a:r>
            <a:r>
              <a:rPr kumimoji="1" lang="en-US" altLang="zh-CN" sz="2400" b="1" dirty="0" smtClean="0">
                <a:latin typeface="Times New Roman" pitchFamily="18" charset="0"/>
                <a:ea typeface="黑体" pitchFamily="49" charset="-122"/>
                <a:cs typeface="Times New Roman" pitchFamily="18" charset="0"/>
              </a:rPr>
              <a:t> &gt;∈A, 1&lt;=j&lt;=m</a:t>
            </a:r>
          </a:p>
        </p:txBody>
      </p:sp>
      <p:sp>
        <p:nvSpPr>
          <p:cNvPr id="97285" name="Text Box 5"/>
          <p:cNvSpPr txBox="1">
            <a:spLocks noChangeArrowheads="1"/>
          </p:cNvSpPr>
          <p:nvPr/>
        </p:nvSpPr>
        <p:spPr bwMode="auto">
          <a:xfrm>
            <a:off x="539131" y="3140968"/>
            <a:ext cx="845626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defRPr/>
            </a:pPr>
            <a:r>
              <a:rPr kumimoji="1" lang="zh-CN" altLang="en-US" sz="2400" b="1" i="1" dirty="0">
                <a:solidFill>
                  <a:srgbClr val="FFFF00"/>
                </a:solidFill>
                <a:effectLst>
                  <a:outerShdw blurRad="38100" dist="38100" dir="2700000" algn="tl">
                    <a:srgbClr val="C0C0C0"/>
                  </a:outerShdw>
                </a:effectLst>
                <a:latin typeface="黑体" pitchFamily="49" charset="-122"/>
                <a:ea typeface="黑体" pitchFamily="49" charset="-122"/>
              </a:rPr>
              <a:t>几个概念：</a:t>
            </a:r>
            <a:endParaRPr kumimoji="1" lang="zh-CN" altLang="en-US" sz="2400" dirty="0">
              <a:solidFill>
                <a:srgbClr val="FFFF00"/>
              </a:solidFill>
              <a:latin typeface="黑体" pitchFamily="49" charset="-122"/>
              <a:ea typeface="黑体" pitchFamily="49" charset="-122"/>
            </a:endParaRPr>
          </a:p>
          <a:p>
            <a:pPr>
              <a:spcBef>
                <a:spcPct val="50000"/>
              </a:spcBef>
              <a:defRPr/>
            </a:pPr>
            <a:r>
              <a:rPr kumimoji="1" lang="zh-CN" altLang="en-US" sz="2400" b="1" dirty="0">
                <a:solidFill>
                  <a:schemeClr val="bg2">
                    <a:lumMod val="25000"/>
                    <a:lumOff val="75000"/>
                  </a:schemeClr>
                </a:solidFill>
                <a:effectLst>
                  <a:outerShdw blurRad="38100" dist="38100" dir="2700000" algn="tl">
                    <a:srgbClr val="C0C0C0"/>
                  </a:outerShdw>
                </a:effectLst>
                <a:latin typeface="黑体" pitchFamily="49" charset="-122"/>
                <a:ea typeface="黑体" pitchFamily="49" charset="-122"/>
              </a:rPr>
              <a:t>路径长度：</a:t>
            </a:r>
            <a:r>
              <a:rPr kumimoji="1" lang="zh-CN" altLang="en-US" sz="2400" b="1" dirty="0">
                <a:effectLst>
                  <a:outerShdw blurRad="38100" dist="38100" dir="2700000" algn="tl">
                    <a:srgbClr val="C0C0C0"/>
                  </a:outerShdw>
                </a:effectLst>
                <a:latin typeface="黑体" pitchFamily="49" charset="-122"/>
                <a:ea typeface="黑体" pitchFamily="49" charset="-122"/>
              </a:rPr>
              <a:t>路径上边或弧的数目</a:t>
            </a:r>
          </a:p>
          <a:p>
            <a:pPr>
              <a:spcBef>
                <a:spcPct val="50000"/>
              </a:spcBef>
              <a:defRPr/>
            </a:pPr>
            <a:r>
              <a:rPr kumimoji="1" lang="zh-CN" altLang="en-US" sz="2400" b="1" dirty="0">
                <a:solidFill>
                  <a:schemeClr val="bg2">
                    <a:lumMod val="25000"/>
                    <a:lumOff val="75000"/>
                  </a:schemeClr>
                </a:solidFill>
                <a:effectLst>
                  <a:outerShdw blurRad="38100" dist="38100" dir="2700000" algn="tl">
                    <a:srgbClr val="C0C0C0"/>
                  </a:outerShdw>
                </a:effectLst>
                <a:latin typeface="黑体" pitchFamily="49" charset="-122"/>
                <a:ea typeface="黑体" pitchFamily="49" charset="-122"/>
              </a:rPr>
              <a:t>回路或环</a:t>
            </a:r>
            <a:r>
              <a:rPr kumimoji="1" lang="zh-CN" altLang="en-US" sz="2400" b="1" dirty="0">
                <a:effectLst>
                  <a:outerShdw blurRad="38100" dist="38100" dir="2700000" algn="tl">
                    <a:srgbClr val="C0C0C0"/>
                  </a:outerShdw>
                </a:effectLst>
                <a:latin typeface="黑体" pitchFamily="49" charset="-122"/>
                <a:ea typeface="黑体" pitchFamily="49" charset="-122"/>
              </a:rPr>
              <a:t>：首尾顶点相同的路径，称为回路或环。即：</a:t>
            </a:r>
            <a:endParaRPr kumimoji="1" lang="zh-CN" altLang="en-US" sz="2400" dirty="0">
              <a:latin typeface="黑体" pitchFamily="49" charset="-122"/>
              <a:ea typeface="黑体" pitchFamily="49" charset="-122"/>
            </a:endParaRPr>
          </a:p>
          <a:p>
            <a:pPr>
              <a:spcBef>
                <a:spcPct val="50000"/>
              </a:spcBef>
              <a:defRPr/>
            </a:pPr>
            <a:r>
              <a:rPr kumimoji="1" lang="zh-CN" altLang="en-US" sz="2400" dirty="0">
                <a:latin typeface="黑体" pitchFamily="49" charset="-122"/>
                <a:ea typeface="黑体" pitchFamily="49" charset="-122"/>
              </a:rPr>
              <a:t>                    </a:t>
            </a:r>
            <a:r>
              <a:rPr kumimoji="1" lang="zh-CN" altLang="zh-CN" sz="2400" b="1" dirty="0">
                <a:effectLst>
                  <a:outerShdw blurRad="38100" dist="38100" dir="2700000" algn="tl">
                    <a:srgbClr val="C0C0C0"/>
                  </a:outerShdw>
                </a:effectLst>
                <a:latin typeface="黑体" pitchFamily="49" charset="-122"/>
                <a:ea typeface="黑体" pitchFamily="49" charset="-122"/>
              </a:rPr>
              <a:t>（</a:t>
            </a:r>
            <a:r>
              <a:rPr kumimoji="1" lang="en-US" altLang="zh-CN" sz="2400" b="1" dirty="0">
                <a:effectLst>
                  <a:outerShdw blurRad="38100" dist="38100" dir="2700000" algn="tl">
                    <a:srgbClr val="C0C0C0"/>
                  </a:outerShdw>
                </a:effectLst>
                <a:latin typeface="黑体" pitchFamily="49" charset="-122"/>
                <a:ea typeface="黑体" pitchFamily="49" charset="-122"/>
              </a:rPr>
              <a:t>v=v</a:t>
            </a:r>
            <a:r>
              <a:rPr kumimoji="1" lang="en-US" altLang="zh-CN" sz="2400" b="1" baseline="-25000" dirty="0">
                <a:effectLst>
                  <a:outerShdw blurRad="38100" dist="38100" dir="2700000" algn="tl">
                    <a:srgbClr val="C0C0C0"/>
                  </a:outerShdw>
                </a:effectLst>
                <a:latin typeface="黑体" pitchFamily="49" charset="-122"/>
                <a:ea typeface="黑体" pitchFamily="49" charset="-122"/>
              </a:rPr>
              <a:t>i0</a:t>
            </a:r>
            <a:r>
              <a:rPr kumimoji="1" lang="en-US" altLang="zh-CN" sz="2400" b="1" dirty="0">
                <a:effectLst>
                  <a:outerShdw blurRad="38100" dist="38100" dir="2700000" algn="tl">
                    <a:srgbClr val="C0C0C0"/>
                  </a:outerShdw>
                </a:effectLst>
                <a:latin typeface="黑体" pitchFamily="49" charset="-122"/>
                <a:ea typeface="黑体" pitchFamily="49" charset="-122"/>
              </a:rPr>
              <a:t>, v</a:t>
            </a:r>
            <a:r>
              <a:rPr kumimoji="1" lang="en-US" altLang="zh-CN" sz="2400" b="1" baseline="-25000" dirty="0">
                <a:effectLst>
                  <a:outerShdw blurRad="38100" dist="38100" dir="2700000" algn="tl">
                    <a:srgbClr val="C0C0C0"/>
                  </a:outerShdw>
                </a:effectLst>
                <a:latin typeface="黑体" pitchFamily="49" charset="-122"/>
                <a:ea typeface="黑体" pitchFamily="49" charset="-122"/>
              </a:rPr>
              <a:t>i1</a:t>
            </a:r>
            <a:r>
              <a:rPr kumimoji="1" lang="en-US" altLang="zh-CN" sz="2400" b="1" dirty="0">
                <a:effectLst>
                  <a:outerShdw blurRad="38100" dist="38100" dir="2700000" algn="tl">
                    <a:srgbClr val="C0C0C0"/>
                  </a:outerShdw>
                </a:effectLst>
                <a:latin typeface="黑体" pitchFamily="49" charset="-122"/>
                <a:ea typeface="黑体" pitchFamily="49" charset="-122"/>
              </a:rPr>
              <a:t>, … , v</a:t>
            </a:r>
            <a:r>
              <a:rPr kumimoji="1" lang="en-US" altLang="zh-CN" sz="2400" b="1" baseline="-25000" dirty="0">
                <a:effectLst>
                  <a:outerShdw blurRad="38100" dist="38100" dir="2700000" algn="tl">
                    <a:srgbClr val="C0C0C0"/>
                  </a:outerShdw>
                </a:effectLst>
                <a:latin typeface="黑体" pitchFamily="49" charset="-122"/>
                <a:ea typeface="黑体" pitchFamily="49" charset="-122"/>
              </a:rPr>
              <a:t>im</a:t>
            </a:r>
            <a:r>
              <a:rPr kumimoji="1" lang="en-US" altLang="zh-CN" sz="2400" b="1" dirty="0">
                <a:effectLst>
                  <a:outerShdw blurRad="38100" dist="38100" dir="2700000" algn="tl">
                    <a:srgbClr val="C0C0C0"/>
                  </a:outerShdw>
                </a:effectLst>
                <a:latin typeface="黑体" pitchFamily="49" charset="-122"/>
                <a:ea typeface="黑体" pitchFamily="49" charset="-122"/>
              </a:rPr>
              <a:t>=v’=v</a:t>
            </a:r>
            <a:r>
              <a:rPr kumimoji="1" lang="zh-CN" altLang="en-US" sz="2400" b="1" dirty="0">
                <a:effectLst>
                  <a:outerShdw blurRad="38100" dist="38100" dir="2700000" algn="tl">
                    <a:srgbClr val="C0C0C0"/>
                  </a:outerShdw>
                </a:effectLst>
                <a:latin typeface="黑体" pitchFamily="49" charset="-122"/>
                <a:ea typeface="黑体" pitchFamily="49" charset="-122"/>
              </a:rPr>
              <a:t>）</a:t>
            </a:r>
          </a:p>
          <a:p>
            <a:pPr>
              <a:spcBef>
                <a:spcPct val="50000"/>
              </a:spcBef>
              <a:defRPr/>
            </a:pPr>
            <a:r>
              <a:rPr kumimoji="1" lang="zh-CN" altLang="zh-CN" sz="2400" b="1" dirty="0">
                <a:solidFill>
                  <a:schemeClr val="bg2">
                    <a:lumMod val="25000"/>
                    <a:lumOff val="75000"/>
                  </a:schemeClr>
                </a:solidFill>
                <a:effectLst>
                  <a:outerShdw blurRad="38100" dist="38100" dir="2700000" algn="tl">
                    <a:srgbClr val="C0C0C0"/>
                  </a:outerShdw>
                </a:effectLst>
                <a:latin typeface="黑体" pitchFamily="49" charset="-122"/>
                <a:ea typeface="黑体" pitchFamily="49" charset="-122"/>
              </a:rPr>
              <a:t>简单路径</a:t>
            </a:r>
            <a:r>
              <a:rPr kumimoji="1" lang="zh-CN" altLang="zh-CN" sz="2400" b="1" dirty="0">
                <a:effectLst>
                  <a:outerShdw blurRad="38100" dist="38100" dir="2700000" algn="tl">
                    <a:srgbClr val="C0C0C0"/>
                  </a:outerShdw>
                </a:effectLst>
                <a:latin typeface="黑体" pitchFamily="49" charset="-122"/>
                <a:ea typeface="黑体" pitchFamily="49" charset="-122"/>
              </a:rPr>
              <a:t>：路径中不含相同顶点的路径</a:t>
            </a:r>
          </a:p>
          <a:p>
            <a:pPr>
              <a:spcBef>
                <a:spcPct val="50000"/>
              </a:spcBef>
              <a:defRPr/>
            </a:pPr>
            <a:r>
              <a:rPr kumimoji="1" lang="zh-CN" altLang="zh-CN" sz="2400" b="1" dirty="0">
                <a:solidFill>
                  <a:schemeClr val="bg2">
                    <a:lumMod val="25000"/>
                    <a:lumOff val="75000"/>
                  </a:schemeClr>
                </a:solidFill>
                <a:effectLst>
                  <a:outerShdw blurRad="38100" dist="38100" dir="2700000" algn="tl">
                    <a:srgbClr val="C0C0C0"/>
                  </a:outerShdw>
                </a:effectLst>
                <a:latin typeface="黑体" pitchFamily="49" charset="-122"/>
                <a:ea typeface="黑体" pitchFamily="49" charset="-122"/>
              </a:rPr>
              <a:t>简单回路</a:t>
            </a:r>
            <a:r>
              <a:rPr kumimoji="1" lang="zh-CN" altLang="zh-CN" sz="2400" b="1" dirty="0">
                <a:effectLst>
                  <a:outerShdw blurRad="38100" dist="38100" dir="2700000" algn="tl">
                    <a:srgbClr val="C0C0C0"/>
                  </a:outerShdw>
                </a:effectLst>
                <a:latin typeface="黑体" pitchFamily="49" charset="-122"/>
                <a:ea typeface="黑体" pitchFamily="49" charset="-122"/>
              </a:rPr>
              <a:t>：除首尾顶点外，路径中不含相同顶点的回路</a:t>
            </a:r>
            <a:endParaRPr kumimoji="1" lang="zh-CN" altLang="en-US" sz="2400" b="1" dirty="0">
              <a:effectLst>
                <a:outerShdw blurRad="38100" dist="38100" dir="2700000" algn="tl">
                  <a:srgbClr val="C0C0C0"/>
                </a:outerShdw>
              </a:effectLst>
              <a:latin typeface="黑体" pitchFamily="49" charset="-122"/>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additive="base">
                                        <p:cTn id="7" dur="500" fill="hold"/>
                                        <p:tgtEl>
                                          <p:spTgt spid="97284"/>
                                        </p:tgtEl>
                                        <p:attrNameLst>
                                          <p:attrName>ppt_x</p:attrName>
                                        </p:attrNameLst>
                                      </p:cBhvr>
                                      <p:tavLst>
                                        <p:tav tm="0">
                                          <p:val>
                                            <p:strVal val="0-#ppt_w/2"/>
                                          </p:val>
                                        </p:tav>
                                        <p:tav tm="100000">
                                          <p:val>
                                            <p:strVal val="#ppt_x"/>
                                          </p:val>
                                        </p:tav>
                                      </p:tavLst>
                                    </p:anim>
                                    <p:anim calcmode="lin" valueType="num">
                                      <p:cBhvr additive="base">
                                        <p:cTn id="8" dur="500" fill="hold"/>
                                        <p:tgtEl>
                                          <p:spTgt spid="972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5"/>
                                        </p:tgtEl>
                                        <p:attrNameLst>
                                          <p:attrName>style.visibility</p:attrName>
                                        </p:attrNameLst>
                                      </p:cBhvr>
                                      <p:to>
                                        <p:strVal val="visible"/>
                                      </p:to>
                                    </p:set>
                                    <p:anim calcmode="lin" valueType="num">
                                      <p:cBhvr additive="base">
                                        <p:cTn id="13" dur="500" fill="hold"/>
                                        <p:tgtEl>
                                          <p:spTgt spid="97285"/>
                                        </p:tgtEl>
                                        <p:attrNameLst>
                                          <p:attrName>ppt_x</p:attrName>
                                        </p:attrNameLst>
                                      </p:cBhvr>
                                      <p:tavLst>
                                        <p:tav tm="0">
                                          <p:val>
                                            <p:strVal val="0-#ppt_w/2"/>
                                          </p:val>
                                        </p:tav>
                                        <p:tav tm="100000">
                                          <p:val>
                                            <p:strVal val="#ppt_x"/>
                                          </p:val>
                                        </p:tav>
                                      </p:tavLst>
                                    </p:anim>
                                    <p:anim calcmode="lin" valueType="num">
                                      <p:cBhvr additive="base">
                                        <p:cTn id="14" dur="500" fill="hold"/>
                                        <p:tgtEl>
                                          <p:spTgt spid="97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5"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自定义 17">
      <a:dk1>
        <a:sysClr val="windowText" lastClr="000000"/>
      </a:dk1>
      <a:lt1>
        <a:sysClr val="window" lastClr="FFFFFF"/>
      </a:lt1>
      <a:dk2>
        <a:srgbClr val="004646"/>
      </a:dk2>
      <a:lt2>
        <a:srgbClr val="E1F0FF"/>
      </a:lt2>
      <a:accent1>
        <a:srgbClr val="FDEF8B"/>
      </a:accent1>
      <a:accent2>
        <a:srgbClr val="91FFFF"/>
      </a:accent2>
      <a:accent3>
        <a:srgbClr val="B8D69C"/>
      </a:accent3>
      <a:accent4>
        <a:srgbClr val="91FFFF"/>
      </a:accent4>
      <a:accent5>
        <a:srgbClr val="D8C5F8"/>
      </a:accent5>
      <a:accent6>
        <a:srgbClr val="23FFFE"/>
      </a:accent6>
      <a:hlink>
        <a:srgbClr val="D9BE02"/>
      </a:hlink>
      <a:folHlink>
        <a:srgbClr val="FDEF8B"/>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深绿色背景</Template>
  <TotalTime>620</TotalTime>
  <Words>3320</Words>
  <Application>Microsoft Office PowerPoint</Application>
  <PresentationFormat>全屏显示(4:3)</PresentationFormat>
  <Paragraphs>438</Paragraphs>
  <Slides>35</Slides>
  <Notes>0</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35</vt:i4>
      </vt:variant>
    </vt:vector>
  </HeadingPairs>
  <TitlesOfParts>
    <vt:vector size="49" baseType="lpstr">
      <vt:lpstr>黑体</vt:lpstr>
      <vt:lpstr>宋体</vt:lpstr>
      <vt:lpstr>幼圆</vt:lpstr>
      <vt:lpstr>Arial</vt:lpstr>
      <vt:lpstr>Goudy Old Style</vt:lpstr>
      <vt:lpstr>Times New Roman</vt:lpstr>
      <vt:lpstr>Wingdings</vt:lpstr>
      <vt:lpstr>Wingdings 2</vt:lpstr>
      <vt:lpstr>楷体_GB2312</vt:lpstr>
      <vt:lpstr>凤舞九天</vt:lpstr>
      <vt:lpstr>SmartDraw</vt:lpstr>
      <vt:lpstr>Equation</vt:lpstr>
      <vt:lpstr>Microsoft Office Visio 绘图</vt:lpstr>
      <vt:lpstr>Visio</vt:lpstr>
      <vt:lpstr>图的基本概念</vt:lpstr>
      <vt:lpstr>图的基本概念1</vt:lpstr>
      <vt:lpstr>PowerPoint 演示文稿</vt:lpstr>
      <vt:lpstr>图的基本概念1</vt:lpstr>
      <vt:lpstr>图的基本概念1</vt:lpstr>
      <vt:lpstr>图的基本概念1</vt:lpstr>
      <vt:lpstr>图的基本概念2</vt:lpstr>
      <vt:lpstr>$4.1 图—图的基本概念3</vt:lpstr>
      <vt:lpstr>图的基本概念4-路径</vt:lpstr>
      <vt:lpstr>图的基本概念5-连通</vt:lpstr>
      <vt:lpstr>图的基本概念5-连通</vt:lpstr>
      <vt:lpstr>图的基本概念6-生成树</vt:lpstr>
      <vt:lpstr>$4.1 图—图的基本概念7-子图</vt:lpstr>
      <vt:lpstr>$4.1 图—图的基本概念8-邻接顶点</vt:lpstr>
      <vt:lpstr>图的存储</vt:lpstr>
      <vt:lpstr>图的存储1-邻接矩阵</vt:lpstr>
      <vt:lpstr>PowerPoint 演示文稿</vt:lpstr>
      <vt:lpstr>图的存储1-邻接矩阵</vt:lpstr>
      <vt:lpstr>图的存储1-邻接矩阵</vt:lpstr>
      <vt:lpstr>PowerPoint 演示文稿</vt:lpstr>
      <vt:lpstr>PowerPoint 演示文稿</vt:lpstr>
      <vt:lpstr>图的存储2-邻接表</vt:lpstr>
      <vt:lpstr>图的存储2-邻接表</vt:lpstr>
      <vt:lpstr>图的存储2-邻接表</vt:lpstr>
      <vt:lpstr>图的存储2-邻接表</vt:lpstr>
      <vt:lpstr>$4.2 图—图的存储2-邻接表</vt:lpstr>
      <vt:lpstr>PowerPoint 演示文稿</vt:lpstr>
      <vt:lpstr>PowerPoint 演示文稿</vt:lpstr>
      <vt:lpstr>PowerPoint 演示文稿</vt:lpstr>
      <vt:lpstr>图的存储3--  十字链表（orthogonal  list）</vt:lpstr>
      <vt:lpstr>$4.2 图—图的存储3          十字链表（orthogonal  list）</vt:lpstr>
      <vt:lpstr>图的存储3---十字链表（orthogonal  list）</vt:lpstr>
      <vt:lpstr>图的存储4-邻接多重表</vt:lpstr>
      <vt:lpstr>图的存储4-邻接多重表</vt:lpstr>
      <vt:lpstr>作业   4.7习题（P175）</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数据结构与算法</dc:title>
  <dc:creator>User</dc:creator>
  <cp:lastModifiedBy>sync</cp:lastModifiedBy>
  <cp:revision>76</cp:revision>
  <dcterms:created xsi:type="dcterms:W3CDTF">2010-07-21T07:12:04Z</dcterms:created>
  <dcterms:modified xsi:type="dcterms:W3CDTF">2014-11-03T07:59:54Z</dcterms:modified>
</cp:coreProperties>
</file>