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11"/>
  </p:notesMasterIdLst>
  <p:sldIdLst>
    <p:sldId id="277" r:id="rId2"/>
    <p:sldId id="278" r:id="rId3"/>
    <p:sldId id="299" r:id="rId4"/>
    <p:sldId id="279" r:id="rId5"/>
    <p:sldId id="280" r:id="rId6"/>
    <p:sldId id="300" r:id="rId7"/>
    <p:sldId id="281" r:id="rId8"/>
    <p:sldId id="297" r:id="rId9"/>
    <p:sldId id="298" r:id="rId1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CC0000"/>
    <a:srgbClr val="00001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27" autoAdjust="0"/>
  </p:normalViewPr>
  <p:slideViewPr>
    <p:cSldViewPr>
      <p:cViewPr varScale="1">
        <p:scale>
          <a:sx n="90" d="100"/>
          <a:sy n="90" d="100"/>
        </p:scale>
        <p:origin x="102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150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F5B23-8238-4D89-87E3-0FE2E4604F21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41342-A2B6-41A1-97F0-EDEF8BD27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17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41342-A2B6-41A1-97F0-EDEF8BD27B2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041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2" y="5214950"/>
            <a:ext cx="1962897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214423"/>
            <a:ext cx="103632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978" y="2759582"/>
            <a:ext cx="8134045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F41B8A-C436-4335-BFEE-8E0D1D964A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892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500177"/>
            <a:ext cx="109728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9071-CFF5-4E3B-B0AB-39782972E256}" type="datetime1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</a:t>
            </a:r>
            <a:r>
              <a:rPr lang="en-US" altLang="zh-CN" smtClean="0"/>
              <a:t>.</a:t>
            </a:r>
            <a:r>
              <a:rPr lang="zh-CN" altLang="en-US" smtClean="0"/>
              <a:t>计算机学院</a:t>
            </a:r>
            <a:r>
              <a:rPr lang="en-US" altLang="zh-CN" smtClean="0"/>
              <a:t>.</a:t>
            </a:r>
            <a:r>
              <a:rPr lang="zh-CN" altLang="en-US" smtClean="0"/>
              <a:t>数据结构与算法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892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15525" y="274638"/>
            <a:ext cx="1866875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9010675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BD1F-DE98-4C29-8281-9EC9927620DF}" type="datetime1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</a:t>
            </a:r>
            <a:r>
              <a:rPr lang="en-US" altLang="zh-CN" smtClean="0"/>
              <a:t>.</a:t>
            </a:r>
            <a:r>
              <a:rPr lang="zh-CN" altLang="en-US" smtClean="0"/>
              <a:t>计算机学院</a:t>
            </a:r>
            <a:r>
              <a:rPr lang="en-US" altLang="zh-CN" smtClean="0"/>
              <a:t>.</a:t>
            </a:r>
            <a:r>
              <a:rPr lang="zh-CN" altLang="en-US" smtClean="0"/>
              <a:t>数据结构与算法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858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6401" y="1981200"/>
            <a:ext cx="5592233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01834" y="1981200"/>
            <a:ext cx="5592233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01834" y="4000500"/>
            <a:ext cx="5592233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</a:t>
            </a:r>
            <a:r>
              <a:rPr lang="en-US" altLang="zh-CN"/>
              <a:t>.</a:t>
            </a:r>
            <a:r>
              <a:rPr lang="zh-CN" altLang="en-US"/>
              <a:t>计算机学院</a:t>
            </a:r>
            <a:r>
              <a:rPr lang="en-US" altLang="zh-CN"/>
              <a:t>.</a:t>
            </a:r>
            <a:r>
              <a:rPr lang="zh-CN" altLang="en-US"/>
              <a:t>数据结构与算法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50384" y="53181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2F51B-6D66-44CF-B703-2BED0C38FE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340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892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CD6D-7520-4B34-A5A3-E8385FA3AFC6}" type="datetime1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8E726-913B-4260-B280-48D03E1BFA7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14337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643183"/>
            <a:ext cx="103632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5D47-465E-4A05-802B-049480555B6D}" type="datetime1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</a:t>
            </a:r>
            <a:r>
              <a:rPr lang="en-US" altLang="zh-CN" smtClean="0"/>
              <a:t>.</a:t>
            </a:r>
            <a:r>
              <a:rPr lang="zh-CN" altLang="en-US" smtClean="0"/>
              <a:t>计算机学院</a:t>
            </a:r>
            <a:r>
              <a:rPr lang="en-US" altLang="zh-CN" smtClean="0"/>
              <a:t>.</a:t>
            </a:r>
            <a:r>
              <a:rPr lang="zh-CN" altLang="en-US" smtClean="0"/>
              <a:t>数据结构与算法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9974181" y="0"/>
            <a:ext cx="2217819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873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</a:t>
            </a:r>
            <a:r>
              <a:rPr lang="en-US" altLang="zh-CN" smtClean="0"/>
              <a:t>.</a:t>
            </a:r>
            <a:r>
              <a:rPr lang="zh-CN" altLang="en-US" smtClean="0"/>
              <a:t>计算机学院</a:t>
            </a:r>
            <a:r>
              <a:rPr lang="en-US" altLang="zh-CN" smtClean="0"/>
              <a:t>.</a:t>
            </a:r>
            <a:r>
              <a:rPr lang="zh-CN" altLang="en-US" smtClean="0"/>
              <a:t>数据结构与算法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8544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</a:t>
            </a:r>
            <a:r>
              <a:rPr lang="en-US" altLang="zh-CN" smtClean="0"/>
              <a:t>.</a:t>
            </a:r>
            <a:r>
              <a:rPr lang="zh-CN" altLang="en-US" smtClean="0"/>
              <a:t>计算机学院</a:t>
            </a:r>
            <a:r>
              <a:rPr lang="en-US" altLang="zh-CN" smtClean="0"/>
              <a:t>.</a:t>
            </a:r>
            <a:r>
              <a:rPr lang="zh-CN" altLang="en-US" smtClean="0"/>
              <a:t>数据结构与算法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892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</a:t>
            </a:r>
            <a:r>
              <a:rPr lang="en-US" altLang="zh-CN" smtClean="0"/>
              <a:t>.</a:t>
            </a:r>
            <a:r>
              <a:rPr lang="zh-CN" altLang="en-US" smtClean="0"/>
              <a:t>计算机学院</a:t>
            </a:r>
            <a:r>
              <a:rPr lang="en-US" altLang="zh-CN" smtClean="0"/>
              <a:t>.</a:t>
            </a:r>
            <a:r>
              <a:rPr lang="zh-CN" altLang="en-US" smtClean="0"/>
              <a:t>数据结构与算法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892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</a:t>
            </a:r>
            <a:r>
              <a:rPr lang="en-US" altLang="zh-CN" smtClean="0"/>
              <a:t>.</a:t>
            </a:r>
            <a:r>
              <a:rPr lang="zh-CN" altLang="en-US" smtClean="0"/>
              <a:t>计算机学院</a:t>
            </a:r>
            <a:r>
              <a:rPr lang="en-US" altLang="zh-CN" smtClean="0"/>
              <a:t>.</a:t>
            </a:r>
            <a:r>
              <a:rPr lang="zh-CN" altLang="en-US" smtClean="0"/>
              <a:t>数据结构与算法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65AE72-A519-4FF6-934E-BCB84FDF223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897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901" y="5357826"/>
            <a:ext cx="10968300" cy="768028"/>
          </a:xfrm>
        </p:spPr>
        <p:txBody>
          <a:bodyPr anchor="ctr"/>
          <a:lstStyle>
            <a:lvl1pPr algn="ctr">
              <a:defRPr lang="zh-CN" altLang="en-US" sz="3600" b="1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843" y="428605"/>
            <a:ext cx="6815667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572115" y="1357298"/>
            <a:ext cx="4011084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1D29-8BEE-49F3-AF49-7A09F617BF67}" type="datetime1">
              <a:rPr lang="en-US" smtClean="0"/>
              <a:pPr/>
              <a:t>9/28/2017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</a:t>
            </a:r>
            <a:r>
              <a:rPr lang="en-US" altLang="zh-CN" smtClean="0"/>
              <a:t>.</a:t>
            </a:r>
            <a:r>
              <a:rPr lang="zh-CN" altLang="en-US" smtClean="0"/>
              <a:t>计算机学院</a:t>
            </a:r>
            <a:r>
              <a:rPr lang="en-US" altLang="zh-CN" smtClean="0"/>
              <a:t>.</a:t>
            </a:r>
            <a:r>
              <a:rPr lang="zh-CN" altLang="en-US" smtClean="0"/>
              <a:t>数据结构与算法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892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064" y="214290"/>
            <a:ext cx="9931469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1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08020" y="1000108"/>
            <a:ext cx="993648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04001" y="6243634"/>
            <a:ext cx="4240500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12800" y="6492879"/>
            <a:ext cx="2235179" cy="365125"/>
          </a:xfrm>
        </p:spPr>
        <p:txBody>
          <a:bodyPr/>
          <a:lstStyle/>
          <a:p>
            <a:fld id="{7EB273CF-8910-423E-9890-FC81E25E5084}" type="datetime1">
              <a:rPr lang="en-US" smtClean="0"/>
              <a:pPr/>
              <a:t>9/28/2017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47979" y="6492877"/>
            <a:ext cx="3524275" cy="365125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电子科技</a:t>
            </a:r>
            <a:r>
              <a:rPr lang="en-US" altLang="zh-CN" smtClean="0"/>
              <a:t>.</a:t>
            </a:r>
            <a:r>
              <a:rPr lang="zh-CN" altLang="en-US" smtClean="0"/>
              <a:t>计算机学院</a:t>
            </a:r>
            <a:r>
              <a:rPr lang="en-US" altLang="zh-CN" smtClean="0"/>
              <a:t>.</a:t>
            </a:r>
            <a:r>
              <a:rPr lang="zh-CN" altLang="en-US" smtClean="0"/>
              <a:t>数据结构与算法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10764" y="5347005"/>
            <a:ext cx="11616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368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电子科技</a:t>
            </a:r>
            <a:r>
              <a:rPr lang="en-US" altLang="zh-CN" smtClean="0"/>
              <a:t>.</a:t>
            </a:r>
            <a:r>
              <a:rPr lang="zh-CN" altLang="en-US" smtClean="0"/>
              <a:t>计算机学院</a:t>
            </a:r>
            <a:r>
              <a:rPr lang="en-US" altLang="zh-CN" smtClean="0"/>
              <a:t>.</a:t>
            </a:r>
            <a:r>
              <a:rPr lang="zh-CN" altLang="en-US" smtClean="0"/>
              <a:t>数据结构与算法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1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黑体" pitchFamily="49" charset="-122"/>
          <a:ea typeface="黑体" pitchFamily="49" charset="-122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11424" y="1196752"/>
            <a:ext cx="3744416" cy="666563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4000" b="0" dirty="0">
                <a:solidFill>
                  <a:srgbClr val="5B9BD5">
                    <a:lumMod val="75000"/>
                  </a:srgb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5.2.2</a:t>
            </a:r>
            <a:r>
              <a:rPr lang="zh-CN" altLang="en-US" sz="4000" b="0" dirty="0">
                <a:solidFill>
                  <a:srgbClr val="5B9BD5">
                    <a:lumMod val="75000"/>
                  </a:srgb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图的存储</a:t>
            </a:r>
          </a:p>
        </p:txBody>
      </p:sp>
      <p:sp>
        <p:nvSpPr>
          <p:cNvPr id="2458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23392" y="2091525"/>
            <a:ext cx="10972800" cy="2692895"/>
          </a:xfrm>
        </p:spPr>
        <p:txBody>
          <a:bodyPr/>
          <a:lstStyle/>
          <a:p>
            <a:pPr fontAlgn="auto">
              <a:buFont typeface="Arial" pitchFamily="34" charset="0"/>
              <a:buChar char="•"/>
              <a:defRPr/>
            </a:pPr>
            <a:r>
              <a:rPr lang="zh-CN" altLang="en-US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回忆</a:t>
            </a:r>
            <a:r>
              <a:rPr lang="en-US" altLang="zh-CN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路由协议设问题中</a:t>
            </a:r>
            <a:r>
              <a:rPr lang="en-US" altLang="zh-CN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需要存储路由器和网关的信息</a:t>
            </a:r>
            <a:r>
              <a:rPr lang="en-US" altLang="zh-CN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路由相互之间是否有通路及</a:t>
            </a:r>
            <a:r>
              <a:rPr lang="zh-CN" altLang="en-US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通路</a:t>
            </a:r>
            <a:r>
              <a:rPr lang="zh-CN" altLang="en-US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长度三个信息</a:t>
            </a:r>
            <a:r>
              <a:rPr lang="en-US" altLang="zh-CN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即使部分问题不牵涉通路长度</a:t>
            </a:r>
            <a:r>
              <a:rPr lang="en-US" altLang="zh-CN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图的权值</a:t>
            </a:r>
            <a:r>
              <a:rPr lang="en-US" altLang="zh-CN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zh-CN" altLang="en-US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也至少需要存储图的顶点和边的两方面信息</a:t>
            </a:r>
            <a:r>
              <a:rPr lang="en-US" altLang="zh-CN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如何存储</a:t>
            </a:r>
            <a:r>
              <a:rPr lang="en-US" altLang="zh-CN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2423592" y="4807260"/>
            <a:ext cx="7129463" cy="58477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仍然有顺序存储和链式存储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种方法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1" grpId="0" build="p"/>
      <p:bldP spid="1034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43472" y="1340768"/>
            <a:ext cx="4608512" cy="710952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 b="0" dirty="0">
                <a:solidFill>
                  <a:srgbClr val="5B9BD5">
                    <a:lumMod val="75000"/>
                  </a:srgb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图的存储</a:t>
            </a:r>
            <a:r>
              <a:rPr lang="en-US" altLang="zh-CN" sz="3600" b="0" dirty="0">
                <a:solidFill>
                  <a:srgbClr val="5B9BD5">
                    <a:lumMod val="75000"/>
                  </a:srgb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3600" b="0" dirty="0">
                <a:solidFill>
                  <a:srgbClr val="5B9BD5">
                    <a:lumMod val="75000"/>
                  </a:srgb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邻接矩阵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1581572" y="2294370"/>
            <a:ext cx="533479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一、数组表示法（邻接矩阵）</a:t>
            </a:r>
            <a:endParaRPr kumimoji="1" lang="zh-CN" altLang="en-US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279576" y="3029463"/>
            <a:ext cx="7632848" cy="1637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设图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G=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{E}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）有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个顶点，则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的邻接矩阵定义为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阶方阵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其中：</a:t>
            </a: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108671"/>
              </p:ext>
            </p:extLst>
          </p:nvPr>
        </p:nvGraphicFramePr>
        <p:xfrm>
          <a:off x="3863751" y="4348302"/>
          <a:ext cx="5810759" cy="1312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2" name="Equation" r:id="rId3" imgW="2298700" imgH="558800" progId="Equation.DSMT4">
                  <p:embed/>
                </p:oleObj>
              </mc:Choice>
              <mc:Fallback>
                <p:oleObj name="Equation" r:id="rId3" imgW="2298700" imgH="558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751" y="4348302"/>
                        <a:ext cx="5810759" cy="1312946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104452" grpId="0"/>
      <p:bldP spid="225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554157"/>
              </p:ext>
            </p:extLst>
          </p:nvPr>
        </p:nvGraphicFramePr>
        <p:xfrm>
          <a:off x="6312024" y="3068960"/>
          <a:ext cx="4301752" cy="2164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SmartDraw" r:id="rId3" imgW="2999232" imgH="1417320" progId="SmartDraw.2">
                  <p:embed/>
                </p:oleObj>
              </mc:Choice>
              <mc:Fallback>
                <p:oleObj name="SmartDraw" r:id="rId3" imgW="2999232" imgH="141732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2024" y="3068960"/>
                        <a:ext cx="4301752" cy="216480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159206"/>
              </p:ext>
            </p:extLst>
          </p:nvPr>
        </p:nvGraphicFramePr>
        <p:xfrm>
          <a:off x="1592807" y="3066799"/>
          <a:ext cx="4529567" cy="2183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Equation" r:id="rId5" imgW="2692400" imgH="977900" progId="Equation.DSMT4">
                  <p:embed/>
                </p:oleObj>
              </mc:Choice>
              <mc:Fallback>
                <p:oleObj name="Equation" r:id="rId5" imgW="2692400" imgH="977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807" y="3066799"/>
                        <a:ext cx="4529567" cy="218358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1518121" y="2204864"/>
            <a:ext cx="44069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G2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的邻接矩阵</a:t>
            </a:r>
          </a:p>
        </p:txBody>
      </p:sp>
      <p:sp>
        <p:nvSpPr>
          <p:cNvPr id="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43472" y="1340768"/>
            <a:ext cx="4608512" cy="710952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 b="0" dirty="0">
                <a:solidFill>
                  <a:srgbClr val="5B9BD5">
                    <a:lumMod val="75000"/>
                  </a:srgb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图的存储</a:t>
            </a:r>
            <a:r>
              <a:rPr lang="en-US" altLang="zh-CN" sz="3600" b="0" dirty="0">
                <a:solidFill>
                  <a:srgbClr val="5B9BD5">
                    <a:lumMod val="75000"/>
                  </a:srgb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3600" b="0" dirty="0">
                <a:solidFill>
                  <a:srgbClr val="5B9BD5">
                    <a:lumMod val="75000"/>
                  </a:srgb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邻接矩阵</a:t>
            </a:r>
          </a:p>
        </p:txBody>
      </p:sp>
    </p:spTree>
    <p:extLst>
      <p:ext uri="{BB962C8B-B14F-4D97-AF65-F5344CB8AC3E}">
        <p14:creationId xmlns:p14="http://schemas.microsoft.com/office/powerpoint/2010/main" val="283666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1775520" y="905586"/>
            <a:ext cx="7645588" cy="147732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邻接矩阵的特点：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判定两个顶点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Vj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是否关联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只需判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kumimoji="1"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是否为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求顶点的度容易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</p:txBody>
      </p:sp>
      <p:grpSp>
        <p:nvGrpSpPr>
          <p:cNvPr id="105477" name="Group 5"/>
          <p:cNvGrpSpPr>
            <a:grpSpLocks/>
          </p:cNvGrpSpPr>
          <p:nvPr/>
        </p:nvGrpSpPr>
        <p:grpSpPr bwMode="auto">
          <a:xfrm>
            <a:off x="767408" y="2708920"/>
            <a:ext cx="10256580" cy="3831916"/>
            <a:chOff x="798" y="1987"/>
            <a:chExt cx="5454" cy="2006"/>
          </a:xfrm>
        </p:grpSpPr>
        <p:sp>
          <p:nvSpPr>
            <p:cNvPr id="105478" name="Text Box 6"/>
            <p:cNvSpPr txBox="1">
              <a:spLocks noChangeArrowheads="1"/>
            </p:cNvSpPr>
            <p:nvPr/>
          </p:nvSpPr>
          <p:spPr bwMode="auto">
            <a:xfrm>
              <a:off x="798" y="3051"/>
              <a:ext cx="3630" cy="6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r>
                <a:rPr kumimoji="1" lang="en-US" altLang="zh-CN" sz="2400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有向图中</a:t>
              </a:r>
              <a:r>
                <a:rPr kumimoji="1" lang="zh-CN" altLang="en-US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kumimoji="1" lang="en-US" altLang="zh-CN" sz="2400" i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TD(Vi</a:t>
              </a:r>
              <a:r>
                <a:rPr kumimoji="1" lang="en-US" altLang="zh-CN" sz="2400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)=OD(Vi)+ID(Vi)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kumimoji="1" lang="en-US" altLang="zh-CN" sz="2400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kumimoji="1" lang="en-US" altLang="zh-CN" sz="2400" i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kumimoji="1" lang="en-US" altLang="zh-CN" sz="2000" i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            </a:t>
              </a:r>
              <a:r>
                <a:rPr kumimoji="1" lang="en-US" altLang="zh-CN" sz="2000" i="1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kumimoji="1" lang="en-US" altLang="zh-CN" sz="24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kumimoji="1" lang="en-US" altLang="zh-CN" sz="2400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                                                                 = </a:t>
              </a:r>
              <a:r>
                <a:rPr kumimoji="1" lang="en-US" altLang="zh-CN" sz="3200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∑</a:t>
              </a:r>
              <a:r>
                <a:rPr kumimoji="1" lang="en-US" altLang="zh-CN" sz="2000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A[</a:t>
              </a:r>
              <a:r>
                <a:rPr kumimoji="1" lang="en-US" altLang="zh-CN" sz="2000" i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i,j</a:t>
              </a:r>
              <a:r>
                <a:rPr kumimoji="1" lang="en-US" altLang="zh-CN" sz="2000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]+</a:t>
              </a:r>
              <a:r>
                <a:rPr kumimoji="1" lang="en-US" altLang="zh-CN" sz="3200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∑</a:t>
              </a:r>
              <a:r>
                <a:rPr kumimoji="1" lang="en-US" altLang="zh-CN" sz="2000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A[</a:t>
              </a:r>
              <a:r>
                <a:rPr kumimoji="1" lang="en-US" altLang="zh-CN" sz="2000" i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j,i</a:t>
              </a:r>
              <a:r>
                <a:rPr kumimoji="1" lang="en-US" altLang="zh-CN" sz="2000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kumimoji="1" lang="en-US" altLang="zh-CN" sz="2400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kumimoji="1" lang="en-US" altLang="zh-CN" sz="2000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</a:t>
              </a:r>
              <a:r>
                <a:rPr kumimoji="1" lang="en-US" altLang="zh-CN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kumimoji="1" lang="en-US" altLang="zh-CN" sz="2000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    j=1</a:t>
              </a:r>
              <a:endParaRPr kumimoji="1" lang="en-US" altLang="zh-CN" sz="24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479" name="Text Box 7"/>
            <p:cNvSpPr txBox="1">
              <a:spLocks noChangeArrowheads="1"/>
            </p:cNvSpPr>
            <p:nvPr/>
          </p:nvSpPr>
          <p:spPr bwMode="auto">
            <a:xfrm>
              <a:off x="798" y="1987"/>
              <a:ext cx="2537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kumimoji="1"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</a:t>
              </a:r>
              <a:r>
                <a:rPr kumimoji="1"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         </a:t>
              </a:r>
              <a:r>
                <a:rPr kumimoji="1"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1" lang="en-US" altLang="zh-CN" sz="20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kumimoji="1"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"/>
                </a:lnSpc>
                <a:spcBef>
                  <a:spcPct val="50000"/>
                </a:spcBef>
                <a:buFontTx/>
                <a:buChar char="•"/>
                <a:defRPr/>
              </a:pPr>
              <a:r>
                <a:rPr kumimoji="1" lang="en-US" altLang="zh-CN" sz="2400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无向图中：</a:t>
              </a:r>
              <a:r>
                <a:rPr kumimoji="1"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TD(Vi)=</a:t>
              </a:r>
              <a:r>
                <a:rPr kumimoji="1"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∑</a:t>
              </a:r>
              <a:r>
                <a:rPr kumimoji="1"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A[</a:t>
              </a:r>
              <a:r>
                <a:rPr kumimoji="1" lang="en-US" altLang="zh-CN" sz="20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i,j</a:t>
              </a:r>
              <a:r>
                <a:rPr kumimoji="1"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]=</a:t>
              </a:r>
              <a:r>
                <a:rPr kumimoji="1"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∑</a:t>
              </a:r>
              <a:r>
                <a:rPr kumimoji="1"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A[</a:t>
              </a:r>
              <a:r>
                <a:rPr kumimoji="1" lang="en-US" altLang="zh-CN" sz="20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j,i</a:t>
              </a:r>
              <a:r>
                <a:rPr kumimoji="1"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</a:t>
              </a:r>
              <a:r>
                <a:rPr kumimoji="1"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kumimoji="1"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</a:t>
              </a:r>
              <a:r>
                <a:rPr kumimoji="1"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=1        </a:t>
              </a:r>
              <a:r>
                <a:rPr kumimoji="1"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kumimoji="1"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</a:t>
              </a:r>
              <a:r>
                <a:rPr kumimoji="1"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=1</a:t>
              </a:r>
              <a:endPara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</a:p>
          </p:txBody>
        </p:sp>
        <p:sp>
          <p:nvSpPr>
            <p:cNvPr id="105480" name="Text Box 8"/>
            <p:cNvSpPr txBox="1">
              <a:spLocks noChangeArrowheads="1"/>
            </p:cNvSpPr>
            <p:nvPr/>
          </p:nvSpPr>
          <p:spPr bwMode="auto">
            <a:xfrm>
              <a:off x="883" y="2492"/>
              <a:ext cx="5322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即</a:t>
              </a:r>
              <a:r>
                <a:rPr kumimoji="1"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顶点</a:t>
              </a:r>
              <a:r>
                <a:rPr kumimoji="1"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Vi</a:t>
              </a:r>
              <a:r>
                <a:rPr kumimoji="1"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的度等于邻接矩阵中第</a:t>
              </a:r>
              <a:r>
                <a:rPr kumimoji="1"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kumimoji="1"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行（或第</a:t>
              </a:r>
              <a:r>
                <a:rPr kumimoji="1"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kumimoji="1"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列）的元素之和（非</a:t>
              </a:r>
              <a:r>
                <a:rPr kumimoji="1"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kumimoji="1"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元素个数）。</a:t>
              </a:r>
            </a:p>
          </p:txBody>
        </p:sp>
        <p:sp>
          <p:nvSpPr>
            <p:cNvPr id="105481" name="Text Box 9"/>
            <p:cNvSpPr txBox="1">
              <a:spLocks noChangeArrowheads="1"/>
            </p:cNvSpPr>
            <p:nvPr/>
          </p:nvSpPr>
          <p:spPr bwMode="auto">
            <a:xfrm>
              <a:off x="2453" y="3474"/>
              <a:ext cx="3799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即顶点</a:t>
              </a:r>
              <a:r>
                <a:rPr kumimoji="1"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Vi</a:t>
              </a:r>
              <a:r>
                <a:rPr kumimoji="1"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的出度为邻接矩阵中第</a:t>
              </a:r>
              <a:r>
                <a:rPr kumimoji="1"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kumimoji="1"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行元素之和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kumimoji="1"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 顶点</a:t>
              </a:r>
              <a:r>
                <a:rPr kumimoji="1"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Vi</a:t>
              </a:r>
              <a:r>
                <a:rPr kumimoji="1"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的入度为邻接矩阵中第</a:t>
              </a:r>
              <a:r>
                <a:rPr kumimoji="1"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kumimoji="1"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列元素之和</a:t>
              </a:r>
              <a:endPara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54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nimBg="1" autoUpdateAnimBg="0"/>
      <p:bldP spid="10547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9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452719"/>
              </p:ext>
            </p:extLst>
          </p:nvPr>
        </p:nvGraphicFramePr>
        <p:xfrm>
          <a:off x="2091740" y="4005064"/>
          <a:ext cx="7977349" cy="1623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3" name="Equation" r:id="rId3" imgW="2933700" imgH="596900" progId="Equation.DSMT4">
                  <p:embed/>
                </p:oleObj>
              </mc:Choice>
              <mc:Fallback>
                <p:oleObj name="Equation" r:id="rId3" imgW="2933700" imgH="596900" progId="Equation.DSMT4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1740" y="4005064"/>
                        <a:ext cx="7977349" cy="162391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262651" y="2124437"/>
            <a:ext cx="9450796" cy="130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是带权图，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800" baseline="-25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ij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是边（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800" baseline="-25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,v</a:t>
            </a:r>
            <a:r>
              <a:rPr lang="en-US" altLang="zh-CN" sz="2800" baseline="-25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）或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800" baseline="-25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,v</a:t>
            </a:r>
            <a:r>
              <a:rPr lang="en-US" altLang="zh-CN" sz="2800" baseline="-25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的权，则其邻接矩阵定义为： </a:t>
            </a:r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5895684" y="3538648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kumimoji="1" lang="zh-CN" altLang="zh-CN" sz="3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27448" y="1309224"/>
            <a:ext cx="4608512" cy="710952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 b="0" dirty="0">
                <a:solidFill>
                  <a:srgbClr val="5B9BD5">
                    <a:lumMod val="75000"/>
                  </a:srgb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图的存储</a:t>
            </a:r>
            <a:r>
              <a:rPr lang="en-US" altLang="zh-CN" sz="3600" b="0" dirty="0">
                <a:solidFill>
                  <a:srgbClr val="5B9BD5">
                    <a:lumMod val="75000"/>
                  </a:srgb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3600" b="0" dirty="0">
                <a:solidFill>
                  <a:srgbClr val="5B9BD5">
                    <a:lumMod val="75000"/>
                  </a:srgb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邻接矩阵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6003635" y="2026952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kumimoji="1" lang="zh-CN" altLang="zh-CN" sz="3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065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188658"/>
              </p:ext>
            </p:extLst>
          </p:nvPr>
        </p:nvGraphicFramePr>
        <p:xfrm>
          <a:off x="1703513" y="2688543"/>
          <a:ext cx="7488832" cy="33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SmartDraw" r:id="rId3" imgW="5166360" imgH="2552700" progId="SmartDraw.2">
                  <p:embed/>
                </p:oleObj>
              </mc:Choice>
              <mc:Fallback>
                <p:oleObj name="SmartDraw" r:id="rId3" imgW="5166360" imgH="255270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3" y="2688543"/>
                        <a:ext cx="7488832" cy="33876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71464" y="1937644"/>
            <a:ext cx="1872208" cy="648951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endParaRPr lang="zh-CN" altLang="en-US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>
          <a:xfrm>
            <a:off x="1127448" y="1124744"/>
            <a:ext cx="4608512" cy="71095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1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algn="ctr" fontAlgn="auto">
              <a:lnSpc>
                <a:spcPct val="90000"/>
              </a:lnSpc>
              <a:spcAft>
                <a:spcPts val="0"/>
              </a:spcAft>
            </a:pPr>
            <a:r>
              <a:rPr lang="zh-CN" altLang="en-US" sz="3600" b="0" dirty="0" smtClean="0">
                <a:solidFill>
                  <a:srgbClr val="5B9BD5">
                    <a:lumMod val="75000"/>
                  </a:srgb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图的存储</a:t>
            </a:r>
            <a:r>
              <a:rPr lang="en-US" altLang="zh-CN" sz="3600" b="0" dirty="0" smtClean="0">
                <a:solidFill>
                  <a:srgbClr val="5B9BD5">
                    <a:lumMod val="75000"/>
                  </a:srgb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3600" b="0" dirty="0" smtClean="0">
                <a:solidFill>
                  <a:srgbClr val="5B9BD5">
                    <a:lumMod val="75000"/>
                  </a:srgb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邻接矩阵</a:t>
            </a:r>
            <a:endParaRPr lang="zh-CN" altLang="en-US" sz="3600" b="0" dirty="0">
              <a:solidFill>
                <a:srgbClr val="5B9BD5">
                  <a:lumMod val="75000"/>
                </a:srgb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448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1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3" dur="1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551384" y="1118120"/>
            <a:ext cx="1930842" cy="654597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 b="0" dirty="0" smtClean="0">
                <a:solidFill>
                  <a:srgbClr val="5B9BD5">
                    <a:lumMod val="75000"/>
                  </a:srgb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讨 论</a:t>
            </a:r>
            <a:r>
              <a:rPr lang="zh-CN" altLang="en-US" sz="3600" b="0" dirty="0">
                <a:solidFill>
                  <a:srgbClr val="5B9BD5">
                    <a:lumMod val="75000"/>
                  </a:srgb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2867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39136" y="1928690"/>
            <a:ext cx="6881229" cy="535832"/>
          </a:xfrm>
        </p:spPr>
        <p:txBody>
          <a:bodyPr>
            <a:noAutofit/>
          </a:bodyPr>
          <a:lstStyle/>
          <a:p>
            <a:pPr fontAlgn="auto">
              <a:buFont typeface="Arial" pitchFamily="34" charset="0"/>
              <a:buChar char="•"/>
              <a:defRPr/>
            </a:pP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请采用邻接矩阵存储右图路由网络数据</a:t>
            </a:r>
          </a:p>
        </p:txBody>
      </p:sp>
      <p:graphicFrame>
        <p:nvGraphicFramePr>
          <p:cNvPr id="25604" name="Object 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84647693"/>
              </p:ext>
            </p:extLst>
          </p:nvPr>
        </p:nvGraphicFramePr>
        <p:xfrm>
          <a:off x="7248128" y="3212976"/>
          <a:ext cx="4245707" cy="295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6" name="Visio" r:id="rId3" imgW="8061784" imgH="5610569" progId="Visio.Drawing.11">
                  <p:embed/>
                </p:oleObj>
              </mc:Choice>
              <mc:Fallback>
                <p:oleObj name="Visio" r:id="rId3" imgW="8061784" imgH="5610569" progId="Visio.Drawing.11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128" y="3212976"/>
                        <a:ext cx="4245707" cy="29547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9" name="Object 9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75385137"/>
              </p:ext>
            </p:extLst>
          </p:nvPr>
        </p:nvGraphicFramePr>
        <p:xfrm>
          <a:off x="1703512" y="4395269"/>
          <a:ext cx="3472957" cy="1771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7" name="Equation" r:id="rId5" imgW="1244600" imgH="635000" progId="Equation.DSMT4">
                  <p:embed/>
                </p:oleObj>
              </mc:Choice>
              <mc:Fallback>
                <p:oleObj name="Equation" r:id="rId5" imgW="1244600" imgH="635000" progId="Equation.DSMT4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4395269"/>
                        <a:ext cx="3472957" cy="177191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7" name="Rectangle 7"/>
          <p:cNvSpPr>
            <a:spLocks noRot="1" noChangeArrowheads="1"/>
          </p:cNvSpPr>
          <p:nvPr/>
        </p:nvSpPr>
        <p:spPr bwMode="auto">
          <a:xfrm>
            <a:off x="623922" y="2692525"/>
            <a:ext cx="6408712" cy="153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G={V,E}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V={‘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1’,’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2’,’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3’,’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网关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’}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个顶点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则邻接矩阵为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7" dur="10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0" dur="1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77" grpId="0" build="p"/>
      <p:bldP spid="1075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271464" y="764704"/>
            <a:ext cx="7848872" cy="5904656"/>
          </a:xfrm>
          <a:prstGeom prst="rect">
            <a:avLst/>
          </a:prstGeom>
          <a:gradFill flip="none" rotWithShape="1">
            <a:gsLst>
              <a:gs pos="0">
                <a:srgbClr val="A5A5A5">
                  <a:lumMod val="53000"/>
                  <a:lumOff val="47000"/>
                  <a:alpha val="52000"/>
                </a:srgbClr>
              </a:gs>
              <a:gs pos="35000">
                <a:srgbClr val="A5A5A5">
                  <a:lumMod val="0"/>
                  <a:lumOff val="100000"/>
                </a:srgbClr>
              </a:gs>
              <a:gs pos="100000">
                <a:srgbClr val="A5A5A5">
                  <a:lumMod val="60000"/>
                  <a:lumOff val="40000"/>
                </a:srgbClr>
              </a:gs>
            </a:gsLst>
            <a:path path="circle">
              <a:fillToRect l="50000" t="-80000" r="50000" b="180000"/>
            </a:path>
            <a:tileRect/>
          </a:gra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fontAlgn="auto">
              <a:spcBef>
                <a:spcPct val="60000"/>
              </a:spcBef>
              <a:spcAft>
                <a:spcPts val="0"/>
              </a:spcAft>
              <a:buClr>
                <a:srgbClr val="010000"/>
              </a:buClr>
            </a:pPr>
            <a:endParaRPr lang="en-US" altLang="zh-CN" sz="2000" kern="0" dirty="0">
              <a:solidFill>
                <a:srgbClr val="01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1415480" y="908720"/>
            <a:ext cx="7386673" cy="5760640"/>
          </a:xfrm>
        </p:spPr>
        <p:txBody>
          <a:bodyPr>
            <a:normAutofit/>
          </a:bodyPr>
          <a:lstStyle/>
          <a:p>
            <a:pPr fontAlgn="auto">
              <a:buFontTx/>
              <a:buNone/>
              <a:defRPr/>
            </a:pPr>
            <a:r>
              <a:rPr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网络的邻接矩阵的定义：</a:t>
            </a:r>
          </a:p>
          <a:p>
            <a:pPr fontAlgn="auto">
              <a:buFontTx/>
              <a:buNone/>
              <a:defRPr/>
            </a:pPr>
            <a:r>
              <a:rPr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#define </a:t>
            </a:r>
            <a:r>
              <a:rPr lang="en-US" altLang="zh-CN" sz="20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MaxVerterNum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100</a:t>
            </a:r>
          </a:p>
          <a:p>
            <a:pPr fontAlgn="auto">
              <a:buFontTx/>
              <a:buNone/>
              <a:defRPr/>
            </a:pP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char </a:t>
            </a:r>
            <a:r>
              <a:rPr lang="en-US" altLang="zh-CN" sz="20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VerterType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fontAlgn="auto">
              <a:buFontTx/>
              <a:buNone/>
              <a:defRPr/>
            </a:pP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EdgeType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fontAlgn="auto">
              <a:buFontTx/>
              <a:buNone/>
              <a:defRPr/>
            </a:pP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fontAlgn="auto">
              <a:buFontTx/>
              <a:buNone/>
              <a:defRPr/>
            </a:pP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VerterType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vexs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MaxVerterNum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];//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存储顶点的一维数组</a:t>
            </a:r>
          </a:p>
          <a:p>
            <a:pPr fontAlgn="auto">
              <a:buFontTx/>
              <a:buNone/>
              <a:defRPr/>
            </a:pPr>
            <a:r>
              <a:rPr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EdeType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edges[</a:t>
            </a:r>
            <a:r>
              <a:rPr lang="en-US" altLang="zh-CN" sz="20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MaxVerterNum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CN" sz="20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MaxVerterNum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];//</a:t>
            </a:r>
          </a:p>
          <a:p>
            <a:pPr fontAlgn="auto">
              <a:buFontTx/>
              <a:buNone/>
              <a:defRPr/>
            </a:pP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n,e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图当前的顶点数和边数                                    </a:t>
            </a:r>
          </a:p>
          <a:p>
            <a:pPr fontAlgn="auto">
              <a:buFontTx/>
              <a:buNone/>
              <a:defRPr/>
            </a:pPr>
            <a:r>
              <a:rPr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r>
              <a:rPr lang="en-US" altLang="zh-CN" sz="20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MGragh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fontAlgn="auto">
              <a:buFontTx/>
              <a:buNone/>
              <a:defRPr/>
            </a:pPr>
            <a:r>
              <a:rPr lang="zh-CN" altLang="en-US" sz="2000" b="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建立无向网络邻接矩阵的算法：</a:t>
            </a:r>
          </a:p>
          <a:p>
            <a:pPr fontAlgn="auto">
              <a:buFontTx/>
              <a:buNone/>
              <a:defRPr/>
            </a:pPr>
            <a:r>
              <a:rPr lang="en-US" altLang="zh-CN" sz="20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Viod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createMGragh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MGragh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*G)</a:t>
            </a:r>
          </a:p>
          <a:p>
            <a:pPr fontAlgn="auto">
              <a:buFontTx/>
              <a:buNone/>
              <a:defRPr/>
            </a:pP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i,j,k,w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fontAlgn="auto">
              <a:buFontTx/>
              <a:buNone/>
              <a:defRPr/>
            </a:pP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(“%</a:t>
            </a:r>
            <a:r>
              <a:rPr lang="en-US" altLang="zh-CN" sz="20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d%d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”,&amp;G-&gt;</a:t>
            </a:r>
            <a:r>
              <a:rPr lang="en-US" altLang="zh-CN" sz="20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n,&amp;G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-&gt;e</a:t>
            </a:r>
            <a:r>
              <a:rPr lang="en-US" altLang="zh-CN" sz="1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读入顶点数和边数</a:t>
            </a:r>
          </a:p>
          <a:p>
            <a:pPr fontAlgn="auto">
              <a:buFontTx/>
              <a:buNone/>
              <a:defRPr/>
            </a:pPr>
            <a:r>
              <a:rPr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for(i=0;i&lt;G-&gt;</a:t>
            </a:r>
            <a:r>
              <a:rPr lang="en-US" altLang="zh-CN" sz="20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n;i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++) 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读入顶点信息，建立顶点表</a:t>
            </a:r>
          </a:p>
          <a:p>
            <a:pPr fontAlgn="auto">
              <a:buFontTx/>
              <a:buNone/>
              <a:defRPr/>
            </a:pPr>
            <a:r>
              <a:rPr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G-&gt;</a:t>
            </a:r>
            <a:r>
              <a:rPr lang="en-US" altLang="zh-CN" sz="20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vexs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[i]=</a:t>
            </a:r>
            <a:r>
              <a:rPr lang="en-US" altLang="zh-CN" sz="20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getchar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);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802153" y="2958043"/>
            <a:ext cx="2088232" cy="83099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存储邻接矩阵的二维数组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3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1271464" y="764704"/>
            <a:ext cx="7848872" cy="5904656"/>
          </a:xfrm>
          <a:prstGeom prst="rect">
            <a:avLst/>
          </a:prstGeom>
          <a:gradFill flip="none" rotWithShape="1">
            <a:gsLst>
              <a:gs pos="0">
                <a:srgbClr val="A5A5A5">
                  <a:lumMod val="53000"/>
                  <a:lumOff val="47000"/>
                  <a:alpha val="52000"/>
                </a:srgbClr>
              </a:gs>
              <a:gs pos="35000">
                <a:srgbClr val="A5A5A5">
                  <a:lumMod val="0"/>
                  <a:lumOff val="100000"/>
                </a:srgbClr>
              </a:gs>
              <a:gs pos="100000">
                <a:srgbClr val="A5A5A5">
                  <a:lumMod val="60000"/>
                  <a:lumOff val="40000"/>
                </a:srgbClr>
              </a:gs>
            </a:gsLst>
            <a:path path="circle">
              <a:fillToRect l="50000" t="-80000" r="50000" b="180000"/>
            </a:path>
            <a:tileRect/>
          </a:gra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fontAlgn="auto">
              <a:spcBef>
                <a:spcPct val="60000"/>
              </a:spcBef>
              <a:spcAft>
                <a:spcPts val="0"/>
              </a:spcAft>
              <a:buClr>
                <a:srgbClr val="010000"/>
              </a:buClr>
            </a:pPr>
            <a:endParaRPr lang="en-US" altLang="zh-CN" sz="2000" kern="0" dirty="0">
              <a:solidFill>
                <a:srgbClr val="01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631504" y="1556792"/>
            <a:ext cx="8352928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for(i=0;i&lt;G-&gt;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n;i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++) 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邻接矩阵初始化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for(j=0;i&lt;G-&gt;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n;j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G-&gt;edges[i][j]=0;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for(k=0;k&lt;G-&gt;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e;k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++){ 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读入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条边，建立邻接矩阵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(“%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d%d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”,&amp;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i,&amp;j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读入边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vi,vj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上的权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G-&gt;edges[i][j]=1;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G-&gt;edges[j][i]=1;}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算法时间复杂度：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791744" y="5229200"/>
            <a:ext cx="10801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自定义 17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FDEF8B"/>
      </a:accent1>
      <a:accent2>
        <a:srgbClr val="91FFFF"/>
      </a:accent2>
      <a:accent3>
        <a:srgbClr val="B8D69C"/>
      </a:accent3>
      <a:accent4>
        <a:srgbClr val="91FFFF"/>
      </a:accent4>
      <a:accent5>
        <a:srgbClr val="D8C5F8"/>
      </a:accent5>
      <a:accent6>
        <a:srgbClr val="23FFFE"/>
      </a:accent6>
      <a:hlink>
        <a:srgbClr val="D9BE02"/>
      </a:hlink>
      <a:folHlink>
        <a:srgbClr val="FDEF8B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深绿色背景</Template>
  <TotalTime>750</TotalTime>
  <Words>536</Words>
  <Application>Microsoft Office PowerPoint</Application>
  <PresentationFormat>宽屏</PresentationFormat>
  <Paragraphs>59</Paragraphs>
  <Slides>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等线</vt:lpstr>
      <vt:lpstr>黑体</vt:lpstr>
      <vt:lpstr>楷体_GB2312</vt:lpstr>
      <vt:lpstr>宋体</vt:lpstr>
      <vt:lpstr>微软雅黑</vt:lpstr>
      <vt:lpstr>Arial</vt:lpstr>
      <vt:lpstr>Goudy Old Style</vt:lpstr>
      <vt:lpstr>Times New Roman</vt:lpstr>
      <vt:lpstr>Wingdings 2</vt:lpstr>
      <vt:lpstr>凤舞九天</vt:lpstr>
      <vt:lpstr>Equation</vt:lpstr>
      <vt:lpstr>SmartDraw</vt:lpstr>
      <vt:lpstr>Visio</vt:lpstr>
      <vt:lpstr>5.2.2图的存储</vt:lpstr>
      <vt:lpstr>图的存储1-邻接矩阵</vt:lpstr>
      <vt:lpstr>图的存储1-邻接矩阵</vt:lpstr>
      <vt:lpstr>PowerPoint 演示文稿</vt:lpstr>
      <vt:lpstr>图的存储1-邻接矩阵</vt:lpstr>
      <vt:lpstr>PowerPoint 演示文稿</vt:lpstr>
      <vt:lpstr>讨 论：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</dc:title>
  <dc:creator>User</dc:creator>
  <cp:lastModifiedBy>MASTERJI</cp:lastModifiedBy>
  <cp:revision>91</cp:revision>
  <dcterms:created xsi:type="dcterms:W3CDTF">2010-07-21T07:12:04Z</dcterms:created>
  <dcterms:modified xsi:type="dcterms:W3CDTF">2017-09-28T02:39:02Z</dcterms:modified>
</cp:coreProperties>
</file>