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96" r:id="rId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CC0000"/>
    <a:srgbClr val="00001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27" autoAdjust="0"/>
  </p:normalViewPr>
  <p:slideViewPr>
    <p:cSldViewPr>
      <p:cViewPr varScale="1">
        <p:scale>
          <a:sx n="63" d="100"/>
          <a:sy n="63" d="100"/>
        </p:scale>
        <p:origin x="72" y="8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150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2" y="5214950"/>
            <a:ext cx="1962897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214423"/>
            <a:ext cx="103632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978" y="2759582"/>
            <a:ext cx="8134045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F41B8A-C436-4335-BFEE-8E0D1D964A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500177"/>
            <a:ext cx="109728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9071-CFF5-4E3B-B0AB-39782972E256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</a:t>
            </a:r>
            <a:r>
              <a:rPr lang="en-US" altLang="zh-CN" smtClean="0"/>
              <a:t>.</a:t>
            </a:r>
            <a:r>
              <a:rPr lang="zh-CN" altLang="en-US" smtClean="0"/>
              <a:t>计算机学院</a:t>
            </a:r>
            <a:r>
              <a:rPr lang="en-US" altLang="zh-CN" smtClean="0"/>
              <a:t>.</a:t>
            </a:r>
            <a:r>
              <a:rPr lang="zh-CN" altLang="en-US" smtClean="0"/>
              <a:t>数据结构与算法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15525" y="274638"/>
            <a:ext cx="1866875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9010675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BD1F-DE98-4C29-8281-9EC9927620DF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</a:t>
            </a:r>
            <a:r>
              <a:rPr lang="en-US" altLang="zh-CN" smtClean="0"/>
              <a:t>.</a:t>
            </a:r>
            <a:r>
              <a:rPr lang="zh-CN" altLang="en-US" smtClean="0"/>
              <a:t>计算机学院</a:t>
            </a:r>
            <a:r>
              <a:rPr lang="en-US" altLang="zh-CN" smtClean="0"/>
              <a:t>.</a:t>
            </a:r>
            <a:r>
              <a:rPr lang="zh-CN" altLang="en-US" smtClean="0"/>
              <a:t>数据结构与算法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CD6D-7520-4B34-A5A3-E8385FA3AFC6}" type="datetime1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8E726-913B-4260-B280-48D03E1BFA7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14337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643183"/>
            <a:ext cx="103632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5D47-465E-4A05-802B-049480555B6D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</a:t>
            </a:r>
            <a:r>
              <a:rPr lang="en-US" altLang="zh-CN" smtClean="0"/>
              <a:t>.</a:t>
            </a:r>
            <a:r>
              <a:rPr lang="zh-CN" altLang="en-US" smtClean="0"/>
              <a:t>计算机学院</a:t>
            </a:r>
            <a:r>
              <a:rPr lang="en-US" altLang="zh-CN" smtClean="0"/>
              <a:t>.</a:t>
            </a:r>
            <a:r>
              <a:rPr lang="zh-CN" altLang="en-US" smtClean="0"/>
              <a:t>数据结构与算法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9974181" y="0"/>
            <a:ext cx="2217819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873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</a:t>
            </a:r>
            <a:r>
              <a:rPr lang="en-US" altLang="zh-CN" smtClean="0"/>
              <a:t>.</a:t>
            </a:r>
            <a:r>
              <a:rPr lang="zh-CN" altLang="en-US" smtClean="0"/>
              <a:t>计算机学院</a:t>
            </a:r>
            <a:r>
              <a:rPr lang="en-US" altLang="zh-CN" smtClean="0"/>
              <a:t>.</a:t>
            </a:r>
            <a:r>
              <a:rPr lang="zh-CN" altLang="en-US" smtClean="0"/>
              <a:t>数据结构与算法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8544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</a:t>
            </a:r>
            <a:r>
              <a:rPr lang="en-US" altLang="zh-CN" smtClean="0"/>
              <a:t>.</a:t>
            </a:r>
            <a:r>
              <a:rPr lang="zh-CN" altLang="en-US" smtClean="0"/>
              <a:t>计算机学院</a:t>
            </a:r>
            <a:r>
              <a:rPr lang="en-US" altLang="zh-CN" smtClean="0"/>
              <a:t>.</a:t>
            </a:r>
            <a:r>
              <a:rPr lang="zh-CN" altLang="en-US" smtClean="0"/>
              <a:t>数据结构与算法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</a:t>
            </a:r>
            <a:r>
              <a:rPr lang="en-US" altLang="zh-CN" smtClean="0"/>
              <a:t>.</a:t>
            </a:r>
            <a:r>
              <a:rPr lang="zh-CN" altLang="en-US" smtClean="0"/>
              <a:t>计算机学院</a:t>
            </a:r>
            <a:r>
              <a:rPr lang="en-US" altLang="zh-CN" smtClean="0"/>
              <a:t>.</a:t>
            </a:r>
            <a:r>
              <a:rPr lang="zh-CN" altLang="en-US" smtClean="0"/>
              <a:t>数据结构与算法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</a:t>
            </a:r>
            <a:r>
              <a:rPr lang="en-US" altLang="zh-CN" smtClean="0"/>
              <a:t>.</a:t>
            </a:r>
            <a:r>
              <a:rPr lang="zh-CN" altLang="en-US" smtClean="0"/>
              <a:t>计算机学院</a:t>
            </a:r>
            <a:r>
              <a:rPr lang="en-US" altLang="zh-CN" smtClean="0"/>
              <a:t>.</a:t>
            </a:r>
            <a:r>
              <a:rPr lang="zh-CN" altLang="en-US" smtClean="0"/>
              <a:t>数据结构与算法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65AE72-A519-4FF6-934E-BCB84FDF223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897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901" y="5357826"/>
            <a:ext cx="10968300" cy="768028"/>
          </a:xfrm>
        </p:spPr>
        <p:txBody>
          <a:bodyPr anchor="ctr"/>
          <a:lstStyle>
            <a:lvl1pPr algn="ctr">
              <a:defRPr lang="zh-CN" altLang="en-US" sz="3600" b="1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843" y="428605"/>
            <a:ext cx="6815667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572115" y="1357298"/>
            <a:ext cx="4011084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1D29-8BEE-49F3-AF49-7A09F617BF67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</a:t>
            </a:r>
            <a:r>
              <a:rPr lang="en-US" altLang="zh-CN" smtClean="0"/>
              <a:t>.</a:t>
            </a:r>
            <a:r>
              <a:rPr lang="zh-CN" altLang="en-US" smtClean="0"/>
              <a:t>计算机学院</a:t>
            </a:r>
            <a:r>
              <a:rPr lang="en-US" altLang="zh-CN" smtClean="0"/>
              <a:t>.</a:t>
            </a:r>
            <a:r>
              <a:rPr lang="zh-CN" altLang="en-US" smtClean="0"/>
              <a:t>数据结构与算法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064" y="214290"/>
            <a:ext cx="9931469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1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08020" y="1000108"/>
            <a:ext cx="993648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04001" y="6243634"/>
            <a:ext cx="4240500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12800" y="6492879"/>
            <a:ext cx="2235179" cy="365125"/>
          </a:xfrm>
        </p:spPr>
        <p:txBody>
          <a:bodyPr/>
          <a:lstStyle/>
          <a:p>
            <a:fld id="{7EB273CF-8910-423E-9890-FC81E25E5084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47979" y="6492877"/>
            <a:ext cx="3524275" cy="365125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电子科技</a:t>
            </a:r>
            <a:r>
              <a:rPr lang="en-US" altLang="zh-CN" smtClean="0"/>
              <a:t>.</a:t>
            </a:r>
            <a:r>
              <a:rPr lang="zh-CN" altLang="en-US" smtClean="0"/>
              <a:t>计算机学院</a:t>
            </a:r>
            <a:r>
              <a:rPr lang="en-US" altLang="zh-CN" smtClean="0"/>
              <a:t>.</a:t>
            </a:r>
            <a:r>
              <a:rPr lang="zh-CN" altLang="en-US" smtClean="0"/>
              <a:t>数据结构与算法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10764" y="5347005"/>
            <a:ext cx="11616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368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电子科技</a:t>
            </a:r>
            <a:r>
              <a:rPr lang="en-US" altLang="zh-CN" smtClean="0"/>
              <a:t>.</a:t>
            </a:r>
            <a:r>
              <a:rPr lang="zh-CN" altLang="en-US" smtClean="0"/>
              <a:t>计算机学院</a:t>
            </a:r>
            <a:r>
              <a:rPr lang="en-US" altLang="zh-CN" smtClean="0"/>
              <a:t>.</a:t>
            </a:r>
            <a:r>
              <a:rPr lang="zh-CN" altLang="en-US" smtClean="0"/>
              <a:t>数据结构与算法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1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黑体" pitchFamily="49" charset="-122"/>
          <a:ea typeface="黑体" pitchFamily="49" charset="-122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1127448" y="2132856"/>
            <a:ext cx="10369152" cy="4320480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20000"/>
              </a:lnSpc>
              <a:buFontTx/>
              <a:buNone/>
              <a:defRPr/>
            </a:pPr>
            <a:r>
              <a:rPr lang="en-US" altLang="zh-CN" sz="20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一个图的邻接矩阵表示是唯一的；邻接表表示不唯一。</a:t>
            </a:r>
          </a:p>
          <a:p>
            <a:pPr fontAlgn="auto">
              <a:lnSpc>
                <a:spcPct val="120000"/>
              </a:lnSpc>
              <a:buFontTx/>
              <a:buNone/>
              <a:defRPr/>
            </a:pP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邻接表中各边表结点的次序取决于建立算法和及输入边的次序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fontAlgn="auto">
              <a:lnSpc>
                <a:spcPct val="120000"/>
              </a:lnSpc>
              <a:buFontTx/>
              <a:buNone/>
              <a:defRPr/>
            </a:pPr>
            <a:r>
              <a:rPr lang="en-US" altLang="zh-CN" sz="20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邻接表（逆邻接表）中，每个边表对应邻接矩阵中的一行</a:t>
            </a:r>
            <a:r>
              <a:rPr lang="en-US" altLang="zh-CN" sz="20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一列）；边表中结点的个数等于邻接矩阵中的一行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或一列</a:t>
            </a:r>
            <a:r>
              <a:rPr lang="en-US" altLang="zh-CN" sz="20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元素的个数。</a:t>
            </a:r>
          </a:p>
          <a:p>
            <a:pPr fontAlgn="auto">
              <a:lnSpc>
                <a:spcPct val="120000"/>
              </a:lnSpc>
              <a:buFontTx/>
              <a:buNone/>
              <a:defRPr/>
            </a:pPr>
            <a:r>
              <a:rPr lang="en-US" altLang="zh-CN" sz="20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邻接表或逆邻接表的空间复杂度为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S(</a:t>
            </a:r>
            <a:r>
              <a:rPr lang="en-US" altLang="zh-CN" sz="20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n,e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)=O(</a:t>
            </a:r>
            <a:r>
              <a:rPr lang="en-US" altLang="zh-CN" sz="20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n+e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。若图中的边数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远远小于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b="0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称为稀疏图，其邻接表比邻接矩阵要节省存储空间。当边数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接近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b="0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（无向图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:e</a:t>
            </a: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接近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n(n-1)/2;</a:t>
            </a: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有向图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:e</a:t>
            </a: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接近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n(n-1)</a:t>
            </a: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）时，称为稠密图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考虑链域占空间，应选择邻接矩阵</a:t>
            </a:r>
            <a:r>
              <a:rPr lang="zh-CN" altLang="en-US" sz="20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为宜。</a:t>
            </a:r>
          </a:p>
          <a:p>
            <a:pPr fontAlgn="auto">
              <a:lnSpc>
                <a:spcPct val="120000"/>
              </a:lnSpc>
              <a:buFontTx/>
              <a:buNone/>
              <a:defRPr/>
            </a:pPr>
            <a:r>
              <a:rPr lang="en-US" altLang="zh-CN" sz="20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求有向图顶点的度，采用邻接矩阵比邻接表结构方便。</a:t>
            </a:r>
            <a:r>
              <a:rPr lang="zh-CN" altLang="en-US" sz="20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在邻接</a:t>
            </a: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表结构中，求顶点的出度容易，入度困难。逆邻接表中，</a:t>
            </a:r>
            <a:r>
              <a:rPr lang="zh-CN" altLang="en-US" sz="20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求顶点</a:t>
            </a: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的入度容易，出度困难。</a:t>
            </a:r>
          </a:p>
          <a:p>
            <a:pPr fontAlgn="auto">
              <a:lnSpc>
                <a:spcPct val="120000"/>
              </a:lnSpc>
              <a:buFontTx/>
              <a:buNone/>
              <a:defRPr/>
            </a:pPr>
            <a:r>
              <a:rPr lang="en-US" altLang="zh-CN" sz="20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判断边，邻接矩阵比邻接表容易；求边数：邻接矩阵中花费的时间复杂度为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0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邻接表中花费的时间复杂度为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0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n+e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</a:t>
            </a:r>
          </a:p>
        </p:txBody>
      </p:sp>
      <p:sp>
        <p:nvSpPr>
          <p:cNvPr id="2" name="矩形 1"/>
          <p:cNvSpPr/>
          <p:nvPr/>
        </p:nvSpPr>
        <p:spPr>
          <a:xfrm>
            <a:off x="623392" y="1196752"/>
            <a:ext cx="9115316" cy="64633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none" rtlCol="0" anchor="ctr">
            <a:sp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411480"/>
            <a:r>
              <a:rPr lang="zh-CN" altLang="en-US" sz="3600" spc="50" dirty="0">
                <a:ln w="12700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50" dirty="0">
                <a:ln w="12700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5.2.3  </a:t>
            </a:r>
            <a:r>
              <a:rPr lang="zh-CN" altLang="en-US" sz="3600" spc="50" dirty="0">
                <a:ln w="12700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图的邻接矩阵与邻接表表示的比较</a:t>
            </a:r>
            <a:endParaRPr lang="zh-CN" altLang="en-US" sz="3600" spc="50" dirty="0">
              <a:ln w="12700">
                <a:noFill/>
                <a:prstDash val="solid"/>
              </a:ln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自定义 17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FDEF8B"/>
      </a:accent1>
      <a:accent2>
        <a:srgbClr val="91FFFF"/>
      </a:accent2>
      <a:accent3>
        <a:srgbClr val="B8D69C"/>
      </a:accent3>
      <a:accent4>
        <a:srgbClr val="91FFFF"/>
      </a:accent4>
      <a:accent5>
        <a:srgbClr val="D8C5F8"/>
      </a:accent5>
      <a:accent6>
        <a:srgbClr val="23FFFE"/>
      </a:accent6>
      <a:hlink>
        <a:srgbClr val="D9BE02"/>
      </a:hlink>
      <a:folHlink>
        <a:srgbClr val="FDEF8B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深绿色背景</Template>
  <TotalTime>680</TotalTime>
  <Words>261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黑体</vt:lpstr>
      <vt:lpstr>宋体</vt:lpstr>
      <vt:lpstr>微软雅黑</vt:lpstr>
      <vt:lpstr>Arial</vt:lpstr>
      <vt:lpstr>Goudy Old Style</vt:lpstr>
      <vt:lpstr>Wingdings 2</vt:lpstr>
      <vt:lpstr>凤舞九天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</dc:title>
  <dc:creator>User</dc:creator>
  <cp:lastModifiedBy>MASTERJI</cp:lastModifiedBy>
  <cp:revision>82</cp:revision>
  <dcterms:created xsi:type="dcterms:W3CDTF">2010-07-21T07:12:04Z</dcterms:created>
  <dcterms:modified xsi:type="dcterms:W3CDTF">2017-09-21T09:29:35Z</dcterms:modified>
</cp:coreProperties>
</file>