
<file path=[Content_Types].xml><?xml version="1.0" encoding="utf-8"?>
<Types xmlns="http://schemas.openxmlformats.org/package/2006/content-types">
  <Default Extension="png" ContentType="image/png"/>
  <Default Extension="bin" ContentType="audio/unknown"/>
  <Default Extension="vsd" ContentType="application/vnd.visio"/>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24"/>
  </p:notesMasterIdLst>
  <p:sldIdLst>
    <p:sldId id="318" r:id="rId2"/>
    <p:sldId id="319" r:id="rId3"/>
    <p:sldId id="320" r:id="rId4"/>
    <p:sldId id="321" r:id="rId5"/>
    <p:sldId id="322" r:id="rId6"/>
    <p:sldId id="323" r:id="rId7"/>
    <p:sldId id="324" r:id="rId8"/>
    <p:sldId id="325" r:id="rId9"/>
    <p:sldId id="330" r:id="rId10"/>
    <p:sldId id="337" r:id="rId11"/>
    <p:sldId id="338" r:id="rId12"/>
    <p:sldId id="358" r:id="rId13"/>
    <p:sldId id="339" r:id="rId14"/>
    <p:sldId id="340" r:id="rId15"/>
    <p:sldId id="355" r:id="rId16"/>
    <p:sldId id="356" r:id="rId17"/>
    <p:sldId id="346" r:id="rId18"/>
    <p:sldId id="359" r:id="rId19"/>
    <p:sldId id="349" r:id="rId20"/>
    <p:sldId id="350" r:id="rId21"/>
    <p:sldId id="351" r:id="rId22"/>
    <p:sldId id="352"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1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83" autoAdjust="0"/>
  </p:normalViewPr>
  <p:slideViewPr>
    <p:cSldViewPr>
      <p:cViewPr varScale="1">
        <p:scale>
          <a:sx n="70" d="100"/>
          <a:sy n="70" d="100"/>
        </p:scale>
        <p:origin x="6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41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1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1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41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E6A386A-03ED-4F5F-9F10-D45A12EE0EEC}" type="slidenum">
              <a:rPr lang="en-US" altLang="zh-CN"/>
              <a:pPr>
                <a:defRPr/>
              </a:pPr>
              <a:t>‹#›</a:t>
            </a:fld>
            <a:endParaRPr lang="en-US" altLang="zh-CN"/>
          </a:p>
        </p:txBody>
      </p:sp>
    </p:spTree>
    <p:extLst>
      <p:ext uri="{BB962C8B-B14F-4D97-AF65-F5344CB8AC3E}">
        <p14:creationId xmlns:p14="http://schemas.microsoft.com/office/powerpoint/2010/main" val="2337335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EDBBC4-E72A-4545-B386-C76F0ECDF9C5}" type="slidenum">
              <a:rPr lang="en-US" altLang="zh-CN"/>
              <a:pPr eaLnBrk="1" hangingPunct="1"/>
              <a:t>11</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8559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900000">
            <a:off x="6741465" y="2313285"/>
            <a:ext cx="1524000" cy="365125"/>
          </a:xfrm>
          <a:prstGeom prst="rect">
            <a:avLst/>
          </a:prstGeom>
        </p:spPr>
        <p:txBody>
          <a:bodyPr/>
          <a:lstStyle>
            <a:lvl1pPr algn="l">
              <a:defRPr sz="1800">
                <a:solidFill>
                  <a:schemeClr val="tx1"/>
                </a:solidFill>
              </a:defRPr>
            </a:lvl1pPr>
          </a:lstStyle>
          <a:p>
            <a:pPr>
              <a:defRPr/>
            </a:pPr>
            <a:endParaRPr lang="en-US" altLang="zh-CN"/>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pPr>
              <a:defRPr/>
            </a:pPr>
            <a:endParaRPr lang="en-US" altLang="zh-CN"/>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pPr>
              <a:defRPr/>
            </a:pPr>
            <a:fld id="{9DAE1A43-0C3D-4DD5-AD30-942A3DE636F4}" type="slidenum">
              <a:rPr lang="en-US" altLang="zh-CN" smtClean="0"/>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576" y="-963488"/>
            <a:ext cx="7798182" cy="1695631"/>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7544" y="959716"/>
            <a:ext cx="7670219" cy="5077623"/>
          </a:xfrm>
        </p:spPr>
        <p:txBody>
          <a:bodyPr anchor="ct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rot="900000">
            <a:off x="7310156" y="225339"/>
            <a:ext cx="1789355" cy="365125"/>
          </a:xfrm>
          <a:prstGeom prst="rect">
            <a:avLst/>
          </a:prstGeom>
        </p:spPr>
        <p:txBody>
          <a:bodyPr/>
          <a:lstStyle/>
          <a:p>
            <a:pPr>
              <a:defRPr/>
            </a:pPr>
            <a:r>
              <a:rPr lang="en-US" altLang="zh-CN" dirty="0" smtClean="0"/>
              <a:t>Shuju.jiegou@163.com</a:t>
            </a:r>
            <a:endParaRPr lang="en-US" altLang="zh-CN" dirty="0"/>
          </a:p>
        </p:txBody>
      </p:sp>
      <p:sp>
        <p:nvSpPr>
          <p:cNvPr id="5" name="Footer Placeholder 4"/>
          <p:cNvSpPr>
            <a:spLocks noGrp="1"/>
          </p:cNvSpPr>
          <p:nvPr>
            <p:ph type="ftr" sz="quarter" idx="11"/>
          </p:nvPr>
        </p:nvSpPr>
        <p:spPr>
          <a:xfrm rot="900000">
            <a:off x="3103620" y="6177546"/>
            <a:ext cx="2392237" cy="365125"/>
          </a:xfrm>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Slide Number Placeholder 5"/>
          <p:cNvSpPr>
            <a:spLocks noGrp="1"/>
          </p:cNvSpPr>
          <p:nvPr>
            <p:ph type="sldNum" sz="quarter" idx="12"/>
          </p:nvPr>
        </p:nvSpPr>
        <p:spPr>
          <a:xfrm rot="900000">
            <a:off x="6884538" y="-82178"/>
            <a:ext cx="2287319" cy="365125"/>
          </a:xfrm>
        </p:spPr>
        <p:txBody>
          <a:bodyPr/>
          <a:lstStyle/>
          <a:p>
            <a:pPr>
              <a:defRPr/>
            </a:pPr>
            <a:fld id="{A5C76B6C-EA74-40AA-9320-1643CBAE46D0}" type="slidenum">
              <a:rPr lang="en-US" altLang="zh-CN" smtClean="0"/>
              <a:pPr>
                <a:defRPr/>
              </a:pPr>
              <a:t>‹#›</a:t>
            </a:fld>
            <a:endParaRPr lang="en-US" altLang="zh-CN"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rot="-900000">
            <a:off x="7755919" y="5887412"/>
            <a:ext cx="1241980" cy="365125"/>
          </a:xfrm>
          <a:prstGeom prst="rect">
            <a:avLst/>
          </a:prstGeom>
        </p:spPr>
        <p:txBody>
          <a:bodyPr/>
          <a:lstStyle>
            <a:lvl1pPr algn="l">
              <a:defRPr/>
            </a:lvl1pPr>
          </a:lstStyle>
          <a:p>
            <a:pPr>
              <a:defRPr/>
            </a:pPr>
            <a:r>
              <a:rPr lang="en-US" altLang="zh-CN" smtClean="0"/>
              <a:t>Shuju.jiegou@163.com</a:t>
            </a:r>
            <a:endParaRPr lang="en-US" altLang="zh-CN"/>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pPr>
              <a:defRPr/>
            </a:pPr>
            <a:fld id="{CBA45E3C-F7D7-4D6E-AD8B-3C33D4ACC7AD}" type="slidenum">
              <a:rPr lang="en-US" altLang="zh-CN" smtClean="0"/>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7162800" y="6096001"/>
            <a:ext cx="1524000" cy="365125"/>
          </a:xfrm>
          <a:prstGeom prst="rect">
            <a:avLst/>
          </a:prstGeom>
          <a:ln/>
        </p:spPr>
        <p:txBody>
          <a:bodyPr/>
          <a:lstStyle>
            <a:lvl1pPr>
              <a:defRPr/>
            </a:lvl1pPr>
          </a:lstStyle>
          <a:p>
            <a:pPr>
              <a:defRPr/>
            </a:pPr>
            <a:r>
              <a:rPr lang="en-US" altLang="zh-CN"/>
              <a:t>Shuju.jiegou@163.com</a:t>
            </a:r>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5" name="Rectangle 6"/>
          <p:cNvSpPr>
            <a:spLocks noGrp="1" noChangeArrowheads="1"/>
          </p:cNvSpPr>
          <p:nvPr>
            <p:ph type="sldNum" sz="quarter" idx="12"/>
          </p:nvPr>
        </p:nvSpPr>
        <p:spPr>
          <a:ln/>
        </p:spPr>
        <p:txBody>
          <a:bodyPr/>
          <a:lstStyle>
            <a:lvl1pPr>
              <a:defRPr/>
            </a:lvl1pPr>
          </a:lstStyle>
          <a:p>
            <a:pPr>
              <a:defRPr/>
            </a:pPr>
            <a:fld id="{45C32832-D2D5-45ED-B097-E79A3EB385B3}" type="slidenum">
              <a:rPr lang="en-US" altLang="zh-CN"/>
              <a:pPr>
                <a:defRPr/>
              </a:pPr>
              <a:t>‹#›</a:t>
            </a:fld>
            <a:endParaRPr lang="en-US" altLang="zh-CN"/>
          </a:p>
        </p:txBody>
      </p:sp>
    </p:spTree>
    <p:extLst>
      <p:ext uri="{BB962C8B-B14F-4D97-AF65-F5344CB8AC3E}">
        <p14:creationId xmlns:p14="http://schemas.microsoft.com/office/powerpoint/2010/main" val="615391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7162800" y="6096001"/>
            <a:ext cx="1524000" cy="365125"/>
          </a:xfrm>
          <a:prstGeom prst="rect">
            <a:avLst/>
          </a:prstGeom>
          <a:ln/>
        </p:spPr>
        <p:txBody>
          <a:bodyPr/>
          <a:lstStyle>
            <a:lvl1pPr>
              <a:defRPr/>
            </a:lvl1pPr>
          </a:lstStyle>
          <a:p>
            <a:pPr>
              <a:defRPr/>
            </a:pPr>
            <a:r>
              <a:rPr lang="en-US" altLang="zh-CN"/>
              <a:t>Shuju.jiegou@163.com</a:t>
            </a:r>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7" name="Rectangle 6"/>
          <p:cNvSpPr>
            <a:spLocks noGrp="1" noChangeArrowheads="1"/>
          </p:cNvSpPr>
          <p:nvPr>
            <p:ph type="sldNum" sz="quarter" idx="12"/>
          </p:nvPr>
        </p:nvSpPr>
        <p:spPr>
          <a:ln/>
        </p:spPr>
        <p:txBody>
          <a:bodyPr/>
          <a:lstStyle>
            <a:lvl1pPr>
              <a:defRPr/>
            </a:lvl1pPr>
          </a:lstStyle>
          <a:p>
            <a:pPr>
              <a:defRPr/>
            </a:pPr>
            <a:fld id="{93306C49-A194-4175-A790-1CAFB17DD102}" type="slidenum">
              <a:rPr lang="en-US" altLang="zh-CN"/>
              <a:pPr>
                <a:defRPr/>
              </a:pPr>
              <a:t>‹#›</a:t>
            </a:fld>
            <a:endParaRPr lang="en-US" altLang="zh-CN"/>
          </a:p>
        </p:txBody>
      </p:sp>
    </p:spTree>
    <p:extLst>
      <p:ext uri="{BB962C8B-B14F-4D97-AF65-F5344CB8AC3E}">
        <p14:creationId xmlns:p14="http://schemas.microsoft.com/office/powerpoint/2010/main" val="28526271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7"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12576" y="-891480"/>
            <a:ext cx="7549711" cy="184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23528" y="990600"/>
            <a:ext cx="8361096" cy="47833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Slide Number Placeholder 5"/>
          <p:cNvSpPr>
            <a:spLocks noGrp="1"/>
          </p:cNvSpPr>
          <p:nvPr>
            <p:ph type="sldNum" sz="quarter" idx="4"/>
          </p:nvPr>
        </p:nvSpPr>
        <p:spPr>
          <a:xfrm>
            <a:off x="6948264" y="404664"/>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pPr>
              <a:defRPr/>
            </a:pPr>
            <a:fld id="{C6D96F52-188D-4E5E-9D77-518322BD8FB9}" type="slidenum">
              <a:rPr lang="en-US" altLang="zh-CN" smtClean="0"/>
              <a:pPr>
                <a:defRPr/>
              </a:pPr>
              <a:t>‹#›</a:t>
            </a:fld>
            <a:endParaRPr lang="en-US" altLang="zh-CN" dirty="0"/>
          </a:p>
        </p:txBody>
      </p:sp>
    </p:spTree>
  </p:cSld>
  <p:clrMap bg1="dk1" tx1="lt1" bg2="dk2" tx2="lt2" accent1="accent1" accent2="accent2" accent3="accent3" accent4="accent4" accent5="accent5" accent6="accent6" hlink="hlink" folHlink="folHlink"/>
  <p:sldLayoutIdLst>
    <p:sldLayoutId id="2147483705" r:id="rId1"/>
    <p:sldLayoutId id="2147483706" r:id="rId2"/>
    <p:sldLayoutId id="2147483708" r:id="rId3"/>
    <p:sldLayoutId id="2147483717" r:id="rId4"/>
    <p:sldLayoutId id="2147483718" r:id="rId5"/>
  </p:sldLayoutIdLst>
  <p:transition/>
  <p:timing>
    <p:tnLst>
      <p:par>
        <p:cTn id="1" dur="indefinite" restart="never" nodeType="tmRoot"/>
      </p:par>
    </p:tnLst>
  </p:timing>
  <p:hf hdr="0"/>
  <p:txStyles>
    <p:titleStyle>
      <a:lvl1pPr algn="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200" indent="-457200" algn="l" defTabSz="914400" rtl="0" eaLnBrk="1" latinLnBrk="0" hangingPunct="1">
        <a:spcBef>
          <a:spcPct val="20000"/>
        </a:spcBef>
        <a:spcAft>
          <a:spcPts val="600"/>
        </a:spcAft>
        <a:buSzPct val="160000"/>
        <a:buFont typeface="Arial" pitchFamily="34" charset="0"/>
        <a:buChar char="•"/>
        <a:defRPr sz="2800" b="1" kern="1200">
          <a:solidFill>
            <a:schemeClr val="tx1"/>
          </a:solidFill>
          <a:effectLst>
            <a:outerShdw blurRad="38100" dist="38100" dir="2700000" algn="tl">
              <a:srgbClr val="000000">
                <a:alpha val="43137"/>
              </a:srgbClr>
            </a:outerShdw>
          </a:effectLst>
          <a:latin typeface="+mn-lt"/>
          <a:ea typeface="+mn-ea"/>
          <a:cs typeface="+mn-cs"/>
        </a:defRPr>
      </a:lvl1pPr>
      <a:lvl2pPr marL="708660" indent="-342900" algn="l" defTabSz="914400" rtl="0" eaLnBrk="1" latinLnBrk="0" hangingPunct="1">
        <a:spcBef>
          <a:spcPct val="20000"/>
        </a:spcBef>
        <a:spcAft>
          <a:spcPts val="600"/>
        </a:spcAft>
        <a:buSzPct val="160000"/>
        <a:buFont typeface="Arial" pitchFamily="34" charset="0"/>
        <a:buChar char="•"/>
        <a:defRPr sz="2400" b="1" kern="1200">
          <a:solidFill>
            <a:schemeClr val="tx1"/>
          </a:solidFill>
          <a:effectLst>
            <a:outerShdw blurRad="38100" dist="38100" dir="2700000" algn="tl">
              <a:srgbClr val="000000">
                <a:alpha val="43137"/>
              </a:srgbClr>
            </a:outerShdw>
          </a:effectLst>
          <a:latin typeface="+mn-lt"/>
          <a:ea typeface="+mn-ea"/>
          <a:cs typeface="+mn-cs"/>
        </a:defRPr>
      </a:lvl2pPr>
      <a:lvl3pPr marL="1120140" indent="-342900" algn="l" defTabSz="914400" rtl="0" eaLnBrk="1" latinLnBrk="0" hangingPunct="1">
        <a:spcBef>
          <a:spcPct val="20000"/>
        </a:spcBef>
        <a:spcAft>
          <a:spcPts val="600"/>
        </a:spcAft>
        <a:buSzPct val="160000"/>
        <a:buFont typeface="Arial" pitchFamily="34" charset="0"/>
        <a:buChar char="•"/>
        <a:defRPr sz="2000" b="1" kern="1200">
          <a:solidFill>
            <a:schemeClr val="tx1"/>
          </a:solidFill>
          <a:effectLst>
            <a:outerShdw blurRad="38100" dist="38100" dir="2700000" algn="tl">
              <a:srgbClr val="000000">
                <a:alpha val="43137"/>
              </a:srgbClr>
            </a:outerShdw>
          </a:effectLst>
          <a:latin typeface="+mn-lt"/>
          <a:ea typeface="+mn-ea"/>
          <a:cs typeface="+mn-cs"/>
        </a:defRPr>
      </a:lvl3pPr>
      <a:lvl4pPr marL="1383030" indent="-285750" algn="l" defTabSz="914400" rtl="0" eaLnBrk="1" latinLnBrk="0" hangingPunct="1">
        <a:spcBef>
          <a:spcPct val="20000"/>
        </a:spcBef>
        <a:spcAft>
          <a:spcPts val="600"/>
        </a:spcAft>
        <a:buSzPct val="160000"/>
        <a:buFont typeface="Arial" pitchFamily="34" charset="0"/>
        <a:buChar char="•"/>
        <a:defRPr sz="1800" b="1" kern="1200">
          <a:solidFill>
            <a:schemeClr val="tx1"/>
          </a:solidFill>
          <a:effectLst>
            <a:outerShdw blurRad="38100" dist="38100" dir="2700000" algn="tl">
              <a:srgbClr val="000000">
                <a:alpha val="43137"/>
              </a:srgbClr>
            </a:outerShdw>
          </a:effectLst>
          <a:latin typeface="+mn-lt"/>
          <a:ea typeface="+mn-ea"/>
          <a:cs typeface="+mn-cs"/>
        </a:defRPr>
      </a:lvl4pPr>
      <a:lvl5pPr marL="1657350" indent="-285750" algn="l" defTabSz="914400" rtl="0" eaLnBrk="1" latinLnBrk="0" hangingPunct="1">
        <a:spcBef>
          <a:spcPct val="20000"/>
        </a:spcBef>
        <a:spcAft>
          <a:spcPts val="600"/>
        </a:spcAft>
        <a:buSzPct val="160000"/>
        <a:buFont typeface="Arial" pitchFamily="34" charset="0"/>
        <a:buChar char="•"/>
        <a:defRPr sz="1800" b="1"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Word_97_-_2003___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3.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audio" Target="../media/audio6.bin"/><Relationship Id="rId5" Type="http://schemas.openxmlformats.org/officeDocument/2006/relationships/audio" Target="../media/audio5.bin"/><Relationship Id="rId4" Type="http://schemas.openxmlformats.org/officeDocument/2006/relationships/audio" Target="../media/audio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Visio_2003-2010___2.vsd"/><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p:cNvSpPr txBox="1">
            <a:spLocks noChangeArrowheads="1"/>
          </p:cNvSpPr>
          <p:nvPr/>
        </p:nvSpPr>
        <p:spPr bwMode="auto">
          <a:xfrm>
            <a:off x="304800" y="9144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ea typeface="MS Hei" pitchFamily="49" charset="-122"/>
              </a:rPr>
              <a:t>〖</a:t>
            </a:r>
            <a:r>
              <a:rPr kumimoji="1" lang="en-US" altLang="zh-CN" sz="2400" b="1">
                <a:latin typeface="Times New Roman" pitchFamily="18" charset="0"/>
              </a:rPr>
              <a:t>Example</a:t>
            </a:r>
            <a:r>
              <a:rPr kumimoji="1" lang="en-US" altLang="zh-CN" sz="2400" b="1">
                <a:latin typeface="Times New Roman" pitchFamily="18" charset="0"/>
                <a:ea typeface="MS Hei" pitchFamily="49" charset="-122"/>
              </a:rPr>
              <a:t>〗</a:t>
            </a:r>
            <a:r>
              <a:rPr kumimoji="1" lang="en-US" altLang="zh-CN" sz="2400" b="1">
                <a:latin typeface="Times New Roman" pitchFamily="18" charset="0"/>
              </a:rPr>
              <a:t>  Courses needed for a computer science degree at a hypothetical university</a:t>
            </a:r>
          </a:p>
        </p:txBody>
      </p:sp>
      <p:graphicFrame>
        <p:nvGraphicFramePr>
          <p:cNvPr id="168965" name="Object 5"/>
          <p:cNvGraphicFramePr>
            <a:graphicFrameLocks noChangeAspect="1"/>
          </p:cNvGraphicFramePr>
          <p:nvPr>
            <p:extLst>
              <p:ext uri="{D42A27DB-BD31-4B8C-83A1-F6EECF244321}">
                <p14:modId xmlns:p14="http://schemas.microsoft.com/office/powerpoint/2010/main" val="1214064199"/>
              </p:ext>
            </p:extLst>
          </p:nvPr>
        </p:nvGraphicFramePr>
        <p:xfrm>
          <a:off x="914400" y="1870075"/>
          <a:ext cx="7037388" cy="4606925"/>
        </p:xfrm>
        <a:graphic>
          <a:graphicData uri="http://schemas.openxmlformats.org/presentationml/2006/ole">
            <mc:AlternateContent xmlns:mc="http://schemas.openxmlformats.org/markup-compatibility/2006">
              <mc:Choice xmlns:v="urn:schemas-microsoft-com:vml" Requires="v">
                <p:oleObj spid="_x0000_s4127" name="Document" r:id="rId4" imgW="6779191" imgH="5076458" progId="Word.Document.8">
                  <p:embed/>
                </p:oleObj>
              </mc:Choice>
              <mc:Fallback>
                <p:oleObj name="Document" r:id="rId4" imgW="6779191" imgH="5076458" progId="Word.Document.8">
                  <p:embed/>
                  <p:pic>
                    <p:nvPicPr>
                      <p:cNvPr id="0" name="Object 5"/>
                      <p:cNvPicPr>
                        <a:picLocks noChangeAspect="1" noChangeArrowheads="1"/>
                      </p:cNvPicPr>
                      <p:nvPr/>
                    </p:nvPicPr>
                    <p:blipFill>
                      <a:blip r:embed="rId5"/>
                      <a:srcRect/>
                      <a:stretch>
                        <a:fillRect/>
                      </a:stretch>
                    </p:blipFill>
                    <p:spPr bwMode="auto">
                      <a:xfrm>
                        <a:off x="914400" y="1870075"/>
                        <a:ext cx="7037388" cy="4606925"/>
                      </a:xfrm>
                      <a:prstGeom prst="rect">
                        <a:avLst/>
                      </a:prstGeom>
                      <a:solidFill>
                        <a:schemeClr val="accent1"/>
                      </a:solid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wipe(left)">
                                      <p:cBhvr>
                                        <p:cTn id="7" dur="500"/>
                                        <p:tgtEl>
                                          <p:spTgt spid="16896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8965"/>
                                        </p:tgtEl>
                                        <p:attrNameLst>
                                          <p:attrName>style.visibility</p:attrName>
                                        </p:attrNameLst>
                                      </p:cBhvr>
                                      <p:to>
                                        <p:strVal val="visible"/>
                                      </p:to>
                                    </p:set>
                                    <p:animEffect transition="in" filter="wipe(up)">
                                      <p:cBhvr>
                                        <p:cTn id="12" dur="500"/>
                                        <p:tgtEl>
                                          <p:spTgt spid="168965"/>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7" name="Rectangle 2"/>
          <p:cNvSpPr>
            <a:spLocks noGrp="1" noRot="1" noChangeArrowheads="1"/>
          </p:cNvSpPr>
          <p:nvPr>
            <p:ph type="title"/>
          </p:nvPr>
        </p:nvSpPr>
        <p:spPr>
          <a:xfrm>
            <a:off x="-2556792" y="548680"/>
            <a:ext cx="7798182" cy="1695631"/>
          </a:xfrm>
        </p:spPr>
        <p:txBody>
          <a:bodyPr/>
          <a:lstStyle/>
          <a:p>
            <a:pPr eaLnBrk="1" hangingPunct="1"/>
            <a:r>
              <a:rPr lang="zh-CN" altLang="en-US" dirty="0" smtClean="0"/>
              <a:t>独立实验</a:t>
            </a:r>
            <a:r>
              <a:rPr lang="en-US" altLang="zh-CN" dirty="0" smtClean="0"/>
              <a:t>1</a:t>
            </a:r>
            <a:endParaRPr lang="zh-CN" altLang="en-US" dirty="0" smtClean="0"/>
          </a:p>
        </p:txBody>
      </p:sp>
      <p:sp>
        <p:nvSpPr>
          <p:cNvPr id="18438" name="Rectangle 3"/>
          <p:cNvSpPr>
            <a:spLocks noGrp="1" noRot="1" noChangeArrowheads="1"/>
          </p:cNvSpPr>
          <p:nvPr>
            <p:ph idx="1"/>
          </p:nvPr>
        </p:nvSpPr>
        <p:spPr/>
        <p:txBody>
          <a:bodyPr/>
          <a:lstStyle/>
          <a:p>
            <a:pPr eaLnBrk="1" hangingPunct="1"/>
            <a:r>
              <a:rPr lang="zh-CN" altLang="en-US" dirty="0" smtClean="0"/>
              <a:t>编写程序完成拓扑排序</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5" name="Rectangle 2"/>
          <p:cNvSpPr>
            <a:spLocks noGrp="1" noRot="1" noChangeArrowheads="1"/>
          </p:cNvSpPr>
          <p:nvPr>
            <p:ph type="title"/>
          </p:nvPr>
        </p:nvSpPr>
        <p:spPr>
          <a:xfrm>
            <a:off x="250825" y="404813"/>
            <a:ext cx="8540750" cy="1143000"/>
          </a:xfrm>
        </p:spPr>
        <p:txBody>
          <a:bodyPr/>
          <a:lstStyle/>
          <a:p>
            <a:pPr eaLnBrk="1" hangingPunct="1"/>
            <a:r>
              <a:rPr lang="zh-CN" altLang="en-US" b="0" dirty="0" smtClean="0"/>
              <a:t>图的应用</a:t>
            </a:r>
            <a:r>
              <a:rPr lang="en-US" altLang="zh-CN" b="0" dirty="0" smtClean="0"/>
              <a:t>-</a:t>
            </a:r>
            <a:r>
              <a:rPr lang="zh-CN" altLang="en-US" b="0" dirty="0" smtClean="0"/>
              <a:t>关键路径</a:t>
            </a:r>
          </a:p>
        </p:txBody>
      </p:sp>
      <p:sp>
        <p:nvSpPr>
          <p:cNvPr id="20486" name="Rectangle 3"/>
          <p:cNvSpPr>
            <a:spLocks noGrp="1" noRot="1" noChangeArrowheads="1"/>
          </p:cNvSpPr>
          <p:nvPr>
            <p:ph sz="half" idx="1"/>
          </p:nvPr>
        </p:nvSpPr>
        <p:spPr>
          <a:xfrm>
            <a:off x="323850" y="1412875"/>
            <a:ext cx="8568630" cy="1944117"/>
          </a:xfrm>
        </p:spPr>
        <p:txBody>
          <a:bodyPr>
            <a:noAutofit/>
          </a:bodyPr>
          <a:lstStyle/>
          <a:p>
            <a:pPr eaLnBrk="1" hangingPunct="1">
              <a:buFont typeface="Wingdings" pitchFamily="2" charset="2"/>
              <a:buNone/>
            </a:pPr>
            <a:r>
              <a:rPr lang="en-US" altLang="zh-CN" sz="2400" dirty="0" smtClean="0"/>
              <a:t>      </a:t>
            </a:r>
            <a:r>
              <a:rPr lang="zh-CN" altLang="en-US" sz="2400" dirty="0" smtClean="0"/>
              <a:t>下表给出了某工程各工序之间的优先关系和各工序所需的时间（其中</a:t>
            </a:r>
            <a:r>
              <a:rPr lang="zh-CN" altLang="en-US" sz="2400" dirty="0" smtClean="0">
                <a:latin typeface="Arial" charset="0"/>
              </a:rPr>
              <a:t>“</a:t>
            </a:r>
            <a:r>
              <a:rPr lang="zh-CN" altLang="en-US" sz="2400" dirty="0" smtClean="0"/>
              <a:t>一</a:t>
            </a:r>
            <a:r>
              <a:rPr lang="zh-CN" altLang="en-US" sz="2400" dirty="0" smtClean="0">
                <a:latin typeface="Arial" charset="0"/>
              </a:rPr>
              <a:t>”</a:t>
            </a:r>
            <a:r>
              <a:rPr lang="zh-CN" altLang="en-US" sz="2400" dirty="0" smtClean="0"/>
              <a:t>表示无先驱工序），指明完成该工程所需的最短时间。如果因为其他原因</a:t>
            </a:r>
            <a:r>
              <a:rPr lang="en-US" altLang="zh-CN" sz="2400" dirty="0" smtClean="0"/>
              <a:t>,C</a:t>
            </a:r>
            <a:r>
              <a:rPr lang="zh-CN" altLang="en-US" sz="2400" dirty="0" smtClean="0"/>
              <a:t>所需时间变为</a:t>
            </a:r>
            <a:r>
              <a:rPr lang="zh-CN" altLang="en-US" sz="2400" dirty="0" smtClean="0">
                <a:latin typeface="Arial" charset="0"/>
              </a:rPr>
              <a:t> </a:t>
            </a:r>
            <a:r>
              <a:rPr lang="en-US" altLang="zh-CN" sz="2400" dirty="0" smtClean="0"/>
              <a:t>4,</a:t>
            </a:r>
            <a:r>
              <a:rPr lang="zh-CN" altLang="en-US" sz="2400" dirty="0" smtClean="0"/>
              <a:t>会不会影响工期</a:t>
            </a:r>
            <a:r>
              <a:rPr lang="en-US" altLang="zh-CN" sz="2400" dirty="0" smtClean="0"/>
              <a:t>? </a:t>
            </a:r>
            <a:r>
              <a:rPr lang="zh-CN" altLang="en-US" sz="2400" dirty="0" smtClean="0"/>
              <a:t>如果</a:t>
            </a:r>
            <a:r>
              <a:rPr lang="en-US" altLang="zh-CN" sz="2400" dirty="0" smtClean="0"/>
              <a:t>A</a:t>
            </a:r>
            <a:r>
              <a:rPr lang="zh-CN" altLang="en-US" sz="2400" dirty="0" smtClean="0"/>
              <a:t>所需时间变为</a:t>
            </a:r>
            <a:r>
              <a:rPr lang="en-US" altLang="zh-CN" sz="2400" dirty="0" smtClean="0"/>
              <a:t>4,</a:t>
            </a:r>
            <a:r>
              <a:rPr lang="zh-CN" altLang="en-US" sz="2400" dirty="0" smtClean="0"/>
              <a:t>会不会影响工期呢</a:t>
            </a:r>
            <a:r>
              <a:rPr lang="en-US" altLang="zh-CN" sz="2400" dirty="0" smtClean="0"/>
              <a:t>? </a:t>
            </a:r>
            <a:r>
              <a:rPr lang="zh-CN" altLang="en-US" sz="2400" dirty="0" smtClean="0"/>
              <a:t>哪些工序影响工期</a:t>
            </a:r>
            <a:r>
              <a:rPr lang="en-US" altLang="zh-CN" sz="2400" dirty="0" smtClean="0"/>
              <a:t>,</a:t>
            </a:r>
            <a:r>
              <a:rPr lang="zh-CN" altLang="en-US" sz="2400" dirty="0" smtClean="0"/>
              <a:t>哪些不会影响</a:t>
            </a:r>
            <a:r>
              <a:rPr lang="en-US" altLang="zh-CN" sz="2400" dirty="0" smtClean="0"/>
              <a:t>? </a:t>
            </a:r>
            <a:r>
              <a:rPr lang="zh-CN" altLang="en-US" sz="2400" dirty="0" smtClean="0"/>
              <a:t>不会影响的范围是多少</a:t>
            </a:r>
            <a:r>
              <a:rPr lang="en-US" altLang="zh-CN" sz="2400" dirty="0" smtClean="0"/>
              <a:t>?</a:t>
            </a:r>
            <a:r>
              <a:rPr lang="en-US" altLang="zh-CN" sz="2400" dirty="0" smtClean="0">
                <a:latin typeface="Arial" charset="0"/>
              </a:rPr>
              <a:t> </a:t>
            </a:r>
            <a:r>
              <a:rPr lang="en-US" altLang="zh-CN" sz="2400" dirty="0" smtClean="0"/>
              <a:t> </a:t>
            </a:r>
          </a:p>
          <a:p>
            <a:pPr eaLnBrk="1" hangingPunct="1">
              <a:buFont typeface="Wingdings" pitchFamily="2" charset="2"/>
              <a:buNone/>
            </a:pPr>
            <a:r>
              <a:rPr lang="en-US" altLang="zh-CN" sz="2400" dirty="0" smtClean="0"/>
              <a:t> </a:t>
            </a:r>
          </a:p>
          <a:p>
            <a:pPr eaLnBrk="1" hangingPunct="1">
              <a:buFont typeface="Wingdings" pitchFamily="2" charset="2"/>
              <a:buNone/>
            </a:pPr>
            <a:r>
              <a:rPr lang="en-US" altLang="zh-CN" sz="2400" dirty="0" smtClean="0">
                <a:latin typeface="Arial" charset="0"/>
              </a:rPr>
              <a:t> </a:t>
            </a:r>
            <a:endParaRPr lang="en-US" altLang="zh-CN" sz="2400" dirty="0" smtClean="0"/>
          </a:p>
        </p:txBody>
      </p:sp>
      <p:graphicFrame>
        <p:nvGraphicFramePr>
          <p:cNvPr id="190468" name="Group 4"/>
          <p:cNvGraphicFramePr>
            <a:graphicFrameLocks noGrp="1"/>
          </p:cNvGraphicFramePr>
          <p:nvPr>
            <p:ph sz="half" idx="2"/>
            <p:extLst>
              <p:ext uri="{D42A27DB-BD31-4B8C-83A1-F6EECF244321}">
                <p14:modId xmlns:p14="http://schemas.microsoft.com/office/powerpoint/2010/main" val="797383829"/>
              </p:ext>
            </p:extLst>
          </p:nvPr>
        </p:nvGraphicFramePr>
        <p:xfrm>
          <a:off x="755650" y="3500438"/>
          <a:ext cx="8089900" cy="2468844"/>
        </p:xfrm>
        <a:graphic>
          <a:graphicData uri="http://schemas.openxmlformats.org/drawingml/2006/table">
            <a:tbl>
              <a:tblPr/>
              <a:tblGrid>
                <a:gridCol w="900113"/>
                <a:gridCol w="896937"/>
                <a:gridCol w="900113"/>
                <a:gridCol w="896937"/>
                <a:gridCol w="901700"/>
                <a:gridCol w="896938"/>
                <a:gridCol w="900112"/>
                <a:gridCol w="896938"/>
                <a:gridCol w="900112"/>
              </a:tblGrid>
              <a:tr h="8228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幼圆" pitchFamily="49" charset="-122"/>
                          <a:ea typeface="幼圆" pitchFamily="49" charset="-122"/>
                        </a:rPr>
                        <a:t>工序代号</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F</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G</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H</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幼圆" pitchFamily="49" charset="-122"/>
                          <a:ea typeface="幼圆" pitchFamily="49" charset="-122"/>
                        </a:rPr>
                        <a:t>所需时间</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幼圆" pitchFamily="49" charset="-122"/>
                          <a:ea typeface="幼圆" pitchFamily="49" charset="-122"/>
                        </a:rPr>
                        <a:t>先驱工序</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FFFF00"/>
                          </a:solidFill>
                          <a:effectLst/>
                          <a:latin typeface="幼圆" pitchFamily="49" charset="-122"/>
                          <a:ea typeface="幼圆" pitchFamily="49" charset="-122"/>
                        </a:rPr>
                        <a:t>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rgbClr val="FFFF00"/>
                          </a:solidFill>
                          <a:effectLst/>
                          <a:latin typeface="幼圆" pitchFamily="49" charset="-122"/>
                          <a:ea typeface="幼圆" pitchFamily="49" charset="-122"/>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64" name="Group 52"/>
          <p:cNvGraphicFramePr>
            <a:graphicFrameLocks noGrp="1"/>
          </p:cNvGraphicFramePr>
          <p:nvPr>
            <p:ph/>
          </p:nvPr>
        </p:nvGraphicFramePr>
        <p:xfrm>
          <a:off x="684213" y="2852738"/>
          <a:ext cx="7488237" cy="3014661"/>
        </p:xfrm>
        <a:graphic>
          <a:graphicData uri="http://schemas.openxmlformats.org/drawingml/2006/table">
            <a:tbl>
              <a:tblPr/>
              <a:tblGrid>
                <a:gridCol w="908050"/>
                <a:gridCol w="904875"/>
                <a:gridCol w="908050"/>
                <a:gridCol w="904875"/>
                <a:gridCol w="909637"/>
                <a:gridCol w="904875"/>
                <a:gridCol w="1184275"/>
                <a:gridCol w="863600"/>
              </a:tblGrid>
              <a:tr h="100488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18"/>
                          </a:solidFill>
                          <a:effectLst/>
                          <a:latin typeface="幼圆" pitchFamily="49" charset="-122"/>
                          <a:ea typeface="幼圆" pitchFamily="49" charset="-122"/>
                        </a:rPr>
                        <a:t>工序代号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88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18"/>
                          </a:solidFill>
                          <a:effectLst/>
                          <a:latin typeface="幼圆" pitchFamily="49" charset="-122"/>
                          <a:ea typeface="幼圆" pitchFamily="49" charset="-122"/>
                        </a:rPr>
                        <a:t>所需时间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88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18"/>
                          </a:solidFill>
                          <a:effectLst/>
                          <a:latin typeface="幼圆" pitchFamily="49" charset="-122"/>
                          <a:ea typeface="幼圆" pitchFamily="49" charset="-122"/>
                        </a:rPr>
                        <a:t>先驱工序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a3,a5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18"/>
                          </a:solidFill>
                          <a:effectLst/>
                          <a:latin typeface="幼圆" pitchFamily="49" charset="-122"/>
                          <a:ea typeface="幼圆" pitchFamily="49" charset="-122"/>
                        </a:rPr>
                        <a:t>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页脚占位符 3"/>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21509" name="Rectangle 4"/>
          <p:cNvSpPr>
            <a:spLocks noRot="1" noChangeArrowheads="1"/>
          </p:cNvSpPr>
          <p:nvPr/>
        </p:nvSpPr>
        <p:spPr bwMode="auto">
          <a:xfrm>
            <a:off x="395288" y="620688"/>
            <a:ext cx="8424862"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pPr>
            <a:r>
              <a:rPr lang="en-US" altLang="zh-CN" sz="2200" b="1" dirty="0">
                <a:solidFill>
                  <a:srgbClr val="000018"/>
                </a:solidFill>
                <a:latin typeface="幼圆" pitchFamily="49" charset="-122"/>
                <a:ea typeface="幼圆" pitchFamily="49" charset="-122"/>
              </a:rPr>
              <a:t>  </a:t>
            </a:r>
            <a:r>
              <a:rPr lang="zh-CN" altLang="en-US" sz="2200" b="1" dirty="0">
                <a:solidFill>
                  <a:srgbClr val="000018"/>
                </a:solidFill>
                <a:latin typeface="幼圆" pitchFamily="49" charset="-122"/>
                <a:ea typeface="幼圆" pitchFamily="49" charset="-122"/>
              </a:rPr>
              <a:t>下表给出了某工程各工序之间的优先关系和各工序所需的时间（其中</a:t>
            </a:r>
            <a:r>
              <a:rPr lang="zh-CN" altLang="en-US" sz="2200" b="1" dirty="0">
                <a:solidFill>
                  <a:srgbClr val="000018"/>
                </a:solidFill>
                <a:ea typeface="幼圆" pitchFamily="49" charset="-122"/>
              </a:rPr>
              <a:t>“</a:t>
            </a:r>
            <a:r>
              <a:rPr lang="zh-CN" altLang="en-US" sz="2200" b="1" dirty="0">
                <a:solidFill>
                  <a:srgbClr val="000018"/>
                </a:solidFill>
                <a:latin typeface="幼圆" pitchFamily="49" charset="-122"/>
                <a:ea typeface="幼圆" pitchFamily="49" charset="-122"/>
              </a:rPr>
              <a:t>一</a:t>
            </a:r>
            <a:r>
              <a:rPr lang="zh-CN" altLang="en-US" sz="2200" b="1" dirty="0">
                <a:solidFill>
                  <a:srgbClr val="000018"/>
                </a:solidFill>
                <a:ea typeface="幼圆" pitchFamily="49" charset="-122"/>
              </a:rPr>
              <a:t>”</a:t>
            </a:r>
            <a:r>
              <a:rPr lang="zh-CN" altLang="en-US" sz="2200" b="1" dirty="0">
                <a:solidFill>
                  <a:srgbClr val="000018"/>
                </a:solidFill>
                <a:latin typeface="幼圆" pitchFamily="49" charset="-122"/>
                <a:ea typeface="幼圆" pitchFamily="49" charset="-122"/>
              </a:rPr>
              <a:t>表示无先驱工序），指明完成该工程所需的最短时间。如果因为其他原因</a:t>
            </a:r>
            <a:r>
              <a:rPr lang="en-US" altLang="zh-CN" sz="2200" b="1" dirty="0">
                <a:solidFill>
                  <a:srgbClr val="000018"/>
                </a:solidFill>
                <a:latin typeface="幼圆" pitchFamily="49" charset="-122"/>
                <a:ea typeface="幼圆" pitchFamily="49" charset="-122"/>
              </a:rPr>
              <a:t>,a7</a:t>
            </a:r>
            <a:r>
              <a:rPr lang="zh-CN" altLang="en-US" sz="2200" b="1" dirty="0">
                <a:solidFill>
                  <a:srgbClr val="000018"/>
                </a:solidFill>
                <a:latin typeface="幼圆" pitchFamily="49" charset="-122"/>
                <a:ea typeface="幼圆" pitchFamily="49" charset="-122"/>
              </a:rPr>
              <a:t>所需时间变为</a:t>
            </a:r>
            <a:r>
              <a:rPr lang="zh-CN" altLang="en-US" sz="2200" b="1" dirty="0">
                <a:solidFill>
                  <a:srgbClr val="000018"/>
                </a:solidFill>
                <a:ea typeface="幼圆" pitchFamily="49" charset="-122"/>
              </a:rPr>
              <a:t> </a:t>
            </a:r>
            <a:r>
              <a:rPr lang="en-US" altLang="zh-CN" sz="2200" b="1" dirty="0">
                <a:solidFill>
                  <a:srgbClr val="000018"/>
                </a:solidFill>
                <a:latin typeface="幼圆" pitchFamily="49" charset="-122"/>
                <a:ea typeface="幼圆" pitchFamily="49" charset="-122"/>
              </a:rPr>
              <a:t>6,</a:t>
            </a:r>
            <a:r>
              <a:rPr lang="zh-CN" altLang="en-US" sz="2200" b="1" dirty="0">
                <a:solidFill>
                  <a:srgbClr val="000018"/>
                </a:solidFill>
                <a:latin typeface="幼圆" pitchFamily="49" charset="-122"/>
                <a:ea typeface="幼圆" pitchFamily="49" charset="-122"/>
              </a:rPr>
              <a:t>会不会影响工期</a:t>
            </a:r>
            <a:r>
              <a:rPr lang="en-US" altLang="zh-CN" sz="2200" b="1" dirty="0">
                <a:solidFill>
                  <a:srgbClr val="000018"/>
                </a:solidFill>
                <a:latin typeface="幼圆" pitchFamily="49" charset="-122"/>
                <a:ea typeface="幼圆" pitchFamily="49" charset="-122"/>
              </a:rPr>
              <a:t>? </a:t>
            </a:r>
            <a:r>
              <a:rPr lang="zh-CN" altLang="en-US" sz="2200" b="1" dirty="0">
                <a:solidFill>
                  <a:srgbClr val="000018"/>
                </a:solidFill>
                <a:latin typeface="幼圆" pitchFamily="49" charset="-122"/>
                <a:ea typeface="幼圆" pitchFamily="49" charset="-122"/>
              </a:rPr>
              <a:t>如果</a:t>
            </a:r>
            <a:r>
              <a:rPr lang="en-US" altLang="zh-CN" sz="2200" b="1" dirty="0">
                <a:solidFill>
                  <a:srgbClr val="000018"/>
                </a:solidFill>
                <a:latin typeface="幼圆" pitchFamily="49" charset="-122"/>
                <a:ea typeface="幼圆" pitchFamily="49" charset="-122"/>
              </a:rPr>
              <a:t>a3</a:t>
            </a:r>
            <a:r>
              <a:rPr lang="zh-CN" altLang="en-US" sz="2200" b="1" dirty="0">
                <a:solidFill>
                  <a:srgbClr val="000018"/>
                </a:solidFill>
                <a:latin typeface="幼圆" pitchFamily="49" charset="-122"/>
                <a:ea typeface="幼圆" pitchFamily="49" charset="-122"/>
              </a:rPr>
              <a:t>所需时间变为</a:t>
            </a:r>
            <a:r>
              <a:rPr lang="en-US" altLang="zh-CN" sz="2200" b="1" dirty="0">
                <a:solidFill>
                  <a:srgbClr val="000018"/>
                </a:solidFill>
                <a:latin typeface="幼圆" pitchFamily="49" charset="-122"/>
                <a:ea typeface="幼圆" pitchFamily="49" charset="-122"/>
              </a:rPr>
              <a:t>6,</a:t>
            </a:r>
            <a:r>
              <a:rPr lang="zh-CN" altLang="en-US" sz="2200" b="1" dirty="0">
                <a:solidFill>
                  <a:srgbClr val="000018"/>
                </a:solidFill>
                <a:latin typeface="幼圆" pitchFamily="49" charset="-122"/>
                <a:ea typeface="幼圆" pitchFamily="49" charset="-122"/>
              </a:rPr>
              <a:t>会不会影响工期呢</a:t>
            </a:r>
            <a:r>
              <a:rPr lang="en-US" altLang="zh-CN" sz="2200" b="1" dirty="0">
                <a:solidFill>
                  <a:srgbClr val="000018"/>
                </a:solidFill>
                <a:latin typeface="幼圆" pitchFamily="49" charset="-122"/>
                <a:ea typeface="幼圆" pitchFamily="49" charset="-122"/>
              </a:rPr>
              <a:t>? </a:t>
            </a:r>
            <a:r>
              <a:rPr lang="zh-CN" altLang="en-US" sz="2200" b="1" dirty="0">
                <a:solidFill>
                  <a:srgbClr val="000018"/>
                </a:solidFill>
                <a:latin typeface="幼圆" pitchFamily="49" charset="-122"/>
                <a:ea typeface="幼圆" pitchFamily="49" charset="-122"/>
              </a:rPr>
              <a:t>哪些工序影响工期</a:t>
            </a:r>
            <a:r>
              <a:rPr lang="en-US" altLang="zh-CN" sz="2200" b="1" dirty="0">
                <a:solidFill>
                  <a:srgbClr val="000018"/>
                </a:solidFill>
                <a:latin typeface="幼圆" pitchFamily="49" charset="-122"/>
                <a:ea typeface="幼圆" pitchFamily="49" charset="-122"/>
              </a:rPr>
              <a:t>,</a:t>
            </a:r>
            <a:r>
              <a:rPr lang="zh-CN" altLang="en-US" sz="2200" b="1" dirty="0">
                <a:solidFill>
                  <a:srgbClr val="000018"/>
                </a:solidFill>
                <a:latin typeface="幼圆" pitchFamily="49" charset="-122"/>
                <a:ea typeface="幼圆" pitchFamily="49" charset="-122"/>
              </a:rPr>
              <a:t>哪些不会影响</a:t>
            </a:r>
            <a:r>
              <a:rPr lang="en-US" altLang="zh-CN" sz="2200" b="1" dirty="0">
                <a:solidFill>
                  <a:srgbClr val="000018"/>
                </a:solidFill>
                <a:latin typeface="幼圆" pitchFamily="49" charset="-122"/>
                <a:ea typeface="幼圆" pitchFamily="49" charset="-122"/>
              </a:rPr>
              <a:t>? </a:t>
            </a:r>
            <a:r>
              <a:rPr lang="zh-CN" altLang="en-US" sz="2200" b="1" dirty="0">
                <a:solidFill>
                  <a:srgbClr val="000018"/>
                </a:solidFill>
                <a:latin typeface="幼圆" pitchFamily="49" charset="-122"/>
                <a:ea typeface="幼圆" pitchFamily="49" charset="-122"/>
              </a:rPr>
              <a:t>不会影响的范围是多少</a:t>
            </a:r>
            <a:r>
              <a:rPr lang="en-US" altLang="zh-CN" sz="2200" b="1" dirty="0">
                <a:solidFill>
                  <a:srgbClr val="000018"/>
                </a:solidFill>
                <a:latin typeface="幼圆" pitchFamily="49" charset="-122"/>
                <a:ea typeface="幼圆" pitchFamily="49" charset="-122"/>
              </a:rPr>
              <a:t>?</a:t>
            </a:r>
            <a:r>
              <a:rPr lang="en-US" altLang="zh-CN" sz="2200" b="1" dirty="0">
                <a:solidFill>
                  <a:srgbClr val="000018"/>
                </a:solidFill>
                <a:ea typeface="幼圆" pitchFamily="49" charset="-122"/>
              </a:rPr>
              <a:t> </a:t>
            </a:r>
            <a:r>
              <a:rPr lang="en-US" altLang="zh-CN" sz="2200" b="1" dirty="0">
                <a:solidFill>
                  <a:srgbClr val="000018"/>
                </a:solidFill>
                <a:latin typeface="幼圆" pitchFamily="49" charset="-122"/>
                <a:ea typeface="幼圆" pitchFamily="49" charset="-122"/>
              </a:rPr>
              <a:t> </a:t>
            </a:r>
          </a:p>
          <a:p>
            <a:pPr marL="342900" indent="-342900">
              <a:spcBef>
                <a:spcPct val="20000"/>
              </a:spcBef>
              <a:buClr>
                <a:schemeClr val="hlink"/>
              </a:buClr>
              <a:buSzPct val="70000"/>
              <a:buFont typeface="Wingdings" pitchFamily="2" charset="2"/>
              <a:buNone/>
            </a:pPr>
            <a:r>
              <a:rPr lang="en-US" altLang="zh-CN" sz="2200" b="1" dirty="0">
                <a:solidFill>
                  <a:srgbClr val="000018"/>
                </a:solidFill>
                <a:latin typeface="幼圆" pitchFamily="49" charset="-122"/>
                <a:ea typeface="幼圆" pitchFamily="49" charset="-122"/>
              </a:rPr>
              <a:t> </a:t>
            </a:r>
          </a:p>
          <a:p>
            <a:pPr marL="342900" indent="-342900">
              <a:spcBef>
                <a:spcPct val="20000"/>
              </a:spcBef>
              <a:buClr>
                <a:schemeClr val="hlink"/>
              </a:buClr>
              <a:buSzPct val="70000"/>
              <a:buFont typeface="Wingdings" pitchFamily="2" charset="2"/>
              <a:buNone/>
            </a:pPr>
            <a:r>
              <a:rPr lang="en-US" altLang="zh-CN" sz="2200" b="1" dirty="0">
                <a:solidFill>
                  <a:srgbClr val="000018"/>
                </a:solidFill>
                <a:ea typeface="幼圆" pitchFamily="49" charset="-122"/>
              </a:rPr>
              <a:t> </a:t>
            </a:r>
            <a:endParaRPr lang="en-US" altLang="zh-CN" sz="2200" b="1" dirty="0">
              <a:solidFill>
                <a:srgbClr val="000018"/>
              </a:solidFill>
              <a:latin typeface="幼圆" pitchFamily="49" charset="-122"/>
              <a:ea typeface="幼圆" pitchFamily="49" charset="-122"/>
            </a:endParaRPr>
          </a:p>
        </p:txBody>
      </p:sp>
      <p:sp>
        <p:nvSpPr>
          <p:cNvPr id="2" name="矩形 1"/>
          <p:cNvSpPr/>
          <p:nvPr/>
        </p:nvSpPr>
        <p:spPr>
          <a:xfrm>
            <a:off x="0" y="97468"/>
            <a:ext cx="3177473" cy="523220"/>
          </a:xfrm>
          <a:prstGeom prst="rect">
            <a:avLst/>
          </a:prstGeom>
        </p:spPr>
        <p:txBody>
          <a:bodyPr wrap="none">
            <a:spAutoFit/>
          </a:bodyPr>
          <a:lstStyle/>
          <a:p>
            <a:r>
              <a:rPr lang="zh-CN" altLang="en-US" sz="2800" dirty="0"/>
              <a:t>图的应用</a:t>
            </a:r>
            <a:r>
              <a:rPr lang="en-US" altLang="zh-CN" sz="2800" dirty="0"/>
              <a:t>-</a:t>
            </a:r>
            <a:r>
              <a:rPr lang="zh-CN" altLang="en-US" sz="2800" dirty="0"/>
              <a:t>关键路径</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2515" name="Rectangle 3"/>
          <p:cNvSpPr>
            <a:spLocks noGrp="1" noChangeArrowheads="1"/>
          </p:cNvSpPr>
          <p:nvPr>
            <p:ph type="body" sz="half" idx="1"/>
          </p:nvPr>
        </p:nvSpPr>
        <p:spPr>
          <a:xfrm>
            <a:off x="304800" y="2997200"/>
            <a:ext cx="8370888" cy="3600450"/>
          </a:xfrm>
        </p:spPr>
        <p:txBody>
          <a:bodyPr>
            <a:normAutofit lnSpcReduction="10000"/>
          </a:bodyPr>
          <a:lstStyle/>
          <a:p>
            <a:pPr eaLnBrk="1" hangingPunct="1">
              <a:buFont typeface="Wingdings" pitchFamily="2" charset="2"/>
              <a:buNone/>
            </a:pPr>
            <a:r>
              <a:rPr lang="en-US" altLang="zh-CN" sz="2400" dirty="0" smtClean="0">
                <a:effectLst/>
              </a:rPr>
              <a:t>  AOE</a:t>
            </a:r>
            <a:r>
              <a:rPr lang="zh-CN" altLang="en-US" sz="2400" dirty="0" smtClean="0">
                <a:effectLst/>
              </a:rPr>
              <a:t>网（</a:t>
            </a:r>
            <a:r>
              <a:rPr lang="en-US" altLang="zh-CN" sz="2400" dirty="0" smtClean="0">
                <a:effectLst/>
              </a:rPr>
              <a:t>activity on edge</a:t>
            </a:r>
            <a:r>
              <a:rPr lang="zh-CN" altLang="en-US" sz="2400" dirty="0" smtClean="0">
                <a:effectLst/>
              </a:rPr>
              <a:t>）</a:t>
            </a:r>
          </a:p>
          <a:p>
            <a:pPr eaLnBrk="1" hangingPunct="1">
              <a:buFont typeface="Wingdings" pitchFamily="2" charset="2"/>
              <a:buNone/>
            </a:pPr>
            <a:r>
              <a:rPr lang="zh-CN" altLang="en-US" sz="2400" dirty="0" smtClean="0">
                <a:effectLst/>
              </a:rPr>
              <a:t>    若有向图中，顶点表示事件，弧表示活动，弧上的权表示完成该活动所需的时间，则称这类有向图为边表示活动的网（</a:t>
            </a:r>
            <a:r>
              <a:rPr lang="en-US" altLang="zh-CN" sz="2400" dirty="0" smtClean="0">
                <a:effectLst/>
              </a:rPr>
              <a:t>AOE</a:t>
            </a:r>
            <a:r>
              <a:rPr lang="zh-CN" altLang="en-US" sz="2400" dirty="0" smtClean="0">
                <a:effectLst/>
              </a:rPr>
              <a:t>网）</a:t>
            </a:r>
          </a:p>
          <a:p>
            <a:pPr eaLnBrk="1" hangingPunct="1">
              <a:buFont typeface="Wingdings" pitchFamily="2" charset="2"/>
              <a:buNone/>
            </a:pPr>
            <a:r>
              <a:rPr lang="zh-CN" altLang="en-US" sz="2400" dirty="0" smtClean="0">
                <a:effectLst/>
              </a:rPr>
              <a:t>    </a:t>
            </a:r>
            <a:r>
              <a:rPr lang="en-US" altLang="zh-CN" sz="2400" dirty="0" smtClean="0">
                <a:effectLst/>
              </a:rPr>
              <a:t>AOE</a:t>
            </a:r>
            <a:r>
              <a:rPr lang="zh-CN" altLang="en-US" sz="2400" dirty="0" smtClean="0">
                <a:effectLst/>
              </a:rPr>
              <a:t>网中仅有一个入度为</a:t>
            </a:r>
            <a:r>
              <a:rPr lang="en-US" altLang="zh-CN" sz="2400" dirty="0" smtClean="0">
                <a:effectLst/>
              </a:rPr>
              <a:t>0</a:t>
            </a:r>
            <a:r>
              <a:rPr lang="zh-CN" altLang="en-US" sz="2400" dirty="0" smtClean="0">
                <a:effectLst/>
              </a:rPr>
              <a:t>的事件，称为</a:t>
            </a:r>
            <a:r>
              <a:rPr lang="zh-CN" altLang="en-US" sz="2400" i="1" dirty="0" smtClean="0">
                <a:effectLst/>
              </a:rPr>
              <a:t>源点</a:t>
            </a:r>
            <a:r>
              <a:rPr lang="zh-CN" altLang="en-US" sz="2400" dirty="0" smtClean="0">
                <a:effectLst/>
              </a:rPr>
              <a:t>，它表示工程的开始；网中也仅有一个出度为</a:t>
            </a:r>
            <a:r>
              <a:rPr lang="en-US" altLang="zh-CN" sz="2400" dirty="0" smtClean="0">
                <a:effectLst/>
              </a:rPr>
              <a:t>0</a:t>
            </a:r>
            <a:r>
              <a:rPr lang="zh-CN" altLang="en-US" sz="2400" dirty="0" smtClean="0">
                <a:effectLst/>
              </a:rPr>
              <a:t>的事件，称为</a:t>
            </a:r>
            <a:r>
              <a:rPr lang="zh-CN" altLang="en-US" sz="2400" i="1" dirty="0" smtClean="0">
                <a:effectLst/>
              </a:rPr>
              <a:t>汇点</a:t>
            </a:r>
            <a:r>
              <a:rPr lang="zh-CN" altLang="en-US" sz="2400" dirty="0" smtClean="0">
                <a:effectLst/>
              </a:rPr>
              <a:t>，它表示工程的结束。</a:t>
            </a:r>
          </a:p>
          <a:p>
            <a:pPr eaLnBrk="1" hangingPunct="1">
              <a:buFont typeface="Wingdings" pitchFamily="2" charset="2"/>
              <a:buNone/>
            </a:pPr>
            <a:r>
              <a:rPr lang="zh-CN" altLang="en-US" sz="2400" dirty="0" smtClean="0">
                <a:effectLst/>
              </a:rPr>
              <a:t>    每一事件</a:t>
            </a:r>
            <a:r>
              <a:rPr lang="en-US" altLang="zh-CN" sz="2400" dirty="0" smtClean="0">
                <a:effectLst/>
              </a:rPr>
              <a:t>V</a:t>
            </a:r>
            <a:r>
              <a:rPr lang="zh-CN" altLang="en-US" sz="2400" dirty="0" smtClean="0">
                <a:effectLst/>
              </a:rPr>
              <a:t>表示以它为弧头的所有活动已经完成，同时，也表示以它为弧尾的所有活动可以开始。</a:t>
            </a:r>
          </a:p>
        </p:txBody>
      </p:sp>
      <p:graphicFrame>
        <p:nvGraphicFramePr>
          <p:cNvPr id="22534" name="Object 5"/>
          <p:cNvGraphicFramePr>
            <a:graphicFrameLocks noGrp="1" noChangeAspect="1"/>
          </p:cNvGraphicFramePr>
          <p:nvPr>
            <p:ph sz="half" idx="2"/>
            <p:extLst>
              <p:ext uri="{D42A27DB-BD31-4B8C-83A1-F6EECF244321}">
                <p14:modId xmlns:p14="http://schemas.microsoft.com/office/powerpoint/2010/main" val="3977626733"/>
              </p:ext>
            </p:extLst>
          </p:nvPr>
        </p:nvGraphicFramePr>
        <p:xfrm>
          <a:off x="2416175" y="908050"/>
          <a:ext cx="3979863" cy="1768475"/>
        </p:xfrm>
        <a:graphic>
          <a:graphicData uri="http://schemas.openxmlformats.org/presentationml/2006/ole">
            <mc:AlternateContent xmlns:mc="http://schemas.openxmlformats.org/markup-compatibility/2006">
              <mc:Choice xmlns:v="urn:schemas-microsoft-com:vml" Requires="v">
                <p:oleObj spid="_x0000_s22555" name="Visio" r:id="rId3" imgW="3994697" imgH="1774608" progId="Visio.Drawing.11">
                  <p:embed/>
                </p:oleObj>
              </mc:Choice>
              <mc:Fallback>
                <p:oleObj name="Visio" r:id="rId3" imgW="3994697" imgH="1774608" progId="Visio.Drawing.11">
                  <p:embed/>
                  <p:pic>
                    <p:nvPicPr>
                      <p:cNvPr id="0" name="Object 5"/>
                      <p:cNvPicPr>
                        <a:picLocks noChangeAspect="1" noChangeArrowheads="1"/>
                      </p:cNvPicPr>
                      <p:nvPr/>
                    </p:nvPicPr>
                    <p:blipFill>
                      <a:blip r:embed="rId4"/>
                      <a:srcRect/>
                      <a:stretch>
                        <a:fillRect/>
                      </a:stretch>
                    </p:blipFill>
                    <p:spPr bwMode="auto">
                      <a:xfrm>
                        <a:off x="2416175" y="908050"/>
                        <a:ext cx="397986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 calcmode="lin" valueType="num">
                                      <p:cBhvr additive="base">
                                        <p:cTn id="7" dur="500" fill="hold"/>
                                        <p:tgtEl>
                                          <p:spTgt spid="1925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515">
                                            <p:txEl>
                                              <p:pRg st="0" end="0"/>
                                            </p:txEl>
                                          </p:spTgt>
                                        </p:tgtEl>
                                        <p:attrNameLst>
                                          <p:attrName>style.visibility</p:attrName>
                                        </p:attrNameLst>
                                      </p:cBhvr>
                                      <p:to>
                                        <p:strVal val="visible"/>
                                      </p:to>
                                    </p:set>
                                    <p:anim calcmode="lin" valueType="num">
                                      <p:cBhvr additive="base">
                                        <p:cTn id="13"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515">
                                            <p:txEl>
                                              <p:pRg st="1" end="1"/>
                                            </p:txEl>
                                          </p:spTgt>
                                        </p:tgtEl>
                                        <p:attrNameLst>
                                          <p:attrName>style.visibility</p:attrName>
                                        </p:attrNameLst>
                                      </p:cBhvr>
                                      <p:to>
                                        <p:strVal val="visible"/>
                                      </p:to>
                                    </p:set>
                                    <p:anim calcmode="lin" valueType="num">
                                      <p:cBhvr additive="base">
                                        <p:cTn id="19"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2515">
                                            <p:txEl>
                                              <p:pRg st="2" end="2"/>
                                            </p:txEl>
                                          </p:spTgt>
                                        </p:tgtEl>
                                        <p:attrNameLst>
                                          <p:attrName>style.visibility</p:attrName>
                                        </p:attrNameLst>
                                      </p:cBhvr>
                                      <p:to>
                                        <p:strVal val="visible"/>
                                      </p:to>
                                    </p:set>
                                    <p:anim calcmode="lin" valueType="num">
                                      <p:cBhvr additive="base">
                                        <p:cTn id="2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2515">
                                            <p:txEl>
                                              <p:pRg st="3" end="3"/>
                                            </p:txEl>
                                          </p:spTgt>
                                        </p:tgtEl>
                                        <p:attrNameLst>
                                          <p:attrName>style.visibility</p:attrName>
                                        </p:attrNameLst>
                                      </p:cBhvr>
                                      <p:to>
                                        <p:strVal val="visible"/>
                                      </p:to>
                                    </p:set>
                                    <p:anim calcmode="lin" valueType="num">
                                      <p:cBhvr additive="base">
                                        <p:cTn id="31"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rrowheads="1"/>
          </p:cNvSpPr>
          <p:nvPr>
            <p:ph type="title"/>
          </p:nvPr>
        </p:nvSpPr>
        <p:spPr>
          <a:noFill/>
        </p:spPr>
        <p:txBody>
          <a:bodyPr/>
          <a:lstStyle/>
          <a:p>
            <a:pPr eaLnBrk="1" hangingPunct="1"/>
            <a:r>
              <a:rPr lang="zh-CN" altLang="en-US" b="0" dirty="0" smtClean="0"/>
              <a:t>图的应用</a:t>
            </a:r>
            <a:r>
              <a:rPr lang="en-US" altLang="zh-CN" b="0" dirty="0" smtClean="0"/>
              <a:t>-</a:t>
            </a:r>
            <a:r>
              <a:rPr lang="zh-CN" altLang="en-US" b="0" dirty="0" smtClean="0"/>
              <a:t>关键路径</a:t>
            </a:r>
          </a:p>
        </p:txBody>
      </p:sp>
      <p:sp>
        <p:nvSpPr>
          <p:cNvPr id="193539" name="Rectangle 3"/>
          <p:cNvSpPr>
            <a:spLocks noGrp="1" noChangeArrowheads="1"/>
          </p:cNvSpPr>
          <p:nvPr>
            <p:ph idx="1"/>
          </p:nvPr>
        </p:nvSpPr>
        <p:spPr>
          <a:xfrm>
            <a:off x="539750" y="1682750"/>
            <a:ext cx="4392613" cy="2603500"/>
          </a:xfrm>
          <a:noFill/>
        </p:spPr>
        <p:txBody>
          <a:bodyPr/>
          <a:lstStyle/>
          <a:p>
            <a:pPr eaLnBrk="1" hangingPunct="1">
              <a:buFont typeface="Wingdings" pitchFamily="2" charset="2"/>
              <a:buNone/>
            </a:pPr>
            <a:r>
              <a:rPr lang="en-US" altLang="zh-CN" sz="2400" dirty="0" smtClean="0">
                <a:effectLst/>
              </a:rPr>
              <a:t>AOE</a:t>
            </a:r>
            <a:r>
              <a:rPr lang="zh-CN" altLang="en-US" sz="2400" dirty="0" smtClean="0">
                <a:effectLst/>
              </a:rPr>
              <a:t>网可解决如下问题：</a:t>
            </a:r>
          </a:p>
          <a:p>
            <a:pPr eaLnBrk="1" hangingPunct="1">
              <a:buFont typeface="Wingdings" pitchFamily="2" charset="2"/>
              <a:buNone/>
            </a:pPr>
            <a:r>
              <a:rPr lang="zh-CN" altLang="en-US" sz="2400" dirty="0" smtClean="0">
                <a:effectLst/>
              </a:rPr>
              <a:t>估算工程的最短工期（从源点到汇点至少需要多少时间）</a:t>
            </a:r>
          </a:p>
          <a:p>
            <a:pPr eaLnBrk="1" hangingPunct="1">
              <a:buFont typeface="Wingdings" pitchFamily="2" charset="2"/>
              <a:buNone/>
            </a:pPr>
            <a:r>
              <a:rPr lang="zh-CN" altLang="en-US" sz="2400" dirty="0" smtClean="0">
                <a:effectLst/>
              </a:rPr>
              <a:t>找出哪些活动是影响整个工程进展的关键</a:t>
            </a:r>
          </a:p>
        </p:txBody>
      </p:sp>
      <p:sp>
        <p:nvSpPr>
          <p:cNvPr id="19"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grpSp>
        <p:nvGrpSpPr>
          <p:cNvPr id="23559" name="Group 4"/>
          <p:cNvGrpSpPr>
            <a:grpSpLocks/>
          </p:cNvGrpSpPr>
          <p:nvPr/>
        </p:nvGrpSpPr>
        <p:grpSpPr bwMode="auto">
          <a:xfrm>
            <a:off x="5186363" y="1847850"/>
            <a:ext cx="2135187" cy="1662113"/>
            <a:chOff x="3647" y="1680"/>
            <a:chExt cx="1345" cy="1047"/>
          </a:xfrm>
        </p:grpSpPr>
        <p:sp>
          <p:nvSpPr>
            <p:cNvPr id="193541" name="Rectangle 5"/>
            <p:cNvSpPr>
              <a:spLocks noChangeArrowheads="1"/>
            </p:cNvSpPr>
            <p:nvPr/>
          </p:nvSpPr>
          <p:spPr bwMode="auto">
            <a:xfrm>
              <a:off x="3647" y="2112"/>
              <a:ext cx="2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kumimoji="1" lang="en-US" altLang="zh-CN" b="1">
                  <a:solidFill>
                    <a:srgbClr val="FFFF00"/>
                  </a:solidFill>
                  <a:effectLst>
                    <a:outerShdw blurRad="38100" dist="38100" dir="2700000" algn="tl">
                      <a:srgbClr val="C0C0C0"/>
                    </a:outerShdw>
                  </a:effectLst>
                  <a:latin typeface="幼圆" pitchFamily="49" charset="-122"/>
                  <a:ea typeface="幼圆" pitchFamily="49" charset="-122"/>
                </a:rPr>
                <a:t>①</a:t>
              </a:r>
            </a:p>
          </p:txBody>
        </p:sp>
        <p:sp>
          <p:nvSpPr>
            <p:cNvPr id="193542" name="Rectangle 6"/>
            <p:cNvSpPr>
              <a:spLocks noChangeArrowheads="1"/>
            </p:cNvSpPr>
            <p:nvPr/>
          </p:nvSpPr>
          <p:spPr bwMode="auto">
            <a:xfrm>
              <a:off x="4175" y="1680"/>
              <a:ext cx="2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kumimoji="1" lang="en-US" altLang="zh-CN" b="1">
                  <a:solidFill>
                    <a:srgbClr val="FFFF00"/>
                  </a:solidFill>
                  <a:effectLst>
                    <a:outerShdw blurRad="38100" dist="38100" dir="2700000" algn="tl">
                      <a:srgbClr val="C0C0C0"/>
                    </a:outerShdw>
                  </a:effectLst>
                  <a:latin typeface="幼圆" pitchFamily="49" charset="-122"/>
                  <a:ea typeface="幼圆" pitchFamily="49" charset="-122"/>
                </a:rPr>
                <a:t>②</a:t>
              </a:r>
            </a:p>
          </p:txBody>
        </p:sp>
        <p:sp>
          <p:nvSpPr>
            <p:cNvPr id="193543" name="Rectangle 7"/>
            <p:cNvSpPr>
              <a:spLocks noChangeArrowheads="1"/>
            </p:cNvSpPr>
            <p:nvPr/>
          </p:nvSpPr>
          <p:spPr bwMode="auto">
            <a:xfrm>
              <a:off x="4191" y="2496"/>
              <a:ext cx="2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kumimoji="1" lang="en-US" altLang="zh-CN" b="1">
                  <a:solidFill>
                    <a:srgbClr val="FFFF00"/>
                  </a:solidFill>
                  <a:effectLst>
                    <a:outerShdw blurRad="38100" dist="38100" dir="2700000" algn="tl">
                      <a:srgbClr val="C0C0C0"/>
                    </a:outerShdw>
                  </a:effectLst>
                  <a:latin typeface="幼圆" pitchFamily="49" charset="-122"/>
                  <a:ea typeface="幼圆" pitchFamily="49" charset="-122"/>
                </a:rPr>
                <a:t>③</a:t>
              </a:r>
            </a:p>
          </p:txBody>
        </p:sp>
        <p:sp>
          <p:nvSpPr>
            <p:cNvPr id="193544" name="Rectangle 8"/>
            <p:cNvSpPr>
              <a:spLocks noChangeArrowheads="1"/>
            </p:cNvSpPr>
            <p:nvPr/>
          </p:nvSpPr>
          <p:spPr bwMode="auto">
            <a:xfrm>
              <a:off x="4718" y="2105"/>
              <a:ext cx="2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kumimoji="1" lang="en-US" altLang="zh-CN" b="1">
                  <a:solidFill>
                    <a:srgbClr val="FFFF00"/>
                  </a:solidFill>
                  <a:effectLst>
                    <a:outerShdw blurRad="38100" dist="38100" dir="2700000" algn="tl">
                      <a:srgbClr val="C0C0C0"/>
                    </a:outerShdw>
                  </a:effectLst>
                  <a:latin typeface="幼圆" pitchFamily="49" charset="-122"/>
                  <a:ea typeface="幼圆" pitchFamily="49" charset="-122"/>
                </a:rPr>
                <a:t>⑤</a:t>
              </a:r>
            </a:p>
          </p:txBody>
        </p:sp>
        <p:sp>
          <p:nvSpPr>
            <p:cNvPr id="23565" name="Freeform 9"/>
            <p:cNvSpPr>
              <a:spLocks/>
            </p:cNvSpPr>
            <p:nvPr/>
          </p:nvSpPr>
          <p:spPr bwMode="auto">
            <a:xfrm>
              <a:off x="3840" y="1867"/>
              <a:ext cx="461" cy="341"/>
            </a:xfrm>
            <a:custGeom>
              <a:avLst/>
              <a:gdLst>
                <a:gd name="T0" fmla="*/ 0 w 461"/>
                <a:gd name="T1" fmla="*/ 341 h 341"/>
                <a:gd name="T2" fmla="*/ 461 w 461"/>
                <a:gd name="T3" fmla="*/ 0 h 341"/>
                <a:gd name="T4" fmla="*/ 0 60000 65536"/>
                <a:gd name="T5" fmla="*/ 0 60000 65536"/>
              </a:gdLst>
              <a:ahLst/>
              <a:cxnLst>
                <a:cxn ang="T4">
                  <a:pos x="T0" y="T1"/>
                </a:cxn>
                <a:cxn ang="T5">
                  <a:pos x="T2" y="T3"/>
                </a:cxn>
              </a:cxnLst>
              <a:rect l="0" t="0" r="r" b="b"/>
              <a:pathLst>
                <a:path w="461" h="341">
                  <a:moveTo>
                    <a:pt x="0" y="341"/>
                  </a:moveTo>
                  <a:lnTo>
                    <a:pt x="461"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23566" name="Freeform 10"/>
            <p:cNvSpPr>
              <a:spLocks/>
            </p:cNvSpPr>
            <p:nvPr/>
          </p:nvSpPr>
          <p:spPr bwMode="auto">
            <a:xfrm>
              <a:off x="3840" y="2256"/>
              <a:ext cx="472" cy="322"/>
            </a:xfrm>
            <a:custGeom>
              <a:avLst/>
              <a:gdLst>
                <a:gd name="T0" fmla="*/ 0 w 472"/>
                <a:gd name="T1" fmla="*/ 0 h 322"/>
                <a:gd name="T2" fmla="*/ 472 w 472"/>
                <a:gd name="T3" fmla="*/ 322 h 322"/>
                <a:gd name="T4" fmla="*/ 0 60000 65536"/>
                <a:gd name="T5" fmla="*/ 0 60000 65536"/>
              </a:gdLst>
              <a:ahLst/>
              <a:cxnLst>
                <a:cxn ang="T4">
                  <a:pos x="T0" y="T1"/>
                </a:cxn>
                <a:cxn ang="T5">
                  <a:pos x="T2" y="T3"/>
                </a:cxn>
              </a:cxnLst>
              <a:rect l="0" t="0" r="r" b="b"/>
              <a:pathLst>
                <a:path w="472" h="322">
                  <a:moveTo>
                    <a:pt x="0" y="0"/>
                  </a:moveTo>
                  <a:lnTo>
                    <a:pt x="472" y="322"/>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23567" name="Freeform 11"/>
            <p:cNvSpPr>
              <a:spLocks/>
            </p:cNvSpPr>
            <p:nvPr/>
          </p:nvSpPr>
          <p:spPr bwMode="auto">
            <a:xfrm>
              <a:off x="4368" y="2266"/>
              <a:ext cx="444" cy="326"/>
            </a:xfrm>
            <a:custGeom>
              <a:avLst/>
              <a:gdLst>
                <a:gd name="T0" fmla="*/ 0 w 444"/>
                <a:gd name="T1" fmla="*/ 326 h 326"/>
                <a:gd name="T2" fmla="*/ 444 w 444"/>
                <a:gd name="T3" fmla="*/ 0 h 326"/>
                <a:gd name="T4" fmla="*/ 0 60000 65536"/>
                <a:gd name="T5" fmla="*/ 0 60000 65536"/>
              </a:gdLst>
              <a:ahLst/>
              <a:cxnLst>
                <a:cxn ang="T4">
                  <a:pos x="T0" y="T1"/>
                </a:cxn>
                <a:cxn ang="T5">
                  <a:pos x="T2" y="T3"/>
                </a:cxn>
              </a:cxnLst>
              <a:rect l="0" t="0" r="r" b="b"/>
              <a:pathLst>
                <a:path w="444" h="326">
                  <a:moveTo>
                    <a:pt x="0" y="326"/>
                  </a:moveTo>
                  <a:lnTo>
                    <a:pt x="444"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23568" name="Line 12"/>
            <p:cNvSpPr>
              <a:spLocks noChangeShapeType="1"/>
            </p:cNvSpPr>
            <p:nvPr/>
          </p:nvSpPr>
          <p:spPr bwMode="auto">
            <a:xfrm>
              <a:off x="4320" y="1872"/>
              <a:ext cx="48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23569" name="Text Box 13"/>
            <p:cNvSpPr txBox="1">
              <a:spLocks noChangeArrowheads="1"/>
            </p:cNvSpPr>
            <p:nvPr/>
          </p:nvSpPr>
          <p:spPr bwMode="auto">
            <a:xfrm>
              <a:off x="3648" y="1872"/>
              <a:ext cx="4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b="1">
                  <a:solidFill>
                    <a:srgbClr val="FFFF00"/>
                  </a:solidFill>
                  <a:latin typeface="幼圆" pitchFamily="49" charset="-122"/>
                  <a:ea typeface="幼圆" pitchFamily="49" charset="-122"/>
                </a:rPr>
                <a:t>a</a:t>
              </a:r>
              <a:r>
                <a:rPr kumimoji="1" lang="en-US" altLang="zh-CN" b="1" baseline="-25000">
                  <a:solidFill>
                    <a:srgbClr val="FFFF00"/>
                  </a:solidFill>
                  <a:latin typeface="幼圆" pitchFamily="49" charset="-122"/>
                  <a:ea typeface="幼圆" pitchFamily="49" charset="-122"/>
                </a:rPr>
                <a:t>1</a:t>
              </a:r>
              <a:r>
                <a:rPr kumimoji="1" lang="en-US" altLang="zh-CN" b="1">
                  <a:solidFill>
                    <a:srgbClr val="FFFF00"/>
                  </a:solidFill>
                  <a:latin typeface="幼圆" pitchFamily="49" charset="-122"/>
                  <a:ea typeface="幼圆" pitchFamily="49" charset="-122"/>
                </a:rPr>
                <a:t>=6</a:t>
              </a:r>
            </a:p>
          </p:txBody>
        </p:sp>
        <p:sp>
          <p:nvSpPr>
            <p:cNvPr id="23570" name="Text Box 14"/>
            <p:cNvSpPr txBox="1">
              <a:spLocks noChangeArrowheads="1"/>
            </p:cNvSpPr>
            <p:nvPr/>
          </p:nvSpPr>
          <p:spPr bwMode="auto">
            <a:xfrm>
              <a:off x="4416" y="1872"/>
              <a:ext cx="4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b="1">
                  <a:solidFill>
                    <a:srgbClr val="FFFF00"/>
                  </a:solidFill>
                  <a:latin typeface="幼圆" pitchFamily="49" charset="-122"/>
                  <a:ea typeface="幼圆" pitchFamily="49" charset="-122"/>
                </a:rPr>
                <a:t>a</a:t>
              </a:r>
              <a:r>
                <a:rPr kumimoji="1" lang="en-US" altLang="zh-CN" b="1" baseline="-25000">
                  <a:solidFill>
                    <a:srgbClr val="FFFF00"/>
                  </a:solidFill>
                  <a:latin typeface="幼圆" pitchFamily="49" charset="-122"/>
                  <a:ea typeface="幼圆" pitchFamily="49" charset="-122"/>
                </a:rPr>
                <a:t>4</a:t>
              </a:r>
              <a:r>
                <a:rPr kumimoji="1" lang="en-US" altLang="zh-CN" b="1">
                  <a:solidFill>
                    <a:srgbClr val="FFFF00"/>
                  </a:solidFill>
                  <a:latin typeface="幼圆" pitchFamily="49" charset="-122"/>
                  <a:ea typeface="幼圆" pitchFamily="49" charset="-122"/>
                </a:rPr>
                <a:t>=1</a:t>
              </a:r>
            </a:p>
          </p:txBody>
        </p:sp>
        <p:sp>
          <p:nvSpPr>
            <p:cNvPr id="23571" name="Text Box 15"/>
            <p:cNvSpPr txBox="1">
              <a:spLocks noChangeArrowheads="1"/>
            </p:cNvSpPr>
            <p:nvPr/>
          </p:nvSpPr>
          <p:spPr bwMode="auto">
            <a:xfrm>
              <a:off x="3744" y="2400"/>
              <a:ext cx="4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b="1">
                  <a:solidFill>
                    <a:srgbClr val="FFFF00"/>
                  </a:solidFill>
                  <a:latin typeface="幼圆" pitchFamily="49" charset="-122"/>
                  <a:ea typeface="幼圆" pitchFamily="49" charset="-122"/>
                </a:rPr>
                <a:t>a</a:t>
              </a:r>
              <a:r>
                <a:rPr kumimoji="1" lang="en-US" altLang="zh-CN" b="1" baseline="-25000">
                  <a:solidFill>
                    <a:srgbClr val="FFFF00"/>
                  </a:solidFill>
                  <a:latin typeface="幼圆" pitchFamily="49" charset="-122"/>
                  <a:ea typeface="幼圆" pitchFamily="49" charset="-122"/>
                </a:rPr>
                <a:t>2</a:t>
              </a:r>
              <a:r>
                <a:rPr kumimoji="1" lang="en-US" altLang="zh-CN" b="1">
                  <a:solidFill>
                    <a:srgbClr val="FFFF00"/>
                  </a:solidFill>
                  <a:latin typeface="幼圆" pitchFamily="49" charset="-122"/>
                  <a:ea typeface="幼圆" pitchFamily="49" charset="-122"/>
                </a:rPr>
                <a:t>=4</a:t>
              </a:r>
            </a:p>
          </p:txBody>
        </p:sp>
        <p:sp>
          <p:nvSpPr>
            <p:cNvPr id="23572" name="Text Box 16"/>
            <p:cNvSpPr txBox="1">
              <a:spLocks noChangeArrowheads="1"/>
            </p:cNvSpPr>
            <p:nvPr/>
          </p:nvSpPr>
          <p:spPr bwMode="auto">
            <a:xfrm>
              <a:off x="4512" y="2352"/>
              <a:ext cx="4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b="1">
                  <a:solidFill>
                    <a:srgbClr val="FFFF00"/>
                  </a:solidFill>
                  <a:latin typeface="幼圆" pitchFamily="49" charset="-122"/>
                  <a:ea typeface="幼圆" pitchFamily="49" charset="-122"/>
                </a:rPr>
                <a:t>a</a:t>
              </a:r>
              <a:r>
                <a:rPr kumimoji="1" lang="en-US" altLang="zh-CN" b="1" baseline="-25000">
                  <a:solidFill>
                    <a:srgbClr val="FFFF00"/>
                  </a:solidFill>
                  <a:latin typeface="幼圆" pitchFamily="49" charset="-122"/>
                  <a:ea typeface="幼圆" pitchFamily="49" charset="-122"/>
                </a:rPr>
                <a:t>5</a:t>
              </a:r>
              <a:r>
                <a:rPr kumimoji="1" lang="en-US" altLang="zh-CN" b="1">
                  <a:solidFill>
                    <a:srgbClr val="FFFF00"/>
                  </a:solidFill>
                  <a:latin typeface="幼圆" pitchFamily="49" charset="-122"/>
                  <a:ea typeface="幼圆" pitchFamily="49" charset="-122"/>
                </a:rPr>
                <a:t>=1</a:t>
              </a:r>
            </a:p>
          </p:txBody>
        </p:sp>
      </p:grpSp>
      <p:sp>
        <p:nvSpPr>
          <p:cNvPr id="193553" name="Text Box 17"/>
          <p:cNvSpPr txBox="1">
            <a:spLocks noChangeArrowheads="1"/>
          </p:cNvSpPr>
          <p:nvPr/>
        </p:nvSpPr>
        <p:spPr bwMode="auto">
          <a:xfrm>
            <a:off x="4500563" y="4005263"/>
            <a:ext cx="4246562" cy="1768475"/>
          </a:xfrm>
          <a:prstGeom prst="rect">
            <a:avLst/>
          </a:prstGeom>
          <a:ln/>
          <a:extLst/>
        </p:spPr>
        <p:style>
          <a:lnRef idx="1">
            <a:schemeClr val="accent5"/>
          </a:lnRef>
          <a:fillRef idx="3">
            <a:schemeClr val="accent5"/>
          </a:fillRef>
          <a:effectRef idx="2">
            <a:schemeClr val="accent5"/>
          </a:effectRef>
          <a:fontRef idx="minor">
            <a:schemeClr val="lt1"/>
          </a:fontRef>
        </p:style>
        <p:txBody>
          <a:bodyPr>
            <a:spAutoFit/>
          </a:bodyPr>
          <a:lstStyle/>
          <a:p>
            <a:pPr eaLnBrk="0" hangingPunct="0">
              <a:spcBef>
                <a:spcPct val="50000"/>
              </a:spcBef>
              <a:defRPr/>
            </a:pPr>
            <a:r>
              <a:rPr kumimoji="1" lang="zh-CN" altLang="en-US" sz="2000" b="1" dirty="0">
                <a:solidFill>
                  <a:srgbClr val="000018"/>
                </a:solidFill>
                <a:latin typeface="幼圆" pitchFamily="49" charset="-122"/>
                <a:ea typeface="幼圆" pitchFamily="49" charset="-122"/>
              </a:rPr>
              <a:t>有</a:t>
            </a:r>
            <a:r>
              <a:rPr kumimoji="1" lang="en-US" altLang="zh-CN" sz="2000" b="1" dirty="0">
                <a:solidFill>
                  <a:srgbClr val="000018"/>
                </a:solidFill>
                <a:latin typeface="幼圆" pitchFamily="49" charset="-122"/>
                <a:ea typeface="幼圆" pitchFamily="49" charset="-122"/>
              </a:rPr>
              <a:t>4</a:t>
            </a:r>
            <a:r>
              <a:rPr kumimoji="1" lang="zh-CN" altLang="en-US" sz="2000" b="1" dirty="0">
                <a:solidFill>
                  <a:srgbClr val="000018"/>
                </a:solidFill>
                <a:latin typeface="幼圆" pitchFamily="49" charset="-122"/>
                <a:ea typeface="幼圆" pitchFamily="49" charset="-122"/>
              </a:rPr>
              <a:t>个事件：</a:t>
            </a:r>
            <a:r>
              <a:rPr kumimoji="1" lang="en-US" altLang="zh-CN" sz="2000" b="1" dirty="0">
                <a:solidFill>
                  <a:srgbClr val="000018"/>
                </a:solidFill>
                <a:latin typeface="幼圆" pitchFamily="49" charset="-122"/>
                <a:ea typeface="幼圆" pitchFamily="49" charset="-122"/>
              </a:rPr>
              <a:t>V</a:t>
            </a:r>
            <a:r>
              <a:rPr kumimoji="1" lang="en-US" altLang="zh-CN" sz="2000" b="1" baseline="-25000" dirty="0">
                <a:solidFill>
                  <a:srgbClr val="000018"/>
                </a:solidFill>
                <a:latin typeface="幼圆" pitchFamily="49" charset="-122"/>
                <a:ea typeface="幼圆" pitchFamily="49" charset="-122"/>
              </a:rPr>
              <a:t>1</a:t>
            </a:r>
            <a:r>
              <a:rPr kumimoji="1" lang="zh-CN" altLang="en-US" sz="2000" b="1" dirty="0">
                <a:solidFill>
                  <a:srgbClr val="000018"/>
                </a:solidFill>
                <a:latin typeface="幼圆" pitchFamily="49" charset="-122"/>
                <a:ea typeface="幼圆" pitchFamily="49" charset="-122"/>
              </a:rPr>
              <a:t>， </a:t>
            </a:r>
            <a:r>
              <a:rPr kumimoji="1" lang="en-US" altLang="zh-CN" sz="2000" b="1" dirty="0">
                <a:solidFill>
                  <a:srgbClr val="000018"/>
                </a:solidFill>
                <a:latin typeface="幼圆" pitchFamily="49" charset="-122"/>
                <a:ea typeface="幼圆" pitchFamily="49" charset="-122"/>
              </a:rPr>
              <a:t>V</a:t>
            </a:r>
            <a:r>
              <a:rPr kumimoji="1" lang="en-US" altLang="zh-CN" sz="2000" b="1" baseline="-25000" dirty="0">
                <a:solidFill>
                  <a:srgbClr val="000018"/>
                </a:solidFill>
                <a:latin typeface="幼圆" pitchFamily="49" charset="-122"/>
                <a:ea typeface="幼圆" pitchFamily="49" charset="-122"/>
              </a:rPr>
              <a:t>2</a:t>
            </a:r>
            <a:r>
              <a:rPr kumimoji="1" lang="zh-CN" altLang="en-US" sz="2000" b="1" dirty="0">
                <a:solidFill>
                  <a:srgbClr val="000018"/>
                </a:solidFill>
                <a:latin typeface="幼圆" pitchFamily="49" charset="-122"/>
                <a:ea typeface="幼圆" pitchFamily="49" charset="-122"/>
              </a:rPr>
              <a:t>， </a:t>
            </a:r>
            <a:r>
              <a:rPr kumimoji="1" lang="en-US" altLang="zh-CN" sz="2000" b="1" dirty="0">
                <a:solidFill>
                  <a:srgbClr val="000018"/>
                </a:solidFill>
                <a:latin typeface="幼圆" pitchFamily="49" charset="-122"/>
                <a:ea typeface="幼圆" pitchFamily="49" charset="-122"/>
              </a:rPr>
              <a:t>V</a:t>
            </a:r>
            <a:r>
              <a:rPr kumimoji="1" lang="en-US" altLang="zh-CN" sz="2000" b="1" baseline="-25000" dirty="0">
                <a:solidFill>
                  <a:srgbClr val="000018"/>
                </a:solidFill>
                <a:latin typeface="幼圆" pitchFamily="49" charset="-122"/>
                <a:ea typeface="幼圆" pitchFamily="49" charset="-122"/>
              </a:rPr>
              <a:t>3</a:t>
            </a:r>
            <a:r>
              <a:rPr kumimoji="1" lang="zh-CN" altLang="en-US" sz="2000" b="1" dirty="0">
                <a:solidFill>
                  <a:srgbClr val="000018"/>
                </a:solidFill>
                <a:latin typeface="幼圆" pitchFamily="49" charset="-122"/>
                <a:ea typeface="幼圆" pitchFamily="49" charset="-122"/>
              </a:rPr>
              <a:t>， </a:t>
            </a:r>
            <a:r>
              <a:rPr kumimoji="1" lang="en-US" altLang="zh-CN" sz="2000" b="1" dirty="0">
                <a:solidFill>
                  <a:srgbClr val="000018"/>
                </a:solidFill>
                <a:latin typeface="幼圆" pitchFamily="49" charset="-122"/>
                <a:ea typeface="幼圆" pitchFamily="49" charset="-122"/>
              </a:rPr>
              <a:t>V</a:t>
            </a:r>
            <a:r>
              <a:rPr kumimoji="1" lang="en-US" altLang="zh-CN" sz="2000" b="1" baseline="-25000" dirty="0">
                <a:solidFill>
                  <a:srgbClr val="000018"/>
                </a:solidFill>
                <a:latin typeface="幼圆" pitchFamily="49" charset="-122"/>
                <a:ea typeface="幼圆" pitchFamily="49" charset="-122"/>
              </a:rPr>
              <a:t>5</a:t>
            </a:r>
            <a:endParaRPr kumimoji="1" lang="en-US" altLang="zh-CN" sz="2000" b="1" dirty="0">
              <a:solidFill>
                <a:srgbClr val="000018"/>
              </a:solidFill>
              <a:latin typeface="幼圆" pitchFamily="49" charset="-122"/>
              <a:ea typeface="幼圆" pitchFamily="49" charset="-122"/>
            </a:endParaRPr>
          </a:p>
          <a:p>
            <a:pPr eaLnBrk="0" hangingPunct="0">
              <a:spcBef>
                <a:spcPct val="50000"/>
              </a:spcBef>
              <a:defRPr/>
            </a:pPr>
            <a:r>
              <a:rPr kumimoji="1" lang="en-US" altLang="zh-CN" sz="2000" b="1" dirty="0">
                <a:solidFill>
                  <a:srgbClr val="000018"/>
                </a:solidFill>
                <a:latin typeface="幼圆" pitchFamily="49" charset="-122"/>
                <a:ea typeface="幼圆" pitchFamily="49" charset="-122"/>
              </a:rPr>
              <a:t>           V</a:t>
            </a:r>
            <a:r>
              <a:rPr kumimoji="1" lang="en-US" altLang="zh-CN" sz="2000" b="1" baseline="-25000" dirty="0">
                <a:solidFill>
                  <a:srgbClr val="000018"/>
                </a:solidFill>
                <a:latin typeface="幼圆" pitchFamily="49" charset="-122"/>
                <a:ea typeface="幼圆" pitchFamily="49" charset="-122"/>
              </a:rPr>
              <a:t>1</a:t>
            </a:r>
            <a:r>
              <a:rPr kumimoji="1" lang="zh-CN" altLang="en-US" sz="2000" b="1" dirty="0">
                <a:solidFill>
                  <a:srgbClr val="000018"/>
                </a:solidFill>
                <a:latin typeface="幼圆" pitchFamily="49" charset="-122"/>
                <a:ea typeface="幼圆" pitchFamily="49" charset="-122"/>
              </a:rPr>
              <a:t>为源点，</a:t>
            </a:r>
            <a:r>
              <a:rPr kumimoji="1" lang="en-US" altLang="zh-CN" sz="2000" b="1" dirty="0">
                <a:solidFill>
                  <a:srgbClr val="000018"/>
                </a:solidFill>
                <a:latin typeface="幼圆" pitchFamily="49" charset="-122"/>
                <a:ea typeface="幼圆" pitchFamily="49" charset="-122"/>
              </a:rPr>
              <a:t>V</a:t>
            </a:r>
            <a:r>
              <a:rPr kumimoji="1" lang="en-US" altLang="zh-CN" sz="2000" b="1" baseline="-25000" dirty="0">
                <a:solidFill>
                  <a:srgbClr val="000018"/>
                </a:solidFill>
                <a:latin typeface="幼圆" pitchFamily="49" charset="-122"/>
                <a:ea typeface="幼圆" pitchFamily="49" charset="-122"/>
              </a:rPr>
              <a:t>5</a:t>
            </a:r>
            <a:r>
              <a:rPr kumimoji="1" lang="zh-CN" altLang="en-US" sz="2000" b="1" dirty="0">
                <a:solidFill>
                  <a:srgbClr val="000018"/>
                </a:solidFill>
                <a:latin typeface="幼圆" pitchFamily="49" charset="-122"/>
                <a:ea typeface="幼圆" pitchFamily="49" charset="-122"/>
              </a:rPr>
              <a:t>为汇点</a:t>
            </a:r>
          </a:p>
          <a:p>
            <a:pPr eaLnBrk="0" hangingPunct="0">
              <a:spcBef>
                <a:spcPct val="50000"/>
              </a:spcBef>
              <a:defRPr/>
            </a:pPr>
            <a:r>
              <a:rPr kumimoji="1" lang="zh-CN" altLang="en-US" sz="2000" b="1" dirty="0">
                <a:solidFill>
                  <a:srgbClr val="000018"/>
                </a:solidFill>
                <a:latin typeface="幼圆" pitchFamily="49" charset="-122"/>
                <a:ea typeface="幼圆" pitchFamily="49" charset="-122"/>
              </a:rPr>
              <a:t>有</a:t>
            </a:r>
            <a:r>
              <a:rPr kumimoji="1" lang="en-US" altLang="zh-CN" sz="2000" b="1" dirty="0">
                <a:solidFill>
                  <a:srgbClr val="000018"/>
                </a:solidFill>
                <a:latin typeface="幼圆" pitchFamily="49" charset="-122"/>
                <a:ea typeface="幼圆" pitchFamily="49" charset="-122"/>
              </a:rPr>
              <a:t>4</a:t>
            </a:r>
            <a:r>
              <a:rPr kumimoji="1" lang="zh-CN" altLang="en-US" sz="2000" b="1" dirty="0">
                <a:solidFill>
                  <a:srgbClr val="000018"/>
                </a:solidFill>
                <a:latin typeface="幼圆" pitchFamily="49" charset="-122"/>
                <a:ea typeface="幼圆" pitchFamily="49" charset="-122"/>
              </a:rPr>
              <a:t>个活动：</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1</a:t>
            </a:r>
            <a:r>
              <a:rPr kumimoji="1" lang="en-US" altLang="zh-CN" sz="2000" b="1" dirty="0">
                <a:solidFill>
                  <a:srgbClr val="000018"/>
                </a:solidFill>
                <a:latin typeface="幼圆" pitchFamily="49" charset="-122"/>
                <a:ea typeface="幼圆" pitchFamily="49" charset="-122"/>
              </a:rPr>
              <a:t>, a</a:t>
            </a:r>
            <a:r>
              <a:rPr kumimoji="1" lang="en-US" altLang="zh-CN" sz="2000" b="1" baseline="-25000" dirty="0">
                <a:solidFill>
                  <a:srgbClr val="000018"/>
                </a:solidFill>
                <a:latin typeface="幼圆" pitchFamily="49" charset="-122"/>
                <a:ea typeface="幼圆" pitchFamily="49" charset="-122"/>
              </a:rPr>
              <a:t>2</a:t>
            </a:r>
            <a:r>
              <a:rPr kumimoji="1" lang="en-US" altLang="zh-CN" sz="2000" b="1" dirty="0">
                <a:solidFill>
                  <a:srgbClr val="000018"/>
                </a:solidFill>
                <a:latin typeface="幼圆" pitchFamily="49" charset="-122"/>
                <a:ea typeface="幼圆" pitchFamily="49" charset="-122"/>
              </a:rPr>
              <a:t>, a</a:t>
            </a:r>
            <a:r>
              <a:rPr kumimoji="1" lang="en-US" altLang="zh-CN" sz="2000" b="1" baseline="-25000" dirty="0">
                <a:solidFill>
                  <a:srgbClr val="000018"/>
                </a:solidFill>
                <a:latin typeface="幼圆" pitchFamily="49" charset="-122"/>
                <a:ea typeface="幼圆" pitchFamily="49" charset="-122"/>
              </a:rPr>
              <a:t>4</a:t>
            </a:r>
            <a:r>
              <a:rPr kumimoji="1" lang="en-US" altLang="zh-CN" sz="2000" b="1" dirty="0">
                <a:solidFill>
                  <a:srgbClr val="000018"/>
                </a:solidFill>
                <a:latin typeface="幼圆" pitchFamily="49" charset="-122"/>
                <a:ea typeface="幼圆" pitchFamily="49" charset="-122"/>
              </a:rPr>
              <a:t>, a</a:t>
            </a:r>
            <a:r>
              <a:rPr kumimoji="1" lang="en-US" altLang="zh-CN" sz="2000" b="1" baseline="-25000" dirty="0">
                <a:solidFill>
                  <a:srgbClr val="000018"/>
                </a:solidFill>
                <a:latin typeface="幼圆" pitchFamily="49" charset="-122"/>
                <a:ea typeface="幼圆" pitchFamily="49" charset="-122"/>
              </a:rPr>
              <a:t>5</a:t>
            </a:r>
            <a:endParaRPr kumimoji="1" lang="en-US" altLang="zh-CN" sz="2000" b="1" dirty="0">
              <a:solidFill>
                <a:srgbClr val="000018"/>
              </a:solidFill>
              <a:latin typeface="幼圆" pitchFamily="49" charset="-122"/>
              <a:ea typeface="幼圆" pitchFamily="49" charset="-122"/>
            </a:endParaRPr>
          </a:p>
          <a:p>
            <a:pPr eaLnBrk="0" hangingPunct="0">
              <a:spcBef>
                <a:spcPct val="50000"/>
              </a:spcBef>
              <a:defRPr/>
            </a:pPr>
            <a:r>
              <a:rPr kumimoji="1" lang="en-US" altLang="zh-CN" sz="2000" b="1" dirty="0">
                <a:solidFill>
                  <a:srgbClr val="000018"/>
                </a:solidFill>
                <a:latin typeface="幼圆" pitchFamily="49" charset="-122"/>
                <a:ea typeface="幼圆" pitchFamily="49" charset="-122"/>
              </a:rPr>
              <a:t>   V</a:t>
            </a:r>
            <a:r>
              <a:rPr kumimoji="1" lang="en-US" altLang="zh-CN" sz="2000" b="1" baseline="-25000" dirty="0">
                <a:solidFill>
                  <a:srgbClr val="000018"/>
                </a:solidFill>
                <a:latin typeface="幼圆" pitchFamily="49" charset="-122"/>
                <a:ea typeface="幼圆" pitchFamily="49" charset="-122"/>
              </a:rPr>
              <a:t>3</a:t>
            </a:r>
            <a:r>
              <a:rPr kumimoji="1" lang="zh-CN" altLang="en-US" sz="2000" b="1" dirty="0">
                <a:solidFill>
                  <a:srgbClr val="000018"/>
                </a:solidFill>
                <a:latin typeface="幼圆" pitchFamily="49" charset="-122"/>
                <a:ea typeface="幼圆" pitchFamily="49" charset="-122"/>
              </a:rPr>
              <a:t>表示：</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2</a:t>
            </a:r>
            <a:r>
              <a:rPr kumimoji="1" lang="zh-CN" altLang="en-US" sz="2000" b="1" dirty="0">
                <a:solidFill>
                  <a:srgbClr val="000018"/>
                </a:solidFill>
                <a:latin typeface="幼圆" pitchFamily="49" charset="-122"/>
                <a:ea typeface="幼圆" pitchFamily="49" charset="-122"/>
              </a:rPr>
              <a:t>已完成，</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5</a:t>
            </a:r>
            <a:r>
              <a:rPr kumimoji="1" lang="zh-CN" altLang="en-US" sz="2000" b="1" dirty="0">
                <a:solidFill>
                  <a:srgbClr val="000018"/>
                </a:solidFill>
                <a:latin typeface="幼圆" pitchFamily="49" charset="-122"/>
                <a:ea typeface="幼圆" pitchFamily="49" charset="-122"/>
              </a:rPr>
              <a:t>可以开始</a:t>
            </a:r>
            <a:endParaRPr kumimoji="1" lang="zh-CN" altLang="en-US" sz="2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3539">
                                            <p:txEl>
                                              <p:pRg st="1" end="1"/>
                                            </p:txEl>
                                          </p:spTgt>
                                        </p:tgtEl>
                                        <p:attrNameLst>
                                          <p:attrName>style.visibility</p:attrName>
                                        </p:attrNameLst>
                                      </p:cBhvr>
                                      <p:to>
                                        <p:strVal val="visible"/>
                                      </p:to>
                                    </p:set>
                                    <p:anim calcmode="lin" valueType="num">
                                      <p:cBhvr additive="base">
                                        <p:cTn id="13" dur="500" fill="hold"/>
                                        <p:tgtEl>
                                          <p:spTgt spid="193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3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3539">
                                            <p:txEl>
                                              <p:pRg st="2" end="2"/>
                                            </p:txEl>
                                          </p:spTgt>
                                        </p:tgtEl>
                                        <p:attrNameLst>
                                          <p:attrName>style.visibility</p:attrName>
                                        </p:attrNameLst>
                                      </p:cBhvr>
                                      <p:to>
                                        <p:strVal val="visible"/>
                                      </p:to>
                                    </p:set>
                                    <p:anim calcmode="lin" valueType="num">
                                      <p:cBhvr additive="base">
                                        <p:cTn id="19" dur="5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3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3553"/>
                                        </p:tgtEl>
                                        <p:attrNameLst>
                                          <p:attrName>style.visibility</p:attrName>
                                        </p:attrNameLst>
                                      </p:cBhvr>
                                      <p:to>
                                        <p:strVal val="visible"/>
                                      </p:to>
                                    </p:set>
                                    <p:anim calcmode="lin" valueType="num">
                                      <p:cBhvr additive="base">
                                        <p:cTn id="25" dur="500" fill="hold"/>
                                        <p:tgtEl>
                                          <p:spTgt spid="193553"/>
                                        </p:tgtEl>
                                        <p:attrNameLst>
                                          <p:attrName>ppt_x</p:attrName>
                                        </p:attrNameLst>
                                      </p:cBhvr>
                                      <p:tavLst>
                                        <p:tav tm="0">
                                          <p:val>
                                            <p:strVal val="1+#ppt_w/2"/>
                                          </p:val>
                                        </p:tav>
                                        <p:tav tm="100000">
                                          <p:val>
                                            <p:strVal val="#ppt_x"/>
                                          </p:val>
                                        </p:tav>
                                      </p:tavLst>
                                    </p:anim>
                                    <p:anim calcmode="lin" valueType="num">
                                      <p:cBhvr additive="base">
                                        <p:cTn id="26" dur="500" fill="hold"/>
                                        <p:tgtEl>
                                          <p:spTgt spid="1935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P spid="19355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rrowheads="1"/>
          </p:cNvSpPr>
          <p:nvPr>
            <p:ph type="title"/>
          </p:nvPr>
        </p:nvSpPr>
        <p:spPr/>
        <p:txBody>
          <a:bodyPr/>
          <a:lstStyle/>
          <a:p>
            <a:pPr eaLnBrk="1" hangingPunct="1"/>
            <a:r>
              <a:rPr lang="zh-CN" altLang="en-US" smtClean="0"/>
              <a:t>算法分析 </a:t>
            </a:r>
          </a:p>
        </p:txBody>
      </p:sp>
      <p:sp>
        <p:nvSpPr>
          <p:cNvPr id="24582" name="Rectangle 3"/>
          <p:cNvSpPr>
            <a:spLocks noGrp="1" noRot="1" noChangeArrowheads="1"/>
          </p:cNvSpPr>
          <p:nvPr>
            <p:ph idx="1"/>
          </p:nvPr>
        </p:nvSpPr>
        <p:spPr/>
        <p:txBody>
          <a:bodyPr/>
          <a:lstStyle/>
          <a:p>
            <a:pPr eaLnBrk="1" hangingPunct="1">
              <a:lnSpc>
                <a:spcPct val="90000"/>
              </a:lnSpc>
            </a:pPr>
            <a:r>
              <a:rPr lang="zh-CN" altLang="en-US" dirty="0" smtClean="0"/>
              <a:t>首先工程图是有向无环图，否则不可能合理安排工程 </a:t>
            </a:r>
          </a:p>
          <a:p>
            <a:pPr eaLnBrk="1" hangingPunct="1">
              <a:lnSpc>
                <a:spcPct val="90000"/>
              </a:lnSpc>
            </a:pPr>
            <a:r>
              <a:rPr lang="zh-CN" altLang="en-US" dirty="0" smtClean="0"/>
              <a:t>其次，工期是从源点到汇点的最短完成时间 </a:t>
            </a:r>
          </a:p>
          <a:p>
            <a:pPr lvl="1" eaLnBrk="1" hangingPunct="1">
              <a:lnSpc>
                <a:spcPct val="90000"/>
              </a:lnSpc>
            </a:pPr>
            <a:r>
              <a:rPr lang="zh-CN" altLang="en-US" dirty="0" smtClean="0"/>
              <a:t>实质：带权有向图顶点（事件）的最早开始时间，工期就是汇点最早开始时 </a:t>
            </a:r>
          </a:p>
          <a:p>
            <a:pPr lvl="1" eaLnBrk="1" hangingPunct="1">
              <a:lnSpc>
                <a:spcPct val="90000"/>
              </a:lnSpc>
            </a:pPr>
            <a:r>
              <a:rPr lang="zh-CN" altLang="en-US" dirty="0" smtClean="0"/>
              <a:t>每一个事件必须前趋活动都结束才能够开始，设事件</a:t>
            </a:r>
            <a:r>
              <a:rPr lang="en-US" altLang="zh-CN" dirty="0" smtClean="0"/>
              <a:t>j</a:t>
            </a:r>
            <a:r>
              <a:rPr lang="zh-CN" altLang="en-US" dirty="0" smtClean="0"/>
              <a:t>的前趋活动</a:t>
            </a:r>
            <a:r>
              <a:rPr lang="en-US" altLang="zh-CN" dirty="0" err="1" smtClean="0"/>
              <a:t>ai</a:t>
            </a:r>
            <a:r>
              <a:rPr lang="en-US" altLang="zh-CN" dirty="0" smtClean="0"/>
              <a:t>(</a:t>
            </a:r>
            <a:r>
              <a:rPr lang="en-US" altLang="zh-CN" dirty="0" err="1" smtClean="0"/>
              <a:t>i</a:t>
            </a:r>
            <a:r>
              <a:rPr lang="en-US" altLang="zh-CN" dirty="0" smtClean="0"/>
              <a:t>=1,2</a:t>
            </a:r>
            <a:r>
              <a:rPr lang="en-US" altLang="zh-CN" dirty="0" smtClean="0">
                <a:latin typeface="Arial" charset="0"/>
              </a:rPr>
              <a:t>…</a:t>
            </a:r>
            <a:r>
              <a:rPr lang="en-US" altLang="zh-CN" dirty="0" smtClean="0"/>
              <a:t>,m)</a:t>
            </a:r>
            <a:r>
              <a:rPr lang="zh-CN" altLang="en-US" dirty="0" smtClean="0"/>
              <a:t>，分别的最早开始事件为</a:t>
            </a:r>
            <a:r>
              <a:rPr lang="en-US" altLang="zh-CN" dirty="0" err="1" smtClean="0"/>
              <a:t>ve</a:t>
            </a:r>
            <a:r>
              <a:rPr lang="en-US" altLang="zh-CN" dirty="0" smtClean="0"/>
              <a:t>(</a:t>
            </a:r>
            <a:r>
              <a:rPr lang="en-US" altLang="zh-CN" dirty="0" err="1" smtClean="0"/>
              <a:t>i</a:t>
            </a:r>
            <a:r>
              <a:rPr lang="en-US" altLang="zh-CN" dirty="0" smtClean="0"/>
              <a:t>)</a:t>
            </a:r>
            <a:r>
              <a:rPr lang="zh-CN" altLang="en-US" dirty="0" smtClean="0"/>
              <a:t>，活动持续时间为</a:t>
            </a:r>
            <a:r>
              <a:rPr lang="en-US" altLang="zh-CN" dirty="0" smtClean="0"/>
              <a:t>w(</a:t>
            </a:r>
            <a:r>
              <a:rPr lang="en-US" altLang="zh-CN" dirty="0" err="1" smtClean="0"/>
              <a:t>i,j</a:t>
            </a:r>
            <a:r>
              <a:rPr lang="en-US" altLang="zh-CN" dirty="0" smtClean="0"/>
              <a:t>)</a:t>
            </a:r>
            <a:r>
              <a:rPr lang="zh-CN" altLang="en-US" dirty="0" smtClean="0"/>
              <a:t>，则事件</a:t>
            </a:r>
            <a:r>
              <a:rPr lang="en-US" altLang="zh-CN" dirty="0" smtClean="0"/>
              <a:t>j</a:t>
            </a:r>
            <a:r>
              <a:rPr lang="zh-CN" altLang="en-US" dirty="0" smtClean="0"/>
              <a:t>的最早开始时间</a:t>
            </a:r>
            <a:r>
              <a:rPr lang="en-US" altLang="zh-CN" dirty="0" err="1" smtClean="0"/>
              <a:t>ve</a:t>
            </a:r>
            <a:r>
              <a:rPr lang="en-US" altLang="zh-CN" dirty="0" smtClean="0"/>
              <a:t>(j)=max(</a:t>
            </a:r>
            <a:r>
              <a:rPr lang="en-US" altLang="zh-CN" dirty="0" err="1" smtClean="0"/>
              <a:t>ve</a:t>
            </a:r>
            <a:r>
              <a:rPr lang="en-US" altLang="zh-CN" dirty="0" smtClean="0"/>
              <a:t>(</a:t>
            </a:r>
            <a:r>
              <a:rPr lang="en-US" altLang="zh-CN" dirty="0" err="1" smtClean="0"/>
              <a:t>i</a:t>
            </a:r>
            <a:r>
              <a:rPr lang="en-US" altLang="zh-CN" dirty="0" smtClean="0"/>
              <a:t>)+w(</a:t>
            </a:r>
            <a:r>
              <a:rPr lang="en-US" altLang="zh-CN" dirty="0" err="1" smtClean="0"/>
              <a:t>i,j</a:t>
            </a:r>
            <a:r>
              <a:rPr lang="en-US" altLang="zh-CN" dirty="0" smtClean="0"/>
              <a:t>)) </a:t>
            </a:r>
          </a:p>
          <a:p>
            <a:pPr lvl="1" eaLnBrk="1" hangingPunct="1">
              <a:lnSpc>
                <a:spcPct val="90000"/>
              </a:lnSpc>
            </a:pPr>
            <a:r>
              <a:rPr lang="zh-CN" altLang="en-US" dirty="0" smtClean="0"/>
              <a:t>利用拓扑排序方法分别求各个事件的最早开始时间</a:t>
            </a:r>
          </a:p>
        </p:txBody>
      </p:sp>
      <p:sp>
        <p:nvSpPr>
          <p:cNvPr id="5"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2" name="圆角矩形 1"/>
          <p:cNvSpPr/>
          <p:nvPr/>
        </p:nvSpPr>
        <p:spPr>
          <a:xfrm>
            <a:off x="899592" y="5589240"/>
            <a:ext cx="74168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（如何利用拓扑排序？求事件先后顺序，后发生的事件之前所有事件的最早开始时间）</a:t>
            </a:r>
            <a:endParaRPr lang="zh-CN" altLang="en-US"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rrowheads="1"/>
          </p:cNvSpPr>
          <p:nvPr>
            <p:ph type="title"/>
          </p:nvPr>
        </p:nvSpPr>
        <p:spPr/>
        <p:txBody>
          <a:bodyPr/>
          <a:lstStyle/>
          <a:p>
            <a:pPr eaLnBrk="1" hangingPunct="1"/>
            <a:endParaRPr lang="zh-CN" altLang="zh-CN" smtClean="0"/>
          </a:p>
        </p:txBody>
      </p:sp>
      <p:sp>
        <p:nvSpPr>
          <p:cNvPr id="25606" name="Rectangle 3"/>
          <p:cNvSpPr>
            <a:spLocks noGrp="1" noRot="1" noChangeArrowheads="1"/>
          </p:cNvSpPr>
          <p:nvPr>
            <p:ph idx="1"/>
          </p:nvPr>
        </p:nvSpPr>
        <p:spPr/>
        <p:txBody>
          <a:bodyPr/>
          <a:lstStyle/>
          <a:p>
            <a:pPr eaLnBrk="1" hangingPunct="1"/>
            <a:r>
              <a:rPr lang="zh-CN" altLang="en-US" smtClean="0"/>
              <a:t>在工期不变的情况下，求各个事件的最晚开始时间。如果某些事件的最早开始时间和最晚开始时间相同，则这些事件就是关键活动上面的事件，就可以求出关键活动及关键路径 </a:t>
            </a:r>
          </a:p>
          <a:p>
            <a:pPr lvl="1" eaLnBrk="1" hangingPunct="1"/>
            <a:r>
              <a:rPr lang="en-US" altLang="zh-CN" smtClean="0"/>
              <a:t>i. </a:t>
            </a:r>
            <a:r>
              <a:rPr lang="zh-CN" altLang="en-US" smtClean="0"/>
              <a:t>事件最晚开始时间：从汇点开始倒推每个活动的最晚开始时间。</a:t>
            </a:r>
            <a:r>
              <a:rPr lang="en-US" altLang="zh-CN" smtClean="0"/>
              <a:t>vl(j)=min(vl(i)-w(i,j)) </a:t>
            </a:r>
          </a:p>
          <a:p>
            <a:pPr lvl="1" eaLnBrk="1" hangingPunct="1"/>
            <a:r>
              <a:rPr lang="zh-CN" altLang="en-US" smtClean="0"/>
              <a:t>倒推每个活动的最晚开始时间，需要求逆图的入度，实质就是原图的出度，因此利用前面的拓扑排序顺序从汇点开始求每个活动开始事件的最晚开始时间 </a:t>
            </a:r>
          </a:p>
        </p:txBody>
      </p:sp>
      <p:sp>
        <p:nvSpPr>
          <p:cNvPr id="7" name="圆角矩形 6"/>
          <p:cNvSpPr/>
          <p:nvPr/>
        </p:nvSpPr>
        <p:spPr>
          <a:xfrm>
            <a:off x="899592" y="5868868"/>
            <a:ext cx="74168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（如何利用拓扑排序？反向求事件先后顺序，后发生的事件之前所有事件的最晚开始时间）</a:t>
            </a:r>
            <a:endParaRPr lang="zh-CN" altLang="en-US"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50825" y="188913"/>
            <a:ext cx="450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幼圆" pitchFamily="49" charset="-122"/>
                <a:ea typeface="幼圆" pitchFamily="49" charset="-122"/>
              </a:rPr>
              <a:t>  </a:t>
            </a:r>
            <a:r>
              <a:rPr kumimoji="1" lang="zh-CN" altLang="en-US" sz="2400" b="1">
                <a:latin typeface="幼圆" pitchFamily="49" charset="-122"/>
                <a:ea typeface="幼圆" pitchFamily="49" charset="-122"/>
              </a:rPr>
              <a:t>例</a:t>
            </a:r>
            <a:r>
              <a:rPr kumimoji="1" lang="en-US" altLang="zh-CN" sz="2400" b="1">
                <a:latin typeface="幼圆" pitchFamily="49" charset="-122"/>
                <a:ea typeface="幼圆" pitchFamily="49" charset="-122"/>
              </a:rPr>
              <a:t>. </a:t>
            </a:r>
            <a:r>
              <a:rPr kumimoji="1" lang="zh-CN" altLang="en-US" sz="2400" b="1">
                <a:latin typeface="幼圆" pitchFamily="49" charset="-122"/>
                <a:ea typeface="幼圆" pitchFamily="49" charset="-122"/>
              </a:rPr>
              <a:t>求下面</a:t>
            </a:r>
            <a:r>
              <a:rPr kumimoji="1" lang="en-US" altLang="zh-CN" sz="2400" b="1">
                <a:latin typeface="幼圆" pitchFamily="49" charset="-122"/>
                <a:ea typeface="幼圆" pitchFamily="49" charset="-122"/>
              </a:rPr>
              <a:t>AOE</a:t>
            </a:r>
            <a:r>
              <a:rPr kumimoji="1" lang="zh-CN" altLang="en-US" sz="2400" b="1">
                <a:latin typeface="幼圆" pitchFamily="49" charset="-122"/>
                <a:ea typeface="幼圆" pitchFamily="49" charset="-122"/>
              </a:rPr>
              <a:t>网的关键路径</a:t>
            </a:r>
          </a:p>
        </p:txBody>
      </p:sp>
      <p:grpSp>
        <p:nvGrpSpPr>
          <p:cNvPr id="199683" name="Group 3"/>
          <p:cNvGrpSpPr>
            <a:grpSpLocks/>
          </p:cNvGrpSpPr>
          <p:nvPr/>
        </p:nvGrpSpPr>
        <p:grpSpPr bwMode="auto">
          <a:xfrm>
            <a:off x="381000" y="769938"/>
            <a:ext cx="8458200" cy="2762250"/>
            <a:chOff x="240" y="2160"/>
            <a:chExt cx="5328" cy="1740"/>
          </a:xfrm>
        </p:grpSpPr>
        <p:grpSp>
          <p:nvGrpSpPr>
            <p:cNvPr id="32793" name="Group 4"/>
            <p:cNvGrpSpPr>
              <a:grpSpLocks/>
            </p:cNvGrpSpPr>
            <p:nvPr/>
          </p:nvGrpSpPr>
          <p:grpSpPr bwMode="auto">
            <a:xfrm>
              <a:off x="672" y="2352"/>
              <a:ext cx="492" cy="492"/>
              <a:chOff x="672" y="864"/>
              <a:chExt cx="492" cy="492"/>
            </a:xfrm>
          </p:grpSpPr>
          <p:grpSp>
            <p:nvGrpSpPr>
              <p:cNvPr id="32834" name="Group 5"/>
              <p:cNvGrpSpPr>
                <a:grpSpLocks/>
              </p:cNvGrpSpPr>
              <p:nvPr/>
            </p:nvGrpSpPr>
            <p:grpSpPr bwMode="auto">
              <a:xfrm>
                <a:off x="672" y="864"/>
                <a:ext cx="492" cy="492"/>
                <a:chOff x="4003" y="3226"/>
                <a:chExt cx="614" cy="615"/>
              </a:xfrm>
            </p:grpSpPr>
            <p:sp>
              <p:nvSpPr>
                <p:cNvPr id="32836" name="Oval 6"/>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37" name="Line 7"/>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38" name="Line 8"/>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35" name="Rectangle 9"/>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1</a:t>
                </a:r>
              </a:p>
            </p:txBody>
          </p:sp>
        </p:grpSp>
        <p:grpSp>
          <p:nvGrpSpPr>
            <p:cNvPr id="32794" name="Group 10"/>
            <p:cNvGrpSpPr>
              <a:grpSpLocks/>
            </p:cNvGrpSpPr>
            <p:nvPr/>
          </p:nvGrpSpPr>
          <p:grpSpPr bwMode="auto">
            <a:xfrm>
              <a:off x="1632" y="2160"/>
              <a:ext cx="492" cy="492"/>
              <a:chOff x="672" y="864"/>
              <a:chExt cx="492" cy="492"/>
            </a:xfrm>
          </p:grpSpPr>
          <p:grpSp>
            <p:nvGrpSpPr>
              <p:cNvPr id="32829" name="Group 11"/>
              <p:cNvGrpSpPr>
                <a:grpSpLocks/>
              </p:cNvGrpSpPr>
              <p:nvPr/>
            </p:nvGrpSpPr>
            <p:grpSpPr bwMode="auto">
              <a:xfrm>
                <a:off x="672" y="864"/>
                <a:ext cx="492" cy="492"/>
                <a:chOff x="4003" y="3226"/>
                <a:chExt cx="614" cy="615"/>
              </a:xfrm>
            </p:grpSpPr>
            <p:sp>
              <p:nvSpPr>
                <p:cNvPr id="32831" name="Oval 12"/>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32" name="Line 13"/>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33" name="Line 14"/>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30" name="Rectangle 15"/>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2</a:t>
                </a:r>
              </a:p>
            </p:txBody>
          </p:sp>
        </p:grpSp>
        <p:grpSp>
          <p:nvGrpSpPr>
            <p:cNvPr id="32795" name="Group 16"/>
            <p:cNvGrpSpPr>
              <a:grpSpLocks/>
            </p:cNvGrpSpPr>
            <p:nvPr/>
          </p:nvGrpSpPr>
          <p:grpSpPr bwMode="auto">
            <a:xfrm>
              <a:off x="1296" y="3408"/>
              <a:ext cx="492" cy="492"/>
              <a:chOff x="672" y="864"/>
              <a:chExt cx="492" cy="492"/>
            </a:xfrm>
          </p:grpSpPr>
          <p:grpSp>
            <p:nvGrpSpPr>
              <p:cNvPr id="32824" name="Group 17"/>
              <p:cNvGrpSpPr>
                <a:grpSpLocks/>
              </p:cNvGrpSpPr>
              <p:nvPr/>
            </p:nvGrpSpPr>
            <p:grpSpPr bwMode="auto">
              <a:xfrm>
                <a:off x="672" y="864"/>
                <a:ext cx="492" cy="492"/>
                <a:chOff x="4003" y="3226"/>
                <a:chExt cx="614" cy="615"/>
              </a:xfrm>
            </p:grpSpPr>
            <p:sp>
              <p:nvSpPr>
                <p:cNvPr id="32826" name="Oval 18"/>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27" name="Line 19"/>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28" name="Line 20"/>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25" name="Rectangle 21"/>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3</a:t>
                </a:r>
              </a:p>
            </p:txBody>
          </p:sp>
        </p:grpSp>
        <p:grpSp>
          <p:nvGrpSpPr>
            <p:cNvPr id="32796" name="Group 22"/>
            <p:cNvGrpSpPr>
              <a:grpSpLocks/>
            </p:cNvGrpSpPr>
            <p:nvPr/>
          </p:nvGrpSpPr>
          <p:grpSpPr bwMode="auto">
            <a:xfrm>
              <a:off x="2592" y="2496"/>
              <a:ext cx="492" cy="492"/>
              <a:chOff x="672" y="864"/>
              <a:chExt cx="492" cy="492"/>
            </a:xfrm>
          </p:grpSpPr>
          <p:grpSp>
            <p:nvGrpSpPr>
              <p:cNvPr id="32819" name="Group 23"/>
              <p:cNvGrpSpPr>
                <a:grpSpLocks/>
              </p:cNvGrpSpPr>
              <p:nvPr/>
            </p:nvGrpSpPr>
            <p:grpSpPr bwMode="auto">
              <a:xfrm>
                <a:off x="672" y="864"/>
                <a:ext cx="492" cy="492"/>
                <a:chOff x="4003" y="3226"/>
                <a:chExt cx="614" cy="615"/>
              </a:xfrm>
            </p:grpSpPr>
            <p:sp>
              <p:nvSpPr>
                <p:cNvPr id="32821" name="Oval 24"/>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22" name="Line 25"/>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23" name="Line 26"/>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20" name="Rectangle 27"/>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4</a:t>
                </a:r>
              </a:p>
            </p:txBody>
          </p:sp>
        </p:grpSp>
        <p:grpSp>
          <p:nvGrpSpPr>
            <p:cNvPr id="32797" name="Group 28"/>
            <p:cNvGrpSpPr>
              <a:grpSpLocks/>
            </p:cNvGrpSpPr>
            <p:nvPr/>
          </p:nvGrpSpPr>
          <p:grpSpPr bwMode="auto">
            <a:xfrm>
              <a:off x="3600" y="2160"/>
              <a:ext cx="492" cy="492"/>
              <a:chOff x="672" y="864"/>
              <a:chExt cx="492" cy="492"/>
            </a:xfrm>
          </p:grpSpPr>
          <p:grpSp>
            <p:nvGrpSpPr>
              <p:cNvPr id="32814" name="Group 29"/>
              <p:cNvGrpSpPr>
                <a:grpSpLocks/>
              </p:cNvGrpSpPr>
              <p:nvPr/>
            </p:nvGrpSpPr>
            <p:grpSpPr bwMode="auto">
              <a:xfrm>
                <a:off x="672" y="864"/>
                <a:ext cx="492" cy="492"/>
                <a:chOff x="4003" y="3226"/>
                <a:chExt cx="614" cy="615"/>
              </a:xfrm>
            </p:grpSpPr>
            <p:sp>
              <p:nvSpPr>
                <p:cNvPr id="32816" name="Oval 30"/>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17" name="Line 31"/>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18" name="Line 32"/>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15" name="Rectangle 33"/>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5</a:t>
                </a:r>
              </a:p>
            </p:txBody>
          </p:sp>
        </p:grpSp>
        <p:grpSp>
          <p:nvGrpSpPr>
            <p:cNvPr id="32798" name="Group 34"/>
            <p:cNvGrpSpPr>
              <a:grpSpLocks/>
            </p:cNvGrpSpPr>
            <p:nvPr/>
          </p:nvGrpSpPr>
          <p:grpSpPr bwMode="auto">
            <a:xfrm>
              <a:off x="4608" y="2592"/>
              <a:ext cx="492" cy="492"/>
              <a:chOff x="672" y="864"/>
              <a:chExt cx="492" cy="492"/>
            </a:xfrm>
          </p:grpSpPr>
          <p:grpSp>
            <p:nvGrpSpPr>
              <p:cNvPr id="32809" name="Group 35"/>
              <p:cNvGrpSpPr>
                <a:grpSpLocks/>
              </p:cNvGrpSpPr>
              <p:nvPr/>
            </p:nvGrpSpPr>
            <p:grpSpPr bwMode="auto">
              <a:xfrm>
                <a:off x="672" y="864"/>
                <a:ext cx="492" cy="492"/>
                <a:chOff x="4003" y="3226"/>
                <a:chExt cx="614" cy="615"/>
              </a:xfrm>
            </p:grpSpPr>
            <p:sp>
              <p:nvSpPr>
                <p:cNvPr id="32811" name="Oval 36"/>
                <p:cNvSpPr>
                  <a:spLocks noChangeArrowheads="1"/>
                </p:cNvSpPr>
                <p:nvPr/>
              </p:nvSpPr>
              <p:spPr bwMode="auto">
                <a:xfrm>
                  <a:off x="4003" y="3226"/>
                  <a:ext cx="614" cy="61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12" name="Line 37"/>
                <p:cNvSpPr>
                  <a:spLocks noChangeShapeType="1"/>
                </p:cNvSpPr>
                <p:nvPr/>
              </p:nvSpPr>
              <p:spPr bwMode="auto">
                <a:xfrm>
                  <a:off x="4310" y="3226"/>
                  <a:ext cx="0" cy="6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2813" name="Line 38"/>
                <p:cNvSpPr>
                  <a:spLocks noChangeShapeType="1"/>
                </p:cNvSpPr>
                <p:nvPr/>
              </p:nvSpPr>
              <p:spPr bwMode="auto">
                <a:xfrm flipH="1">
                  <a:off x="4310" y="3533"/>
                  <a:ext cx="30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2810" name="Rectangle 39"/>
              <p:cNvSpPr>
                <a:spLocks noChangeArrowheads="1"/>
              </p:cNvSpPr>
              <p:nvPr/>
            </p:nvSpPr>
            <p:spPr bwMode="auto">
              <a:xfrm>
                <a:off x="672" y="960"/>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幼圆" pitchFamily="49" charset="-122"/>
                    <a:ea typeface="幼圆" pitchFamily="49" charset="-122"/>
                  </a:rPr>
                  <a:t>6</a:t>
                </a:r>
              </a:p>
            </p:txBody>
          </p:sp>
        </p:grpSp>
        <p:sp>
          <p:nvSpPr>
            <p:cNvPr id="32799" name="Line 40"/>
            <p:cNvSpPr>
              <a:spLocks noChangeShapeType="1"/>
            </p:cNvSpPr>
            <p:nvPr/>
          </p:nvSpPr>
          <p:spPr bwMode="auto">
            <a:xfrm flipV="1">
              <a:off x="1152" y="2448"/>
              <a:ext cx="480" cy="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Line 41"/>
            <p:cNvSpPr>
              <a:spLocks noChangeShapeType="1"/>
            </p:cNvSpPr>
            <p:nvPr/>
          </p:nvSpPr>
          <p:spPr bwMode="auto">
            <a:xfrm>
              <a:off x="1056" y="2832"/>
              <a:ext cx="288" cy="6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42"/>
            <p:cNvSpPr>
              <a:spLocks noChangeShapeType="1"/>
            </p:cNvSpPr>
            <p:nvPr/>
          </p:nvSpPr>
          <p:spPr bwMode="auto">
            <a:xfrm>
              <a:off x="2112" y="2400"/>
              <a:ext cx="528" cy="2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2" name="Line 43"/>
            <p:cNvSpPr>
              <a:spLocks noChangeShapeType="1"/>
            </p:cNvSpPr>
            <p:nvPr/>
          </p:nvSpPr>
          <p:spPr bwMode="auto">
            <a:xfrm flipV="1">
              <a:off x="1728" y="2880"/>
              <a:ext cx="912" cy="57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44"/>
            <p:cNvSpPr>
              <a:spLocks noChangeShapeType="1"/>
            </p:cNvSpPr>
            <p:nvPr/>
          </p:nvSpPr>
          <p:spPr bwMode="auto">
            <a:xfrm flipV="1">
              <a:off x="1776" y="2976"/>
              <a:ext cx="2880" cy="6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Line 45"/>
            <p:cNvSpPr>
              <a:spLocks noChangeShapeType="1"/>
            </p:cNvSpPr>
            <p:nvPr/>
          </p:nvSpPr>
          <p:spPr bwMode="auto">
            <a:xfrm>
              <a:off x="3104" y="2784"/>
              <a:ext cx="14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Line 46"/>
            <p:cNvSpPr>
              <a:spLocks noChangeShapeType="1"/>
            </p:cNvSpPr>
            <p:nvPr/>
          </p:nvSpPr>
          <p:spPr bwMode="auto">
            <a:xfrm>
              <a:off x="4080" y="2400"/>
              <a:ext cx="576"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6" name="Rectangle 47"/>
            <p:cNvSpPr>
              <a:spLocks noChangeArrowheads="1"/>
            </p:cNvSpPr>
            <p:nvPr/>
          </p:nvSpPr>
          <p:spPr bwMode="auto">
            <a:xfrm>
              <a:off x="240" y="249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hlink"/>
                  </a:solidFill>
                  <a:latin typeface="幼圆" pitchFamily="49" charset="-122"/>
                  <a:ea typeface="幼圆" pitchFamily="49" charset="-122"/>
                </a:rPr>
                <a:t>源点</a:t>
              </a:r>
            </a:p>
          </p:txBody>
        </p:sp>
        <p:sp>
          <p:nvSpPr>
            <p:cNvPr id="32807" name="Rectangle 48"/>
            <p:cNvSpPr>
              <a:spLocks noChangeArrowheads="1"/>
            </p:cNvSpPr>
            <p:nvPr/>
          </p:nvSpPr>
          <p:spPr bwMode="auto">
            <a:xfrm>
              <a:off x="5136" y="273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hlink"/>
                  </a:solidFill>
                  <a:latin typeface="幼圆" pitchFamily="49" charset="-122"/>
                  <a:ea typeface="幼圆" pitchFamily="49" charset="-122"/>
                </a:rPr>
                <a:t>汇点</a:t>
              </a:r>
            </a:p>
          </p:txBody>
        </p:sp>
        <p:sp>
          <p:nvSpPr>
            <p:cNvPr id="32808" name="Line 49"/>
            <p:cNvSpPr>
              <a:spLocks noChangeShapeType="1"/>
            </p:cNvSpPr>
            <p:nvPr/>
          </p:nvSpPr>
          <p:spPr bwMode="auto">
            <a:xfrm>
              <a:off x="2064" y="2256"/>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9730" name="Group 50"/>
          <p:cNvGrpSpPr>
            <a:grpSpLocks/>
          </p:cNvGrpSpPr>
          <p:nvPr/>
        </p:nvGrpSpPr>
        <p:grpSpPr bwMode="auto">
          <a:xfrm>
            <a:off x="1828800" y="617538"/>
            <a:ext cx="5562600" cy="2260600"/>
            <a:chOff x="1152" y="2064"/>
            <a:chExt cx="3504" cy="1424"/>
          </a:xfrm>
        </p:grpSpPr>
        <p:sp>
          <p:nvSpPr>
            <p:cNvPr id="32785" name="Rectangle 51"/>
            <p:cNvSpPr>
              <a:spLocks noChangeArrowheads="1"/>
            </p:cNvSpPr>
            <p:nvPr/>
          </p:nvSpPr>
          <p:spPr bwMode="auto">
            <a:xfrm>
              <a:off x="1152" y="2256"/>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a1=3</a:t>
              </a:r>
            </a:p>
          </p:txBody>
        </p:sp>
        <p:sp>
          <p:nvSpPr>
            <p:cNvPr id="32786" name="Rectangle 52"/>
            <p:cNvSpPr>
              <a:spLocks noChangeArrowheads="1"/>
            </p:cNvSpPr>
            <p:nvPr/>
          </p:nvSpPr>
          <p:spPr bwMode="auto">
            <a:xfrm>
              <a:off x="1200" y="3024"/>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a2=2</a:t>
              </a:r>
            </a:p>
          </p:txBody>
        </p:sp>
        <p:sp>
          <p:nvSpPr>
            <p:cNvPr id="32787" name="Rectangle 53"/>
            <p:cNvSpPr>
              <a:spLocks noChangeArrowheads="1"/>
            </p:cNvSpPr>
            <p:nvPr/>
          </p:nvSpPr>
          <p:spPr bwMode="auto">
            <a:xfrm>
              <a:off x="2352" y="2352"/>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a3=2</a:t>
              </a:r>
            </a:p>
          </p:txBody>
        </p:sp>
        <p:sp>
          <p:nvSpPr>
            <p:cNvPr id="32788" name="Rectangle 54"/>
            <p:cNvSpPr>
              <a:spLocks noChangeArrowheads="1"/>
            </p:cNvSpPr>
            <p:nvPr/>
          </p:nvSpPr>
          <p:spPr bwMode="auto">
            <a:xfrm>
              <a:off x="2496" y="2064"/>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a4=3</a:t>
              </a:r>
            </a:p>
          </p:txBody>
        </p:sp>
        <p:sp>
          <p:nvSpPr>
            <p:cNvPr id="32789" name="Rectangle 55"/>
            <p:cNvSpPr>
              <a:spLocks noChangeArrowheads="1"/>
            </p:cNvSpPr>
            <p:nvPr/>
          </p:nvSpPr>
          <p:spPr bwMode="auto">
            <a:xfrm>
              <a:off x="1776" y="3024"/>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a5=4</a:t>
              </a:r>
            </a:p>
          </p:txBody>
        </p:sp>
        <p:sp>
          <p:nvSpPr>
            <p:cNvPr id="32790" name="Rectangle 56"/>
            <p:cNvSpPr>
              <a:spLocks noChangeArrowheads="1"/>
            </p:cNvSpPr>
            <p:nvPr/>
          </p:nvSpPr>
          <p:spPr bwMode="auto">
            <a:xfrm>
              <a:off x="3024" y="3360"/>
              <a:ext cx="392" cy="128"/>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a6=3</a:t>
              </a:r>
            </a:p>
          </p:txBody>
        </p:sp>
        <p:sp>
          <p:nvSpPr>
            <p:cNvPr id="32791" name="Rectangle 57"/>
            <p:cNvSpPr>
              <a:spLocks noChangeArrowheads="1"/>
            </p:cNvSpPr>
            <p:nvPr/>
          </p:nvSpPr>
          <p:spPr bwMode="auto">
            <a:xfrm>
              <a:off x="4272" y="2304"/>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a8=1</a:t>
              </a:r>
            </a:p>
          </p:txBody>
        </p:sp>
        <p:sp>
          <p:nvSpPr>
            <p:cNvPr id="32792" name="Rectangle 58"/>
            <p:cNvSpPr>
              <a:spLocks noChangeArrowheads="1"/>
            </p:cNvSpPr>
            <p:nvPr/>
          </p:nvSpPr>
          <p:spPr bwMode="auto">
            <a:xfrm>
              <a:off x="3456" y="2832"/>
              <a:ext cx="384" cy="144"/>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a:solidFill>
                    <a:srgbClr val="FFFF00"/>
                  </a:solidFill>
                  <a:latin typeface="幼圆" pitchFamily="49" charset="-122"/>
                  <a:ea typeface="幼圆" pitchFamily="49" charset="-122"/>
                </a:rPr>
                <a:t>a7=2</a:t>
              </a:r>
            </a:p>
          </p:txBody>
        </p:sp>
      </p:grpSp>
      <p:sp>
        <p:nvSpPr>
          <p:cNvPr id="199739" name="Text Box 59"/>
          <p:cNvSpPr txBox="1">
            <a:spLocks noChangeArrowheads="1"/>
          </p:cNvSpPr>
          <p:nvPr/>
        </p:nvSpPr>
        <p:spPr bwMode="auto">
          <a:xfrm>
            <a:off x="838200" y="3589338"/>
            <a:ext cx="76200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zh-CN" altLang="en-US" b="1">
                <a:effectLst>
                  <a:outerShdw blurRad="38100" dist="38100" dir="2700000" algn="tl">
                    <a:srgbClr val="C0C0C0"/>
                  </a:outerShdw>
                </a:effectLst>
                <a:latin typeface="幼圆" pitchFamily="49" charset="-122"/>
                <a:ea typeface="幼圆" pitchFamily="49" charset="-122"/>
              </a:rPr>
              <a:t>计算结果为：</a:t>
            </a:r>
            <a:endParaRPr kumimoji="1" lang="zh-CN" altLang="en-US" sz="1600">
              <a:latin typeface="幼圆" pitchFamily="49" charset="-122"/>
              <a:ea typeface="幼圆" pitchFamily="49" charset="-122"/>
            </a:endParaRPr>
          </a:p>
          <a:p>
            <a:pPr eaLnBrk="0" hangingPunct="0">
              <a:spcBef>
                <a:spcPct val="50000"/>
              </a:spcBef>
              <a:defRPr/>
            </a:pPr>
            <a:r>
              <a:rPr kumimoji="1" lang="zh-CN" altLang="en-US" sz="1600" b="1">
                <a:effectLst>
                  <a:outerShdw blurRad="38100" dist="38100" dir="2700000" algn="tl">
                    <a:srgbClr val="C0C0C0"/>
                  </a:outerShdw>
                </a:effectLst>
                <a:latin typeface="幼圆" pitchFamily="49" charset="-122"/>
                <a:ea typeface="幼圆" pitchFamily="49" charset="-122"/>
              </a:rPr>
              <a:t>顶点     </a:t>
            </a:r>
            <a:r>
              <a:rPr kumimoji="1" lang="en-US" altLang="zh-CN" sz="1600" b="1">
                <a:effectLst>
                  <a:outerShdw blurRad="38100" dist="38100" dir="2700000" algn="tl">
                    <a:srgbClr val="C0C0C0"/>
                  </a:outerShdw>
                </a:effectLst>
                <a:latin typeface="幼圆" pitchFamily="49" charset="-122"/>
                <a:ea typeface="幼圆" pitchFamily="49" charset="-122"/>
              </a:rPr>
              <a:t>ev   lv       </a:t>
            </a:r>
            <a:r>
              <a:rPr kumimoji="1" lang="zh-CN" altLang="en-US" sz="1600" b="1">
                <a:effectLst>
                  <a:outerShdw blurRad="38100" dist="38100" dir="2700000" algn="tl">
                    <a:srgbClr val="C0C0C0"/>
                  </a:outerShdw>
                </a:effectLst>
                <a:latin typeface="幼圆" pitchFamily="49" charset="-122"/>
                <a:ea typeface="幼圆" pitchFamily="49" charset="-122"/>
              </a:rPr>
              <a:t>活动  弧   持续</a:t>
            </a:r>
            <a:r>
              <a:rPr kumimoji="1" lang="en-US" altLang="zh-CN" sz="1600" b="1">
                <a:effectLst>
                  <a:outerShdw blurRad="38100" dist="38100" dir="2700000" algn="tl">
                    <a:srgbClr val="C0C0C0"/>
                  </a:outerShdw>
                </a:effectLst>
                <a:latin typeface="幼圆" pitchFamily="49" charset="-122"/>
                <a:ea typeface="幼圆" pitchFamily="49" charset="-122"/>
              </a:rPr>
              <a:t>T    e   l    l-e   </a:t>
            </a:r>
            <a:r>
              <a:rPr kumimoji="1" lang="zh-CN" altLang="zh-CN" sz="1600" b="1">
                <a:effectLst>
                  <a:outerShdw blurRad="38100" dist="38100" dir="2700000" algn="tl">
                    <a:srgbClr val="C0C0C0"/>
                  </a:outerShdw>
                </a:effectLst>
                <a:latin typeface="幼圆" pitchFamily="49" charset="-122"/>
                <a:ea typeface="幼圆" pitchFamily="49" charset="-122"/>
              </a:rPr>
              <a:t>关键活动</a:t>
            </a:r>
          </a:p>
          <a:p>
            <a:pPr eaLnBrk="0" hangingPunct="0">
              <a:lnSpc>
                <a:spcPct val="50000"/>
              </a:lnSpc>
              <a:spcBef>
                <a:spcPct val="50000"/>
              </a:spcBef>
              <a:defRPr/>
            </a:pPr>
            <a:r>
              <a:rPr kumimoji="1" lang="zh-CN" altLang="zh-CN" sz="1600" b="1">
                <a:effectLst>
                  <a:outerShdw blurRad="38100" dist="38100" dir="2700000" algn="tl">
                    <a:srgbClr val="C0C0C0"/>
                  </a:outerShdw>
                </a:effectLst>
                <a:latin typeface="幼圆" pitchFamily="49" charset="-122"/>
                <a:ea typeface="幼圆" pitchFamily="49" charset="-122"/>
              </a:rPr>
              <a:t> </a:t>
            </a:r>
            <a:r>
              <a:rPr kumimoji="1" lang="en-US" altLang="zh-CN" sz="1600" b="1">
                <a:effectLst>
                  <a:outerShdw blurRad="38100" dist="38100" dir="2700000" algn="tl">
                    <a:srgbClr val="C0C0C0"/>
                  </a:outerShdw>
                </a:effectLst>
                <a:latin typeface="幼圆" pitchFamily="49" charset="-122"/>
                <a:ea typeface="幼圆" pitchFamily="49" charset="-122"/>
              </a:rPr>
              <a:t>V1      0     0        a1  &lt;1,2&gt;   3      0   1     1         </a:t>
            </a:r>
          </a:p>
          <a:p>
            <a:pPr eaLnBrk="0" hangingPunct="0">
              <a:lnSpc>
                <a:spcPct val="5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V2      3     4        a2  &lt;1,3&gt;   2      0   0     0       a2</a:t>
            </a:r>
          </a:p>
          <a:p>
            <a:pPr eaLnBrk="0" hangingPunct="0">
              <a:lnSpc>
                <a:spcPct val="5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V3      2     2        a3  &lt;2,4&gt;   2      3   4     1             </a:t>
            </a:r>
          </a:p>
          <a:p>
            <a:pPr eaLnBrk="0" hangingPunct="0">
              <a:lnSpc>
                <a:spcPct val="5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V4      6     6        a4  &lt;2,5&gt;   3      3   4     1     </a:t>
            </a:r>
          </a:p>
          <a:p>
            <a:pPr eaLnBrk="0" hangingPunct="0">
              <a:lnSpc>
                <a:spcPct val="5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V5      6     7        a5  &lt;3,4&gt;   4      2   2     0       a5 </a:t>
            </a:r>
          </a:p>
          <a:p>
            <a:pPr eaLnBrk="0" hangingPunct="0">
              <a:lnSpc>
                <a:spcPct val="5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V6      8     8        a6  &lt;3,6&gt;   3      2   5     3</a:t>
            </a:r>
          </a:p>
          <a:p>
            <a:pPr eaLnBrk="0" hangingPunct="0">
              <a:lnSpc>
                <a:spcPct val="4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a7  &lt;4,6&gt;   2      6   6     0       a7</a:t>
            </a:r>
          </a:p>
          <a:p>
            <a:pPr eaLnBrk="0" hangingPunct="0">
              <a:lnSpc>
                <a:spcPct val="40000"/>
              </a:lnSpc>
              <a:spcBef>
                <a:spcPct val="50000"/>
              </a:spcBef>
              <a:defRPr/>
            </a:pPr>
            <a:r>
              <a:rPr kumimoji="1" lang="en-US" altLang="zh-CN" sz="1600" b="1">
                <a:effectLst>
                  <a:outerShdw blurRad="38100" dist="38100" dir="2700000" algn="tl">
                    <a:srgbClr val="C0C0C0"/>
                  </a:outerShdw>
                </a:effectLst>
                <a:latin typeface="幼圆" pitchFamily="49" charset="-122"/>
                <a:ea typeface="幼圆" pitchFamily="49" charset="-122"/>
              </a:rPr>
              <a:t>       Max +  Min -</a:t>
            </a:r>
            <a:r>
              <a:rPr kumimoji="1" lang="en-US" altLang="zh-CN" sz="1600" b="1" baseline="30000">
                <a:effectLst>
                  <a:outerShdw blurRad="38100" dist="38100" dir="2700000" algn="tl">
                    <a:srgbClr val="C0C0C0"/>
                  </a:outerShdw>
                </a:effectLst>
                <a:latin typeface="幼圆" pitchFamily="49" charset="-122"/>
                <a:ea typeface="幼圆" pitchFamily="49" charset="-122"/>
              </a:rPr>
              <a:t>       </a:t>
            </a:r>
            <a:r>
              <a:rPr kumimoji="1" lang="en-US" altLang="zh-CN" sz="1600" b="1">
                <a:effectLst>
                  <a:outerShdw blurRad="38100" dist="38100" dir="2700000" algn="tl">
                    <a:srgbClr val="C0C0C0"/>
                  </a:outerShdw>
                </a:effectLst>
                <a:latin typeface="幼圆" pitchFamily="49" charset="-122"/>
                <a:ea typeface="幼圆" pitchFamily="49" charset="-122"/>
              </a:rPr>
              <a:t>a8  &lt;5,6&gt;   1      6   7     1</a:t>
            </a:r>
          </a:p>
        </p:txBody>
      </p:sp>
      <p:sp>
        <p:nvSpPr>
          <p:cNvPr id="199740" name="Line 60"/>
          <p:cNvSpPr>
            <a:spLocks noChangeShapeType="1"/>
          </p:cNvSpPr>
          <p:nvPr/>
        </p:nvSpPr>
        <p:spPr bwMode="auto">
          <a:xfrm>
            <a:off x="838200" y="4275138"/>
            <a:ext cx="777240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1" name="Line 61"/>
          <p:cNvSpPr>
            <a:spLocks noChangeShapeType="1"/>
          </p:cNvSpPr>
          <p:nvPr/>
        </p:nvSpPr>
        <p:spPr bwMode="auto">
          <a:xfrm>
            <a:off x="3200400" y="3817938"/>
            <a:ext cx="1588" cy="2514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2" name="Line 62"/>
          <p:cNvSpPr>
            <a:spLocks noChangeShapeType="1"/>
          </p:cNvSpPr>
          <p:nvPr/>
        </p:nvSpPr>
        <p:spPr bwMode="auto">
          <a:xfrm>
            <a:off x="2057400" y="4351338"/>
            <a:ext cx="1588" cy="1447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3" name="Line 63"/>
          <p:cNvSpPr>
            <a:spLocks noChangeShapeType="1"/>
          </p:cNvSpPr>
          <p:nvPr/>
        </p:nvSpPr>
        <p:spPr bwMode="auto">
          <a:xfrm>
            <a:off x="2743200" y="4351338"/>
            <a:ext cx="1588" cy="144780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4" name="Line 64"/>
          <p:cNvSpPr>
            <a:spLocks noChangeShapeType="1"/>
          </p:cNvSpPr>
          <p:nvPr/>
        </p:nvSpPr>
        <p:spPr bwMode="auto">
          <a:xfrm>
            <a:off x="1447800" y="1531938"/>
            <a:ext cx="609600" cy="1447800"/>
          </a:xfrm>
          <a:prstGeom prst="line">
            <a:avLst/>
          </a:prstGeom>
          <a:noFill/>
          <a:ln w="762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5" name="Line 65"/>
          <p:cNvSpPr>
            <a:spLocks noChangeShapeType="1"/>
          </p:cNvSpPr>
          <p:nvPr/>
        </p:nvSpPr>
        <p:spPr bwMode="auto">
          <a:xfrm flipV="1">
            <a:off x="2743200" y="1836738"/>
            <a:ext cx="1371600" cy="990600"/>
          </a:xfrm>
          <a:prstGeom prst="line">
            <a:avLst/>
          </a:prstGeom>
          <a:noFill/>
          <a:ln w="762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6" name="Line 66"/>
          <p:cNvSpPr>
            <a:spLocks noChangeShapeType="1"/>
          </p:cNvSpPr>
          <p:nvPr/>
        </p:nvSpPr>
        <p:spPr bwMode="auto">
          <a:xfrm flipV="1">
            <a:off x="4876800" y="1684338"/>
            <a:ext cx="2438400" cy="76200"/>
          </a:xfrm>
          <a:prstGeom prst="line">
            <a:avLst/>
          </a:prstGeom>
          <a:noFill/>
          <a:ln w="762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47" name="Text Box 67"/>
          <p:cNvSpPr txBox="1">
            <a:spLocks noChangeArrowheads="1"/>
          </p:cNvSpPr>
          <p:nvPr/>
        </p:nvSpPr>
        <p:spPr bwMode="auto">
          <a:xfrm>
            <a:off x="5364163" y="3208338"/>
            <a:ext cx="2908300" cy="581025"/>
          </a:xfrm>
          <a:prstGeom prst="rect">
            <a:avLst/>
          </a:prstGeom>
          <a:ln/>
          <a:extLst/>
        </p:spPr>
        <p:style>
          <a:lnRef idx="1">
            <a:schemeClr val="accent6"/>
          </a:lnRef>
          <a:fillRef idx="3">
            <a:schemeClr val="accent6"/>
          </a:fillRef>
          <a:effectRef idx="2">
            <a:schemeClr val="accent6"/>
          </a:effectRef>
          <a:fontRef idx="minor">
            <a:schemeClr val="lt1"/>
          </a:fontRef>
        </p:style>
        <p:txBody>
          <a:bodyPr>
            <a:spAutoFit/>
          </a:bodyPr>
          <a:lstStyle/>
          <a:p>
            <a:pPr lvl="1" eaLnBrk="0" hangingPunct="0">
              <a:defRPr/>
            </a:pPr>
            <a:r>
              <a:rPr kumimoji="1" lang="en-US" altLang="zh-CN" sz="1600" b="1">
                <a:effectLst>
                  <a:outerShdw blurRad="38100" dist="38100" dir="2700000" algn="tl">
                    <a:srgbClr val="000000"/>
                  </a:outerShdw>
                </a:effectLst>
                <a:latin typeface="幼圆" pitchFamily="49" charset="-122"/>
                <a:ea typeface="幼圆" pitchFamily="49" charset="-122"/>
              </a:rPr>
              <a:t> e(i)=ev(j)</a:t>
            </a:r>
          </a:p>
          <a:p>
            <a:pPr lvl="1" eaLnBrk="0" hangingPunct="0">
              <a:defRPr/>
            </a:pPr>
            <a:r>
              <a:rPr kumimoji="1" lang="en-US" altLang="zh-CN" sz="1600" b="1">
                <a:effectLst>
                  <a:outerShdw blurRad="38100" dist="38100" dir="2700000" algn="tl">
                    <a:srgbClr val="000000"/>
                  </a:outerShdw>
                </a:effectLst>
                <a:latin typeface="幼圆" pitchFamily="49" charset="-122"/>
                <a:ea typeface="幼圆" pitchFamily="49" charset="-122"/>
              </a:rPr>
              <a:t> l(i)=lv(k)-w&lt;j,k&gt;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wipe(left)">
                                      <p:cBhvr>
                                        <p:cTn id="7" dur="500"/>
                                        <p:tgtEl>
                                          <p:spTgt spid="19968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wipe(left)">
                                      <p:cBhvr>
                                        <p:cTn id="12" dur="500"/>
                                        <p:tgtEl>
                                          <p:spTgt spid="19968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9730"/>
                                        </p:tgtEl>
                                        <p:attrNameLst>
                                          <p:attrName>style.visibility</p:attrName>
                                        </p:attrNameLst>
                                      </p:cBhvr>
                                      <p:to>
                                        <p:strVal val="visible"/>
                                      </p:to>
                                    </p:set>
                                    <p:animEffect transition="in" filter="wipe(left)">
                                      <p:cBhvr>
                                        <p:cTn id="17" dur="500"/>
                                        <p:tgtEl>
                                          <p:spTgt spid="199730"/>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740"/>
                                        </p:tgtEl>
                                        <p:attrNameLst>
                                          <p:attrName>style.visibility</p:attrName>
                                        </p:attrNameLst>
                                      </p:cBhvr>
                                      <p:to>
                                        <p:strVal val="visible"/>
                                      </p:to>
                                    </p:set>
                                    <p:animEffect transition="in" filter="wipe(left)">
                                      <p:cBhvr>
                                        <p:cTn id="22" dur="500"/>
                                        <p:tgtEl>
                                          <p:spTgt spid="199740"/>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9741"/>
                                        </p:tgtEl>
                                        <p:attrNameLst>
                                          <p:attrName>style.visibility</p:attrName>
                                        </p:attrNameLst>
                                      </p:cBhvr>
                                      <p:to>
                                        <p:strVal val="visible"/>
                                      </p:to>
                                    </p:set>
                                    <p:animEffect transition="in" filter="wipe(up)">
                                      <p:cBhvr>
                                        <p:cTn id="27" dur="500"/>
                                        <p:tgtEl>
                                          <p:spTgt spid="199741"/>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9739"/>
                                        </p:tgtEl>
                                        <p:attrNameLst>
                                          <p:attrName>style.visibility</p:attrName>
                                        </p:attrNameLst>
                                      </p:cBhvr>
                                      <p:to>
                                        <p:strVal val="visible"/>
                                      </p:to>
                                    </p:set>
                                    <p:animEffect transition="in" filter="box(in)">
                                      <p:cBhvr>
                                        <p:cTn id="32" dur="500"/>
                                        <p:tgtEl>
                                          <p:spTgt spid="199739"/>
                                        </p:tgtEl>
                                      </p:cBhvr>
                                    </p:animEffect>
                                  </p:childTnLst>
                                  <p:subTnLst>
                                    <p:audio>
                                      <p:cMediaNode>
                                        <p:cTn display="0" masterRel="sameClick">
                                          <p:stCondLst>
                                            <p:cond evt="begin" delay="0">
                                              <p:tn val="30"/>
                                            </p:cond>
                                          </p:stCondLst>
                                          <p:endCondLst>
                                            <p:cond evt="onStopAudio" delay="0">
                                              <p:tgtEl>
                                                <p:sldTgt/>
                                              </p:tgtEl>
                                            </p:cond>
                                          </p:endCondLst>
                                        </p:cTn>
                                        <p:tgtEl>
                                          <p:sndTgt r:embed="rId4"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9742"/>
                                        </p:tgtEl>
                                        <p:attrNameLst>
                                          <p:attrName>style.visibility</p:attrName>
                                        </p:attrNameLst>
                                      </p:cBhvr>
                                      <p:to>
                                        <p:strVal val="visible"/>
                                      </p:to>
                                    </p:set>
                                    <p:animEffect transition="in" filter="wipe(up)">
                                      <p:cBhvr>
                                        <p:cTn id="37" dur="500"/>
                                        <p:tgtEl>
                                          <p:spTgt spid="199742"/>
                                        </p:tgtEl>
                                      </p:cBhvr>
                                    </p:animEffect>
                                  </p:childTnLst>
                                  <p:subTnLst>
                                    <p:audio>
                                      <p:cMediaNode>
                                        <p:cTn display="0" masterRel="sameClick">
                                          <p:stCondLst>
                                            <p:cond evt="begin" delay="0">
                                              <p:tn val="35"/>
                                            </p:cond>
                                          </p:stCondLst>
                                          <p:endCondLst>
                                            <p:cond evt="onStopAudio" delay="0">
                                              <p:tgtEl>
                                                <p:sldTgt/>
                                              </p:tgtEl>
                                            </p:cond>
                                          </p:endCondLst>
                                        </p:cTn>
                                        <p:tgtEl>
                                          <p:sndTgt r:embed="rId5" name="WHOOSH.WAV"/>
                                        </p:tgtEl>
                                      </p:cMediaNode>
                                    </p:audio>
                                  </p:sub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99743"/>
                                        </p:tgtEl>
                                        <p:attrNameLst>
                                          <p:attrName>style.visibility</p:attrName>
                                        </p:attrNameLst>
                                      </p:cBhvr>
                                      <p:to>
                                        <p:strVal val="visible"/>
                                      </p:to>
                                    </p:set>
                                    <p:animEffect transition="in" filter="wipe(down)">
                                      <p:cBhvr>
                                        <p:cTn id="41" dur="500"/>
                                        <p:tgtEl>
                                          <p:spTgt spid="199743"/>
                                        </p:tgtEl>
                                      </p:cBhvr>
                                    </p:animEffect>
                                  </p:childTnLst>
                                  <p:subTnLst>
                                    <p:audio>
                                      <p:cMediaNode>
                                        <p:cTn display="0" masterRel="sameClick">
                                          <p:stCondLst>
                                            <p:cond evt="begin" delay="0">
                                              <p:tn val="39"/>
                                            </p:cond>
                                          </p:stCondLst>
                                          <p:endCondLst>
                                            <p:cond evt="onStopAudio" delay="0">
                                              <p:tgtEl>
                                                <p:sldTgt/>
                                              </p:tgtEl>
                                            </p:cond>
                                          </p:endCondLst>
                                        </p:cTn>
                                        <p:tgtEl>
                                          <p:sndTgt r:embed="rId5"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99744"/>
                                        </p:tgtEl>
                                        <p:attrNameLst>
                                          <p:attrName>style.visibility</p:attrName>
                                        </p:attrNameLst>
                                      </p:cBhvr>
                                      <p:to>
                                        <p:strVal val="visible"/>
                                      </p:to>
                                    </p:set>
                                    <p:animEffect transition="in" filter="wipe(up)">
                                      <p:cBhvr>
                                        <p:cTn id="46" dur="500"/>
                                        <p:tgtEl>
                                          <p:spTgt spid="199744"/>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99745"/>
                                        </p:tgtEl>
                                        <p:attrNameLst>
                                          <p:attrName>style.visibility</p:attrName>
                                        </p:attrNameLst>
                                      </p:cBhvr>
                                      <p:to>
                                        <p:strVal val="visible"/>
                                      </p:to>
                                    </p:set>
                                    <p:animEffect transition="in" filter="wipe(left)">
                                      <p:cBhvr>
                                        <p:cTn id="50" dur="500"/>
                                        <p:tgtEl>
                                          <p:spTgt spid="199745"/>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99746"/>
                                        </p:tgtEl>
                                        <p:attrNameLst>
                                          <p:attrName>style.visibility</p:attrName>
                                        </p:attrNameLst>
                                      </p:cBhvr>
                                      <p:to>
                                        <p:strVal val="visible"/>
                                      </p:to>
                                    </p:set>
                                    <p:animEffect transition="in" filter="wipe(left)">
                                      <p:cBhvr>
                                        <p:cTn id="54" dur="500"/>
                                        <p:tgtEl>
                                          <p:spTgt spid="199746"/>
                                        </p:tgtEl>
                                      </p:cBhvr>
                                    </p:animEffect>
                                  </p:childTnLst>
                                  <p:subTnLst>
                                    <p:audio>
                                      <p:cMediaNode>
                                        <p:cTn display="0" masterRel="sameClick">
                                          <p:stCondLst>
                                            <p:cond evt="begin" delay="0">
                                              <p:tn val="52"/>
                                            </p:cond>
                                          </p:stCondLst>
                                          <p:endCondLst>
                                            <p:cond evt="onStopAudio" delay="0">
                                              <p:tgtEl>
                                                <p:sldTgt/>
                                              </p:tgtEl>
                                            </p:cond>
                                          </p:endCondLst>
                                        </p:cTn>
                                        <p:tgtEl>
                                          <p:sndTgt r:embed="rId6"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739" grpId="0" autoUpdateAnimBg="0"/>
      <p:bldP spid="199740" grpId="0" animBg="1"/>
      <p:bldP spid="199741" grpId="0" animBg="1"/>
      <p:bldP spid="199742" grpId="0" animBg="1"/>
      <p:bldP spid="199743" grpId="0" animBg="1"/>
      <p:bldP spid="199744" grpId="0" animBg="1"/>
      <p:bldP spid="199745" grpId="0" animBg="1"/>
      <p:bldP spid="1997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4"/>
          <p:cNvSpPr>
            <a:spLocks noGrp="1" noChangeArrowheads="1"/>
          </p:cNvSpPr>
          <p:nvPr>
            <p:ph type="title"/>
          </p:nvPr>
        </p:nvSpPr>
        <p:spPr>
          <a:xfrm>
            <a:off x="817563" y="533400"/>
            <a:ext cx="7642225" cy="884238"/>
          </a:xfrm>
          <a:noFill/>
        </p:spPr>
        <p:txBody>
          <a:bodyPr/>
          <a:lstStyle/>
          <a:p>
            <a:pPr eaLnBrk="1" hangingPunct="1"/>
            <a:r>
              <a:rPr lang="zh-CN" altLang="en-US" dirty="0" smtClean="0"/>
              <a:t>作业   习题（</a:t>
            </a:r>
            <a:r>
              <a:rPr lang="en-US" altLang="zh-CN" dirty="0" smtClean="0"/>
              <a:t>P256</a:t>
            </a:r>
            <a:r>
              <a:rPr lang="zh-CN" altLang="en-US" dirty="0" smtClean="0"/>
              <a:t>）</a:t>
            </a:r>
          </a:p>
        </p:txBody>
      </p:sp>
      <p:sp>
        <p:nvSpPr>
          <p:cNvPr id="19462" name="Rectangle 5"/>
          <p:cNvSpPr>
            <a:spLocks noGrp="1" noChangeArrowheads="1"/>
          </p:cNvSpPr>
          <p:nvPr>
            <p:ph idx="1"/>
          </p:nvPr>
        </p:nvSpPr>
        <p:spPr>
          <a:xfrm>
            <a:off x="1300163" y="1628775"/>
            <a:ext cx="6800850" cy="4054475"/>
          </a:xfrm>
          <a:noFill/>
        </p:spPr>
        <p:txBody>
          <a:bodyPr>
            <a:normAutofit/>
          </a:bodyPr>
          <a:lstStyle/>
          <a:p>
            <a:pPr eaLnBrk="1" hangingPunct="1"/>
            <a:r>
              <a:rPr lang="zh-CN" altLang="en-US" sz="2400" dirty="0"/>
              <a:t>一</a:t>
            </a:r>
            <a:r>
              <a:rPr lang="zh-CN" altLang="en-US" sz="2400" dirty="0" smtClean="0"/>
              <a:t>、选择题</a:t>
            </a:r>
          </a:p>
          <a:p>
            <a:pPr eaLnBrk="1" hangingPunct="1"/>
            <a:r>
              <a:rPr lang="en-US" altLang="zh-CN" sz="2400" dirty="0" smtClean="0"/>
              <a:t>5----10</a:t>
            </a:r>
          </a:p>
          <a:p>
            <a:pPr eaLnBrk="1" hangingPunct="1"/>
            <a:r>
              <a:rPr lang="zh-CN" altLang="en-US" sz="2400" dirty="0"/>
              <a:t>二</a:t>
            </a:r>
            <a:r>
              <a:rPr lang="zh-CN" altLang="en-US" sz="2400" dirty="0" smtClean="0"/>
              <a:t>、简答题</a:t>
            </a:r>
          </a:p>
          <a:p>
            <a:pPr eaLnBrk="1" hangingPunct="1"/>
            <a:r>
              <a:rPr lang="en-US" altLang="zh-CN" sz="2400" dirty="0" smtClean="0"/>
              <a:t>2</a:t>
            </a:r>
            <a:endParaRPr lang="zh-CN" altLang="en-US" sz="2400" dirty="0" smtClean="0"/>
          </a:p>
          <a:p>
            <a:pPr eaLnBrk="1" hangingPunct="1"/>
            <a:r>
              <a:rPr lang="zh-CN" altLang="en-US" sz="2400" dirty="0" smtClean="0"/>
              <a:t>四、算法设计题</a:t>
            </a:r>
          </a:p>
          <a:p>
            <a:pPr eaLnBrk="1" hangingPunct="1"/>
            <a:r>
              <a:rPr lang="en-US" altLang="zh-CN" sz="2400"/>
              <a:t>1</a:t>
            </a:r>
            <a:endParaRPr lang="en-US" altLang="zh-CN" sz="2400" dirty="0" smtClean="0"/>
          </a:p>
        </p:txBody>
      </p:sp>
      <p:sp>
        <p:nvSpPr>
          <p:cNvPr id="5"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Tree>
    <p:extLst>
      <p:ext uri="{BB962C8B-B14F-4D97-AF65-F5344CB8AC3E}">
        <p14:creationId xmlns:p14="http://schemas.microsoft.com/office/powerpoint/2010/main" val="36299058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5" name="Rectangle 2"/>
          <p:cNvSpPr>
            <a:spLocks noGrp="1" noChangeArrowheads="1"/>
          </p:cNvSpPr>
          <p:nvPr>
            <p:ph idx="1"/>
          </p:nvPr>
        </p:nvSpPr>
        <p:spPr>
          <a:xfrm>
            <a:off x="457200" y="215900"/>
            <a:ext cx="8229600" cy="6742113"/>
          </a:xfrm>
          <a:solidFill>
            <a:schemeClr val="bg1"/>
          </a:solidFill>
        </p:spPr>
        <p:txBody>
          <a:bodyPr>
            <a:normAutofit fontScale="92500" lnSpcReduction="20000"/>
          </a:bodyPr>
          <a:lstStyle/>
          <a:p>
            <a:pPr eaLnBrk="1" hangingPunct="1">
              <a:lnSpc>
                <a:spcPct val="80000"/>
              </a:lnSpc>
              <a:buFont typeface="Wingdings" pitchFamily="2" charset="2"/>
              <a:buAutoNum type="arabicPeriod"/>
            </a:pPr>
            <a:r>
              <a:rPr lang="en-US" altLang="zh-CN" sz="1600" dirty="0" err="1" smtClean="0">
                <a:latin typeface="Times New Roman" pitchFamily="18" charset="0"/>
              </a:rPr>
              <a:t>int</a:t>
            </a:r>
            <a:r>
              <a:rPr lang="en-US" altLang="zh-CN" sz="1600" dirty="0" smtClean="0">
                <a:latin typeface="Times New Roman" pitchFamily="18" charset="0"/>
              </a:rPr>
              <a:t> </a:t>
            </a:r>
            <a:r>
              <a:rPr lang="en-US" altLang="zh-CN" sz="1600" dirty="0" err="1" smtClean="0">
                <a:latin typeface="Times New Roman" pitchFamily="18" charset="0"/>
              </a:rPr>
              <a:t>criticalpath</a:t>
            </a:r>
            <a:r>
              <a:rPr lang="en-US" altLang="zh-CN" sz="1600" dirty="0" smtClean="0">
                <a:latin typeface="Times New Roman" pitchFamily="18" charset="0"/>
              </a:rPr>
              <a:t>(</a:t>
            </a:r>
            <a:r>
              <a:rPr lang="en-US" altLang="zh-CN" sz="1600" dirty="0" err="1" smtClean="0">
                <a:latin typeface="Times New Roman" pitchFamily="18" charset="0"/>
              </a:rPr>
              <a:t>algraph</a:t>
            </a:r>
            <a:r>
              <a:rPr lang="en-US" altLang="zh-CN" sz="1600" dirty="0" smtClean="0">
                <a:latin typeface="Times New Roman" pitchFamily="18" charset="0"/>
              </a:rPr>
              <a:t> * </a:t>
            </a:r>
            <a:r>
              <a:rPr lang="en-US" altLang="zh-CN" sz="1600" dirty="0" err="1" smtClean="0">
                <a:latin typeface="Times New Roman" pitchFamily="18" charset="0"/>
              </a:rPr>
              <a:t>paoe</a:t>
            </a:r>
            <a:r>
              <a:rPr lang="en-US" altLang="zh-CN" sz="1600" dirty="0" smtClean="0">
                <a:latin typeface="Times New Roman" pitchFamily="18" charset="0"/>
              </a:rPr>
              <a:t>) { </a:t>
            </a:r>
            <a:r>
              <a:rPr lang="en-US" altLang="zh-CN" sz="1600" dirty="0" smtClean="0">
                <a:solidFill>
                  <a:srgbClr val="92D050"/>
                </a:solidFill>
                <a:latin typeface="Times New Roman" pitchFamily="18" charset="0"/>
              </a:rPr>
              <a:t>/*</a:t>
            </a:r>
            <a:r>
              <a:rPr lang="zh-CN" altLang="en-US" sz="1600" dirty="0" smtClean="0">
                <a:solidFill>
                  <a:srgbClr val="92D050"/>
                </a:solidFill>
                <a:latin typeface="Times New Roman" pitchFamily="18" charset="0"/>
              </a:rPr>
              <a:t>算法</a:t>
            </a:r>
            <a:r>
              <a:rPr lang="en-US" altLang="zh-CN" sz="1600" dirty="0" smtClean="0">
                <a:solidFill>
                  <a:srgbClr val="92D050"/>
                </a:solidFill>
                <a:latin typeface="Times New Roman" pitchFamily="18" charset="0"/>
              </a:rPr>
              <a:t>4.7  </a:t>
            </a:r>
            <a:r>
              <a:rPr lang="zh-CN" altLang="en-US" sz="1600" dirty="0" smtClean="0">
                <a:solidFill>
                  <a:srgbClr val="92D050"/>
                </a:solidFill>
                <a:latin typeface="Times New Roman" pitchFamily="18" charset="0"/>
              </a:rPr>
              <a:t>关键路径算法</a:t>
            </a:r>
            <a:r>
              <a:rPr lang="en-US" altLang="zh-CN" sz="1600" dirty="0" smtClean="0">
                <a:solidFill>
                  <a:srgbClr val="92D050"/>
                </a:solidFill>
                <a:latin typeface="Times New Roman" pitchFamily="18" charset="0"/>
              </a:rPr>
              <a:t>(P161) */</a:t>
            </a:r>
          </a:p>
          <a:p>
            <a:pPr eaLnBrk="1" hangingPunct="1">
              <a:lnSpc>
                <a:spcPct val="80000"/>
              </a:lnSpc>
              <a:buFont typeface="Wingdings" pitchFamily="2" charset="2"/>
              <a:buAutoNum type="arabicPeriod"/>
            </a:pPr>
            <a:r>
              <a:rPr lang="en-US" altLang="zh-CN" sz="1600" dirty="0" smtClean="0">
                <a:latin typeface="Times New Roman" pitchFamily="18" charset="0"/>
              </a:rPr>
              <a:t>  </a:t>
            </a:r>
            <a:r>
              <a:rPr lang="en-US" altLang="zh-CN" sz="1600" dirty="0" err="1" smtClean="0">
                <a:latin typeface="Times New Roman" pitchFamily="18" charset="0"/>
              </a:rPr>
              <a:t>int</a:t>
            </a:r>
            <a:r>
              <a:rPr lang="en-US" altLang="zh-CN" sz="1600" dirty="0" smtClean="0">
                <a:latin typeface="Times New Roman" pitchFamily="18" charset="0"/>
              </a:rPr>
              <a:t> </a:t>
            </a:r>
            <a:r>
              <a:rPr lang="en-US" altLang="zh-CN" sz="1600" dirty="0" err="1" smtClean="0">
                <a:latin typeface="Times New Roman" pitchFamily="18" charset="0"/>
              </a:rPr>
              <a:t>i,j,k</a:t>
            </a:r>
            <a:r>
              <a:rPr lang="en-US" altLang="zh-CN" sz="1600" dirty="0" smtClean="0">
                <a:latin typeface="Times New Roman" pitchFamily="18" charset="0"/>
              </a:rPr>
              <a:t>;  </a:t>
            </a:r>
            <a:r>
              <a:rPr lang="en-US" altLang="zh-CN" sz="1600" dirty="0" err="1" smtClean="0">
                <a:latin typeface="Times New Roman" pitchFamily="18" charset="0"/>
              </a:rPr>
              <a:t>int</a:t>
            </a:r>
            <a:r>
              <a:rPr lang="en-US" altLang="zh-CN" sz="1600" dirty="0" smtClean="0">
                <a:latin typeface="Times New Roman" pitchFamily="18" charset="0"/>
              </a:rPr>
              <a:t> </a:t>
            </a:r>
            <a:r>
              <a:rPr lang="en-US" altLang="zh-CN" sz="1600" dirty="0" err="1" smtClean="0">
                <a:latin typeface="Times New Roman" pitchFamily="18" charset="0"/>
              </a:rPr>
              <a:t>ev</a:t>
            </a:r>
            <a:r>
              <a:rPr lang="en-US" altLang="zh-CN" sz="1600" dirty="0" smtClean="0">
                <a:latin typeface="Times New Roman" pitchFamily="18" charset="0"/>
              </a:rPr>
              <a:t>[</a:t>
            </a:r>
            <a:r>
              <a:rPr lang="en-US" altLang="zh-CN" sz="1600" dirty="0" err="1" smtClean="0">
                <a:latin typeface="Times New Roman" pitchFamily="18" charset="0"/>
              </a:rPr>
              <a:t>vexnum</a:t>
            </a:r>
            <a:r>
              <a:rPr lang="en-US" altLang="zh-CN" sz="1600" dirty="0" smtClean="0">
                <a:latin typeface="Times New Roman" pitchFamily="18" charset="0"/>
              </a:rPr>
              <a:t>],lv[</a:t>
            </a:r>
            <a:r>
              <a:rPr lang="en-US" altLang="zh-CN" sz="1600" dirty="0" err="1" smtClean="0">
                <a:latin typeface="Times New Roman" pitchFamily="18" charset="0"/>
              </a:rPr>
              <a:t>vexnum</a:t>
            </a:r>
            <a:r>
              <a:rPr lang="en-US" altLang="zh-CN" sz="1600" dirty="0" smtClean="0">
                <a:latin typeface="Times New Roman" pitchFamily="18" charset="0"/>
              </a:rPr>
              <a:t>],l[</a:t>
            </a:r>
            <a:r>
              <a:rPr lang="en-US" altLang="zh-CN" sz="1600" dirty="0" err="1" smtClean="0">
                <a:latin typeface="Times New Roman" pitchFamily="18" charset="0"/>
              </a:rPr>
              <a:t>arcnum</a:t>
            </a:r>
            <a:r>
              <a:rPr lang="en-US" altLang="zh-CN" sz="1600" dirty="0" smtClean="0">
                <a:latin typeface="Times New Roman" pitchFamily="18" charset="0"/>
              </a:rPr>
              <a:t>],e[</a:t>
            </a:r>
            <a:r>
              <a:rPr lang="en-US" altLang="zh-CN" sz="1600" dirty="0" err="1" smtClean="0">
                <a:latin typeface="Times New Roman" pitchFamily="18" charset="0"/>
              </a:rPr>
              <a:t>arcnum</a:t>
            </a:r>
            <a:r>
              <a:rPr lang="en-US" altLang="zh-CN" sz="1600" dirty="0" smtClean="0">
                <a:latin typeface="Times New Roman" pitchFamily="18" charset="0"/>
              </a:rPr>
              <a:t>]; </a:t>
            </a:r>
            <a:r>
              <a:rPr lang="en-US" altLang="zh-CN" sz="1600" dirty="0" err="1" smtClean="0">
                <a:latin typeface="Times New Roman" pitchFamily="18" charset="0"/>
              </a:rPr>
              <a:t>arcnode</a:t>
            </a:r>
            <a:r>
              <a:rPr lang="en-US" altLang="zh-CN" sz="1600" dirty="0" smtClean="0">
                <a:latin typeface="Times New Roman" pitchFamily="18" charset="0"/>
              </a:rPr>
              <a:t> * p;  </a:t>
            </a:r>
            <a:r>
              <a:rPr lang="en-US" altLang="zh-CN" sz="1600" dirty="0" err="1" smtClean="0">
                <a:latin typeface="Times New Roman" pitchFamily="18" charset="0"/>
              </a:rPr>
              <a:t>Topo</a:t>
            </a:r>
            <a:r>
              <a:rPr lang="en-US" altLang="zh-CN" sz="1600" dirty="0" smtClean="0">
                <a:latin typeface="Times New Roman" pitchFamily="18" charset="0"/>
              </a:rPr>
              <a:t> </a:t>
            </a:r>
            <a:r>
              <a:rPr lang="en-US" altLang="zh-CN" sz="1600" dirty="0" err="1" smtClean="0">
                <a:latin typeface="Times New Roman" pitchFamily="18" charset="0"/>
              </a:rPr>
              <a:t>topo</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if(</a:t>
            </a:r>
            <a:r>
              <a:rPr lang="en-US" altLang="zh-CN" sz="1600" dirty="0" err="1" smtClean="0">
                <a:latin typeface="Times New Roman" pitchFamily="18" charset="0"/>
              </a:rPr>
              <a:t>toposort</a:t>
            </a:r>
            <a:r>
              <a:rPr lang="en-US" altLang="zh-CN" sz="1600" dirty="0" smtClean="0">
                <a:latin typeface="Times New Roman" pitchFamily="18" charset="0"/>
              </a:rPr>
              <a:t>(</a:t>
            </a:r>
            <a:r>
              <a:rPr lang="en-US" altLang="zh-CN" sz="1600" dirty="0" err="1" smtClean="0">
                <a:latin typeface="Times New Roman" pitchFamily="18" charset="0"/>
              </a:rPr>
              <a:t>paoe</a:t>
            </a:r>
            <a:r>
              <a:rPr lang="en-US" altLang="zh-CN" sz="1600" dirty="0" smtClean="0">
                <a:latin typeface="Times New Roman" pitchFamily="18" charset="0"/>
              </a:rPr>
              <a:t>,&amp;</a:t>
            </a:r>
            <a:r>
              <a:rPr lang="en-US" altLang="zh-CN" sz="1600" dirty="0" err="1" smtClean="0">
                <a:latin typeface="Times New Roman" pitchFamily="18" charset="0"/>
              </a:rPr>
              <a:t>topo</a:t>
            </a:r>
            <a:r>
              <a:rPr lang="en-US" altLang="zh-CN" sz="1600" dirty="0" smtClean="0">
                <a:latin typeface="Times New Roman" pitchFamily="18" charset="0"/>
              </a:rPr>
              <a:t>)==0) return 0;   </a:t>
            </a:r>
            <a:r>
              <a:rPr lang="en-US" altLang="zh-CN" sz="1600" dirty="0" smtClean="0">
                <a:solidFill>
                  <a:srgbClr val="92D050"/>
                </a:solidFill>
                <a:latin typeface="Times New Roman" pitchFamily="18" charset="0"/>
              </a:rPr>
              <a:t>/* </a:t>
            </a:r>
            <a:r>
              <a:rPr lang="zh-CN" altLang="en-US" sz="1600" dirty="0" smtClean="0">
                <a:solidFill>
                  <a:srgbClr val="92D050"/>
                </a:solidFill>
                <a:latin typeface="Times New Roman" pitchFamily="18" charset="0"/>
              </a:rPr>
              <a:t>求</a:t>
            </a:r>
            <a:r>
              <a:rPr lang="en-US" altLang="zh-CN" sz="1600" dirty="0" smtClean="0">
                <a:solidFill>
                  <a:srgbClr val="92D050"/>
                </a:solidFill>
                <a:latin typeface="Times New Roman" pitchFamily="18" charset="0"/>
              </a:rPr>
              <a:t>AOE</a:t>
            </a:r>
            <a:r>
              <a:rPr lang="zh-CN" altLang="en-US" sz="1600" dirty="0" smtClean="0">
                <a:solidFill>
                  <a:srgbClr val="92D050"/>
                </a:solidFill>
                <a:latin typeface="Times New Roman" pitchFamily="18" charset="0"/>
              </a:rPr>
              <a:t>网的一个拓扑序列 *</a:t>
            </a:r>
            <a:r>
              <a:rPr lang="en-US" altLang="zh-CN" sz="1600" dirty="0" smtClean="0">
                <a:solidFill>
                  <a:srgbClr val="92D050"/>
                </a:solidFill>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for(i=0;i&lt;</a:t>
            </a:r>
            <a:r>
              <a:rPr lang="en-US" altLang="zh-CN" sz="1600" dirty="0" err="1" smtClean="0">
                <a:latin typeface="Times New Roman" pitchFamily="18" charset="0"/>
              </a:rPr>
              <a:t>paoe</a:t>
            </a:r>
            <a:r>
              <a:rPr lang="en-US" altLang="zh-CN" sz="1600" dirty="0" smtClean="0">
                <a:latin typeface="Times New Roman" pitchFamily="18" charset="0"/>
              </a:rPr>
              <a:t>-&gt;</a:t>
            </a:r>
            <a:r>
              <a:rPr lang="en-US" altLang="zh-CN" sz="1600" dirty="0" err="1" smtClean="0">
                <a:latin typeface="Times New Roman" pitchFamily="18" charset="0"/>
              </a:rPr>
              <a:t>vexnum;i</a:t>
            </a:r>
            <a:r>
              <a:rPr lang="en-US" altLang="zh-CN" sz="1600" dirty="0" smtClean="0">
                <a:latin typeface="Times New Roman" pitchFamily="18" charset="0"/>
              </a:rPr>
              <a:t>++)  </a:t>
            </a:r>
            <a:r>
              <a:rPr lang="en-US" altLang="zh-CN" sz="1600" dirty="0" err="1" smtClean="0">
                <a:latin typeface="Times New Roman" pitchFamily="18" charset="0"/>
              </a:rPr>
              <a:t>ev</a:t>
            </a:r>
            <a:r>
              <a:rPr lang="en-US" altLang="zh-CN" sz="1600" dirty="0" smtClean="0">
                <a:latin typeface="Times New Roman" pitchFamily="18" charset="0"/>
              </a:rPr>
              <a:t>[i]=0;</a:t>
            </a:r>
          </a:p>
          <a:p>
            <a:pPr eaLnBrk="1" hangingPunct="1">
              <a:lnSpc>
                <a:spcPct val="80000"/>
              </a:lnSpc>
              <a:buFont typeface="Wingdings" pitchFamily="2" charset="2"/>
              <a:buAutoNum type="arabicPeriod"/>
            </a:pPr>
            <a:r>
              <a:rPr lang="en-US" altLang="zh-CN" sz="1600" dirty="0" smtClean="0">
                <a:latin typeface="Times New Roman" pitchFamily="18" charset="0"/>
              </a:rPr>
              <a:t>  for(k=0;k&lt;</a:t>
            </a:r>
            <a:r>
              <a:rPr lang="en-US" altLang="zh-CN" sz="1600" dirty="0" err="1" smtClean="0">
                <a:latin typeface="Times New Roman" pitchFamily="18" charset="0"/>
              </a:rPr>
              <a:t>paoe</a:t>
            </a:r>
            <a:r>
              <a:rPr lang="en-US" altLang="zh-CN" sz="1600" dirty="0" smtClean="0">
                <a:latin typeface="Times New Roman" pitchFamily="18" charset="0"/>
              </a:rPr>
              <a:t>-&gt;</a:t>
            </a:r>
            <a:r>
              <a:rPr lang="en-US" altLang="zh-CN" sz="1600" dirty="0" err="1" smtClean="0">
                <a:latin typeface="Times New Roman" pitchFamily="18" charset="0"/>
              </a:rPr>
              <a:t>vexnum;k</a:t>
            </a:r>
            <a:r>
              <a:rPr lang="en-US" altLang="zh-CN" sz="1600" dirty="0" smtClean="0">
                <a:latin typeface="Times New Roman" pitchFamily="18" charset="0"/>
              </a:rPr>
              <a:t>++)  {  </a:t>
            </a:r>
            <a:r>
              <a:rPr lang="en-US" altLang="zh-CN" sz="1600" dirty="0" smtClean="0">
                <a:solidFill>
                  <a:srgbClr val="92D050"/>
                </a:solidFill>
                <a:latin typeface="Times New Roman" pitchFamily="18" charset="0"/>
              </a:rPr>
              <a:t>/*</a:t>
            </a:r>
            <a:r>
              <a:rPr lang="zh-CN" altLang="en-US" sz="1600" dirty="0" smtClean="0">
                <a:solidFill>
                  <a:srgbClr val="92D050"/>
                </a:solidFill>
                <a:latin typeface="Times New Roman" pitchFamily="18" charset="0"/>
              </a:rPr>
              <a:t>正向</a:t>
            </a:r>
            <a:r>
              <a:rPr lang="zh-CN" altLang="da-DK" sz="1600" dirty="0" smtClean="0">
                <a:solidFill>
                  <a:srgbClr val="92D050"/>
                </a:solidFill>
                <a:latin typeface="Times New Roman" pitchFamily="18" charset="0"/>
              </a:rPr>
              <a:t>求事件</a:t>
            </a:r>
            <a:r>
              <a:rPr lang="en-US" altLang="zh-CN" sz="1600" dirty="0" err="1" smtClean="0">
                <a:solidFill>
                  <a:srgbClr val="92D050"/>
                </a:solidFill>
                <a:latin typeface="Times New Roman" pitchFamily="18" charset="0"/>
              </a:rPr>
              <a:t>vj</a:t>
            </a:r>
            <a:r>
              <a:rPr lang="zh-CN" altLang="da-DK" sz="1600" dirty="0" smtClean="0">
                <a:solidFill>
                  <a:srgbClr val="92D050"/>
                </a:solidFill>
                <a:latin typeface="Times New Roman" pitchFamily="18" charset="0"/>
              </a:rPr>
              <a:t>的最早发生时间</a:t>
            </a:r>
            <a:r>
              <a:rPr lang="en-US" altLang="zh-CN" sz="1600" dirty="0" err="1" smtClean="0">
                <a:solidFill>
                  <a:srgbClr val="92D050"/>
                </a:solidFill>
                <a:latin typeface="Times New Roman" pitchFamily="18" charset="0"/>
              </a:rPr>
              <a:t>ev</a:t>
            </a:r>
            <a:r>
              <a:rPr lang="en-US" altLang="zh-CN" sz="1600" dirty="0" smtClean="0">
                <a:solidFill>
                  <a:srgbClr val="92D050"/>
                </a:solidFill>
                <a:latin typeface="Times New Roman" pitchFamily="18" charset="0"/>
              </a:rPr>
              <a:t>(j)*/</a:t>
            </a:r>
          </a:p>
          <a:p>
            <a:pPr eaLnBrk="1" hangingPunct="1">
              <a:lnSpc>
                <a:spcPct val="80000"/>
              </a:lnSpc>
              <a:buFont typeface="Wingdings" pitchFamily="2" charset="2"/>
              <a:buAutoNum type="arabicPeriod"/>
            </a:pPr>
            <a:r>
              <a:rPr lang="en-US" altLang="zh-CN" sz="1600" dirty="0" smtClean="0">
                <a:latin typeface="Times New Roman" pitchFamily="18" charset="0"/>
              </a:rPr>
              <a:t>       i=</a:t>
            </a:r>
            <a:r>
              <a:rPr lang="en-US" altLang="zh-CN" sz="1600" dirty="0" err="1" smtClean="0">
                <a:latin typeface="Times New Roman" pitchFamily="18" charset="0"/>
              </a:rPr>
              <a:t>topo.vexsno</a:t>
            </a:r>
            <a:r>
              <a:rPr lang="en-US" altLang="zh-CN" sz="1600" dirty="0" smtClean="0">
                <a:latin typeface="Times New Roman" pitchFamily="18" charset="0"/>
              </a:rPr>
              <a:t>[k]; p=</a:t>
            </a:r>
            <a:r>
              <a:rPr lang="en-US" altLang="zh-CN" sz="1600" dirty="0" err="1" smtClean="0">
                <a:latin typeface="Times New Roman" pitchFamily="18" charset="0"/>
              </a:rPr>
              <a:t>paoe</a:t>
            </a:r>
            <a:r>
              <a:rPr lang="en-US" altLang="zh-CN" sz="1600" dirty="0" smtClean="0">
                <a:latin typeface="Times New Roman" pitchFamily="18" charset="0"/>
              </a:rPr>
              <a:t>-&gt;vertices[i].</a:t>
            </a:r>
            <a:r>
              <a:rPr lang="en-US" altLang="zh-CN" sz="1600" dirty="0" err="1" smtClean="0">
                <a:latin typeface="Times New Roman" pitchFamily="18" charset="0"/>
              </a:rPr>
              <a:t>firstarc</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while(p!=NULL) {</a:t>
            </a:r>
          </a:p>
          <a:p>
            <a:pPr eaLnBrk="1" hangingPunct="1">
              <a:lnSpc>
                <a:spcPct val="80000"/>
              </a:lnSpc>
              <a:buFont typeface="Wingdings" pitchFamily="2" charset="2"/>
              <a:buAutoNum type="arabicPeriod"/>
            </a:pPr>
            <a:r>
              <a:rPr lang="en-US" altLang="zh-CN" sz="1600" dirty="0" smtClean="0">
                <a:latin typeface="Times New Roman" pitchFamily="18" charset="0"/>
              </a:rPr>
              <a:t>             j=p-&gt;</a:t>
            </a:r>
            <a:r>
              <a:rPr lang="en-US" altLang="zh-CN" sz="1600" dirty="0" err="1" smtClean="0">
                <a:latin typeface="Times New Roman" pitchFamily="18" charset="0"/>
              </a:rPr>
              <a:t>adjvex</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if(</a:t>
            </a:r>
            <a:r>
              <a:rPr lang="en-US" altLang="zh-CN" sz="1600" dirty="0" err="1" smtClean="0">
                <a:latin typeface="Times New Roman" pitchFamily="18" charset="0"/>
              </a:rPr>
              <a:t>ev</a:t>
            </a:r>
            <a:r>
              <a:rPr lang="en-US" altLang="zh-CN" sz="1600" dirty="0" smtClean="0">
                <a:latin typeface="Times New Roman" pitchFamily="18" charset="0"/>
              </a:rPr>
              <a:t>[i]+p-&gt;weight&gt;</a:t>
            </a:r>
            <a:r>
              <a:rPr lang="en-US" altLang="zh-CN" sz="1600" dirty="0" err="1" smtClean="0">
                <a:latin typeface="Times New Roman" pitchFamily="18" charset="0"/>
              </a:rPr>
              <a:t>ev</a:t>
            </a:r>
            <a:r>
              <a:rPr lang="en-US" altLang="zh-CN" sz="1600" dirty="0" smtClean="0">
                <a:latin typeface="Times New Roman" pitchFamily="18" charset="0"/>
              </a:rPr>
              <a:t>[j])  </a:t>
            </a:r>
            <a:r>
              <a:rPr lang="en-US" altLang="zh-CN" sz="1600" dirty="0" err="1" smtClean="0">
                <a:latin typeface="Times New Roman" pitchFamily="18" charset="0"/>
              </a:rPr>
              <a:t>ev</a:t>
            </a:r>
            <a:r>
              <a:rPr lang="en-US" altLang="zh-CN" sz="1600" dirty="0" smtClean="0">
                <a:latin typeface="Times New Roman" pitchFamily="18" charset="0"/>
              </a:rPr>
              <a:t>[j]=</a:t>
            </a:r>
            <a:r>
              <a:rPr lang="en-US" altLang="zh-CN" sz="1600" dirty="0" err="1" smtClean="0">
                <a:latin typeface="Times New Roman" pitchFamily="18" charset="0"/>
              </a:rPr>
              <a:t>ev</a:t>
            </a:r>
            <a:r>
              <a:rPr lang="en-US" altLang="zh-CN" sz="1600" dirty="0" smtClean="0">
                <a:latin typeface="Times New Roman" pitchFamily="18" charset="0"/>
              </a:rPr>
              <a:t>[i]+p-&gt;weight;</a:t>
            </a:r>
          </a:p>
          <a:p>
            <a:pPr eaLnBrk="1" hangingPunct="1">
              <a:lnSpc>
                <a:spcPct val="80000"/>
              </a:lnSpc>
              <a:buFont typeface="Wingdings" pitchFamily="2" charset="2"/>
              <a:buAutoNum type="arabicPeriod"/>
            </a:pPr>
            <a:r>
              <a:rPr lang="en-US" altLang="zh-CN" sz="1600" dirty="0" smtClean="0">
                <a:latin typeface="Times New Roman" pitchFamily="18" charset="0"/>
              </a:rPr>
              <a:t>             p=p-&gt;</a:t>
            </a:r>
            <a:r>
              <a:rPr lang="en-US" altLang="zh-CN" sz="1600" dirty="0" err="1" smtClean="0">
                <a:latin typeface="Times New Roman" pitchFamily="18" charset="0"/>
              </a:rPr>
              <a:t>nextarc</a:t>
            </a:r>
            <a:r>
              <a:rPr lang="en-US" altLang="zh-CN" sz="1600" dirty="0" smtClean="0">
                <a:latin typeface="Times New Roman" pitchFamily="18" charset="0"/>
              </a:rPr>
              <a:t>; } }</a:t>
            </a:r>
          </a:p>
          <a:p>
            <a:pPr eaLnBrk="1" hangingPunct="1">
              <a:lnSpc>
                <a:spcPct val="80000"/>
              </a:lnSpc>
              <a:buFont typeface="Wingdings" pitchFamily="2" charset="2"/>
              <a:buAutoNum type="arabicPeriod"/>
            </a:pPr>
            <a:r>
              <a:rPr lang="en-US" altLang="zh-CN" sz="1600" dirty="0" smtClean="0">
                <a:latin typeface="Times New Roman" pitchFamily="18" charset="0"/>
              </a:rPr>
              <a:t>  for(i=0;i&lt;</a:t>
            </a:r>
            <a:r>
              <a:rPr lang="en-US" altLang="zh-CN" sz="1600" dirty="0" err="1" smtClean="0">
                <a:latin typeface="Times New Roman" pitchFamily="18" charset="0"/>
              </a:rPr>
              <a:t>paoe</a:t>
            </a:r>
            <a:r>
              <a:rPr lang="en-US" altLang="zh-CN" sz="1600" dirty="0" smtClean="0">
                <a:latin typeface="Times New Roman" pitchFamily="18" charset="0"/>
              </a:rPr>
              <a:t>-&gt;</a:t>
            </a:r>
            <a:r>
              <a:rPr lang="en-US" altLang="zh-CN" sz="1600" dirty="0" err="1" smtClean="0">
                <a:latin typeface="Times New Roman" pitchFamily="18" charset="0"/>
              </a:rPr>
              <a:t>vexnum;i</a:t>
            </a:r>
            <a:r>
              <a:rPr lang="en-US" altLang="zh-CN" sz="1600" dirty="0" smtClean="0">
                <a:latin typeface="Times New Roman" pitchFamily="18" charset="0"/>
              </a:rPr>
              <a:t>++) </a:t>
            </a:r>
            <a:r>
              <a:rPr lang="da-DK" altLang="zh-CN" sz="1600" dirty="0" smtClean="0">
                <a:latin typeface="Times New Roman" pitchFamily="18" charset="0"/>
              </a:rPr>
              <a:t>lv[i]=ev[paoe-&gt;vexnum-1]; </a:t>
            </a:r>
            <a:r>
              <a:rPr lang="en-US" altLang="zh-CN" sz="1600" dirty="0" smtClean="0">
                <a:latin typeface="Times New Roman" pitchFamily="18" charset="0"/>
              </a:rPr>
              <a:t> </a:t>
            </a:r>
          </a:p>
          <a:p>
            <a:pPr eaLnBrk="1" hangingPunct="1">
              <a:lnSpc>
                <a:spcPct val="80000"/>
              </a:lnSpc>
              <a:buFont typeface="Wingdings" pitchFamily="2" charset="2"/>
              <a:buAutoNum type="arabicPeriod"/>
            </a:pPr>
            <a:r>
              <a:rPr lang="da-DK" altLang="zh-CN" sz="1600" dirty="0" smtClean="0">
                <a:latin typeface="Times New Roman" pitchFamily="18" charset="0"/>
              </a:rPr>
              <a:t>  for(k=paoe-&gt;vexnum-2;k&gt;=0;k--)</a:t>
            </a:r>
            <a:r>
              <a:rPr lang="en-US" altLang="zh-CN" sz="1600" dirty="0" smtClean="0">
                <a:latin typeface="Times New Roman" pitchFamily="18" charset="0"/>
              </a:rPr>
              <a:t> {</a:t>
            </a:r>
            <a:r>
              <a:rPr lang="en-US" altLang="zh-CN" sz="1600" dirty="0" smtClean="0">
                <a:solidFill>
                  <a:srgbClr val="92D050"/>
                </a:solidFill>
                <a:latin typeface="Times New Roman" pitchFamily="18" charset="0"/>
              </a:rPr>
              <a:t> /*</a:t>
            </a:r>
            <a:r>
              <a:rPr lang="zh-CN" altLang="en-US" sz="1600" dirty="0" smtClean="0">
                <a:solidFill>
                  <a:srgbClr val="92D050"/>
                </a:solidFill>
                <a:latin typeface="Times New Roman" pitchFamily="18" charset="0"/>
              </a:rPr>
              <a:t>逆向</a:t>
            </a:r>
            <a:r>
              <a:rPr lang="zh-CN" altLang="da-DK" sz="1600" dirty="0" smtClean="0">
                <a:solidFill>
                  <a:srgbClr val="92D050"/>
                </a:solidFill>
                <a:latin typeface="Times New Roman" pitchFamily="18" charset="0"/>
              </a:rPr>
              <a:t>求事件</a:t>
            </a:r>
            <a:r>
              <a:rPr lang="en-US" altLang="zh-CN" sz="1600" dirty="0" smtClean="0">
                <a:solidFill>
                  <a:srgbClr val="92D050"/>
                </a:solidFill>
                <a:latin typeface="Times New Roman" pitchFamily="18" charset="0"/>
              </a:rPr>
              <a:t>vi</a:t>
            </a:r>
            <a:r>
              <a:rPr lang="zh-CN" altLang="da-DK" sz="1600" dirty="0" smtClean="0">
                <a:solidFill>
                  <a:srgbClr val="92D050"/>
                </a:solidFill>
                <a:latin typeface="Times New Roman" pitchFamily="18" charset="0"/>
              </a:rPr>
              <a:t>的最迟发生时间</a:t>
            </a:r>
            <a:r>
              <a:rPr lang="en-US" altLang="zh-CN" sz="1600" dirty="0" smtClean="0">
                <a:solidFill>
                  <a:srgbClr val="92D050"/>
                </a:solidFill>
                <a:latin typeface="Times New Roman" pitchFamily="18" charset="0"/>
              </a:rPr>
              <a:t>lv(j)*/</a:t>
            </a:r>
          </a:p>
          <a:p>
            <a:pPr eaLnBrk="1" hangingPunct="1">
              <a:lnSpc>
                <a:spcPct val="80000"/>
              </a:lnSpc>
              <a:buFont typeface="Wingdings" pitchFamily="2" charset="2"/>
              <a:buAutoNum type="arabicPeriod"/>
            </a:pPr>
            <a:r>
              <a:rPr lang="en-US" altLang="zh-CN" sz="1600" dirty="0" smtClean="0">
                <a:latin typeface="Times New Roman" pitchFamily="18" charset="0"/>
              </a:rPr>
              <a:t>      i=</a:t>
            </a:r>
            <a:r>
              <a:rPr lang="en-US" altLang="zh-CN" sz="1600" dirty="0" err="1" smtClean="0">
                <a:latin typeface="Times New Roman" pitchFamily="18" charset="0"/>
              </a:rPr>
              <a:t>topo.vexsno</a:t>
            </a:r>
            <a:r>
              <a:rPr lang="en-US" altLang="zh-CN" sz="1600" dirty="0" smtClean="0">
                <a:latin typeface="Times New Roman" pitchFamily="18" charset="0"/>
              </a:rPr>
              <a:t>[k];  p=</a:t>
            </a:r>
            <a:r>
              <a:rPr lang="en-US" altLang="zh-CN" sz="1600" dirty="0" err="1" smtClean="0">
                <a:latin typeface="Times New Roman" pitchFamily="18" charset="0"/>
              </a:rPr>
              <a:t>paoe</a:t>
            </a:r>
            <a:r>
              <a:rPr lang="en-US" altLang="zh-CN" sz="1600" dirty="0" smtClean="0">
                <a:latin typeface="Times New Roman" pitchFamily="18" charset="0"/>
              </a:rPr>
              <a:t>-&gt;vertices[i].</a:t>
            </a:r>
            <a:r>
              <a:rPr lang="en-US" altLang="zh-CN" sz="1600" dirty="0" err="1" smtClean="0">
                <a:latin typeface="Times New Roman" pitchFamily="18" charset="0"/>
              </a:rPr>
              <a:t>firstarc</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while(p!=NULL) { </a:t>
            </a:r>
          </a:p>
          <a:p>
            <a:pPr eaLnBrk="1" hangingPunct="1">
              <a:lnSpc>
                <a:spcPct val="80000"/>
              </a:lnSpc>
              <a:buFont typeface="Wingdings" pitchFamily="2" charset="2"/>
              <a:buAutoNum type="arabicPeriod"/>
            </a:pPr>
            <a:r>
              <a:rPr lang="en-US" altLang="zh-CN" sz="1600" dirty="0" smtClean="0">
                <a:latin typeface="Times New Roman" pitchFamily="18" charset="0"/>
              </a:rPr>
              <a:t>          j=p-&gt;</a:t>
            </a:r>
            <a:r>
              <a:rPr lang="en-US" altLang="zh-CN" sz="1600" dirty="0" err="1" smtClean="0">
                <a:latin typeface="Times New Roman" pitchFamily="18" charset="0"/>
              </a:rPr>
              <a:t>adjvex</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if((lv[j]- p-&gt;weight)&lt;lv[i])  lv[i]=lv[j]- p-&gt;weight;</a:t>
            </a:r>
          </a:p>
          <a:p>
            <a:pPr eaLnBrk="1" hangingPunct="1">
              <a:lnSpc>
                <a:spcPct val="80000"/>
              </a:lnSpc>
              <a:buFont typeface="Wingdings" pitchFamily="2" charset="2"/>
              <a:buAutoNum type="arabicPeriod"/>
            </a:pPr>
            <a:r>
              <a:rPr lang="en-US" altLang="zh-CN" sz="1600" dirty="0" smtClean="0">
                <a:latin typeface="Times New Roman" pitchFamily="18" charset="0"/>
              </a:rPr>
              <a:t>          p=p-&gt;</a:t>
            </a:r>
            <a:r>
              <a:rPr lang="en-US" altLang="zh-CN" sz="1600" dirty="0" err="1" smtClean="0">
                <a:latin typeface="Times New Roman" pitchFamily="18" charset="0"/>
              </a:rPr>
              <a:t>nextarc</a:t>
            </a:r>
            <a:r>
              <a:rPr lang="en-US" altLang="zh-CN" sz="1600" dirty="0" smtClean="0">
                <a:latin typeface="Times New Roman" pitchFamily="18" charset="0"/>
              </a:rPr>
              <a:t>; } }</a:t>
            </a:r>
          </a:p>
          <a:p>
            <a:pPr eaLnBrk="1" hangingPunct="1">
              <a:lnSpc>
                <a:spcPct val="80000"/>
              </a:lnSpc>
              <a:buFont typeface="Wingdings" pitchFamily="2" charset="2"/>
              <a:buAutoNum type="arabicPeriod"/>
            </a:pPr>
            <a:r>
              <a:rPr lang="en-US" altLang="zh-CN" sz="1600" dirty="0" smtClean="0">
                <a:latin typeface="Times New Roman" pitchFamily="18" charset="0"/>
              </a:rPr>
              <a:t>  k=0;</a:t>
            </a:r>
          </a:p>
          <a:p>
            <a:pPr eaLnBrk="1" hangingPunct="1">
              <a:lnSpc>
                <a:spcPct val="80000"/>
              </a:lnSpc>
              <a:buFont typeface="Wingdings" pitchFamily="2" charset="2"/>
              <a:buAutoNum type="arabicPeriod"/>
            </a:pPr>
            <a:r>
              <a:rPr lang="en-US" altLang="zh-CN" sz="1600" dirty="0" smtClean="0">
                <a:latin typeface="Times New Roman" pitchFamily="18" charset="0"/>
              </a:rPr>
              <a:t>  for(i=0;i&lt;</a:t>
            </a:r>
            <a:r>
              <a:rPr lang="en-US" altLang="zh-CN" sz="1600" dirty="0" err="1" smtClean="0">
                <a:latin typeface="Times New Roman" pitchFamily="18" charset="0"/>
              </a:rPr>
              <a:t>paoe</a:t>
            </a:r>
            <a:r>
              <a:rPr lang="en-US" altLang="zh-CN" sz="1600" dirty="0" smtClean="0">
                <a:latin typeface="Times New Roman" pitchFamily="18" charset="0"/>
              </a:rPr>
              <a:t>-&gt;</a:t>
            </a:r>
            <a:r>
              <a:rPr lang="en-US" altLang="zh-CN" sz="1600" dirty="0" err="1" smtClean="0">
                <a:latin typeface="Times New Roman" pitchFamily="18" charset="0"/>
              </a:rPr>
              <a:t>vexnum;i</a:t>
            </a:r>
            <a:r>
              <a:rPr lang="en-US" altLang="zh-CN" sz="1600" dirty="0" smtClean="0">
                <a:latin typeface="Times New Roman" pitchFamily="18" charset="0"/>
              </a:rPr>
              <a:t>++)  { </a:t>
            </a:r>
            <a:r>
              <a:rPr lang="en-US" altLang="zh-CN" sz="1600" dirty="0" smtClean="0">
                <a:solidFill>
                  <a:srgbClr val="92D050"/>
                </a:solidFill>
                <a:latin typeface="Times New Roman" pitchFamily="18" charset="0"/>
              </a:rPr>
              <a:t>/*</a:t>
            </a:r>
            <a:r>
              <a:rPr lang="zh-CN" altLang="da-DK" sz="1600" dirty="0" smtClean="0">
                <a:solidFill>
                  <a:srgbClr val="92D050"/>
                </a:solidFill>
                <a:latin typeface="Times New Roman" pitchFamily="18" charset="0"/>
              </a:rPr>
              <a:t>求活动</a:t>
            </a:r>
            <a:r>
              <a:rPr lang="en-US" altLang="zh-CN" sz="1600" dirty="0" err="1" smtClean="0">
                <a:solidFill>
                  <a:srgbClr val="92D050"/>
                </a:solidFill>
                <a:latin typeface="Times New Roman" pitchFamily="18" charset="0"/>
              </a:rPr>
              <a:t>ak</a:t>
            </a:r>
            <a:r>
              <a:rPr lang="zh-CN" altLang="da-DK" sz="1600" dirty="0" smtClean="0">
                <a:solidFill>
                  <a:srgbClr val="92D050"/>
                </a:solidFill>
                <a:latin typeface="Times New Roman" pitchFamily="18" charset="0"/>
              </a:rPr>
              <a:t>的最早开始时间</a:t>
            </a:r>
            <a:r>
              <a:rPr lang="en-US" altLang="zh-CN" sz="1600" dirty="0" smtClean="0">
                <a:solidFill>
                  <a:srgbClr val="92D050"/>
                </a:solidFill>
                <a:latin typeface="Times New Roman" pitchFamily="18" charset="0"/>
              </a:rPr>
              <a:t>e(k)</a:t>
            </a:r>
            <a:r>
              <a:rPr lang="zh-CN" altLang="da-DK" sz="1600" dirty="0" smtClean="0">
                <a:solidFill>
                  <a:srgbClr val="92D050"/>
                </a:solidFill>
                <a:latin typeface="Times New Roman" pitchFamily="18" charset="0"/>
              </a:rPr>
              <a:t>和最晚开始时间</a:t>
            </a:r>
            <a:r>
              <a:rPr lang="en-US" altLang="zh-CN" sz="1600" dirty="0" smtClean="0">
                <a:solidFill>
                  <a:srgbClr val="92D050"/>
                </a:solidFill>
                <a:latin typeface="Times New Roman" pitchFamily="18" charset="0"/>
              </a:rPr>
              <a:t>l(k) */</a:t>
            </a:r>
          </a:p>
          <a:p>
            <a:pPr eaLnBrk="1" hangingPunct="1">
              <a:lnSpc>
                <a:spcPct val="80000"/>
              </a:lnSpc>
              <a:buFont typeface="Wingdings" pitchFamily="2" charset="2"/>
              <a:buAutoNum type="arabicPeriod"/>
            </a:pPr>
            <a:r>
              <a:rPr lang="en-US" altLang="zh-CN" sz="1600" dirty="0" smtClean="0">
                <a:latin typeface="Times New Roman" pitchFamily="18" charset="0"/>
              </a:rPr>
              <a:t>      p=</a:t>
            </a:r>
            <a:r>
              <a:rPr lang="en-US" altLang="zh-CN" sz="1600" dirty="0" err="1" smtClean="0">
                <a:latin typeface="Times New Roman" pitchFamily="18" charset="0"/>
              </a:rPr>
              <a:t>paoe</a:t>
            </a:r>
            <a:r>
              <a:rPr lang="en-US" altLang="zh-CN" sz="1600" dirty="0" smtClean="0">
                <a:latin typeface="Times New Roman" pitchFamily="18" charset="0"/>
              </a:rPr>
              <a:t>-&gt;vertices[i].</a:t>
            </a:r>
            <a:r>
              <a:rPr lang="en-US" altLang="zh-CN" sz="1600" dirty="0" err="1" smtClean="0">
                <a:latin typeface="Times New Roman" pitchFamily="18" charset="0"/>
              </a:rPr>
              <a:t>firstarc</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while(p!=NULL) {</a:t>
            </a:r>
          </a:p>
          <a:p>
            <a:pPr eaLnBrk="1" hangingPunct="1">
              <a:lnSpc>
                <a:spcPct val="80000"/>
              </a:lnSpc>
              <a:buFont typeface="Wingdings" pitchFamily="2" charset="2"/>
              <a:buAutoNum type="arabicPeriod"/>
            </a:pPr>
            <a:r>
              <a:rPr lang="en-US" altLang="zh-CN" sz="1600" dirty="0" smtClean="0">
                <a:latin typeface="Times New Roman" pitchFamily="18" charset="0"/>
              </a:rPr>
              <a:t>           j=p-&gt;</a:t>
            </a:r>
            <a:r>
              <a:rPr lang="en-US" altLang="zh-CN" sz="1600" dirty="0" err="1" smtClean="0">
                <a:latin typeface="Times New Roman" pitchFamily="18" charset="0"/>
              </a:rPr>
              <a:t>adjvex</a:t>
            </a:r>
            <a:r>
              <a:rPr lang="en-US" altLang="zh-CN" sz="1600" dirty="0" smtClean="0">
                <a:latin typeface="Times New Roman" pitchFamily="18" charset="0"/>
              </a:rPr>
              <a:t>;  e[k]=</a:t>
            </a:r>
            <a:r>
              <a:rPr lang="en-US" altLang="zh-CN" sz="1600" dirty="0" err="1" smtClean="0">
                <a:latin typeface="Times New Roman" pitchFamily="18" charset="0"/>
              </a:rPr>
              <a:t>ev</a:t>
            </a:r>
            <a:r>
              <a:rPr lang="en-US" altLang="zh-CN" sz="1600" dirty="0" smtClean="0">
                <a:latin typeface="Times New Roman" pitchFamily="18" charset="0"/>
              </a:rPr>
              <a:t>[i];  l[k]=lv[j]- p-&gt;weight;</a:t>
            </a:r>
          </a:p>
          <a:p>
            <a:pPr eaLnBrk="1" hangingPunct="1">
              <a:lnSpc>
                <a:spcPct val="80000"/>
              </a:lnSpc>
              <a:buFont typeface="Wingdings" pitchFamily="2" charset="2"/>
              <a:buAutoNum type="arabicPeriod"/>
            </a:pPr>
            <a:r>
              <a:rPr lang="en-US" altLang="zh-CN" sz="1600" dirty="0" smtClean="0">
                <a:latin typeface="Times New Roman" pitchFamily="18" charset="0"/>
              </a:rPr>
              <a:t>           if(e[k]==l[k])  </a:t>
            </a:r>
            <a:r>
              <a:rPr lang="en-US" altLang="zh-CN" sz="1600" dirty="0" err="1" smtClean="0">
                <a:latin typeface="Times New Roman" pitchFamily="18" charset="0"/>
              </a:rPr>
              <a:t>printf</a:t>
            </a:r>
            <a:r>
              <a:rPr lang="en-US" altLang="zh-CN" sz="1600" dirty="0" smtClean="0">
                <a:latin typeface="Times New Roman" pitchFamily="18" charset="0"/>
              </a:rPr>
              <a:t>(“&lt;v%2d,v%2d&gt;,”,</a:t>
            </a:r>
            <a:r>
              <a:rPr lang="en-US" altLang="zh-CN" sz="1600" dirty="0" err="1" smtClean="0">
                <a:latin typeface="Times New Roman" pitchFamily="18" charset="0"/>
              </a:rPr>
              <a:t>i,j</a:t>
            </a:r>
            <a:r>
              <a:rPr lang="en-US" altLang="zh-CN" sz="1600" dirty="0" smtClean="0">
                <a:latin typeface="Times New Roman" pitchFamily="18" charset="0"/>
              </a:rPr>
              <a:t>);</a:t>
            </a:r>
          </a:p>
          <a:p>
            <a:pPr eaLnBrk="1" hangingPunct="1">
              <a:lnSpc>
                <a:spcPct val="80000"/>
              </a:lnSpc>
              <a:buFont typeface="Wingdings" pitchFamily="2" charset="2"/>
              <a:buAutoNum type="arabicPeriod"/>
            </a:pPr>
            <a:r>
              <a:rPr lang="en-US" altLang="zh-CN" sz="1600" dirty="0" smtClean="0">
                <a:latin typeface="Times New Roman" pitchFamily="18" charset="0"/>
              </a:rPr>
              <a:t>           k++;  p=p-&gt;</a:t>
            </a:r>
            <a:r>
              <a:rPr lang="en-US" altLang="zh-CN" sz="1600" dirty="0" err="1" smtClean="0">
                <a:latin typeface="Times New Roman" pitchFamily="18" charset="0"/>
              </a:rPr>
              <a:t>nextarc</a:t>
            </a:r>
            <a:r>
              <a:rPr lang="en-US" altLang="zh-CN" sz="1600" dirty="0" smtClean="0">
                <a:latin typeface="Times New Roman" pitchFamily="18" charset="0"/>
              </a:rPr>
              <a:t>; } }</a:t>
            </a:r>
          </a:p>
          <a:p>
            <a:pPr eaLnBrk="1" hangingPunct="1">
              <a:lnSpc>
                <a:spcPct val="80000"/>
              </a:lnSpc>
              <a:buFont typeface="Wingdings" pitchFamily="2" charset="2"/>
              <a:buAutoNum type="arabicPeriod"/>
            </a:pPr>
            <a:r>
              <a:rPr lang="en-US" altLang="zh-CN" sz="1600" dirty="0" smtClean="0">
                <a:latin typeface="Times New Roman" pitchFamily="18" charset="0"/>
              </a:rPr>
              <a:t> </a:t>
            </a:r>
            <a:r>
              <a:rPr lang="en-US" altLang="zh-CN" sz="1600" dirty="0" err="1" smtClean="0">
                <a:latin typeface="Times New Roman" pitchFamily="18" charset="0"/>
              </a:rPr>
              <a:t>printf</a:t>
            </a:r>
            <a:r>
              <a:rPr lang="en-US" altLang="zh-CN" sz="1600" dirty="0" smtClean="0">
                <a:latin typeface="Times New Roman" pitchFamily="18" charset="0"/>
              </a:rPr>
              <a:t>(“\n”);</a:t>
            </a:r>
          </a:p>
          <a:p>
            <a:pPr eaLnBrk="1" hangingPunct="1">
              <a:lnSpc>
                <a:spcPct val="80000"/>
              </a:lnSpc>
              <a:buFont typeface="Wingdings" pitchFamily="2" charset="2"/>
              <a:buAutoNum type="arabicPeriod"/>
            </a:pPr>
            <a:r>
              <a:rPr lang="en-US" altLang="zh-CN" sz="1600" dirty="0" smtClean="0">
                <a:latin typeface="Times New Roman" pitchFamily="18" charset="0"/>
              </a:rPr>
              <a:t> return 1;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11"/>
          <p:cNvSpPr>
            <a:spLocks noGrp="1" noRot="1" noChangeArrowheads="1"/>
          </p:cNvSpPr>
          <p:nvPr>
            <p:ph type="title"/>
          </p:nvPr>
        </p:nvSpPr>
        <p:spPr/>
        <p:txBody>
          <a:bodyPr/>
          <a:lstStyle/>
          <a:p>
            <a:pPr eaLnBrk="1" hangingPunct="1"/>
            <a:endParaRPr lang="zh-CN" altLang="zh-CN" smtClean="0"/>
          </a:p>
        </p:txBody>
      </p:sp>
      <p:graphicFrame>
        <p:nvGraphicFramePr>
          <p:cNvPr id="5125" name="Object 4"/>
          <p:cNvGraphicFramePr>
            <a:graphicFrameLocks noGrp="1" noChangeAspect="1"/>
          </p:cNvGraphicFramePr>
          <p:nvPr>
            <p:ph idx="1"/>
            <p:extLst>
              <p:ext uri="{D42A27DB-BD31-4B8C-83A1-F6EECF244321}">
                <p14:modId xmlns:p14="http://schemas.microsoft.com/office/powerpoint/2010/main" val="1802548051"/>
              </p:ext>
            </p:extLst>
          </p:nvPr>
        </p:nvGraphicFramePr>
        <p:xfrm>
          <a:off x="2413000" y="1989138"/>
          <a:ext cx="3267075" cy="2874962"/>
        </p:xfrm>
        <a:graphic>
          <a:graphicData uri="http://schemas.openxmlformats.org/presentationml/2006/ole">
            <mc:AlternateContent xmlns:mc="http://schemas.openxmlformats.org/markup-compatibility/2006">
              <mc:Choice xmlns:v="urn:schemas-microsoft-com:vml" Requires="v">
                <p:oleObj spid="_x0000_s5169" name="Visio" r:id="rId3" imgW="3257646" imgH="2866965" progId="Visio.Drawing.11">
                  <p:embed/>
                </p:oleObj>
              </mc:Choice>
              <mc:Fallback>
                <p:oleObj name="Visio" r:id="rId3" imgW="3257646" imgH="2866965" progId="Visio.Drawing.11">
                  <p:embed/>
                  <p:pic>
                    <p:nvPicPr>
                      <p:cNvPr id="0" name="Object 4"/>
                      <p:cNvPicPr>
                        <a:picLocks noChangeAspect="1" noChangeArrowheads="1"/>
                      </p:cNvPicPr>
                      <p:nvPr/>
                    </p:nvPicPr>
                    <p:blipFill>
                      <a:blip r:embed="rId4"/>
                      <a:srcRect/>
                      <a:stretch>
                        <a:fillRect/>
                      </a:stretch>
                    </p:blipFill>
                    <p:spPr bwMode="auto">
                      <a:xfrm>
                        <a:off x="2413000" y="1989138"/>
                        <a:ext cx="3267075" cy="2874962"/>
                      </a:xfrm>
                      <a:prstGeom prst="rect">
                        <a:avLst/>
                      </a:prstGeom>
                      <a:noFill/>
                      <a:ln>
                        <a:noFill/>
                      </a:ln>
                      <a:effectLst/>
                      <a:extLst/>
                    </p:spPr>
                  </p:pic>
                </p:oleObj>
              </mc:Fallback>
            </mc:AlternateContent>
          </a:graphicData>
        </a:graphic>
      </p:graphicFrame>
      <p:graphicFrame>
        <p:nvGraphicFramePr>
          <p:cNvPr id="169990" name="Object 6"/>
          <p:cNvGraphicFramePr>
            <a:graphicFrameLocks noChangeAspect="1"/>
          </p:cNvGraphicFramePr>
          <p:nvPr/>
        </p:nvGraphicFramePr>
        <p:xfrm>
          <a:off x="7138988" y="4267200"/>
          <a:ext cx="1733550" cy="1830388"/>
        </p:xfrm>
        <a:graphic>
          <a:graphicData uri="http://schemas.openxmlformats.org/presentationml/2006/ole">
            <mc:AlternateContent xmlns:mc="http://schemas.openxmlformats.org/markup-compatibility/2006">
              <mc:Choice xmlns:v="urn:schemas-microsoft-com:vml" Requires="v">
                <p:oleObj spid="_x0000_s5170" name="剪辑" r:id="rId5" imgW="2166845" imgH="2287575" progId="MS_ClipArt_Gallery.2">
                  <p:embed/>
                </p:oleObj>
              </mc:Choice>
              <mc:Fallback>
                <p:oleObj name="剪辑" r:id="rId5" imgW="2166845" imgH="2287575"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8988" y="4267200"/>
                        <a:ext cx="1733550" cy="183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9992" name="Group 8"/>
          <p:cNvGrpSpPr>
            <a:grpSpLocks/>
          </p:cNvGrpSpPr>
          <p:nvPr/>
        </p:nvGrpSpPr>
        <p:grpSpPr bwMode="auto">
          <a:xfrm>
            <a:off x="533400" y="2492375"/>
            <a:ext cx="7696200" cy="1374775"/>
            <a:chOff x="384" y="1440"/>
            <a:chExt cx="4848" cy="866"/>
          </a:xfrm>
        </p:grpSpPr>
        <p:pic>
          <p:nvPicPr>
            <p:cNvPr id="5129" name="Picture 9" descr="LIGHTBL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 y="1440"/>
              <a:ext cx="791"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10"/>
            <p:cNvSpPr>
              <a:spLocks noChangeArrowheads="1"/>
            </p:cNvSpPr>
            <p:nvPr/>
          </p:nvSpPr>
          <p:spPr bwMode="auto">
            <a:xfrm>
              <a:off x="1104" y="1632"/>
              <a:ext cx="4128" cy="672"/>
            </a:xfrm>
            <a:prstGeom prst="rect">
              <a:avLst/>
            </a:prstGeom>
            <a:ln/>
            <a:extLst/>
          </p:spPr>
          <p:style>
            <a:lnRef idx="1">
              <a:schemeClr val="accent4"/>
            </a:lnRef>
            <a:fillRef idx="3">
              <a:schemeClr val="accent4"/>
            </a:fillRef>
            <a:effectRef idx="2">
              <a:schemeClr val="accent4"/>
            </a:effectRef>
            <a:fontRef idx="minor">
              <a:schemeClr val="lt1"/>
            </a:fontRef>
          </p:style>
          <p:txBody>
            <a:bodyPr/>
            <a:lstStyle/>
            <a:p>
              <a:pPr marL="952500" indent="-952500">
                <a:spcBef>
                  <a:spcPct val="50000"/>
                </a:spcBef>
              </a:pPr>
              <a:r>
                <a:rPr kumimoji="1" lang="en-US" altLang="zh-CN" sz="2800" dirty="0">
                  <a:latin typeface="Impact" pitchFamily="34" charset="0"/>
                </a:rPr>
                <a:t>Idea :</a:t>
              </a:r>
              <a:r>
                <a:rPr kumimoji="1" lang="zh-CN" altLang="en-US" sz="2400" b="1" dirty="0">
                  <a:solidFill>
                    <a:srgbClr val="000018"/>
                  </a:solidFill>
                  <a:ea typeface="幼圆" pitchFamily="49" charset="-122"/>
                </a:rPr>
                <a:t>假设以有向图表示一个工程的施工图，则图中不允许出现回路。</a:t>
              </a:r>
              <a:endParaRPr kumimoji="1" lang="zh-CN" altLang="en-US" sz="2400" b="1" dirty="0">
                <a:latin typeface="Times New Roman" pitchFamily="18" charset="0"/>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dissolve">
                                      <p:cBhvr>
                                        <p:cTn id="7" dur="500"/>
                                        <p:tgtEl>
                                          <p:spTgt spid="169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69992"/>
                                        </p:tgtEl>
                                        <p:attrNameLst>
                                          <p:attrName>style.visibility</p:attrName>
                                        </p:attrNameLst>
                                      </p:cBhvr>
                                      <p:to>
                                        <p:strVal val="visible"/>
                                      </p:to>
                                    </p:set>
                                    <p:anim calcmode="lin" valueType="num">
                                      <p:cBhvr additive="base">
                                        <p:cTn id="12" dur="500" fill="hold"/>
                                        <p:tgtEl>
                                          <p:spTgt spid="169992"/>
                                        </p:tgtEl>
                                        <p:attrNameLst>
                                          <p:attrName>ppt_x</p:attrName>
                                        </p:attrNameLst>
                                      </p:cBhvr>
                                      <p:tavLst>
                                        <p:tav tm="0">
                                          <p:val>
                                            <p:strVal val="1+#ppt_w/2"/>
                                          </p:val>
                                        </p:tav>
                                        <p:tav tm="100000">
                                          <p:val>
                                            <p:strVal val="#ppt_x"/>
                                          </p:val>
                                        </p:tav>
                                      </p:tavLst>
                                    </p:anim>
                                    <p:anim calcmode="lin" valueType="num">
                                      <p:cBhvr additive="base">
                                        <p:cTn id="13" dur="500" fill="hold"/>
                                        <p:tgtEl>
                                          <p:spTgt spid="1699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9" name="Rectangle 2"/>
          <p:cNvSpPr>
            <a:spLocks noGrp="1" noChangeArrowheads="1"/>
          </p:cNvSpPr>
          <p:nvPr>
            <p:ph idx="1"/>
          </p:nvPr>
        </p:nvSpPr>
        <p:spPr>
          <a:xfrm>
            <a:off x="395288" y="620713"/>
            <a:ext cx="8229600" cy="4824412"/>
          </a:xfrm>
          <a:solidFill>
            <a:schemeClr val="bg1"/>
          </a:solidFill>
        </p:spPr>
        <p:txBody>
          <a:bodyPr>
            <a:normAutofit fontScale="92500" lnSpcReduction="20000"/>
          </a:bodyPr>
          <a:lstStyle/>
          <a:p>
            <a:pPr eaLnBrk="1" hangingPunct="1">
              <a:lnSpc>
                <a:spcPct val="80000"/>
              </a:lnSpc>
              <a:buFont typeface="Wingdings" pitchFamily="2" charset="2"/>
              <a:buAutoNum type="arabicPeriod"/>
            </a:pPr>
            <a:r>
              <a:rPr lang="en-US" altLang="zh-CN" sz="1800" dirty="0" err="1" smtClean="0">
                <a:latin typeface="Times New Roman" pitchFamily="18" charset="0"/>
              </a:rPr>
              <a:t>int</a:t>
            </a:r>
            <a:r>
              <a:rPr lang="en-US" altLang="zh-CN" sz="1800" dirty="0" smtClean="0">
                <a:latin typeface="Times New Roman" pitchFamily="18" charset="0"/>
              </a:rPr>
              <a:t> </a:t>
            </a:r>
            <a:r>
              <a:rPr lang="en-US" altLang="zh-CN" sz="1800" dirty="0" err="1" smtClean="0">
                <a:latin typeface="Times New Roman" pitchFamily="18" charset="0"/>
              </a:rPr>
              <a:t>criticalpath</a:t>
            </a:r>
            <a:r>
              <a:rPr lang="en-US" altLang="zh-CN" sz="1800" dirty="0" smtClean="0">
                <a:latin typeface="Times New Roman" pitchFamily="18" charset="0"/>
              </a:rPr>
              <a:t>(</a:t>
            </a:r>
            <a:r>
              <a:rPr lang="en-US" altLang="zh-CN" sz="1800" dirty="0" err="1" smtClean="0">
                <a:latin typeface="Times New Roman" pitchFamily="18" charset="0"/>
              </a:rPr>
              <a:t>algraph</a:t>
            </a:r>
            <a:r>
              <a:rPr lang="en-US" altLang="zh-CN" sz="1800" dirty="0" smtClean="0">
                <a:latin typeface="Times New Roman" pitchFamily="18" charset="0"/>
              </a:rPr>
              <a:t> * </a:t>
            </a:r>
            <a:r>
              <a:rPr lang="en-US" altLang="zh-CN" sz="1800" dirty="0" err="1" smtClean="0">
                <a:latin typeface="Times New Roman" pitchFamily="18" charset="0"/>
              </a:rPr>
              <a:t>paoe</a:t>
            </a:r>
            <a:r>
              <a:rPr lang="en-US" altLang="zh-CN" sz="1800" dirty="0" smtClean="0">
                <a:latin typeface="Times New Roman" pitchFamily="18" charset="0"/>
              </a:rPr>
              <a:t>) { </a:t>
            </a:r>
            <a:r>
              <a:rPr lang="en-US" altLang="zh-CN" sz="1800" dirty="0" smtClean="0">
                <a:solidFill>
                  <a:srgbClr val="92D050"/>
                </a:solidFill>
                <a:latin typeface="Times New Roman" pitchFamily="18" charset="0"/>
              </a:rPr>
              <a:t>/*</a:t>
            </a:r>
            <a:r>
              <a:rPr lang="zh-CN" altLang="en-US" sz="1800" dirty="0" smtClean="0">
                <a:solidFill>
                  <a:srgbClr val="92D050"/>
                </a:solidFill>
                <a:latin typeface="Times New Roman" pitchFamily="18" charset="0"/>
              </a:rPr>
              <a:t>算法</a:t>
            </a:r>
            <a:r>
              <a:rPr lang="en-US" altLang="zh-CN" sz="1800" dirty="0" smtClean="0">
                <a:solidFill>
                  <a:srgbClr val="92D050"/>
                </a:solidFill>
                <a:latin typeface="Times New Roman" pitchFamily="18" charset="0"/>
              </a:rPr>
              <a:t>4.7  */</a:t>
            </a:r>
          </a:p>
          <a:p>
            <a:pPr eaLnBrk="1" hangingPunct="1">
              <a:lnSpc>
                <a:spcPct val="80000"/>
              </a:lnSpc>
              <a:buFont typeface="Wingdings" pitchFamily="2" charset="2"/>
              <a:buAutoNum type="arabicPeriod"/>
            </a:pPr>
            <a:r>
              <a:rPr lang="en-US" altLang="zh-CN" sz="1800" dirty="0" smtClean="0">
                <a:latin typeface="Times New Roman" pitchFamily="18" charset="0"/>
              </a:rPr>
              <a:t>  </a:t>
            </a:r>
            <a:r>
              <a:rPr lang="en-US" altLang="zh-CN" sz="1800" dirty="0" err="1" smtClean="0">
                <a:latin typeface="Times New Roman" pitchFamily="18" charset="0"/>
              </a:rPr>
              <a:t>int</a:t>
            </a:r>
            <a:r>
              <a:rPr lang="en-US" altLang="zh-CN" sz="1800" dirty="0" smtClean="0">
                <a:latin typeface="Times New Roman" pitchFamily="18" charset="0"/>
              </a:rPr>
              <a:t> </a:t>
            </a:r>
            <a:r>
              <a:rPr lang="en-US" altLang="zh-CN" sz="1800" dirty="0" err="1" smtClean="0">
                <a:latin typeface="Times New Roman" pitchFamily="18" charset="0"/>
              </a:rPr>
              <a:t>i,j,k</a:t>
            </a:r>
            <a:r>
              <a:rPr lang="en-US" altLang="zh-CN" sz="1800" dirty="0" smtClean="0">
                <a:latin typeface="Times New Roman" pitchFamily="18" charset="0"/>
              </a:rPr>
              <a:t>;  </a:t>
            </a:r>
          </a:p>
          <a:p>
            <a:pPr eaLnBrk="1" hangingPunct="1">
              <a:lnSpc>
                <a:spcPct val="80000"/>
              </a:lnSpc>
              <a:buFont typeface="Wingdings" pitchFamily="2" charset="2"/>
              <a:buAutoNum type="arabicPeriod"/>
            </a:pPr>
            <a:r>
              <a:rPr lang="en-US" altLang="zh-CN" sz="1800" dirty="0" smtClean="0">
                <a:latin typeface="Times New Roman" pitchFamily="18" charset="0"/>
              </a:rPr>
              <a:t>  </a:t>
            </a:r>
            <a:r>
              <a:rPr lang="en-US" altLang="zh-CN" sz="1800" dirty="0" err="1" smtClean="0">
                <a:latin typeface="Times New Roman" pitchFamily="18" charset="0"/>
              </a:rPr>
              <a:t>int</a:t>
            </a:r>
            <a:r>
              <a:rPr lang="en-US" altLang="zh-CN" sz="1800" dirty="0" smtClean="0">
                <a:latin typeface="Times New Roman" pitchFamily="18" charset="0"/>
              </a:rPr>
              <a:t> </a:t>
            </a:r>
            <a:r>
              <a:rPr lang="en-US" altLang="zh-CN" sz="1800" dirty="0" err="1" smtClean="0">
                <a:latin typeface="Times New Roman" pitchFamily="18" charset="0"/>
              </a:rPr>
              <a:t>ev</a:t>
            </a:r>
            <a:r>
              <a:rPr lang="en-US" altLang="zh-CN" sz="1800" dirty="0" smtClean="0">
                <a:latin typeface="Times New Roman" pitchFamily="18" charset="0"/>
              </a:rPr>
              <a:t>[</a:t>
            </a:r>
            <a:r>
              <a:rPr lang="en-US" altLang="zh-CN" sz="1800" dirty="0" err="1" smtClean="0">
                <a:latin typeface="Times New Roman" pitchFamily="18" charset="0"/>
              </a:rPr>
              <a:t>vexnum</a:t>
            </a:r>
            <a:r>
              <a:rPr lang="en-US" altLang="zh-CN" sz="1800" dirty="0" smtClean="0">
                <a:latin typeface="Times New Roman" pitchFamily="18" charset="0"/>
              </a:rPr>
              <a:t>],lv[</a:t>
            </a:r>
            <a:r>
              <a:rPr lang="en-US" altLang="zh-CN" sz="1800" dirty="0" err="1" smtClean="0">
                <a:latin typeface="Times New Roman" pitchFamily="18" charset="0"/>
              </a:rPr>
              <a:t>vexnum</a:t>
            </a:r>
            <a:r>
              <a:rPr lang="en-US" altLang="zh-CN" sz="1800" dirty="0" smtClean="0">
                <a:latin typeface="Times New Roman" pitchFamily="18" charset="0"/>
              </a:rPr>
              <a:t>],l[</a:t>
            </a:r>
            <a:r>
              <a:rPr lang="en-US" altLang="zh-CN" sz="1800" dirty="0" err="1" smtClean="0">
                <a:latin typeface="Times New Roman" pitchFamily="18" charset="0"/>
              </a:rPr>
              <a:t>arcnum</a:t>
            </a:r>
            <a:r>
              <a:rPr lang="en-US" altLang="zh-CN" sz="1800" dirty="0" smtClean="0">
                <a:latin typeface="Times New Roman" pitchFamily="18" charset="0"/>
              </a:rPr>
              <a:t>],e[</a:t>
            </a:r>
            <a:r>
              <a:rPr lang="en-US" altLang="zh-CN" sz="1800" dirty="0" err="1" smtClean="0">
                <a:latin typeface="Times New Roman" pitchFamily="18" charset="0"/>
              </a:rPr>
              <a:t>arcnum</a:t>
            </a:r>
            <a:r>
              <a:rPr lang="en-US" altLang="zh-CN" sz="1800" dirty="0" smtClean="0">
                <a:latin typeface="Times New Roman" pitchFamily="18" charset="0"/>
              </a:rPr>
              <a:t>]; </a:t>
            </a:r>
          </a:p>
          <a:p>
            <a:pPr eaLnBrk="1" hangingPunct="1">
              <a:lnSpc>
                <a:spcPct val="80000"/>
              </a:lnSpc>
              <a:buFont typeface="Wingdings" pitchFamily="2" charset="2"/>
              <a:buAutoNum type="arabicPeriod"/>
            </a:pPr>
            <a:r>
              <a:rPr lang="en-US" altLang="zh-CN" sz="1800" dirty="0" smtClean="0">
                <a:latin typeface="Times New Roman" pitchFamily="18" charset="0"/>
              </a:rPr>
              <a:t>  </a:t>
            </a:r>
            <a:r>
              <a:rPr lang="en-US" altLang="zh-CN" sz="1800" dirty="0" err="1" smtClean="0">
                <a:latin typeface="Times New Roman" pitchFamily="18" charset="0"/>
              </a:rPr>
              <a:t>arcnode</a:t>
            </a:r>
            <a:r>
              <a:rPr lang="en-US" altLang="zh-CN" sz="1800" dirty="0" smtClean="0">
                <a:latin typeface="Times New Roman" pitchFamily="18" charset="0"/>
              </a:rPr>
              <a:t> * p;  </a:t>
            </a:r>
          </a:p>
          <a:p>
            <a:pPr eaLnBrk="1" hangingPunct="1">
              <a:lnSpc>
                <a:spcPct val="80000"/>
              </a:lnSpc>
              <a:buFont typeface="Wingdings" pitchFamily="2" charset="2"/>
              <a:buAutoNum type="arabicPeriod"/>
            </a:pPr>
            <a:r>
              <a:rPr lang="en-US" altLang="zh-CN" sz="1800" dirty="0" smtClean="0">
                <a:latin typeface="Times New Roman" pitchFamily="18" charset="0"/>
              </a:rPr>
              <a:t>  </a:t>
            </a:r>
            <a:r>
              <a:rPr lang="en-US" altLang="zh-CN" sz="1800" dirty="0" err="1" smtClean="0">
                <a:latin typeface="Times New Roman" pitchFamily="18" charset="0"/>
              </a:rPr>
              <a:t>Topo</a:t>
            </a:r>
            <a:r>
              <a:rPr lang="en-US" altLang="zh-CN" sz="1800" dirty="0" smtClean="0">
                <a:latin typeface="Times New Roman" pitchFamily="18" charset="0"/>
              </a:rPr>
              <a:t> </a:t>
            </a:r>
            <a:r>
              <a:rPr lang="en-US" altLang="zh-CN" sz="1800" dirty="0" err="1" smtClean="0">
                <a:latin typeface="Times New Roman" pitchFamily="18" charset="0"/>
              </a:rPr>
              <a:t>topo</a:t>
            </a:r>
            <a:r>
              <a:rPr lang="en-US" altLang="zh-CN" sz="1800" dirty="0" smtClean="0">
                <a:latin typeface="Times New Roman" pitchFamily="18" charset="0"/>
              </a:rPr>
              <a:t>;</a:t>
            </a:r>
          </a:p>
          <a:p>
            <a:pPr eaLnBrk="1" hangingPunct="1">
              <a:lnSpc>
                <a:spcPct val="80000"/>
              </a:lnSpc>
              <a:buFont typeface="Wingdings" pitchFamily="2" charset="2"/>
              <a:buAutoNum type="arabicPeriod"/>
            </a:pPr>
            <a:r>
              <a:rPr lang="en-US" altLang="zh-CN" sz="1800" dirty="0" smtClean="0">
                <a:latin typeface="Times New Roman" pitchFamily="18" charset="0"/>
              </a:rPr>
              <a:t>  if(</a:t>
            </a:r>
            <a:r>
              <a:rPr lang="en-US" altLang="zh-CN" sz="1800" dirty="0" err="1" smtClean="0">
                <a:latin typeface="Times New Roman" pitchFamily="18" charset="0"/>
              </a:rPr>
              <a:t>toposort</a:t>
            </a:r>
            <a:r>
              <a:rPr lang="en-US" altLang="zh-CN" sz="1800" dirty="0" smtClean="0">
                <a:latin typeface="Times New Roman" pitchFamily="18" charset="0"/>
              </a:rPr>
              <a:t>(</a:t>
            </a:r>
            <a:r>
              <a:rPr lang="en-US" altLang="zh-CN" sz="1800" dirty="0" err="1" smtClean="0">
                <a:latin typeface="Times New Roman" pitchFamily="18" charset="0"/>
              </a:rPr>
              <a:t>paoe</a:t>
            </a:r>
            <a:r>
              <a:rPr lang="en-US" altLang="zh-CN" sz="1800" dirty="0" smtClean="0">
                <a:latin typeface="Times New Roman" pitchFamily="18" charset="0"/>
              </a:rPr>
              <a:t>,&amp;</a:t>
            </a:r>
            <a:r>
              <a:rPr lang="en-US" altLang="zh-CN" sz="1800" dirty="0" err="1" smtClean="0">
                <a:latin typeface="Times New Roman" pitchFamily="18" charset="0"/>
              </a:rPr>
              <a:t>topo</a:t>
            </a:r>
            <a:r>
              <a:rPr lang="en-US" altLang="zh-CN" sz="1800" dirty="0" smtClean="0">
                <a:latin typeface="Times New Roman" pitchFamily="18" charset="0"/>
              </a:rPr>
              <a:t>)==0) return 0;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求拓扑序列 *</a:t>
            </a:r>
            <a:r>
              <a:rPr lang="en-US" altLang="zh-CN" sz="1800" dirty="0" smtClean="0">
                <a:solidFill>
                  <a:srgbClr val="92D050"/>
                </a:solidFill>
                <a:latin typeface="Times New Roman" pitchFamily="18" charset="0"/>
              </a:rPr>
              <a:t>/</a:t>
            </a:r>
          </a:p>
          <a:p>
            <a:pPr eaLnBrk="1" hangingPunct="1">
              <a:lnSpc>
                <a:spcPct val="80000"/>
              </a:lnSpc>
              <a:buFont typeface="Wingdings" pitchFamily="2" charset="2"/>
              <a:buAutoNum type="arabicPeriod"/>
            </a:pPr>
            <a:r>
              <a:rPr lang="en-US" altLang="zh-CN" sz="1800" dirty="0" smtClean="0">
                <a:latin typeface="Times New Roman" pitchFamily="18" charset="0"/>
              </a:rPr>
              <a:t>  for(i=0;i&lt;</a:t>
            </a:r>
            <a:r>
              <a:rPr lang="en-US" altLang="zh-CN" sz="1800" dirty="0" err="1" smtClean="0">
                <a:latin typeface="Times New Roman" pitchFamily="18" charset="0"/>
              </a:rPr>
              <a:t>paoe</a:t>
            </a:r>
            <a:r>
              <a:rPr lang="en-US" altLang="zh-CN" sz="1800" dirty="0" smtClean="0">
                <a:latin typeface="Times New Roman" pitchFamily="18" charset="0"/>
              </a:rPr>
              <a:t>-&gt;</a:t>
            </a:r>
            <a:r>
              <a:rPr lang="en-US" altLang="zh-CN" sz="1800" dirty="0" err="1" smtClean="0">
                <a:latin typeface="Times New Roman" pitchFamily="18" charset="0"/>
              </a:rPr>
              <a:t>vexnum;i</a:t>
            </a:r>
            <a:r>
              <a:rPr lang="en-US" altLang="zh-CN" sz="1800" dirty="0" smtClean="0">
                <a:latin typeface="Times New Roman" pitchFamily="18" charset="0"/>
              </a:rPr>
              <a:t>++)  </a:t>
            </a:r>
            <a:r>
              <a:rPr lang="en-US" altLang="zh-CN" sz="1800" dirty="0" err="1" smtClean="0">
                <a:latin typeface="Times New Roman" pitchFamily="18" charset="0"/>
              </a:rPr>
              <a:t>ev</a:t>
            </a:r>
            <a:r>
              <a:rPr lang="en-US" altLang="zh-CN" sz="1800" dirty="0" smtClean="0">
                <a:latin typeface="Times New Roman" pitchFamily="18" charset="0"/>
              </a:rPr>
              <a:t>[i]=0;</a:t>
            </a:r>
          </a:p>
          <a:p>
            <a:pPr eaLnBrk="1" hangingPunct="1">
              <a:lnSpc>
                <a:spcPct val="80000"/>
              </a:lnSpc>
              <a:buFont typeface="Wingdings" pitchFamily="2" charset="2"/>
              <a:buAutoNum type="arabicPeriod"/>
            </a:pPr>
            <a:r>
              <a:rPr lang="en-US" altLang="zh-CN" sz="1800" dirty="0" smtClean="0">
                <a:latin typeface="Times New Roman" pitchFamily="18" charset="0"/>
              </a:rPr>
              <a:t>  for(k=0;k&lt;</a:t>
            </a:r>
            <a:r>
              <a:rPr lang="en-US" altLang="zh-CN" sz="1800" dirty="0" err="1" smtClean="0">
                <a:latin typeface="Times New Roman" pitchFamily="18" charset="0"/>
              </a:rPr>
              <a:t>paoe</a:t>
            </a:r>
            <a:r>
              <a:rPr lang="en-US" altLang="zh-CN" sz="1800" dirty="0" smtClean="0">
                <a:latin typeface="Times New Roman" pitchFamily="18" charset="0"/>
              </a:rPr>
              <a:t>-&gt;</a:t>
            </a:r>
            <a:r>
              <a:rPr lang="en-US" altLang="zh-CN" sz="1800" dirty="0" err="1" smtClean="0">
                <a:latin typeface="Times New Roman" pitchFamily="18" charset="0"/>
              </a:rPr>
              <a:t>vexnum;k</a:t>
            </a:r>
            <a:r>
              <a:rPr lang="en-US" altLang="zh-CN" sz="1800" dirty="0" smtClean="0">
                <a:latin typeface="Times New Roman" pitchFamily="18" charset="0"/>
              </a:rPr>
              <a:t>++)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正向</a:t>
            </a:r>
            <a:r>
              <a:rPr lang="zh-CN" altLang="da-DK" sz="1800" dirty="0" smtClean="0">
                <a:solidFill>
                  <a:srgbClr val="92D050"/>
                </a:solidFill>
                <a:latin typeface="Times New Roman" pitchFamily="18" charset="0"/>
              </a:rPr>
              <a:t>求事件</a:t>
            </a:r>
            <a:r>
              <a:rPr lang="en-US" altLang="zh-CN" sz="1800" dirty="0" err="1" smtClean="0">
                <a:solidFill>
                  <a:srgbClr val="92D050"/>
                </a:solidFill>
                <a:latin typeface="Times New Roman" pitchFamily="18" charset="0"/>
              </a:rPr>
              <a:t>vj</a:t>
            </a:r>
            <a:r>
              <a:rPr lang="zh-CN" altLang="da-DK" sz="1800" dirty="0" smtClean="0">
                <a:solidFill>
                  <a:srgbClr val="92D050"/>
                </a:solidFill>
                <a:latin typeface="Times New Roman" pitchFamily="18" charset="0"/>
              </a:rPr>
              <a:t>的最早发生时间</a:t>
            </a:r>
            <a:r>
              <a:rPr lang="en-US" altLang="zh-CN" sz="1800" dirty="0" err="1" smtClean="0">
                <a:solidFill>
                  <a:srgbClr val="92D050"/>
                </a:solidFill>
                <a:latin typeface="Times New Roman" pitchFamily="18" charset="0"/>
              </a:rPr>
              <a:t>ev</a:t>
            </a:r>
            <a:r>
              <a:rPr lang="en-US" altLang="zh-CN" sz="1800" dirty="0" smtClean="0">
                <a:solidFill>
                  <a:srgbClr val="92D050"/>
                </a:solidFill>
                <a:latin typeface="Times New Roman" pitchFamily="18" charset="0"/>
              </a:rPr>
              <a:t>(j)*/</a:t>
            </a:r>
          </a:p>
          <a:p>
            <a:pPr eaLnBrk="1" hangingPunct="1">
              <a:lnSpc>
                <a:spcPct val="80000"/>
              </a:lnSpc>
              <a:buFont typeface="Wingdings" pitchFamily="2" charset="2"/>
              <a:buAutoNum type="arabicPeriod"/>
            </a:pPr>
            <a:r>
              <a:rPr lang="en-US" altLang="zh-CN" sz="1800" dirty="0" smtClean="0">
                <a:latin typeface="Times New Roman" pitchFamily="18" charset="0"/>
              </a:rPr>
              <a:t>       i=</a:t>
            </a:r>
            <a:r>
              <a:rPr lang="en-US" altLang="zh-CN" sz="1800" dirty="0" err="1" smtClean="0">
                <a:latin typeface="Times New Roman" pitchFamily="18" charset="0"/>
              </a:rPr>
              <a:t>topo.vexsno</a:t>
            </a:r>
            <a:r>
              <a:rPr lang="en-US" altLang="zh-CN" sz="1800" dirty="0" smtClean="0">
                <a:latin typeface="Times New Roman" pitchFamily="18" charset="0"/>
              </a:rPr>
              <a:t>[k];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弄清楚使用的数据结构：栈和图*</a:t>
            </a:r>
            <a:r>
              <a:rPr lang="en-US" altLang="zh-CN" sz="1800" dirty="0" smtClean="0">
                <a:solidFill>
                  <a:srgbClr val="92D050"/>
                </a:solidFill>
                <a:latin typeface="Times New Roman" pitchFamily="18" charset="0"/>
              </a:rPr>
              <a:t>/</a:t>
            </a:r>
          </a:p>
          <a:p>
            <a:pPr eaLnBrk="1" hangingPunct="1">
              <a:lnSpc>
                <a:spcPct val="80000"/>
              </a:lnSpc>
              <a:buFont typeface="Wingdings" pitchFamily="2" charset="2"/>
              <a:buAutoNum type="arabicPeriod"/>
            </a:pPr>
            <a:r>
              <a:rPr lang="en-US" altLang="zh-CN" sz="1800" dirty="0" smtClean="0">
                <a:latin typeface="Times New Roman" pitchFamily="18" charset="0"/>
              </a:rPr>
              <a:t>       p=</a:t>
            </a:r>
            <a:r>
              <a:rPr lang="en-US" altLang="zh-CN" sz="1800" dirty="0" err="1" smtClean="0">
                <a:latin typeface="Times New Roman" pitchFamily="18" charset="0"/>
              </a:rPr>
              <a:t>paoe</a:t>
            </a:r>
            <a:r>
              <a:rPr lang="en-US" altLang="zh-CN" sz="1800" dirty="0" smtClean="0">
                <a:latin typeface="Times New Roman" pitchFamily="18" charset="0"/>
              </a:rPr>
              <a:t>-&gt;vertices[i].</a:t>
            </a:r>
            <a:r>
              <a:rPr lang="en-US" altLang="zh-CN" sz="1800" dirty="0" err="1" smtClean="0">
                <a:latin typeface="Times New Roman" pitchFamily="18" charset="0"/>
              </a:rPr>
              <a:t>firstarc</a:t>
            </a:r>
            <a:r>
              <a:rPr lang="en-US" altLang="zh-CN" sz="1800" dirty="0" smtClean="0">
                <a:latin typeface="Times New Roman" pitchFamily="18" charset="0"/>
              </a:rPr>
              <a:t>;</a:t>
            </a:r>
          </a:p>
          <a:p>
            <a:pPr eaLnBrk="1" hangingPunct="1">
              <a:lnSpc>
                <a:spcPct val="80000"/>
              </a:lnSpc>
              <a:buFont typeface="Wingdings" pitchFamily="2" charset="2"/>
              <a:buAutoNum type="arabicPeriod"/>
            </a:pPr>
            <a:r>
              <a:rPr lang="en-US" altLang="zh-CN" sz="1800" dirty="0" smtClean="0">
                <a:latin typeface="Times New Roman" pitchFamily="18" charset="0"/>
              </a:rPr>
              <a:t>       while(p!=NULL) {</a:t>
            </a:r>
          </a:p>
          <a:p>
            <a:pPr eaLnBrk="1" hangingPunct="1">
              <a:lnSpc>
                <a:spcPct val="80000"/>
              </a:lnSpc>
              <a:buFont typeface="Wingdings" pitchFamily="2" charset="2"/>
              <a:buAutoNum type="arabicPeriod"/>
            </a:pPr>
            <a:r>
              <a:rPr lang="en-US" altLang="zh-CN" sz="1800" dirty="0" smtClean="0">
                <a:latin typeface="Times New Roman" pitchFamily="18" charset="0"/>
              </a:rPr>
              <a:t>             j=p-&gt;</a:t>
            </a:r>
            <a:r>
              <a:rPr lang="en-US" altLang="zh-CN" sz="1800" dirty="0" err="1" smtClean="0">
                <a:latin typeface="Times New Roman" pitchFamily="18" charset="0"/>
              </a:rPr>
              <a:t>adjvex</a:t>
            </a:r>
            <a:r>
              <a:rPr lang="en-US" altLang="zh-CN" sz="1800" dirty="0" smtClean="0">
                <a:latin typeface="Times New Roman" pitchFamily="18" charset="0"/>
              </a:rPr>
              <a:t>;</a:t>
            </a:r>
          </a:p>
          <a:p>
            <a:pPr eaLnBrk="1" hangingPunct="1">
              <a:lnSpc>
                <a:spcPct val="80000"/>
              </a:lnSpc>
              <a:buFont typeface="Wingdings" pitchFamily="2" charset="2"/>
              <a:buAutoNum type="arabicPeriod"/>
            </a:pPr>
            <a:r>
              <a:rPr lang="en-US" altLang="zh-CN" sz="1800" dirty="0" smtClean="0">
                <a:latin typeface="Times New Roman" pitchFamily="18" charset="0"/>
              </a:rPr>
              <a:t>             if(</a:t>
            </a:r>
            <a:r>
              <a:rPr lang="en-US" altLang="zh-CN" sz="1800" dirty="0" err="1" smtClean="0">
                <a:latin typeface="Times New Roman" pitchFamily="18" charset="0"/>
              </a:rPr>
              <a:t>ev</a:t>
            </a:r>
            <a:r>
              <a:rPr lang="en-US" altLang="zh-CN" sz="1800" dirty="0" smtClean="0">
                <a:latin typeface="Times New Roman" pitchFamily="18" charset="0"/>
              </a:rPr>
              <a:t>[i]+p-&gt;weight&gt;</a:t>
            </a:r>
            <a:r>
              <a:rPr lang="en-US" altLang="zh-CN" sz="1800" dirty="0" err="1" smtClean="0">
                <a:latin typeface="Times New Roman" pitchFamily="18" charset="0"/>
              </a:rPr>
              <a:t>ev</a:t>
            </a:r>
            <a:r>
              <a:rPr lang="en-US" altLang="zh-CN" sz="1800" dirty="0" smtClean="0">
                <a:latin typeface="Times New Roman" pitchFamily="18" charset="0"/>
              </a:rPr>
              <a:t>[j])  </a:t>
            </a:r>
            <a:r>
              <a:rPr lang="en-US" altLang="zh-CN" sz="1800" dirty="0" err="1" smtClean="0">
                <a:latin typeface="Times New Roman" pitchFamily="18" charset="0"/>
              </a:rPr>
              <a:t>ev</a:t>
            </a:r>
            <a:r>
              <a:rPr lang="en-US" altLang="zh-CN" sz="1800" dirty="0" smtClean="0">
                <a:latin typeface="Times New Roman" pitchFamily="18" charset="0"/>
              </a:rPr>
              <a:t>[j]=</a:t>
            </a:r>
            <a:r>
              <a:rPr lang="en-US" altLang="zh-CN" sz="1800" dirty="0" err="1" smtClean="0">
                <a:latin typeface="Times New Roman" pitchFamily="18" charset="0"/>
              </a:rPr>
              <a:t>ev</a:t>
            </a:r>
            <a:r>
              <a:rPr lang="en-US" altLang="zh-CN" sz="1800" dirty="0" smtClean="0">
                <a:latin typeface="Times New Roman" pitchFamily="18" charset="0"/>
              </a:rPr>
              <a:t>[i]+p-&gt;weight;</a:t>
            </a:r>
          </a:p>
          <a:p>
            <a:pPr eaLnBrk="1" hangingPunct="1">
              <a:lnSpc>
                <a:spcPct val="80000"/>
              </a:lnSpc>
              <a:buFont typeface="Wingdings" pitchFamily="2" charset="2"/>
              <a:buAutoNum type="arabicPeriod"/>
            </a:pPr>
            <a:r>
              <a:rPr lang="en-US" altLang="zh-CN" sz="1800" dirty="0" smtClean="0">
                <a:latin typeface="Times New Roman" pitchFamily="18" charset="0"/>
              </a:rPr>
              <a:t>             p=p-&gt;</a:t>
            </a:r>
            <a:r>
              <a:rPr lang="en-US" altLang="zh-CN" sz="1800" dirty="0" err="1" smtClean="0">
                <a:latin typeface="Times New Roman" pitchFamily="18" charset="0"/>
              </a:rPr>
              <a:t>nextarc</a:t>
            </a:r>
            <a:r>
              <a:rPr lang="en-US" altLang="zh-CN" sz="1800" dirty="0" smtClean="0">
                <a:latin typeface="Times New Roman" pitchFamily="18" charset="0"/>
              </a:rPr>
              <a:t>; } }</a:t>
            </a:r>
          </a:p>
          <a:p>
            <a:pPr eaLnBrk="1" hangingPunct="1">
              <a:lnSpc>
                <a:spcPct val="80000"/>
              </a:lnSpc>
              <a:buFont typeface="Wingdings" pitchFamily="2" charset="2"/>
              <a:buAutoNum type="arabicPeriod"/>
            </a:pPr>
            <a:r>
              <a:rPr lang="en-US" altLang="zh-CN" sz="1800" dirty="0" smtClean="0">
                <a:latin typeface="Times New Roman" pitchFamily="18" charset="0"/>
              </a:rPr>
              <a:t>  ……</a:t>
            </a:r>
          </a:p>
          <a:p>
            <a:pPr eaLnBrk="1" hangingPunct="1">
              <a:lnSpc>
                <a:spcPct val="80000"/>
              </a:lnSpc>
              <a:buFont typeface="Wingdings" pitchFamily="2" charset="2"/>
              <a:buAutoNum type="arabicPeriod"/>
            </a:pPr>
            <a:endParaRPr lang="en-US" altLang="zh-CN" sz="1800" dirty="0" smtClean="0">
              <a:latin typeface="Times New Roman" pitchFamily="18" charset="0"/>
            </a:endParaRPr>
          </a:p>
          <a:p>
            <a:pPr eaLnBrk="1" hangingPunct="1">
              <a:lnSpc>
                <a:spcPct val="80000"/>
              </a:lnSpc>
              <a:buFont typeface="Wingdings" pitchFamily="2" charset="2"/>
              <a:buAutoNum type="arabicPeriod"/>
            </a:pPr>
            <a:r>
              <a:rPr lang="en-US" altLang="zh-CN" sz="1800" dirty="0" smtClean="0">
                <a:latin typeface="Times New Roman" pitchFamily="18" charset="0"/>
              </a:rPr>
              <a:t> return 1; }</a:t>
            </a:r>
          </a:p>
        </p:txBody>
      </p:sp>
      <p:sp>
        <p:nvSpPr>
          <p:cNvPr id="5"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203779" name="Text Box 3"/>
          <p:cNvSpPr txBox="1">
            <a:spLocks noChangeArrowheads="1"/>
          </p:cNvSpPr>
          <p:nvPr/>
        </p:nvSpPr>
        <p:spPr bwMode="auto">
          <a:xfrm>
            <a:off x="4211638" y="5157788"/>
            <a:ext cx="4321175" cy="641350"/>
          </a:xfrm>
          <a:prstGeom prst="rect">
            <a:avLst/>
          </a:prstGeom>
          <a:ln/>
          <a:extLst/>
        </p:spPr>
        <p:style>
          <a:lnRef idx="1">
            <a:schemeClr val="accent1"/>
          </a:lnRef>
          <a:fillRef idx="3">
            <a:schemeClr val="accent1"/>
          </a:fillRef>
          <a:effectRef idx="2">
            <a:schemeClr val="accent1"/>
          </a:effectRef>
          <a:fontRef idx="minor">
            <a:schemeClr val="lt1"/>
          </a:fontRef>
        </p:style>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da-DK" b="1" dirty="0">
                <a:solidFill>
                  <a:schemeClr val="accent3"/>
                </a:solidFill>
                <a:latin typeface="Times New Roman" pitchFamily="18" charset="0"/>
                <a:ea typeface="楷体_GB2312" pitchFamily="49" charset="-122"/>
              </a:rPr>
              <a:t>求事件</a:t>
            </a:r>
            <a:r>
              <a:rPr lang="en-US" altLang="zh-CN" b="1" dirty="0" err="1">
                <a:solidFill>
                  <a:schemeClr val="accent3"/>
                </a:solidFill>
                <a:latin typeface="Times New Roman" pitchFamily="18" charset="0"/>
                <a:ea typeface="楷体_GB2312" pitchFamily="49" charset="-122"/>
              </a:rPr>
              <a:t>vj</a:t>
            </a:r>
            <a:r>
              <a:rPr lang="zh-CN" altLang="da-DK" b="1" dirty="0">
                <a:solidFill>
                  <a:schemeClr val="accent3"/>
                </a:solidFill>
                <a:latin typeface="Times New Roman" pitchFamily="18" charset="0"/>
                <a:ea typeface="楷体_GB2312" pitchFamily="49" charset="-122"/>
              </a:rPr>
              <a:t>的最早发生时间</a:t>
            </a:r>
            <a:r>
              <a:rPr lang="en-US" altLang="zh-CN" b="1" dirty="0" err="1">
                <a:solidFill>
                  <a:schemeClr val="accent3"/>
                </a:solidFill>
                <a:latin typeface="Times New Roman" pitchFamily="18" charset="0"/>
                <a:ea typeface="楷体_GB2312" pitchFamily="49" charset="-122"/>
              </a:rPr>
              <a:t>ev</a:t>
            </a:r>
            <a:r>
              <a:rPr lang="en-US" altLang="zh-CN" b="1" dirty="0">
                <a:solidFill>
                  <a:schemeClr val="accent3"/>
                </a:solidFill>
                <a:latin typeface="Times New Roman" pitchFamily="18" charset="0"/>
                <a:ea typeface="楷体_GB2312" pitchFamily="49" charset="-122"/>
              </a:rPr>
              <a:t>(j</a:t>
            </a:r>
            <a:r>
              <a:rPr lang="zh-CN" altLang="en-US" b="1" dirty="0">
                <a:solidFill>
                  <a:schemeClr val="accent3"/>
                </a:solidFill>
                <a:latin typeface="Times New Roman" pitchFamily="18" charset="0"/>
                <a:ea typeface="楷体_GB2312" pitchFamily="49" charset="-122"/>
              </a:rPr>
              <a:t>）是</a:t>
            </a:r>
            <a:r>
              <a:rPr kumimoji="1" lang="zh-CN" altLang="en-US" b="1" dirty="0">
                <a:solidFill>
                  <a:schemeClr val="bg1"/>
                </a:solidFill>
                <a:latin typeface="Times New Roman" pitchFamily="18" charset="0"/>
                <a:ea typeface="楷体_GB2312" pitchFamily="49" charset="-122"/>
              </a:rPr>
              <a:t>按拓扑有序的次序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79"/>
                                        </p:tgtEl>
                                        <p:attrNameLst>
                                          <p:attrName>style.visibility</p:attrName>
                                        </p:attrNameLst>
                                      </p:cBhvr>
                                      <p:to>
                                        <p:strVal val="visible"/>
                                      </p:to>
                                    </p:set>
                                    <p:anim calcmode="lin" valueType="num">
                                      <p:cBhvr additive="base">
                                        <p:cTn id="7" dur="500" fill="hold"/>
                                        <p:tgtEl>
                                          <p:spTgt spid="203779"/>
                                        </p:tgtEl>
                                        <p:attrNameLst>
                                          <p:attrName>ppt_x</p:attrName>
                                        </p:attrNameLst>
                                      </p:cBhvr>
                                      <p:tavLst>
                                        <p:tav tm="0">
                                          <p:val>
                                            <p:strVal val="#ppt_x"/>
                                          </p:val>
                                        </p:tav>
                                        <p:tav tm="100000">
                                          <p:val>
                                            <p:strVal val="#ppt_x"/>
                                          </p:val>
                                        </p:tav>
                                      </p:tavLst>
                                    </p:anim>
                                    <p:anim calcmode="lin" valueType="num">
                                      <p:cBhvr additive="base">
                                        <p:cTn id="8" dur="500" fill="hold"/>
                                        <p:tgtEl>
                                          <p:spTgt spid="203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3" name="Rectangle 2"/>
          <p:cNvSpPr>
            <a:spLocks noGrp="1" noChangeArrowheads="1"/>
          </p:cNvSpPr>
          <p:nvPr>
            <p:ph idx="1"/>
          </p:nvPr>
        </p:nvSpPr>
        <p:spPr>
          <a:xfrm>
            <a:off x="457200" y="44450"/>
            <a:ext cx="8435975" cy="6742113"/>
          </a:xfrm>
          <a:solidFill>
            <a:schemeClr val="bg1"/>
          </a:solidFill>
        </p:spPr>
        <p:txBody>
          <a:bodyPr/>
          <a:lstStyle/>
          <a:p>
            <a:pPr marL="533400" indent="-533400" eaLnBrk="1" hangingPunct="1">
              <a:buFont typeface="Wingdings" pitchFamily="2" charset="2"/>
              <a:buAutoNum type="arabicPeriod"/>
            </a:pPr>
            <a:r>
              <a:rPr lang="en-US" altLang="zh-CN" sz="1800" dirty="0" err="1" smtClean="0">
                <a:latin typeface="Times New Roman" pitchFamily="18" charset="0"/>
              </a:rPr>
              <a:t>int</a:t>
            </a:r>
            <a:r>
              <a:rPr lang="en-US" altLang="zh-CN" sz="1800" dirty="0" smtClean="0">
                <a:latin typeface="Times New Roman" pitchFamily="18" charset="0"/>
              </a:rPr>
              <a:t> </a:t>
            </a:r>
            <a:r>
              <a:rPr lang="en-US" altLang="zh-CN" sz="1800" dirty="0" err="1" smtClean="0">
                <a:latin typeface="Times New Roman" pitchFamily="18" charset="0"/>
              </a:rPr>
              <a:t>criticalpath</a:t>
            </a:r>
            <a:r>
              <a:rPr lang="en-US" altLang="zh-CN" sz="1800" dirty="0" smtClean="0">
                <a:latin typeface="Times New Roman" pitchFamily="18" charset="0"/>
              </a:rPr>
              <a:t>(</a:t>
            </a:r>
            <a:r>
              <a:rPr lang="en-US" altLang="zh-CN" sz="1800" dirty="0" err="1" smtClean="0">
                <a:latin typeface="Times New Roman" pitchFamily="18" charset="0"/>
              </a:rPr>
              <a:t>algraph</a:t>
            </a:r>
            <a:r>
              <a:rPr lang="en-US" altLang="zh-CN" sz="1800" dirty="0" smtClean="0">
                <a:latin typeface="Times New Roman" pitchFamily="18" charset="0"/>
              </a:rPr>
              <a:t> * </a:t>
            </a:r>
            <a:r>
              <a:rPr lang="en-US" altLang="zh-CN" sz="1800" dirty="0" err="1" smtClean="0">
                <a:latin typeface="Times New Roman" pitchFamily="18" charset="0"/>
              </a:rPr>
              <a:t>paoe</a:t>
            </a:r>
            <a:r>
              <a:rPr lang="en-US" altLang="zh-CN" sz="1800" dirty="0" smtClean="0">
                <a:latin typeface="Times New Roman" pitchFamily="18" charset="0"/>
              </a:rPr>
              <a:t>) { </a:t>
            </a:r>
            <a:r>
              <a:rPr lang="en-US" altLang="zh-CN" sz="1800" dirty="0" smtClean="0">
                <a:solidFill>
                  <a:srgbClr val="92D050"/>
                </a:solidFill>
                <a:latin typeface="Times New Roman" pitchFamily="18" charset="0"/>
              </a:rPr>
              <a:t>/*</a:t>
            </a:r>
            <a:r>
              <a:rPr lang="zh-CN" altLang="en-US" sz="1800" dirty="0" smtClean="0">
                <a:solidFill>
                  <a:srgbClr val="92D050"/>
                </a:solidFill>
                <a:latin typeface="Times New Roman" pitchFamily="18" charset="0"/>
              </a:rPr>
              <a:t>算法</a:t>
            </a:r>
            <a:r>
              <a:rPr lang="en-US" altLang="zh-CN" sz="1800" dirty="0" smtClean="0">
                <a:solidFill>
                  <a:srgbClr val="92D050"/>
                </a:solidFill>
                <a:latin typeface="Times New Roman" pitchFamily="18" charset="0"/>
              </a:rPr>
              <a:t>4.7  </a:t>
            </a:r>
            <a:r>
              <a:rPr lang="zh-CN" altLang="en-US" sz="1800" dirty="0" smtClean="0">
                <a:solidFill>
                  <a:srgbClr val="92D050"/>
                </a:solidFill>
                <a:latin typeface="Times New Roman" pitchFamily="18" charset="0"/>
              </a:rPr>
              <a:t>关键路径算法</a:t>
            </a:r>
            <a:r>
              <a:rPr lang="en-US" altLang="zh-CN" sz="1800" dirty="0" smtClean="0">
                <a:solidFill>
                  <a:srgbClr val="92D050"/>
                </a:solidFill>
                <a:latin typeface="Times New Roman" pitchFamily="18" charset="0"/>
              </a:rPr>
              <a:t>(P161) */</a:t>
            </a:r>
          </a:p>
          <a:p>
            <a:pPr marL="533400" indent="-533400" eaLnBrk="1" hangingPunct="1">
              <a:buFont typeface="Wingdings" pitchFamily="2" charset="2"/>
              <a:buAutoNum type="arabicPeriod"/>
            </a:pPr>
            <a:r>
              <a:rPr lang="en-US" altLang="zh-CN" sz="1800" dirty="0" smtClean="0">
                <a:latin typeface="Times New Roman" pitchFamily="18" charset="0"/>
              </a:rPr>
              <a:t>  ……</a:t>
            </a:r>
          </a:p>
          <a:p>
            <a:pPr marL="533400" indent="-533400" eaLnBrk="1" hangingPunct="1">
              <a:buFont typeface="Wingdings" pitchFamily="2" charset="2"/>
              <a:buAutoNum type="arabicPeriod"/>
            </a:pPr>
            <a:r>
              <a:rPr lang="en-US" altLang="zh-CN" sz="1800" dirty="0" smtClean="0">
                <a:latin typeface="Times New Roman" pitchFamily="18" charset="0"/>
              </a:rPr>
              <a:t>  if(</a:t>
            </a:r>
            <a:r>
              <a:rPr lang="en-US" altLang="zh-CN" sz="1800" dirty="0" err="1" smtClean="0">
                <a:latin typeface="Times New Roman" pitchFamily="18" charset="0"/>
              </a:rPr>
              <a:t>toposort</a:t>
            </a:r>
            <a:r>
              <a:rPr lang="en-US" altLang="zh-CN" sz="1800" dirty="0" smtClean="0">
                <a:latin typeface="Times New Roman" pitchFamily="18" charset="0"/>
              </a:rPr>
              <a:t>(</a:t>
            </a:r>
            <a:r>
              <a:rPr lang="en-US" altLang="zh-CN" sz="1800" dirty="0" err="1" smtClean="0">
                <a:latin typeface="Times New Roman" pitchFamily="18" charset="0"/>
              </a:rPr>
              <a:t>paoe</a:t>
            </a:r>
            <a:r>
              <a:rPr lang="en-US" altLang="zh-CN" sz="1800" dirty="0" smtClean="0">
                <a:latin typeface="Times New Roman" pitchFamily="18" charset="0"/>
              </a:rPr>
              <a:t>,&amp;</a:t>
            </a:r>
            <a:r>
              <a:rPr lang="en-US" altLang="zh-CN" sz="1800" dirty="0" err="1" smtClean="0">
                <a:latin typeface="Times New Roman" pitchFamily="18" charset="0"/>
              </a:rPr>
              <a:t>topo</a:t>
            </a:r>
            <a:r>
              <a:rPr lang="en-US" altLang="zh-CN" sz="1800" dirty="0" smtClean="0">
                <a:latin typeface="Times New Roman" pitchFamily="18" charset="0"/>
              </a:rPr>
              <a:t>)==0) return 0;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求</a:t>
            </a:r>
            <a:r>
              <a:rPr lang="en-US" altLang="zh-CN" sz="1800" dirty="0" smtClean="0">
                <a:solidFill>
                  <a:srgbClr val="92D050"/>
                </a:solidFill>
                <a:latin typeface="Times New Roman" pitchFamily="18" charset="0"/>
              </a:rPr>
              <a:t>AOE</a:t>
            </a:r>
            <a:r>
              <a:rPr lang="zh-CN" altLang="en-US" sz="1800" dirty="0" smtClean="0">
                <a:solidFill>
                  <a:srgbClr val="92D050"/>
                </a:solidFill>
                <a:latin typeface="Times New Roman" pitchFamily="18" charset="0"/>
              </a:rPr>
              <a:t>网的一个拓扑序列 *</a:t>
            </a:r>
            <a:r>
              <a:rPr lang="en-US" altLang="zh-CN" sz="1800" dirty="0" smtClean="0">
                <a:solidFill>
                  <a:srgbClr val="92D050"/>
                </a:solidFill>
                <a:latin typeface="Times New Roman" pitchFamily="18" charset="0"/>
              </a:rPr>
              <a:t>/</a:t>
            </a:r>
          </a:p>
          <a:p>
            <a:pPr marL="533400" indent="-533400" eaLnBrk="1" hangingPunct="1">
              <a:buFont typeface="Wingdings" pitchFamily="2" charset="2"/>
              <a:buAutoNum type="arabicPeriod"/>
            </a:pPr>
            <a:r>
              <a:rPr lang="en-US" altLang="zh-CN" sz="1800" dirty="0" smtClean="0">
                <a:latin typeface="Times New Roman" pitchFamily="18" charset="0"/>
              </a:rPr>
              <a:t>  for(i=0;i&lt;</a:t>
            </a:r>
            <a:r>
              <a:rPr lang="en-US" altLang="zh-CN" sz="1800" dirty="0" err="1" smtClean="0">
                <a:latin typeface="Times New Roman" pitchFamily="18" charset="0"/>
              </a:rPr>
              <a:t>paoe</a:t>
            </a:r>
            <a:r>
              <a:rPr lang="en-US" altLang="zh-CN" sz="1800" dirty="0" smtClean="0">
                <a:latin typeface="Times New Roman" pitchFamily="18" charset="0"/>
              </a:rPr>
              <a:t>-&gt;</a:t>
            </a:r>
            <a:r>
              <a:rPr lang="en-US" altLang="zh-CN" sz="1800" dirty="0" err="1" smtClean="0">
                <a:latin typeface="Times New Roman" pitchFamily="18" charset="0"/>
              </a:rPr>
              <a:t>vexnum;i</a:t>
            </a:r>
            <a:r>
              <a:rPr lang="en-US" altLang="zh-CN" sz="1800" dirty="0" smtClean="0">
                <a:latin typeface="Times New Roman" pitchFamily="18" charset="0"/>
              </a:rPr>
              <a:t>++)  </a:t>
            </a:r>
            <a:r>
              <a:rPr lang="en-US" altLang="zh-CN" sz="1800" dirty="0" err="1" smtClean="0">
                <a:latin typeface="Times New Roman" pitchFamily="18" charset="0"/>
              </a:rPr>
              <a:t>ev</a:t>
            </a:r>
            <a:r>
              <a:rPr lang="en-US" altLang="zh-CN" sz="1800" dirty="0" smtClean="0">
                <a:latin typeface="Times New Roman" pitchFamily="18" charset="0"/>
              </a:rPr>
              <a:t>[i]=0;</a:t>
            </a:r>
          </a:p>
          <a:p>
            <a:pPr marL="533400" indent="-533400" eaLnBrk="1" hangingPunct="1">
              <a:buFont typeface="Wingdings" pitchFamily="2" charset="2"/>
              <a:buAutoNum type="arabicPeriod"/>
            </a:pPr>
            <a:r>
              <a:rPr lang="en-US" altLang="zh-CN" sz="1800" dirty="0" smtClean="0">
                <a:latin typeface="Times New Roman" pitchFamily="18" charset="0"/>
              </a:rPr>
              <a:t>  for(k=0;k&lt;</a:t>
            </a:r>
            <a:r>
              <a:rPr lang="en-US" altLang="zh-CN" sz="1800" dirty="0" err="1" smtClean="0">
                <a:latin typeface="Times New Roman" pitchFamily="18" charset="0"/>
              </a:rPr>
              <a:t>paoe</a:t>
            </a:r>
            <a:r>
              <a:rPr lang="en-US" altLang="zh-CN" sz="1800" dirty="0" smtClean="0">
                <a:latin typeface="Times New Roman" pitchFamily="18" charset="0"/>
              </a:rPr>
              <a:t>-&gt;</a:t>
            </a:r>
            <a:r>
              <a:rPr lang="en-US" altLang="zh-CN" sz="1800" dirty="0" err="1" smtClean="0">
                <a:latin typeface="Times New Roman" pitchFamily="18" charset="0"/>
              </a:rPr>
              <a:t>vexnum;k</a:t>
            </a:r>
            <a:r>
              <a:rPr lang="en-US" altLang="zh-CN" sz="1800" dirty="0" smtClean="0">
                <a:latin typeface="Times New Roman" pitchFamily="18" charset="0"/>
              </a:rPr>
              <a:t>++)  {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正向</a:t>
            </a:r>
            <a:r>
              <a:rPr lang="zh-CN" altLang="da-DK" sz="1800" dirty="0" smtClean="0">
                <a:solidFill>
                  <a:srgbClr val="92D050"/>
                </a:solidFill>
                <a:latin typeface="Times New Roman" pitchFamily="18" charset="0"/>
              </a:rPr>
              <a:t>求事件</a:t>
            </a:r>
            <a:r>
              <a:rPr lang="en-US" altLang="zh-CN" sz="1800" dirty="0" err="1" smtClean="0">
                <a:solidFill>
                  <a:srgbClr val="92D050"/>
                </a:solidFill>
                <a:latin typeface="Times New Roman" pitchFamily="18" charset="0"/>
              </a:rPr>
              <a:t>vj</a:t>
            </a:r>
            <a:r>
              <a:rPr lang="zh-CN" altLang="da-DK" sz="1800" dirty="0" smtClean="0">
                <a:solidFill>
                  <a:srgbClr val="92D050"/>
                </a:solidFill>
                <a:latin typeface="Times New Roman" pitchFamily="18" charset="0"/>
              </a:rPr>
              <a:t>的最早发生时间</a:t>
            </a:r>
            <a:r>
              <a:rPr lang="en-US" altLang="zh-CN" sz="1800" dirty="0" err="1" smtClean="0">
                <a:solidFill>
                  <a:srgbClr val="92D050"/>
                </a:solidFill>
                <a:latin typeface="Times New Roman" pitchFamily="18" charset="0"/>
              </a:rPr>
              <a:t>ev</a:t>
            </a:r>
            <a:r>
              <a:rPr lang="en-US" altLang="zh-CN" sz="1800" dirty="0" smtClean="0">
                <a:solidFill>
                  <a:srgbClr val="92D050"/>
                </a:solidFill>
                <a:latin typeface="Times New Roman" pitchFamily="18" charset="0"/>
              </a:rPr>
              <a:t>(j)*/</a:t>
            </a:r>
          </a:p>
          <a:p>
            <a:pPr marL="533400" indent="-533400" eaLnBrk="1" hangingPunct="1">
              <a:buFont typeface="Wingdings" pitchFamily="2" charset="2"/>
              <a:buAutoNum type="arabicPeriod"/>
            </a:pPr>
            <a:r>
              <a:rPr lang="en-US" altLang="zh-CN" sz="1800" dirty="0" smtClean="0">
                <a:latin typeface="Times New Roman" pitchFamily="18" charset="0"/>
              </a:rPr>
              <a:t>        …… }</a:t>
            </a:r>
          </a:p>
          <a:p>
            <a:pPr marL="533400" indent="-533400" eaLnBrk="1" hangingPunct="1">
              <a:buFont typeface="Wingdings" pitchFamily="2" charset="2"/>
              <a:buAutoNum type="arabicPeriod"/>
            </a:pPr>
            <a:r>
              <a:rPr lang="en-US" altLang="zh-CN" sz="1800" dirty="0" smtClean="0">
                <a:latin typeface="Times New Roman" pitchFamily="18" charset="0"/>
              </a:rPr>
              <a:t>  for(i=0;i&lt;</a:t>
            </a:r>
            <a:r>
              <a:rPr lang="en-US" altLang="zh-CN" sz="1800" dirty="0" err="1" smtClean="0">
                <a:latin typeface="Times New Roman" pitchFamily="18" charset="0"/>
              </a:rPr>
              <a:t>paoe</a:t>
            </a:r>
            <a:r>
              <a:rPr lang="en-US" altLang="zh-CN" sz="1800" dirty="0" smtClean="0">
                <a:latin typeface="Times New Roman" pitchFamily="18" charset="0"/>
              </a:rPr>
              <a:t>-&gt;</a:t>
            </a:r>
            <a:r>
              <a:rPr lang="en-US" altLang="zh-CN" sz="1800" dirty="0" err="1" smtClean="0">
                <a:latin typeface="Times New Roman" pitchFamily="18" charset="0"/>
              </a:rPr>
              <a:t>vexnum;i</a:t>
            </a:r>
            <a:r>
              <a:rPr lang="en-US" altLang="zh-CN" sz="1800" dirty="0" smtClean="0">
                <a:latin typeface="Times New Roman" pitchFamily="18" charset="0"/>
              </a:rPr>
              <a:t>++) </a:t>
            </a:r>
            <a:r>
              <a:rPr lang="da-DK" altLang="zh-CN" sz="1800" dirty="0" smtClean="0">
                <a:latin typeface="Times New Roman" pitchFamily="18" charset="0"/>
              </a:rPr>
              <a:t>lv[i]=ev[paoe-&gt;vexnum-1]; </a:t>
            </a:r>
            <a:r>
              <a:rPr lang="en-US" altLang="zh-CN" sz="1800" dirty="0" smtClean="0">
                <a:latin typeface="Times New Roman" pitchFamily="18" charset="0"/>
              </a:rPr>
              <a:t> </a:t>
            </a:r>
          </a:p>
          <a:p>
            <a:pPr marL="533400" indent="-533400" eaLnBrk="1" hangingPunct="1">
              <a:buFont typeface="Wingdings" pitchFamily="2" charset="2"/>
              <a:buAutoNum type="arabicPeriod"/>
            </a:pPr>
            <a:r>
              <a:rPr lang="da-DK" altLang="zh-CN" sz="1800" dirty="0" smtClean="0">
                <a:latin typeface="Times New Roman" pitchFamily="18" charset="0"/>
              </a:rPr>
              <a:t>  for(k=paoe-&gt;vexnum-2;k&gt;=0;k--)</a:t>
            </a:r>
            <a:r>
              <a:rPr lang="en-US" altLang="zh-CN" sz="1800" dirty="0" smtClean="0">
                <a:latin typeface="Times New Roman" pitchFamily="18" charset="0"/>
              </a:rPr>
              <a:t> {</a:t>
            </a:r>
            <a:r>
              <a:rPr lang="en-US" altLang="zh-CN" sz="1800" dirty="0" smtClean="0">
                <a:solidFill>
                  <a:srgbClr val="92D050"/>
                </a:solidFill>
                <a:latin typeface="Times New Roman" pitchFamily="18" charset="0"/>
              </a:rPr>
              <a:t> /*</a:t>
            </a:r>
            <a:r>
              <a:rPr lang="zh-CN" altLang="en-US" sz="1800" dirty="0" smtClean="0">
                <a:solidFill>
                  <a:srgbClr val="92D050"/>
                </a:solidFill>
                <a:latin typeface="Times New Roman" pitchFamily="18" charset="0"/>
              </a:rPr>
              <a:t>逆向</a:t>
            </a:r>
            <a:r>
              <a:rPr lang="zh-CN" altLang="da-DK" sz="1800" dirty="0" smtClean="0">
                <a:solidFill>
                  <a:srgbClr val="92D050"/>
                </a:solidFill>
                <a:latin typeface="Times New Roman" pitchFamily="18" charset="0"/>
              </a:rPr>
              <a:t>求事件</a:t>
            </a:r>
            <a:r>
              <a:rPr lang="en-US" altLang="zh-CN" sz="1800" dirty="0" smtClean="0">
                <a:solidFill>
                  <a:srgbClr val="92D050"/>
                </a:solidFill>
                <a:latin typeface="Times New Roman" pitchFamily="18" charset="0"/>
              </a:rPr>
              <a:t>vi</a:t>
            </a:r>
            <a:r>
              <a:rPr lang="zh-CN" altLang="da-DK" sz="1800" dirty="0" smtClean="0">
                <a:solidFill>
                  <a:srgbClr val="92D050"/>
                </a:solidFill>
                <a:latin typeface="Times New Roman" pitchFamily="18" charset="0"/>
              </a:rPr>
              <a:t>的最迟发生时间</a:t>
            </a:r>
            <a:r>
              <a:rPr lang="en-US" altLang="zh-CN" sz="1800" dirty="0" smtClean="0">
                <a:solidFill>
                  <a:srgbClr val="92D050"/>
                </a:solidFill>
                <a:latin typeface="Times New Roman" pitchFamily="18" charset="0"/>
              </a:rPr>
              <a:t>lv(i)*/</a:t>
            </a:r>
          </a:p>
          <a:p>
            <a:pPr marL="533400" indent="-533400" eaLnBrk="1" hangingPunct="1">
              <a:buFont typeface="Wingdings" pitchFamily="2" charset="2"/>
              <a:buAutoNum type="arabicPeriod"/>
            </a:pPr>
            <a:r>
              <a:rPr lang="en-US" altLang="zh-CN" sz="1800" dirty="0" smtClean="0">
                <a:latin typeface="Times New Roman" pitchFamily="18" charset="0"/>
              </a:rPr>
              <a:t>      i=</a:t>
            </a:r>
            <a:r>
              <a:rPr lang="en-US" altLang="zh-CN" sz="1800" dirty="0" err="1" smtClean="0">
                <a:latin typeface="Times New Roman" pitchFamily="18" charset="0"/>
              </a:rPr>
              <a:t>topo.vexsno</a:t>
            </a:r>
            <a:r>
              <a:rPr lang="en-US" altLang="zh-CN" sz="1800" dirty="0" smtClean="0">
                <a:latin typeface="Times New Roman" pitchFamily="18" charset="0"/>
              </a:rPr>
              <a:t>[k];  </a:t>
            </a:r>
          </a:p>
          <a:p>
            <a:pPr marL="533400" indent="-533400" eaLnBrk="1" hangingPunct="1">
              <a:buFont typeface="Wingdings" pitchFamily="2" charset="2"/>
              <a:buAutoNum type="arabicPeriod"/>
            </a:pPr>
            <a:r>
              <a:rPr lang="en-US" altLang="zh-CN" sz="1800" dirty="0" smtClean="0">
                <a:latin typeface="Times New Roman" pitchFamily="18" charset="0"/>
              </a:rPr>
              <a:t>      p=</a:t>
            </a:r>
            <a:r>
              <a:rPr lang="en-US" altLang="zh-CN" sz="1800" dirty="0" err="1" smtClean="0">
                <a:latin typeface="Times New Roman" pitchFamily="18" charset="0"/>
              </a:rPr>
              <a:t>paoe</a:t>
            </a:r>
            <a:r>
              <a:rPr lang="en-US" altLang="zh-CN" sz="1800" dirty="0" smtClean="0">
                <a:latin typeface="Times New Roman" pitchFamily="18" charset="0"/>
              </a:rPr>
              <a:t>-&gt;vertices[i].</a:t>
            </a:r>
            <a:r>
              <a:rPr lang="en-US" altLang="zh-CN" sz="1800" dirty="0" err="1" smtClean="0">
                <a:latin typeface="Times New Roman" pitchFamily="18" charset="0"/>
              </a:rPr>
              <a:t>firstarc</a:t>
            </a:r>
            <a:r>
              <a:rPr lang="en-US" altLang="zh-CN" sz="1800" dirty="0" smtClean="0">
                <a:latin typeface="Times New Roman" pitchFamily="18" charset="0"/>
              </a:rPr>
              <a:t>;</a:t>
            </a:r>
          </a:p>
          <a:p>
            <a:pPr marL="533400" indent="-533400" eaLnBrk="1" hangingPunct="1">
              <a:buFont typeface="Wingdings" pitchFamily="2" charset="2"/>
              <a:buAutoNum type="arabicPeriod"/>
            </a:pPr>
            <a:r>
              <a:rPr lang="en-US" altLang="zh-CN" sz="1800" dirty="0" smtClean="0">
                <a:latin typeface="Times New Roman" pitchFamily="18" charset="0"/>
              </a:rPr>
              <a:t>      while(p!=NULL) { </a:t>
            </a:r>
          </a:p>
          <a:p>
            <a:pPr marL="533400" indent="-533400" eaLnBrk="1" hangingPunct="1">
              <a:buFont typeface="Wingdings" pitchFamily="2" charset="2"/>
              <a:buAutoNum type="arabicPeriod"/>
            </a:pPr>
            <a:r>
              <a:rPr lang="en-US" altLang="zh-CN" sz="1800" dirty="0" smtClean="0">
                <a:latin typeface="Times New Roman" pitchFamily="18" charset="0"/>
              </a:rPr>
              <a:t>          j=p-&gt;</a:t>
            </a:r>
            <a:r>
              <a:rPr lang="en-US" altLang="zh-CN" sz="1800" dirty="0" err="1" smtClean="0">
                <a:latin typeface="Times New Roman" pitchFamily="18" charset="0"/>
              </a:rPr>
              <a:t>adjvex</a:t>
            </a:r>
            <a:r>
              <a:rPr lang="en-US" altLang="zh-CN" sz="1800" dirty="0" smtClean="0">
                <a:latin typeface="Times New Roman" pitchFamily="18" charset="0"/>
              </a:rPr>
              <a:t>;</a:t>
            </a:r>
          </a:p>
          <a:p>
            <a:pPr marL="533400" indent="-533400" eaLnBrk="1" hangingPunct="1">
              <a:buFont typeface="Wingdings" pitchFamily="2" charset="2"/>
              <a:buAutoNum type="arabicPeriod"/>
            </a:pPr>
            <a:r>
              <a:rPr lang="en-US" altLang="zh-CN" sz="1800" dirty="0" smtClean="0">
                <a:latin typeface="Times New Roman" pitchFamily="18" charset="0"/>
              </a:rPr>
              <a:t>          if((lv[j]- p-&gt;weight)&lt;lv[i])  lv[i]=lv[j]- p-&gt;weight;</a:t>
            </a:r>
          </a:p>
          <a:p>
            <a:pPr marL="533400" indent="-533400" eaLnBrk="1" hangingPunct="1">
              <a:buFont typeface="Wingdings" pitchFamily="2" charset="2"/>
              <a:buAutoNum type="arabicPeriod"/>
            </a:pPr>
            <a:r>
              <a:rPr lang="en-US" altLang="zh-CN" sz="1800" dirty="0" smtClean="0">
                <a:latin typeface="Times New Roman" pitchFamily="18" charset="0"/>
              </a:rPr>
              <a:t>          p=p-&gt;</a:t>
            </a:r>
            <a:r>
              <a:rPr lang="en-US" altLang="zh-CN" sz="1800" dirty="0" err="1" smtClean="0">
                <a:latin typeface="Times New Roman" pitchFamily="18" charset="0"/>
              </a:rPr>
              <a:t>nextarc</a:t>
            </a:r>
            <a:r>
              <a:rPr lang="en-US" altLang="zh-CN" sz="1800" dirty="0" smtClean="0">
                <a:latin typeface="Times New Roman" pitchFamily="18" charset="0"/>
              </a:rPr>
              <a:t>; } }</a:t>
            </a:r>
          </a:p>
          <a:p>
            <a:pPr marL="533400" indent="-533400" eaLnBrk="1" hangingPunct="1">
              <a:buFont typeface="Wingdings" pitchFamily="2" charset="2"/>
              <a:buAutoNum type="arabicPeriod"/>
            </a:pPr>
            <a:r>
              <a:rPr lang="en-US" altLang="zh-CN" sz="1800" dirty="0" smtClean="0">
                <a:latin typeface="Times New Roman" pitchFamily="18" charset="0"/>
              </a:rPr>
              <a:t>  ……</a:t>
            </a:r>
          </a:p>
          <a:p>
            <a:pPr marL="533400" indent="-533400" eaLnBrk="1" hangingPunct="1">
              <a:buFont typeface="Wingdings" pitchFamily="2" charset="2"/>
              <a:buAutoNum type="arabicPeriod"/>
            </a:pPr>
            <a:r>
              <a:rPr lang="en-US" altLang="zh-CN" sz="1800" dirty="0" smtClean="0">
                <a:latin typeface="Times New Roman" pitchFamily="18" charset="0"/>
              </a:rPr>
              <a:t> return 1; }</a:t>
            </a:r>
          </a:p>
        </p:txBody>
      </p:sp>
      <p:sp>
        <p:nvSpPr>
          <p:cNvPr id="5"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204803" name="Text Box 3"/>
          <p:cNvSpPr txBox="1">
            <a:spLocks noChangeArrowheads="1"/>
          </p:cNvSpPr>
          <p:nvPr/>
        </p:nvSpPr>
        <p:spPr bwMode="auto">
          <a:xfrm>
            <a:off x="4427538" y="5013325"/>
            <a:ext cx="4321175" cy="641350"/>
          </a:xfrm>
          <a:prstGeom prst="rect">
            <a:avLst/>
          </a:prstGeom>
          <a:ln/>
          <a:extLst/>
        </p:spPr>
        <p:style>
          <a:lnRef idx="1">
            <a:schemeClr val="accent1"/>
          </a:lnRef>
          <a:fillRef idx="3">
            <a:schemeClr val="accent1"/>
          </a:fillRef>
          <a:effectRef idx="2">
            <a:schemeClr val="accent1"/>
          </a:effectRef>
          <a:fontRef idx="minor">
            <a:schemeClr val="lt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AutoNum type="arabicPeriod"/>
            </a:pPr>
            <a:r>
              <a:rPr lang="zh-CN" altLang="da-DK" b="1" dirty="0">
                <a:latin typeface="Times New Roman" pitchFamily="18" charset="0"/>
                <a:ea typeface="楷体_GB2312" pitchFamily="49" charset="-122"/>
              </a:rPr>
              <a:t>求事件</a:t>
            </a:r>
            <a:r>
              <a:rPr lang="en-US" altLang="zh-CN" b="1" dirty="0" err="1">
                <a:latin typeface="Times New Roman" pitchFamily="18" charset="0"/>
                <a:ea typeface="楷体_GB2312" pitchFamily="49" charset="-122"/>
              </a:rPr>
              <a:t>vj</a:t>
            </a:r>
            <a:r>
              <a:rPr lang="zh-CN" altLang="da-DK" b="1" dirty="0">
                <a:latin typeface="Times New Roman" pitchFamily="18" charset="0"/>
                <a:ea typeface="楷体_GB2312" pitchFamily="49" charset="-122"/>
              </a:rPr>
              <a:t>的最迟发生时间</a:t>
            </a:r>
            <a:r>
              <a:rPr lang="en-US" altLang="zh-CN" b="1" dirty="0">
                <a:latin typeface="Times New Roman" pitchFamily="18" charset="0"/>
                <a:ea typeface="楷体_GB2312" pitchFamily="49" charset="-122"/>
              </a:rPr>
              <a:t>lv(j</a:t>
            </a:r>
            <a:r>
              <a:rPr lang="zh-CN" altLang="en-US" b="1" dirty="0">
                <a:latin typeface="Times New Roman" pitchFamily="18" charset="0"/>
                <a:ea typeface="楷体_GB2312" pitchFamily="49" charset="-122"/>
              </a:rPr>
              <a:t>）是</a:t>
            </a:r>
            <a:r>
              <a:rPr kumimoji="1" lang="zh-CN" altLang="en-US" b="1" dirty="0">
                <a:solidFill>
                  <a:srgbClr val="0000FF"/>
                </a:solidFill>
                <a:latin typeface="Times New Roman" pitchFamily="18" charset="0"/>
                <a:ea typeface="楷体_GB2312" pitchFamily="49" charset="-122"/>
              </a:rPr>
              <a:t>按拓扑</a:t>
            </a:r>
            <a:r>
              <a:rPr kumimoji="1" lang="zh-CN" altLang="en-US" b="1" dirty="0">
                <a:solidFill>
                  <a:srgbClr val="FF0000"/>
                </a:solidFill>
                <a:latin typeface="Times New Roman" pitchFamily="18" charset="0"/>
                <a:ea typeface="楷体_GB2312" pitchFamily="49" charset="-122"/>
              </a:rPr>
              <a:t>逆序</a:t>
            </a:r>
            <a:r>
              <a:rPr kumimoji="1" lang="zh-CN" altLang="en-US" b="1" dirty="0">
                <a:solidFill>
                  <a:srgbClr val="0000FF"/>
                </a:solidFill>
                <a:latin typeface="Times New Roman" pitchFamily="18" charset="0"/>
                <a:ea typeface="楷体_GB2312" pitchFamily="49" charset="-122"/>
              </a:rPr>
              <a:t>的次序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 calcmode="lin" valueType="num">
                                      <p:cBhvr additive="base">
                                        <p:cTn id="7" dur="500" fill="hold"/>
                                        <p:tgtEl>
                                          <p:spTgt spid="204803"/>
                                        </p:tgtEl>
                                        <p:attrNameLst>
                                          <p:attrName>ppt_x</p:attrName>
                                        </p:attrNameLst>
                                      </p:cBhvr>
                                      <p:tavLst>
                                        <p:tav tm="0">
                                          <p:val>
                                            <p:strVal val="#ppt_x"/>
                                          </p:val>
                                        </p:tav>
                                        <p:tav tm="100000">
                                          <p:val>
                                            <p:strVal val="#ppt_x"/>
                                          </p:val>
                                        </p:tav>
                                      </p:tavLst>
                                    </p:anim>
                                    <p:anim calcmode="lin" valueType="num">
                                      <p:cBhvr additive="base">
                                        <p:cTn id="8" dur="500" fill="hold"/>
                                        <p:tgtEl>
                                          <p:spTgt spid="204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2"/>
          <p:cNvSpPr>
            <a:spLocks noGrp="1" noChangeArrowheads="1"/>
          </p:cNvSpPr>
          <p:nvPr>
            <p:ph idx="1"/>
          </p:nvPr>
        </p:nvSpPr>
        <p:spPr>
          <a:xfrm>
            <a:off x="179388" y="44450"/>
            <a:ext cx="8686800" cy="6742113"/>
          </a:xfrm>
          <a:solidFill>
            <a:schemeClr val="bg1"/>
          </a:solidFill>
        </p:spPr>
        <p:txBody>
          <a:bodyPr>
            <a:normAutofit lnSpcReduction="10000"/>
          </a:bodyPr>
          <a:lstStyle/>
          <a:p>
            <a:pPr eaLnBrk="1" hangingPunct="1">
              <a:lnSpc>
                <a:spcPct val="80000"/>
              </a:lnSpc>
              <a:buFont typeface="Wingdings" pitchFamily="2" charset="2"/>
              <a:buAutoNum type="arabicPeriod"/>
            </a:pP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criticalpath</a:t>
            </a:r>
            <a:r>
              <a:rPr lang="en-US" altLang="zh-CN" sz="2000" dirty="0" smtClean="0">
                <a:latin typeface="Times New Roman" pitchFamily="18" charset="0"/>
              </a:rPr>
              <a:t>(</a:t>
            </a:r>
            <a:r>
              <a:rPr lang="en-US" altLang="zh-CN" sz="2000" dirty="0" err="1" smtClean="0">
                <a:latin typeface="Times New Roman" pitchFamily="18" charset="0"/>
              </a:rPr>
              <a:t>algraph</a:t>
            </a:r>
            <a:r>
              <a:rPr lang="en-US" altLang="zh-CN" sz="2000" dirty="0" smtClean="0">
                <a:latin typeface="Times New Roman" pitchFamily="18" charset="0"/>
              </a:rPr>
              <a:t> * </a:t>
            </a:r>
            <a:r>
              <a:rPr lang="en-US" altLang="zh-CN" sz="2000" dirty="0" err="1" smtClean="0">
                <a:latin typeface="Times New Roman" pitchFamily="18" charset="0"/>
              </a:rPr>
              <a:t>paoe</a:t>
            </a:r>
            <a:r>
              <a:rPr lang="en-US" altLang="zh-CN" sz="2000" dirty="0" smtClean="0">
                <a:latin typeface="Times New Roman" pitchFamily="18" charset="0"/>
              </a:rPr>
              <a:t>) { </a:t>
            </a:r>
            <a:r>
              <a:rPr lang="en-US" altLang="zh-CN" sz="2000" dirty="0" smtClean="0">
                <a:solidFill>
                  <a:srgbClr val="92D050"/>
                </a:solidFill>
                <a:latin typeface="Times New Roman" pitchFamily="18" charset="0"/>
              </a:rPr>
              <a:t>/*</a:t>
            </a:r>
            <a:r>
              <a:rPr lang="zh-CN" altLang="en-US" sz="2000" dirty="0" smtClean="0">
                <a:solidFill>
                  <a:srgbClr val="92D050"/>
                </a:solidFill>
                <a:latin typeface="Times New Roman" pitchFamily="18" charset="0"/>
              </a:rPr>
              <a:t>算法</a:t>
            </a:r>
            <a:r>
              <a:rPr lang="en-US" altLang="zh-CN" sz="2000" dirty="0" smtClean="0">
                <a:solidFill>
                  <a:srgbClr val="92D050"/>
                </a:solidFill>
                <a:latin typeface="Times New Roman" pitchFamily="18" charset="0"/>
              </a:rPr>
              <a:t>4.7  </a:t>
            </a:r>
            <a:r>
              <a:rPr lang="zh-CN" altLang="en-US" sz="2000" dirty="0" smtClean="0">
                <a:solidFill>
                  <a:srgbClr val="92D050"/>
                </a:solidFill>
                <a:latin typeface="Times New Roman" pitchFamily="18" charset="0"/>
              </a:rPr>
              <a:t>关键路径算法</a:t>
            </a:r>
            <a:r>
              <a:rPr lang="en-US" altLang="zh-CN" sz="2000" dirty="0" smtClean="0">
                <a:solidFill>
                  <a:srgbClr val="92D050"/>
                </a:solidFill>
                <a:latin typeface="Times New Roman" pitchFamily="18" charset="0"/>
              </a:rPr>
              <a:t>(P161) */</a:t>
            </a:r>
          </a:p>
          <a:p>
            <a:pPr eaLnBrk="1" hangingPunct="1">
              <a:lnSpc>
                <a:spcPct val="80000"/>
              </a:lnSpc>
              <a:buFont typeface="Wingdings" pitchFamily="2" charset="2"/>
              <a:buAutoNum type="arabicPeriod"/>
            </a:pPr>
            <a:r>
              <a:rPr lang="en-US" altLang="zh-CN" sz="2000" dirty="0" smtClean="0">
                <a:latin typeface="Times New Roman" pitchFamily="18" charset="0"/>
              </a:rPr>
              <a:t>  ……</a:t>
            </a:r>
          </a:p>
          <a:p>
            <a:pPr eaLnBrk="1" hangingPunct="1">
              <a:lnSpc>
                <a:spcPct val="80000"/>
              </a:lnSpc>
              <a:buFont typeface="Wingdings" pitchFamily="2" charset="2"/>
              <a:buAutoNum type="arabicPeriod"/>
            </a:pPr>
            <a:r>
              <a:rPr lang="en-US" altLang="zh-CN" sz="2000" dirty="0" smtClean="0">
                <a:latin typeface="Times New Roman" pitchFamily="18" charset="0"/>
              </a:rPr>
              <a:t>  if(</a:t>
            </a:r>
            <a:r>
              <a:rPr lang="en-US" altLang="zh-CN" sz="2000" dirty="0" err="1" smtClean="0">
                <a:latin typeface="Times New Roman" pitchFamily="18" charset="0"/>
              </a:rPr>
              <a:t>toposort</a:t>
            </a:r>
            <a:r>
              <a:rPr lang="en-US" altLang="zh-CN" sz="2000" dirty="0" smtClean="0">
                <a:latin typeface="Times New Roman" pitchFamily="18" charset="0"/>
              </a:rPr>
              <a:t>(</a:t>
            </a:r>
            <a:r>
              <a:rPr lang="en-US" altLang="zh-CN" sz="2000" dirty="0" err="1" smtClean="0">
                <a:latin typeface="Times New Roman" pitchFamily="18" charset="0"/>
              </a:rPr>
              <a:t>paoe</a:t>
            </a:r>
            <a:r>
              <a:rPr lang="en-US" altLang="zh-CN" sz="2000" dirty="0" smtClean="0">
                <a:latin typeface="Times New Roman" pitchFamily="18" charset="0"/>
              </a:rPr>
              <a:t>,&amp;</a:t>
            </a:r>
            <a:r>
              <a:rPr lang="en-US" altLang="zh-CN" sz="2000" dirty="0" err="1" smtClean="0">
                <a:latin typeface="Times New Roman" pitchFamily="18" charset="0"/>
              </a:rPr>
              <a:t>topo</a:t>
            </a:r>
            <a:r>
              <a:rPr lang="en-US" altLang="zh-CN" sz="2000" dirty="0" smtClean="0">
                <a:latin typeface="Times New Roman" pitchFamily="18" charset="0"/>
              </a:rPr>
              <a:t>)==0) return 0;   </a:t>
            </a:r>
            <a:r>
              <a:rPr lang="en-US" altLang="zh-CN" sz="2000" dirty="0" smtClean="0">
                <a:solidFill>
                  <a:srgbClr val="92D050"/>
                </a:solidFill>
                <a:latin typeface="Times New Roman" pitchFamily="18" charset="0"/>
              </a:rPr>
              <a:t>/* </a:t>
            </a:r>
            <a:r>
              <a:rPr lang="zh-CN" altLang="en-US" sz="2000" dirty="0" smtClean="0">
                <a:solidFill>
                  <a:srgbClr val="92D050"/>
                </a:solidFill>
                <a:latin typeface="Times New Roman" pitchFamily="18" charset="0"/>
              </a:rPr>
              <a:t>求</a:t>
            </a:r>
            <a:r>
              <a:rPr lang="en-US" altLang="zh-CN" sz="2000" dirty="0" smtClean="0">
                <a:solidFill>
                  <a:srgbClr val="92D050"/>
                </a:solidFill>
                <a:latin typeface="Times New Roman" pitchFamily="18" charset="0"/>
              </a:rPr>
              <a:t>AOE</a:t>
            </a:r>
            <a:r>
              <a:rPr lang="zh-CN" altLang="en-US" sz="2000" dirty="0" smtClean="0">
                <a:solidFill>
                  <a:srgbClr val="92D050"/>
                </a:solidFill>
                <a:latin typeface="Times New Roman" pitchFamily="18" charset="0"/>
              </a:rPr>
              <a:t>网的一个拓扑序列 *</a:t>
            </a:r>
            <a:r>
              <a:rPr lang="en-US" altLang="zh-CN" sz="2000" dirty="0" smtClean="0">
                <a:solidFill>
                  <a:srgbClr val="92D050"/>
                </a:solidFill>
                <a:latin typeface="Times New Roman" pitchFamily="18" charset="0"/>
              </a:rPr>
              <a:t>/</a:t>
            </a:r>
          </a:p>
          <a:p>
            <a:pPr eaLnBrk="1" hangingPunct="1">
              <a:lnSpc>
                <a:spcPct val="80000"/>
              </a:lnSpc>
              <a:buFont typeface="Wingdings" pitchFamily="2" charset="2"/>
              <a:buAutoNum type="arabicPeriod"/>
            </a:pPr>
            <a:r>
              <a:rPr lang="en-US" altLang="zh-CN" sz="2000" dirty="0" smtClean="0">
                <a:latin typeface="Times New Roman" pitchFamily="18" charset="0"/>
              </a:rPr>
              <a:t>  for(i=0;i&lt;</a:t>
            </a:r>
            <a:r>
              <a:rPr lang="en-US" altLang="zh-CN" sz="2000" dirty="0" err="1" smtClean="0">
                <a:latin typeface="Times New Roman" pitchFamily="18" charset="0"/>
              </a:rPr>
              <a:t>paoe</a:t>
            </a:r>
            <a:r>
              <a:rPr lang="en-US" altLang="zh-CN" sz="2000" dirty="0" smtClean="0">
                <a:latin typeface="Times New Roman" pitchFamily="18" charset="0"/>
              </a:rPr>
              <a:t>-&gt;</a:t>
            </a:r>
            <a:r>
              <a:rPr lang="en-US" altLang="zh-CN" sz="2000" dirty="0" err="1" smtClean="0">
                <a:latin typeface="Times New Roman" pitchFamily="18" charset="0"/>
              </a:rPr>
              <a:t>vexnum;i</a:t>
            </a:r>
            <a:r>
              <a:rPr lang="en-US" altLang="zh-CN" sz="2000" dirty="0" smtClean="0">
                <a:latin typeface="Times New Roman" pitchFamily="18" charset="0"/>
              </a:rPr>
              <a:t>++)  </a:t>
            </a:r>
            <a:r>
              <a:rPr lang="en-US" altLang="zh-CN" sz="2000" dirty="0" err="1" smtClean="0">
                <a:latin typeface="Times New Roman" pitchFamily="18" charset="0"/>
              </a:rPr>
              <a:t>ev</a:t>
            </a:r>
            <a:r>
              <a:rPr lang="en-US" altLang="zh-CN" sz="2000" dirty="0" smtClean="0">
                <a:latin typeface="Times New Roman" pitchFamily="18" charset="0"/>
              </a:rPr>
              <a:t>[i]=0;</a:t>
            </a:r>
          </a:p>
          <a:p>
            <a:pPr eaLnBrk="1" hangingPunct="1">
              <a:lnSpc>
                <a:spcPct val="80000"/>
              </a:lnSpc>
              <a:buFont typeface="Wingdings" pitchFamily="2" charset="2"/>
              <a:buAutoNum type="arabicPeriod"/>
            </a:pPr>
            <a:r>
              <a:rPr lang="en-US" altLang="zh-CN" sz="2000" dirty="0" smtClean="0">
                <a:latin typeface="Times New Roman" pitchFamily="18" charset="0"/>
              </a:rPr>
              <a:t>  for(k=0;k&lt;</a:t>
            </a:r>
            <a:r>
              <a:rPr lang="en-US" altLang="zh-CN" sz="2000" dirty="0" err="1" smtClean="0">
                <a:latin typeface="Times New Roman" pitchFamily="18" charset="0"/>
              </a:rPr>
              <a:t>paoe</a:t>
            </a:r>
            <a:r>
              <a:rPr lang="en-US" altLang="zh-CN" sz="2000" dirty="0" smtClean="0">
                <a:latin typeface="Times New Roman" pitchFamily="18" charset="0"/>
              </a:rPr>
              <a:t>-&gt;</a:t>
            </a:r>
            <a:r>
              <a:rPr lang="en-US" altLang="zh-CN" sz="2000" dirty="0" err="1" smtClean="0">
                <a:latin typeface="Times New Roman" pitchFamily="18" charset="0"/>
              </a:rPr>
              <a:t>vexnum;k</a:t>
            </a:r>
            <a:r>
              <a:rPr lang="en-US" altLang="zh-CN" sz="2000" dirty="0" smtClean="0">
                <a:latin typeface="Times New Roman" pitchFamily="18" charset="0"/>
              </a:rPr>
              <a:t>++)  { </a:t>
            </a:r>
            <a:r>
              <a:rPr lang="en-US" altLang="zh-CN" sz="2000" dirty="0" smtClean="0">
                <a:solidFill>
                  <a:srgbClr val="92D050"/>
                </a:solidFill>
                <a:latin typeface="Times New Roman" pitchFamily="18" charset="0"/>
              </a:rPr>
              <a:t> /*</a:t>
            </a:r>
            <a:r>
              <a:rPr lang="zh-CN" altLang="en-US" sz="2000" dirty="0" smtClean="0">
                <a:solidFill>
                  <a:srgbClr val="92D050"/>
                </a:solidFill>
                <a:latin typeface="Times New Roman" pitchFamily="18" charset="0"/>
              </a:rPr>
              <a:t>正向</a:t>
            </a:r>
            <a:r>
              <a:rPr lang="zh-CN" altLang="da-DK" sz="2000" dirty="0" smtClean="0">
                <a:solidFill>
                  <a:srgbClr val="92D050"/>
                </a:solidFill>
                <a:latin typeface="Times New Roman" pitchFamily="18" charset="0"/>
              </a:rPr>
              <a:t>求事件</a:t>
            </a:r>
            <a:r>
              <a:rPr lang="en-US" altLang="zh-CN" sz="2000" dirty="0" err="1" smtClean="0">
                <a:solidFill>
                  <a:srgbClr val="92D050"/>
                </a:solidFill>
                <a:latin typeface="Times New Roman" pitchFamily="18" charset="0"/>
              </a:rPr>
              <a:t>vj</a:t>
            </a:r>
            <a:r>
              <a:rPr lang="zh-CN" altLang="da-DK" sz="2000" dirty="0" smtClean="0">
                <a:solidFill>
                  <a:srgbClr val="92D050"/>
                </a:solidFill>
                <a:latin typeface="Times New Roman" pitchFamily="18" charset="0"/>
              </a:rPr>
              <a:t>的最早发生时间</a:t>
            </a:r>
            <a:r>
              <a:rPr lang="en-US" altLang="zh-CN" sz="2000" dirty="0" err="1" smtClean="0">
                <a:solidFill>
                  <a:srgbClr val="92D050"/>
                </a:solidFill>
                <a:latin typeface="Times New Roman" pitchFamily="18" charset="0"/>
              </a:rPr>
              <a:t>ev</a:t>
            </a:r>
            <a:r>
              <a:rPr lang="en-US" altLang="zh-CN" sz="2000" dirty="0" smtClean="0">
                <a:solidFill>
                  <a:srgbClr val="92D050"/>
                </a:solidFill>
                <a:latin typeface="Times New Roman" pitchFamily="18" charset="0"/>
              </a:rPr>
              <a:t>(j)*/</a:t>
            </a:r>
          </a:p>
          <a:p>
            <a:pPr eaLnBrk="1" hangingPunct="1">
              <a:lnSpc>
                <a:spcPct val="80000"/>
              </a:lnSpc>
              <a:buFont typeface="Wingdings" pitchFamily="2" charset="2"/>
              <a:buAutoNum type="arabicPeriod"/>
            </a:pPr>
            <a:r>
              <a:rPr lang="en-US" altLang="zh-CN" sz="2000" dirty="0" smtClean="0">
                <a:latin typeface="Times New Roman" pitchFamily="18" charset="0"/>
              </a:rPr>
              <a:t>       …… }</a:t>
            </a:r>
          </a:p>
          <a:p>
            <a:pPr eaLnBrk="1" hangingPunct="1">
              <a:lnSpc>
                <a:spcPct val="80000"/>
              </a:lnSpc>
              <a:buFont typeface="Wingdings" pitchFamily="2" charset="2"/>
              <a:buAutoNum type="arabicPeriod"/>
            </a:pPr>
            <a:r>
              <a:rPr lang="en-US" altLang="zh-CN" sz="2000" dirty="0" smtClean="0">
                <a:latin typeface="Times New Roman" pitchFamily="18" charset="0"/>
              </a:rPr>
              <a:t>  for(i=0;i&lt;</a:t>
            </a:r>
            <a:r>
              <a:rPr lang="en-US" altLang="zh-CN" sz="2000" dirty="0" err="1" smtClean="0">
                <a:latin typeface="Times New Roman" pitchFamily="18" charset="0"/>
              </a:rPr>
              <a:t>paoe</a:t>
            </a:r>
            <a:r>
              <a:rPr lang="en-US" altLang="zh-CN" sz="2000" dirty="0" smtClean="0">
                <a:latin typeface="Times New Roman" pitchFamily="18" charset="0"/>
              </a:rPr>
              <a:t>-&gt;</a:t>
            </a:r>
            <a:r>
              <a:rPr lang="en-US" altLang="zh-CN" sz="2000" dirty="0" err="1" smtClean="0">
                <a:latin typeface="Times New Roman" pitchFamily="18" charset="0"/>
              </a:rPr>
              <a:t>vexnum;i</a:t>
            </a:r>
            <a:r>
              <a:rPr lang="en-US" altLang="zh-CN" sz="2000" dirty="0" smtClean="0">
                <a:latin typeface="Times New Roman" pitchFamily="18" charset="0"/>
              </a:rPr>
              <a:t>++) </a:t>
            </a:r>
            <a:r>
              <a:rPr lang="da-DK" altLang="zh-CN" sz="2000" dirty="0" smtClean="0">
                <a:latin typeface="Times New Roman" pitchFamily="18" charset="0"/>
              </a:rPr>
              <a:t>lv[i]=ev[paoe-&gt;vexnum-1]; </a:t>
            </a:r>
            <a:r>
              <a:rPr lang="en-US" altLang="zh-CN" sz="2000" dirty="0" smtClean="0">
                <a:latin typeface="Times New Roman" pitchFamily="18" charset="0"/>
              </a:rPr>
              <a:t> </a:t>
            </a:r>
          </a:p>
          <a:p>
            <a:pPr eaLnBrk="1" hangingPunct="1">
              <a:lnSpc>
                <a:spcPct val="80000"/>
              </a:lnSpc>
              <a:buFont typeface="Wingdings" pitchFamily="2" charset="2"/>
              <a:buAutoNum type="arabicPeriod"/>
            </a:pPr>
            <a:r>
              <a:rPr lang="da-DK" altLang="zh-CN" sz="2000" dirty="0" smtClean="0">
                <a:latin typeface="Times New Roman" pitchFamily="18" charset="0"/>
              </a:rPr>
              <a:t>  for(k=paoe-&gt;vexnum-2;k&gt;=0;k--)</a:t>
            </a:r>
            <a:r>
              <a:rPr lang="en-US" altLang="zh-CN" sz="2000" dirty="0" smtClean="0">
                <a:latin typeface="Times New Roman" pitchFamily="18" charset="0"/>
              </a:rPr>
              <a:t> { </a:t>
            </a:r>
            <a:r>
              <a:rPr lang="en-US" altLang="zh-CN" sz="2000" dirty="0" smtClean="0">
                <a:solidFill>
                  <a:srgbClr val="92D050"/>
                </a:solidFill>
                <a:latin typeface="Times New Roman" pitchFamily="18" charset="0"/>
              </a:rPr>
              <a:t>/*</a:t>
            </a:r>
            <a:r>
              <a:rPr lang="zh-CN" altLang="en-US" sz="2000" dirty="0" smtClean="0">
                <a:solidFill>
                  <a:srgbClr val="92D050"/>
                </a:solidFill>
                <a:latin typeface="Times New Roman" pitchFamily="18" charset="0"/>
              </a:rPr>
              <a:t>逆向</a:t>
            </a:r>
            <a:r>
              <a:rPr lang="zh-CN" altLang="da-DK" sz="2000" dirty="0" smtClean="0">
                <a:solidFill>
                  <a:srgbClr val="92D050"/>
                </a:solidFill>
                <a:latin typeface="Times New Roman" pitchFamily="18" charset="0"/>
              </a:rPr>
              <a:t>求事件</a:t>
            </a:r>
            <a:r>
              <a:rPr lang="en-US" altLang="zh-CN" sz="2000" dirty="0" smtClean="0">
                <a:solidFill>
                  <a:srgbClr val="92D050"/>
                </a:solidFill>
                <a:latin typeface="Times New Roman" pitchFamily="18" charset="0"/>
              </a:rPr>
              <a:t>vi</a:t>
            </a:r>
            <a:r>
              <a:rPr lang="zh-CN" altLang="da-DK" sz="2000" dirty="0" smtClean="0">
                <a:solidFill>
                  <a:srgbClr val="92D050"/>
                </a:solidFill>
                <a:latin typeface="Times New Roman" pitchFamily="18" charset="0"/>
              </a:rPr>
              <a:t>的最迟发生时间</a:t>
            </a:r>
            <a:r>
              <a:rPr lang="en-US" altLang="zh-CN" sz="2000" dirty="0" smtClean="0">
                <a:latin typeface="Times New Roman" pitchFamily="18" charset="0"/>
              </a:rPr>
              <a:t>lv(j)*/</a:t>
            </a:r>
          </a:p>
          <a:p>
            <a:pPr eaLnBrk="1" hangingPunct="1">
              <a:lnSpc>
                <a:spcPct val="80000"/>
              </a:lnSpc>
              <a:buFont typeface="Wingdings" pitchFamily="2" charset="2"/>
              <a:buAutoNum type="arabicPeriod"/>
            </a:pPr>
            <a:r>
              <a:rPr lang="en-US" altLang="zh-CN" sz="2000" dirty="0" smtClean="0">
                <a:latin typeface="Times New Roman" pitchFamily="18" charset="0"/>
              </a:rPr>
              <a:t>      …… }</a:t>
            </a:r>
          </a:p>
          <a:p>
            <a:pPr eaLnBrk="1" hangingPunct="1">
              <a:lnSpc>
                <a:spcPct val="80000"/>
              </a:lnSpc>
              <a:buFont typeface="Wingdings" pitchFamily="2" charset="2"/>
              <a:buAutoNum type="arabicPeriod"/>
            </a:pPr>
            <a:r>
              <a:rPr lang="en-US" altLang="zh-CN" sz="2000" dirty="0" smtClean="0">
                <a:latin typeface="Times New Roman" pitchFamily="18" charset="0"/>
              </a:rPr>
              <a:t>  k=0;</a:t>
            </a:r>
          </a:p>
          <a:p>
            <a:pPr eaLnBrk="1" hangingPunct="1">
              <a:lnSpc>
                <a:spcPct val="80000"/>
              </a:lnSpc>
              <a:buFont typeface="Wingdings" pitchFamily="2" charset="2"/>
              <a:buAutoNum type="arabicPeriod"/>
            </a:pPr>
            <a:r>
              <a:rPr lang="en-US" altLang="zh-CN" sz="2000" dirty="0" smtClean="0">
                <a:latin typeface="Times New Roman" pitchFamily="18" charset="0"/>
              </a:rPr>
              <a:t>  for(i=0;i&lt;</a:t>
            </a:r>
            <a:r>
              <a:rPr lang="en-US" altLang="zh-CN" sz="2000" dirty="0" err="1" smtClean="0">
                <a:latin typeface="Times New Roman" pitchFamily="18" charset="0"/>
              </a:rPr>
              <a:t>paoe</a:t>
            </a:r>
            <a:r>
              <a:rPr lang="en-US" altLang="zh-CN" sz="2000" dirty="0" smtClean="0">
                <a:latin typeface="Times New Roman" pitchFamily="18" charset="0"/>
              </a:rPr>
              <a:t>-&gt;</a:t>
            </a:r>
            <a:r>
              <a:rPr lang="en-US" altLang="zh-CN" sz="2000" dirty="0" err="1" smtClean="0">
                <a:latin typeface="Times New Roman" pitchFamily="18" charset="0"/>
              </a:rPr>
              <a:t>vexnum;i</a:t>
            </a:r>
            <a:r>
              <a:rPr lang="en-US" altLang="zh-CN" sz="2000" dirty="0" smtClean="0">
                <a:latin typeface="Times New Roman" pitchFamily="18" charset="0"/>
              </a:rPr>
              <a:t>++)  { </a:t>
            </a:r>
            <a:r>
              <a:rPr lang="en-US" altLang="zh-CN" sz="2000" dirty="0" smtClean="0">
                <a:solidFill>
                  <a:srgbClr val="92D050"/>
                </a:solidFill>
                <a:latin typeface="Times New Roman" pitchFamily="18" charset="0"/>
              </a:rPr>
              <a:t>/*</a:t>
            </a:r>
            <a:r>
              <a:rPr lang="zh-CN" altLang="da-DK" sz="2000" dirty="0" smtClean="0">
                <a:solidFill>
                  <a:srgbClr val="92D050"/>
                </a:solidFill>
                <a:latin typeface="Times New Roman" pitchFamily="18" charset="0"/>
              </a:rPr>
              <a:t>求活动</a:t>
            </a:r>
            <a:r>
              <a:rPr lang="en-US" altLang="zh-CN" sz="2000" dirty="0" err="1" smtClean="0">
                <a:solidFill>
                  <a:srgbClr val="92D050"/>
                </a:solidFill>
                <a:latin typeface="Times New Roman" pitchFamily="18" charset="0"/>
              </a:rPr>
              <a:t>ak</a:t>
            </a:r>
            <a:r>
              <a:rPr lang="zh-CN" altLang="da-DK" sz="2000" dirty="0" smtClean="0">
                <a:solidFill>
                  <a:srgbClr val="92D050"/>
                </a:solidFill>
                <a:latin typeface="Times New Roman" pitchFamily="18" charset="0"/>
              </a:rPr>
              <a:t>的最早开始时间</a:t>
            </a:r>
            <a:r>
              <a:rPr lang="en-US" altLang="zh-CN" sz="2000" dirty="0" smtClean="0">
                <a:solidFill>
                  <a:srgbClr val="92D050"/>
                </a:solidFill>
                <a:latin typeface="Times New Roman" pitchFamily="18" charset="0"/>
              </a:rPr>
              <a:t>e(k)</a:t>
            </a:r>
            <a:r>
              <a:rPr lang="zh-CN" altLang="da-DK" sz="2000" dirty="0" smtClean="0">
                <a:solidFill>
                  <a:srgbClr val="92D050"/>
                </a:solidFill>
                <a:latin typeface="Times New Roman" pitchFamily="18" charset="0"/>
              </a:rPr>
              <a:t>和最晚开始时间</a:t>
            </a:r>
            <a:r>
              <a:rPr lang="en-US" altLang="zh-CN" sz="2000" dirty="0" smtClean="0">
                <a:solidFill>
                  <a:srgbClr val="92D050"/>
                </a:solidFill>
                <a:latin typeface="Times New Roman" pitchFamily="18" charset="0"/>
              </a:rPr>
              <a:t>l(k) */</a:t>
            </a:r>
          </a:p>
          <a:p>
            <a:pPr eaLnBrk="1" hangingPunct="1">
              <a:lnSpc>
                <a:spcPct val="80000"/>
              </a:lnSpc>
              <a:buFont typeface="Wingdings" pitchFamily="2" charset="2"/>
              <a:buAutoNum type="arabicPeriod"/>
            </a:pPr>
            <a:r>
              <a:rPr lang="en-US" altLang="zh-CN" sz="2000" dirty="0" smtClean="0">
                <a:latin typeface="Times New Roman" pitchFamily="18" charset="0"/>
              </a:rPr>
              <a:t>      p=</a:t>
            </a:r>
            <a:r>
              <a:rPr lang="en-US" altLang="zh-CN" sz="2000" dirty="0" err="1" smtClean="0">
                <a:latin typeface="Times New Roman" pitchFamily="18" charset="0"/>
              </a:rPr>
              <a:t>paoe</a:t>
            </a:r>
            <a:r>
              <a:rPr lang="en-US" altLang="zh-CN" sz="2000" dirty="0" smtClean="0">
                <a:latin typeface="Times New Roman" pitchFamily="18" charset="0"/>
              </a:rPr>
              <a:t>-&gt;vertices[i].</a:t>
            </a:r>
            <a:r>
              <a:rPr lang="en-US" altLang="zh-CN" sz="2000" dirty="0" err="1" smtClean="0">
                <a:latin typeface="Times New Roman" pitchFamily="18" charset="0"/>
              </a:rPr>
              <a:t>firstarc</a:t>
            </a:r>
            <a:r>
              <a:rPr lang="en-US" altLang="zh-CN" sz="2000" dirty="0" smtClean="0">
                <a:latin typeface="Times New Roman" pitchFamily="18" charset="0"/>
              </a:rPr>
              <a:t>;</a:t>
            </a:r>
          </a:p>
          <a:p>
            <a:pPr eaLnBrk="1" hangingPunct="1">
              <a:lnSpc>
                <a:spcPct val="80000"/>
              </a:lnSpc>
              <a:buFont typeface="Wingdings" pitchFamily="2" charset="2"/>
              <a:buAutoNum type="arabicPeriod"/>
            </a:pPr>
            <a:r>
              <a:rPr lang="en-US" altLang="zh-CN" sz="2000" dirty="0" smtClean="0">
                <a:latin typeface="Times New Roman" pitchFamily="18" charset="0"/>
              </a:rPr>
              <a:t>      while(p!=NULL) {</a:t>
            </a:r>
          </a:p>
          <a:p>
            <a:pPr eaLnBrk="1" hangingPunct="1">
              <a:lnSpc>
                <a:spcPct val="80000"/>
              </a:lnSpc>
              <a:buFont typeface="Wingdings" pitchFamily="2" charset="2"/>
              <a:buAutoNum type="arabicPeriod"/>
            </a:pPr>
            <a:r>
              <a:rPr lang="en-US" altLang="zh-CN" sz="2000" dirty="0" smtClean="0">
                <a:latin typeface="Times New Roman" pitchFamily="18" charset="0"/>
              </a:rPr>
              <a:t>           j=p-&gt;</a:t>
            </a:r>
            <a:r>
              <a:rPr lang="en-US" altLang="zh-CN" sz="2000" dirty="0" err="1" smtClean="0">
                <a:latin typeface="Times New Roman" pitchFamily="18" charset="0"/>
              </a:rPr>
              <a:t>adjvex</a:t>
            </a:r>
            <a:r>
              <a:rPr lang="en-US" altLang="zh-CN" sz="2000" dirty="0" smtClean="0">
                <a:latin typeface="Times New Roman" pitchFamily="18" charset="0"/>
              </a:rPr>
              <a:t>;  e[k]=</a:t>
            </a:r>
            <a:r>
              <a:rPr lang="en-US" altLang="zh-CN" sz="2000" dirty="0" err="1" smtClean="0">
                <a:latin typeface="Times New Roman" pitchFamily="18" charset="0"/>
              </a:rPr>
              <a:t>ev</a:t>
            </a:r>
            <a:r>
              <a:rPr lang="en-US" altLang="zh-CN" sz="2000" dirty="0" smtClean="0">
                <a:latin typeface="Times New Roman" pitchFamily="18" charset="0"/>
              </a:rPr>
              <a:t>[i];  l[k]=lv[j]- p-&gt;weight;</a:t>
            </a:r>
          </a:p>
          <a:p>
            <a:pPr eaLnBrk="1" hangingPunct="1">
              <a:lnSpc>
                <a:spcPct val="80000"/>
              </a:lnSpc>
              <a:buFont typeface="Wingdings" pitchFamily="2" charset="2"/>
              <a:buAutoNum type="arabicPeriod"/>
            </a:pPr>
            <a:r>
              <a:rPr lang="en-US" altLang="zh-CN" sz="2000" dirty="0" smtClean="0">
                <a:latin typeface="Times New Roman" pitchFamily="18" charset="0"/>
              </a:rPr>
              <a:t>           if(e[k]==l[k])  </a:t>
            </a:r>
            <a:r>
              <a:rPr lang="en-US" altLang="zh-CN" sz="2000" dirty="0" err="1" smtClean="0">
                <a:latin typeface="Times New Roman" pitchFamily="18" charset="0"/>
              </a:rPr>
              <a:t>printf</a:t>
            </a:r>
            <a:r>
              <a:rPr lang="en-US" altLang="zh-CN" sz="2000" dirty="0" smtClean="0">
                <a:latin typeface="Times New Roman" pitchFamily="18" charset="0"/>
              </a:rPr>
              <a:t>(“&lt;v%2d,v%2d&gt;,”,</a:t>
            </a:r>
            <a:r>
              <a:rPr lang="en-US" altLang="zh-CN" sz="2000" dirty="0" err="1" smtClean="0">
                <a:latin typeface="Times New Roman" pitchFamily="18" charset="0"/>
              </a:rPr>
              <a:t>i,j</a:t>
            </a:r>
            <a:r>
              <a:rPr lang="en-US" altLang="zh-CN" sz="2000" dirty="0" smtClean="0">
                <a:latin typeface="Times New Roman" pitchFamily="18" charset="0"/>
              </a:rPr>
              <a:t>);</a:t>
            </a:r>
          </a:p>
          <a:p>
            <a:pPr eaLnBrk="1" hangingPunct="1">
              <a:lnSpc>
                <a:spcPct val="80000"/>
              </a:lnSpc>
              <a:buFont typeface="Wingdings" pitchFamily="2" charset="2"/>
              <a:buAutoNum type="arabicPeriod"/>
            </a:pPr>
            <a:r>
              <a:rPr lang="en-US" altLang="zh-CN" sz="2000" dirty="0" smtClean="0">
                <a:latin typeface="Times New Roman" pitchFamily="18" charset="0"/>
              </a:rPr>
              <a:t>           k++;  p=p-&gt;</a:t>
            </a:r>
            <a:r>
              <a:rPr lang="en-US" altLang="zh-CN" sz="2000" dirty="0" err="1" smtClean="0">
                <a:latin typeface="Times New Roman" pitchFamily="18" charset="0"/>
              </a:rPr>
              <a:t>nextarc</a:t>
            </a:r>
            <a:r>
              <a:rPr lang="en-US" altLang="zh-CN" sz="2000" dirty="0" smtClean="0">
                <a:latin typeface="Times New Roman" pitchFamily="18" charset="0"/>
              </a:rPr>
              <a:t>; } }</a:t>
            </a:r>
          </a:p>
          <a:p>
            <a:pPr eaLnBrk="1" hangingPunct="1">
              <a:lnSpc>
                <a:spcPct val="80000"/>
              </a:lnSpc>
              <a:buFont typeface="Wingdings" pitchFamily="2" charset="2"/>
              <a:buAutoNum type="arabicPeriod"/>
            </a:pPr>
            <a:r>
              <a:rPr lang="en-US" altLang="zh-CN" sz="2000" dirty="0" smtClean="0">
                <a:latin typeface="Times New Roman" pitchFamily="18" charset="0"/>
              </a:rPr>
              <a:t> </a:t>
            </a:r>
            <a:r>
              <a:rPr lang="en-US" altLang="zh-CN" sz="2000" dirty="0" err="1" smtClean="0">
                <a:latin typeface="Times New Roman" pitchFamily="18" charset="0"/>
              </a:rPr>
              <a:t>printf</a:t>
            </a:r>
            <a:r>
              <a:rPr lang="en-US" altLang="zh-CN" sz="2000" dirty="0" smtClean="0">
                <a:latin typeface="Times New Roman" pitchFamily="18" charset="0"/>
              </a:rPr>
              <a:t>(“\n”);</a:t>
            </a:r>
          </a:p>
          <a:p>
            <a:pPr eaLnBrk="1" hangingPunct="1">
              <a:lnSpc>
                <a:spcPct val="80000"/>
              </a:lnSpc>
              <a:buFont typeface="Wingdings" pitchFamily="2" charset="2"/>
              <a:buAutoNum type="arabicPeriod"/>
            </a:pPr>
            <a:r>
              <a:rPr lang="en-US" altLang="zh-CN" sz="2000" dirty="0" smtClean="0">
                <a:latin typeface="Times New Roman" pitchFamily="18" charset="0"/>
              </a:rPr>
              <a:t> return 1;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Rot="1" noChangeArrowheads="1"/>
          </p:cNvSpPr>
          <p:nvPr>
            <p:ph type="title"/>
          </p:nvPr>
        </p:nvSpPr>
        <p:spPr>
          <a:xfrm>
            <a:off x="-972616" y="0"/>
            <a:ext cx="8540750" cy="1143000"/>
          </a:xfrm>
        </p:spPr>
        <p:txBody>
          <a:bodyPr/>
          <a:lstStyle/>
          <a:p>
            <a:pPr eaLnBrk="1" hangingPunct="1">
              <a:defRPr/>
            </a:pPr>
            <a:r>
              <a:rPr lang="zh-CN" altLang="en-US" sz="3200" b="0" dirty="0" smtClean="0"/>
              <a:t>图的应用</a:t>
            </a:r>
            <a:r>
              <a:rPr lang="en-US" altLang="zh-CN" sz="3200" b="0" dirty="0" smtClean="0"/>
              <a:t>- </a:t>
            </a:r>
            <a:r>
              <a:rPr lang="zh-CN" altLang="en-US" sz="3200" b="0" dirty="0" smtClean="0"/>
              <a:t>拓扑排序</a:t>
            </a:r>
            <a:r>
              <a:rPr kumimoji="1" lang="en-US" altLang="zh-CN" sz="3200" dirty="0" smtClean="0">
                <a:effectLst>
                  <a:outerShdw blurRad="38100" dist="38100" dir="2700000" algn="tl">
                    <a:srgbClr val="C0C0C0"/>
                  </a:outerShdw>
                </a:effectLst>
              </a:rPr>
              <a:t>topological sort</a:t>
            </a:r>
          </a:p>
        </p:txBody>
      </p:sp>
      <p:sp>
        <p:nvSpPr>
          <p:cNvPr id="171013" name="Text Box 5"/>
          <p:cNvSpPr txBox="1">
            <a:spLocks noChangeArrowheads="1"/>
          </p:cNvSpPr>
          <p:nvPr/>
        </p:nvSpPr>
        <p:spPr bwMode="auto">
          <a:xfrm>
            <a:off x="654992" y="1628800"/>
            <a:ext cx="85105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zh-CN" sz="2800" b="1" dirty="0">
                <a:effectLst>
                  <a:outerShdw blurRad="38100" dist="38100" dir="2700000" algn="tl">
                    <a:srgbClr val="C0C0C0"/>
                  </a:outerShdw>
                </a:effectLst>
                <a:latin typeface="幼圆" pitchFamily="49" charset="-122"/>
                <a:ea typeface="幼圆" pitchFamily="49" charset="-122"/>
              </a:rPr>
              <a:t>拓扑排序是一种对非线性结构的有向图进行线性化的重要手段</a:t>
            </a:r>
            <a:r>
              <a:rPr kumimoji="1" lang="zh-CN" altLang="en-US" sz="2800" b="1" dirty="0">
                <a:effectLst>
                  <a:outerShdw blurRad="38100" dist="38100" dir="2700000" algn="tl">
                    <a:srgbClr val="C0C0C0"/>
                  </a:outerShdw>
                </a:effectLst>
                <a:latin typeface="幼圆" pitchFamily="49" charset="-122"/>
                <a:ea typeface="幼圆" pitchFamily="49" charset="-122"/>
              </a:rPr>
              <a:t>。</a:t>
            </a:r>
          </a:p>
        </p:txBody>
      </p:sp>
      <p:sp>
        <p:nvSpPr>
          <p:cNvPr id="171016" name="Text Box 8"/>
          <p:cNvSpPr txBox="1">
            <a:spLocks noChangeArrowheads="1"/>
          </p:cNvSpPr>
          <p:nvPr/>
        </p:nvSpPr>
        <p:spPr bwMode="auto">
          <a:xfrm>
            <a:off x="654992" y="3060750"/>
            <a:ext cx="7989888"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2800" b="1" dirty="0">
                <a:latin typeface="幼圆" pitchFamily="49" charset="-122"/>
                <a:ea typeface="幼圆" pitchFamily="49" charset="-122"/>
              </a:rPr>
              <a:t>检查有向图中是否存在回路的方法之一，是对 有向图进行拓扑排序。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6"/>
                                        </p:tgtEl>
                                        <p:attrNameLst>
                                          <p:attrName>style.visibility</p:attrName>
                                        </p:attrNameLst>
                                      </p:cBhvr>
                                      <p:to>
                                        <p:strVal val="visible"/>
                                      </p:to>
                                    </p:set>
                                    <p:animEffect transition="in" filter="box(out)">
                                      <p:cBhvr>
                                        <p:cTn id="7" dur="500"/>
                                        <p:tgtEl>
                                          <p:spTgt spid="171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schemeClr>
        </a:solidFill>
        <a:effectLst/>
      </p:bgPr>
    </p:bg>
    <p:spTree>
      <p:nvGrpSpPr>
        <p:cNvPr id="1" name=""/>
        <p:cNvGrpSpPr/>
        <p:nvPr/>
      </p:nvGrpSpPr>
      <p:grpSpPr>
        <a:xfrm>
          <a:off x="0" y="0"/>
          <a:ext cx="0" cy="0"/>
          <a:chOff x="0" y="0"/>
          <a:chExt cx="0" cy="0"/>
        </a:xfrm>
      </p:grpSpPr>
      <p:sp>
        <p:nvSpPr>
          <p:cNvPr id="7173" name="Rectangle 4"/>
          <p:cNvSpPr>
            <a:spLocks noGrp="1" noRot="1" noChangeArrowheads="1"/>
          </p:cNvSpPr>
          <p:nvPr>
            <p:ph type="title"/>
          </p:nvPr>
        </p:nvSpPr>
        <p:spPr>
          <a:xfrm>
            <a:off x="495300" y="-315913"/>
            <a:ext cx="8540750" cy="1143001"/>
          </a:xfrm>
          <a:noFill/>
        </p:spPr>
        <p:txBody>
          <a:bodyPr/>
          <a:lstStyle/>
          <a:p>
            <a:pPr algn="l" eaLnBrk="1" hangingPunct="1"/>
            <a:r>
              <a:rPr lang="zh-CN" altLang="en-US" b="0" dirty="0" smtClean="0">
                <a:solidFill>
                  <a:schemeClr val="bg1"/>
                </a:solidFill>
              </a:rPr>
              <a:t>图的应用</a:t>
            </a:r>
            <a:r>
              <a:rPr lang="en-US" altLang="zh-CN" b="0" dirty="0" smtClean="0">
                <a:solidFill>
                  <a:schemeClr val="bg1"/>
                </a:solidFill>
              </a:rPr>
              <a:t>-</a:t>
            </a:r>
            <a:r>
              <a:rPr lang="zh-CN" altLang="en-US" b="0" dirty="0" smtClean="0">
                <a:solidFill>
                  <a:schemeClr val="bg1"/>
                </a:solidFill>
              </a:rPr>
              <a:t>拓扑排序</a:t>
            </a:r>
          </a:p>
        </p:txBody>
      </p:sp>
      <p:sp>
        <p:nvSpPr>
          <p:cNvPr id="39"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717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EF5C4D7-8575-4F73-A742-982651D07AE4}" type="slidenum">
              <a:rPr lang="en-US" altLang="zh-CN"/>
              <a:pPr eaLnBrk="1" hangingPunct="1"/>
              <a:t>4</a:t>
            </a:fld>
            <a:endParaRPr lang="en-US" altLang="zh-CN"/>
          </a:p>
        </p:txBody>
      </p:sp>
      <p:sp>
        <p:nvSpPr>
          <p:cNvPr id="7174" name="Text Box 5"/>
          <p:cNvSpPr txBox="1">
            <a:spLocks noChangeArrowheads="1"/>
          </p:cNvSpPr>
          <p:nvPr/>
        </p:nvSpPr>
        <p:spPr bwMode="auto">
          <a:xfrm>
            <a:off x="684213" y="908720"/>
            <a:ext cx="81359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solidFill>
                  <a:schemeClr val="bg1"/>
                </a:solidFill>
                <a:latin typeface="幼圆" pitchFamily="49" charset="-122"/>
                <a:ea typeface="幼圆" pitchFamily="49" charset="-122"/>
              </a:rPr>
              <a:t>1</a:t>
            </a:r>
            <a:r>
              <a:rPr kumimoji="1" lang="zh-CN" altLang="zh-CN" sz="2800" b="1" dirty="0">
                <a:solidFill>
                  <a:schemeClr val="bg1"/>
                </a:solidFill>
                <a:latin typeface="幼圆" pitchFamily="49" charset="-122"/>
                <a:ea typeface="幼圆" pitchFamily="49" charset="-122"/>
              </a:rPr>
              <a:t>、</a:t>
            </a:r>
            <a:r>
              <a:rPr kumimoji="1" lang="en-US" altLang="zh-CN" sz="2800" b="1" dirty="0">
                <a:solidFill>
                  <a:schemeClr val="bg1"/>
                </a:solidFill>
                <a:latin typeface="幼圆" pitchFamily="49" charset="-122"/>
                <a:ea typeface="幼圆" pitchFamily="49" charset="-122"/>
              </a:rPr>
              <a:t>AOV</a:t>
            </a:r>
            <a:r>
              <a:rPr kumimoji="1" lang="zh-CN" altLang="zh-CN" sz="2800" b="1" dirty="0">
                <a:solidFill>
                  <a:schemeClr val="bg1"/>
                </a:solidFill>
                <a:latin typeface="幼圆" pitchFamily="49" charset="-122"/>
                <a:ea typeface="幼圆" pitchFamily="49" charset="-122"/>
              </a:rPr>
              <a:t>网(</a:t>
            </a:r>
            <a:r>
              <a:rPr kumimoji="1" lang="en-US" altLang="zh-CN" sz="2800" b="1" dirty="0">
                <a:solidFill>
                  <a:schemeClr val="bg1"/>
                </a:solidFill>
                <a:latin typeface="幼圆" pitchFamily="49" charset="-122"/>
                <a:ea typeface="幼圆" pitchFamily="49" charset="-122"/>
              </a:rPr>
              <a:t>Activity on vertex network)</a:t>
            </a:r>
          </a:p>
          <a:p>
            <a:r>
              <a:rPr kumimoji="1" lang="en-US" altLang="zh-CN" sz="2800" b="1" dirty="0">
                <a:solidFill>
                  <a:schemeClr val="bg1"/>
                </a:solidFill>
                <a:latin typeface="幼圆" pitchFamily="49" charset="-122"/>
                <a:ea typeface="幼圆" pitchFamily="49" charset="-122"/>
              </a:rPr>
              <a:t>    </a:t>
            </a:r>
            <a:r>
              <a:rPr kumimoji="1" lang="zh-CN" altLang="zh-CN" sz="2800" b="1" dirty="0">
                <a:solidFill>
                  <a:schemeClr val="bg1"/>
                </a:solidFill>
                <a:latin typeface="幼圆" pitchFamily="49" charset="-122"/>
                <a:ea typeface="幼圆" pitchFamily="49" charset="-122"/>
              </a:rPr>
              <a:t>一个有向图可用来表示一个施工流程图、一个产品生产流程图、或一个程序框图等。</a:t>
            </a:r>
            <a:endParaRPr kumimoji="1" lang="zh-CN" altLang="en-US" sz="2800" b="1" dirty="0">
              <a:solidFill>
                <a:schemeClr val="bg1"/>
              </a:solidFill>
              <a:latin typeface="幼圆" pitchFamily="49" charset="-122"/>
              <a:ea typeface="幼圆" pitchFamily="49" charset="-122"/>
            </a:endParaRPr>
          </a:p>
        </p:txBody>
      </p:sp>
      <p:sp>
        <p:nvSpPr>
          <p:cNvPr id="172039" name="Oval 7"/>
          <p:cNvSpPr>
            <a:spLocks noChangeArrowheads="1"/>
          </p:cNvSpPr>
          <p:nvPr/>
        </p:nvSpPr>
        <p:spPr bwMode="auto">
          <a:xfrm>
            <a:off x="1676400" y="3305908"/>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dirty="0" smtClean="0">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dirty="0" smtClean="0">
                <a:solidFill>
                  <a:srgbClr val="000018"/>
                </a:solidFill>
                <a:effectLst>
                  <a:outerShdw blurRad="38100" dist="38100" dir="2700000" algn="tl">
                    <a:srgbClr val="000000"/>
                  </a:outerShdw>
                </a:effectLst>
                <a:latin typeface="幼圆" pitchFamily="49" charset="-122"/>
                <a:ea typeface="幼圆" pitchFamily="49" charset="-122"/>
              </a:rPr>
              <a:t>1</a:t>
            </a:r>
            <a:endParaRPr kumimoji="1" lang="en-US" altLang="zh-CN" sz="4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0" name="Oval 8"/>
          <p:cNvSpPr>
            <a:spLocks noChangeArrowheads="1"/>
          </p:cNvSpPr>
          <p:nvPr/>
        </p:nvSpPr>
        <p:spPr bwMode="auto">
          <a:xfrm>
            <a:off x="2706572" y="4126523"/>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5</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1" name="Oval 9"/>
          <p:cNvSpPr>
            <a:spLocks noChangeArrowheads="1"/>
          </p:cNvSpPr>
          <p:nvPr/>
        </p:nvSpPr>
        <p:spPr bwMode="auto">
          <a:xfrm>
            <a:off x="2706572" y="3716215"/>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dirty="0">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dirty="0">
                <a:solidFill>
                  <a:srgbClr val="000018"/>
                </a:solidFill>
                <a:effectLst>
                  <a:outerShdw blurRad="38100" dist="38100" dir="2700000" algn="tl">
                    <a:srgbClr val="000000"/>
                  </a:outerShdw>
                </a:effectLst>
                <a:latin typeface="幼圆" pitchFamily="49" charset="-122"/>
                <a:ea typeface="幼圆" pitchFamily="49" charset="-122"/>
              </a:rPr>
              <a:t>4</a:t>
            </a:r>
            <a:endParaRPr kumimoji="1" lang="en-US" altLang="zh-CN" sz="4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2" name="Oval 10"/>
          <p:cNvSpPr>
            <a:spLocks noChangeArrowheads="1"/>
          </p:cNvSpPr>
          <p:nvPr/>
        </p:nvSpPr>
        <p:spPr bwMode="auto">
          <a:xfrm>
            <a:off x="2706572" y="4700954"/>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6</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3" name="Oval 11"/>
          <p:cNvSpPr>
            <a:spLocks noChangeArrowheads="1"/>
          </p:cNvSpPr>
          <p:nvPr/>
        </p:nvSpPr>
        <p:spPr bwMode="auto">
          <a:xfrm>
            <a:off x="1676400" y="4208585"/>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2</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4" name="Oval 12"/>
          <p:cNvSpPr>
            <a:spLocks noChangeArrowheads="1"/>
          </p:cNvSpPr>
          <p:nvPr/>
        </p:nvSpPr>
        <p:spPr bwMode="auto">
          <a:xfrm>
            <a:off x="2843928" y="2895600"/>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dirty="0">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dirty="0">
                <a:solidFill>
                  <a:srgbClr val="000018"/>
                </a:solidFill>
                <a:effectLst>
                  <a:outerShdw blurRad="38100" dist="38100" dir="2700000" algn="tl">
                    <a:srgbClr val="000000"/>
                  </a:outerShdw>
                </a:effectLst>
                <a:latin typeface="幼圆" pitchFamily="49" charset="-122"/>
                <a:ea typeface="幼圆" pitchFamily="49" charset="-122"/>
              </a:rPr>
              <a:t>3</a:t>
            </a:r>
            <a:endParaRPr kumimoji="1" lang="en-US" altLang="zh-CN" sz="4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7194" name="Line 13"/>
          <p:cNvSpPr>
            <a:spLocks noChangeShapeType="1"/>
          </p:cNvSpPr>
          <p:nvPr/>
        </p:nvSpPr>
        <p:spPr bwMode="auto">
          <a:xfrm flipV="1">
            <a:off x="1951112" y="3059723"/>
            <a:ext cx="892815" cy="32824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195" name="Line 14"/>
          <p:cNvSpPr>
            <a:spLocks noChangeShapeType="1"/>
          </p:cNvSpPr>
          <p:nvPr/>
        </p:nvSpPr>
        <p:spPr bwMode="auto">
          <a:xfrm>
            <a:off x="3118640" y="3059723"/>
            <a:ext cx="824137" cy="0"/>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47" name="Oval 15"/>
          <p:cNvSpPr>
            <a:spLocks noChangeArrowheads="1"/>
          </p:cNvSpPr>
          <p:nvPr/>
        </p:nvSpPr>
        <p:spPr bwMode="auto">
          <a:xfrm>
            <a:off x="3942778" y="2895600"/>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dirty="0">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dirty="0">
                <a:solidFill>
                  <a:srgbClr val="000018"/>
                </a:solidFill>
                <a:effectLst>
                  <a:outerShdw blurRad="38100" dist="38100" dir="2700000" algn="tl">
                    <a:srgbClr val="000000"/>
                  </a:outerShdw>
                </a:effectLst>
                <a:latin typeface="幼圆" pitchFamily="49" charset="-122"/>
                <a:ea typeface="幼圆" pitchFamily="49" charset="-122"/>
              </a:rPr>
              <a:t>8</a:t>
            </a:r>
            <a:endParaRPr kumimoji="1" lang="en-US" altLang="zh-CN" sz="4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2048" name="Oval 16"/>
          <p:cNvSpPr>
            <a:spLocks noChangeArrowheads="1"/>
          </p:cNvSpPr>
          <p:nvPr/>
        </p:nvSpPr>
        <p:spPr bwMode="auto">
          <a:xfrm>
            <a:off x="3381906" y="3360615"/>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7</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7198" name="Line 17"/>
          <p:cNvSpPr>
            <a:spLocks noChangeShapeType="1"/>
          </p:cNvSpPr>
          <p:nvPr/>
        </p:nvSpPr>
        <p:spPr bwMode="auto">
          <a:xfrm>
            <a:off x="3049962" y="3223846"/>
            <a:ext cx="343391" cy="246185"/>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199" name="Line 18"/>
          <p:cNvSpPr>
            <a:spLocks noChangeShapeType="1"/>
          </p:cNvSpPr>
          <p:nvPr/>
        </p:nvSpPr>
        <p:spPr bwMode="auto">
          <a:xfrm flipV="1">
            <a:off x="3633726" y="3223846"/>
            <a:ext cx="412069" cy="246185"/>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0" name="Line 19"/>
          <p:cNvSpPr>
            <a:spLocks noChangeShapeType="1"/>
          </p:cNvSpPr>
          <p:nvPr/>
        </p:nvSpPr>
        <p:spPr bwMode="auto">
          <a:xfrm>
            <a:off x="3599387" y="3634154"/>
            <a:ext cx="480747" cy="164123"/>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52" name="Oval 20"/>
          <p:cNvSpPr>
            <a:spLocks noChangeArrowheads="1"/>
          </p:cNvSpPr>
          <p:nvPr/>
        </p:nvSpPr>
        <p:spPr bwMode="auto">
          <a:xfrm>
            <a:off x="4068688" y="3716215"/>
            <a:ext cx="274712" cy="32824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b="1" dirty="0">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dirty="0">
                <a:solidFill>
                  <a:srgbClr val="000018"/>
                </a:solidFill>
                <a:effectLst>
                  <a:outerShdw blurRad="38100" dist="38100" dir="2700000" algn="tl">
                    <a:srgbClr val="000000"/>
                  </a:outerShdw>
                </a:effectLst>
                <a:latin typeface="幼圆" pitchFamily="49" charset="-122"/>
                <a:ea typeface="幼圆" pitchFamily="49" charset="-122"/>
              </a:rPr>
              <a:t>9</a:t>
            </a:r>
            <a:endParaRPr kumimoji="1" lang="en-US" altLang="zh-CN" sz="4000" b="1" dirty="0">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7202" name="Line 21"/>
          <p:cNvSpPr>
            <a:spLocks noChangeShapeType="1"/>
          </p:cNvSpPr>
          <p:nvPr/>
        </p:nvSpPr>
        <p:spPr bwMode="auto">
          <a:xfrm>
            <a:off x="1951112" y="3552092"/>
            <a:ext cx="755459" cy="32824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3" name="Line 22"/>
          <p:cNvSpPr>
            <a:spLocks noChangeShapeType="1"/>
          </p:cNvSpPr>
          <p:nvPr/>
        </p:nvSpPr>
        <p:spPr bwMode="auto">
          <a:xfrm>
            <a:off x="2981284" y="3880338"/>
            <a:ext cx="1098850" cy="0"/>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4" name="Line 23"/>
          <p:cNvSpPr>
            <a:spLocks noChangeShapeType="1"/>
          </p:cNvSpPr>
          <p:nvPr/>
        </p:nvSpPr>
        <p:spPr bwMode="auto">
          <a:xfrm>
            <a:off x="1882434" y="3552092"/>
            <a:ext cx="824137" cy="738554"/>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5" name="Line 24"/>
          <p:cNvSpPr>
            <a:spLocks noChangeShapeType="1"/>
          </p:cNvSpPr>
          <p:nvPr/>
        </p:nvSpPr>
        <p:spPr bwMode="auto">
          <a:xfrm flipV="1">
            <a:off x="2981284" y="3962400"/>
            <a:ext cx="1098850" cy="32824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6" name="Line 25"/>
          <p:cNvSpPr>
            <a:spLocks noChangeShapeType="1"/>
          </p:cNvSpPr>
          <p:nvPr/>
        </p:nvSpPr>
        <p:spPr bwMode="auto">
          <a:xfrm>
            <a:off x="1951112" y="4372708"/>
            <a:ext cx="755459" cy="0"/>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7" name="Line 26"/>
          <p:cNvSpPr>
            <a:spLocks noChangeShapeType="1"/>
          </p:cNvSpPr>
          <p:nvPr/>
        </p:nvSpPr>
        <p:spPr bwMode="auto">
          <a:xfrm flipV="1">
            <a:off x="2843928" y="4454769"/>
            <a:ext cx="0" cy="246185"/>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7208" name="Line 27"/>
          <p:cNvSpPr>
            <a:spLocks noChangeShapeType="1"/>
          </p:cNvSpPr>
          <p:nvPr/>
        </p:nvSpPr>
        <p:spPr bwMode="auto">
          <a:xfrm>
            <a:off x="1951112" y="4454769"/>
            <a:ext cx="755459" cy="32824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60" name="Text Box 28"/>
          <p:cNvSpPr txBox="1">
            <a:spLocks noChangeArrowheads="1"/>
          </p:cNvSpPr>
          <p:nvPr/>
        </p:nvSpPr>
        <p:spPr bwMode="auto">
          <a:xfrm>
            <a:off x="4838700" y="2757488"/>
            <a:ext cx="1114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1" lang="zh-CN" altLang="en-US" b="1" dirty="0">
                <a:solidFill>
                  <a:schemeClr val="bg1"/>
                </a:solidFill>
                <a:effectLst>
                  <a:outerShdw blurRad="38100" dist="38100" dir="2700000" algn="tl">
                    <a:srgbClr val="C0C0C0"/>
                  </a:outerShdw>
                </a:effectLst>
                <a:latin typeface="幼圆" pitchFamily="49" charset="-122"/>
                <a:ea typeface="幼圆" pitchFamily="49" charset="-122"/>
              </a:rPr>
              <a:t>课程安排</a:t>
            </a:r>
            <a:endParaRPr kumimoji="1" lang="zh-CN" altLang="en-US" sz="2400" dirty="0">
              <a:solidFill>
                <a:schemeClr val="bg1"/>
              </a:solidFill>
              <a:latin typeface="幼圆" pitchFamily="49" charset="-122"/>
              <a:ea typeface="幼圆" pitchFamily="49" charset="-122"/>
            </a:endParaRPr>
          </a:p>
        </p:txBody>
      </p:sp>
      <p:grpSp>
        <p:nvGrpSpPr>
          <p:cNvPr id="172061" name="Group 29"/>
          <p:cNvGrpSpPr>
            <a:grpSpLocks/>
          </p:cNvGrpSpPr>
          <p:nvPr/>
        </p:nvGrpSpPr>
        <p:grpSpPr bwMode="auto">
          <a:xfrm>
            <a:off x="5562600" y="3200400"/>
            <a:ext cx="2743200" cy="1676400"/>
            <a:chOff x="4128" y="1584"/>
            <a:chExt cx="1192" cy="616"/>
          </a:xfrm>
        </p:grpSpPr>
        <p:sp>
          <p:nvSpPr>
            <p:cNvPr id="172062" name="Oval 30"/>
            <p:cNvSpPr>
              <a:spLocks noChangeArrowheads="1"/>
            </p:cNvSpPr>
            <p:nvPr/>
          </p:nvSpPr>
          <p:spPr bwMode="auto">
            <a:xfrm>
              <a:off x="4128" y="1584"/>
              <a:ext cx="384" cy="144"/>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sz="1600" b="1">
                  <a:solidFill>
                    <a:srgbClr val="000018"/>
                  </a:solidFill>
                  <a:effectLst>
                    <a:outerShdw blurRad="38100" dist="38100" dir="2700000" algn="tl">
                      <a:srgbClr val="000000"/>
                    </a:outerShdw>
                  </a:effectLst>
                  <a:latin typeface="幼圆" pitchFamily="49" charset="-122"/>
                  <a:ea typeface="幼圆" pitchFamily="49" charset="-122"/>
                </a:rPr>
                <a:t>Java</a:t>
              </a:r>
              <a:endParaRPr kumimoji="1" lang="en-US" altLang="zh-CN" sz="2400">
                <a:solidFill>
                  <a:srgbClr val="000018"/>
                </a:solidFill>
                <a:latin typeface="幼圆" pitchFamily="49" charset="-122"/>
                <a:ea typeface="幼圆" pitchFamily="49" charset="-122"/>
              </a:endParaRPr>
            </a:p>
          </p:txBody>
        </p:sp>
        <p:sp>
          <p:nvSpPr>
            <p:cNvPr id="7180" name="Line 31"/>
            <p:cNvSpPr>
              <a:spLocks noChangeShapeType="1"/>
            </p:cNvSpPr>
            <p:nvPr/>
          </p:nvSpPr>
          <p:spPr bwMode="auto">
            <a:xfrm>
              <a:off x="4480" y="1696"/>
              <a:ext cx="240" cy="9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64" name="Oval 32"/>
            <p:cNvSpPr>
              <a:spLocks noChangeArrowheads="1"/>
            </p:cNvSpPr>
            <p:nvPr/>
          </p:nvSpPr>
          <p:spPr bwMode="auto">
            <a:xfrm>
              <a:off x="4704" y="1728"/>
              <a:ext cx="240" cy="144"/>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sz="1600" b="1">
                  <a:solidFill>
                    <a:srgbClr val="000018"/>
                  </a:solidFill>
                  <a:effectLst>
                    <a:outerShdw blurRad="38100" dist="38100" dir="2700000" algn="tl">
                      <a:srgbClr val="000000"/>
                    </a:outerShdw>
                  </a:effectLst>
                  <a:latin typeface="幼圆" pitchFamily="49" charset="-122"/>
                  <a:ea typeface="幼圆" pitchFamily="49" charset="-122"/>
                </a:rPr>
                <a:t>DS</a:t>
              </a:r>
              <a:endParaRPr kumimoji="1" lang="en-US" altLang="zh-CN" sz="2400">
                <a:solidFill>
                  <a:srgbClr val="000018"/>
                </a:solidFill>
                <a:latin typeface="幼圆" pitchFamily="49" charset="-122"/>
                <a:ea typeface="幼圆" pitchFamily="49" charset="-122"/>
              </a:endParaRPr>
            </a:p>
          </p:txBody>
        </p:sp>
        <p:sp>
          <p:nvSpPr>
            <p:cNvPr id="7182" name="Line 33"/>
            <p:cNvSpPr>
              <a:spLocks noChangeShapeType="1"/>
            </p:cNvSpPr>
            <p:nvPr/>
          </p:nvSpPr>
          <p:spPr bwMode="auto">
            <a:xfrm>
              <a:off x="4928" y="1824"/>
              <a:ext cx="144" cy="9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66" name="Oval 34"/>
            <p:cNvSpPr>
              <a:spLocks noChangeArrowheads="1"/>
            </p:cNvSpPr>
            <p:nvPr/>
          </p:nvSpPr>
          <p:spPr bwMode="auto">
            <a:xfrm>
              <a:off x="5032" y="1896"/>
              <a:ext cx="288" cy="144"/>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sz="1400" b="1">
                  <a:solidFill>
                    <a:srgbClr val="000018"/>
                  </a:solidFill>
                  <a:effectLst>
                    <a:outerShdw blurRad="38100" dist="38100" dir="2700000" algn="tl">
                      <a:srgbClr val="000000"/>
                    </a:outerShdw>
                  </a:effectLst>
                  <a:latin typeface="幼圆" pitchFamily="49" charset="-122"/>
                  <a:ea typeface="幼圆" pitchFamily="49" charset="-122"/>
                </a:rPr>
                <a:t>Compiler</a:t>
              </a:r>
              <a:endParaRPr kumimoji="1" lang="en-US" altLang="zh-CN" sz="2400">
                <a:solidFill>
                  <a:srgbClr val="000018"/>
                </a:solidFill>
                <a:latin typeface="幼圆" pitchFamily="49" charset="-122"/>
                <a:ea typeface="幼圆" pitchFamily="49" charset="-122"/>
              </a:endParaRPr>
            </a:p>
          </p:txBody>
        </p:sp>
        <p:sp>
          <p:nvSpPr>
            <p:cNvPr id="7184" name="Line 35"/>
            <p:cNvSpPr>
              <a:spLocks noChangeShapeType="1"/>
            </p:cNvSpPr>
            <p:nvPr/>
          </p:nvSpPr>
          <p:spPr bwMode="auto">
            <a:xfrm>
              <a:off x="4800" y="1872"/>
              <a:ext cx="0" cy="240"/>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068" name="Oval 36"/>
            <p:cNvSpPr>
              <a:spLocks noChangeArrowheads="1"/>
            </p:cNvSpPr>
            <p:nvPr/>
          </p:nvSpPr>
          <p:spPr bwMode="auto">
            <a:xfrm>
              <a:off x="4680" y="2104"/>
              <a:ext cx="240" cy="9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sz="1400" b="1">
                  <a:solidFill>
                    <a:srgbClr val="000018"/>
                  </a:solidFill>
                  <a:effectLst>
                    <a:outerShdw blurRad="38100" dist="38100" dir="2700000" algn="tl">
                      <a:srgbClr val="000000"/>
                    </a:outerShdw>
                  </a:effectLst>
                  <a:latin typeface="幼圆" pitchFamily="49" charset="-122"/>
                  <a:ea typeface="幼圆" pitchFamily="49" charset="-122"/>
                </a:rPr>
                <a:t>OS</a:t>
              </a:r>
              <a:endParaRPr kumimoji="1" lang="en-US" altLang="zh-CN" sz="2400">
                <a:solidFill>
                  <a:srgbClr val="000018"/>
                </a:solidFill>
                <a:latin typeface="幼圆" pitchFamily="49" charset="-122"/>
                <a:ea typeface="幼圆" pitchFamily="49" charset="-122"/>
              </a:endParaRPr>
            </a:p>
          </p:txBody>
        </p:sp>
        <p:sp>
          <p:nvSpPr>
            <p:cNvPr id="172069" name="Oval 37"/>
            <p:cNvSpPr>
              <a:spLocks noChangeArrowheads="1"/>
            </p:cNvSpPr>
            <p:nvPr/>
          </p:nvSpPr>
          <p:spPr bwMode="auto">
            <a:xfrm>
              <a:off x="4272" y="1920"/>
              <a:ext cx="192" cy="96"/>
            </a:xfrm>
            <a:prstGeom prst="ellipse">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eaLnBrk="0" hangingPunct="0">
                <a:defRPr/>
              </a:pPr>
              <a:r>
                <a:rPr kumimoji="1" lang="en-US" altLang="zh-CN" sz="1400" b="1">
                  <a:solidFill>
                    <a:srgbClr val="000018"/>
                  </a:solidFill>
                  <a:effectLst>
                    <a:outerShdw blurRad="38100" dist="38100" dir="2700000" algn="tl">
                      <a:srgbClr val="000000"/>
                    </a:outerShdw>
                  </a:effectLst>
                  <a:latin typeface="幼圆" pitchFamily="49" charset="-122"/>
                  <a:ea typeface="幼圆" pitchFamily="49" charset="-122"/>
                </a:rPr>
                <a:t>C</a:t>
              </a:r>
              <a:endParaRPr kumimoji="1" lang="en-US" altLang="zh-CN" sz="2400">
                <a:solidFill>
                  <a:srgbClr val="000018"/>
                </a:solidFill>
                <a:latin typeface="幼圆" pitchFamily="49" charset="-122"/>
                <a:ea typeface="幼圆" pitchFamily="49" charset="-122"/>
              </a:endParaRPr>
            </a:p>
          </p:txBody>
        </p:sp>
        <p:sp>
          <p:nvSpPr>
            <p:cNvPr id="7187" name="Line 38"/>
            <p:cNvSpPr>
              <a:spLocks noChangeShapeType="1"/>
            </p:cNvSpPr>
            <p:nvPr/>
          </p:nvSpPr>
          <p:spPr bwMode="auto">
            <a:xfrm>
              <a:off x="4416" y="2016"/>
              <a:ext cx="288" cy="96"/>
            </a:xfrm>
            <a:prstGeom prst="line">
              <a:avLst/>
            </a:prstGeom>
            <a:ln>
              <a:headEnd/>
              <a:tailEnd type="triangle" w="med" len="med"/>
            </a:ln>
            <a:extLst/>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grpSp>
      <p:sp>
        <p:nvSpPr>
          <p:cNvPr id="172071" name="Text Box 39"/>
          <p:cNvSpPr txBox="1">
            <a:spLocks noChangeArrowheads="1"/>
          </p:cNvSpPr>
          <p:nvPr/>
        </p:nvSpPr>
        <p:spPr bwMode="auto">
          <a:xfrm>
            <a:off x="990600" y="5214938"/>
            <a:ext cx="7962900" cy="1006475"/>
          </a:xfrm>
          <a:prstGeom prst="rect">
            <a:avLst/>
          </a:prstGeom>
          <a:ln/>
          <a:extLst/>
        </p:spPr>
        <p:style>
          <a:lnRef idx="1">
            <a:schemeClr val="accent5"/>
          </a:lnRef>
          <a:fillRef idx="3">
            <a:schemeClr val="accent5"/>
          </a:fillRef>
          <a:effectRef idx="2">
            <a:schemeClr val="accent5"/>
          </a:effectRef>
          <a:fontRef idx="minor">
            <a:schemeClr val="lt1"/>
          </a:fontRef>
        </p:style>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000" b="1" dirty="0">
                <a:solidFill>
                  <a:srgbClr val="000018"/>
                </a:solidFill>
                <a:latin typeface="幼圆" pitchFamily="49" charset="-122"/>
                <a:ea typeface="幼圆" pitchFamily="49" charset="-122"/>
              </a:rPr>
              <a:t>施工从活动 </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1</a:t>
            </a:r>
            <a:r>
              <a:rPr kumimoji="1" lang="zh-CN" altLang="en-US" sz="2000" b="1" baseline="-25000" dirty="0">
                <a:solidFill>
                  <a:srgbClr val="000018"/>
                </a:solidFill>
                <a:latin typeface="幼圆" pitchFamily="49" charset="-122"/>
                <a:ea typeface="幼圆" pitchFamily="49" charset="-122"/>
              </a:rPr>
              <a:t>、 </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2</a:t>
            </a:r>
            <a:r>
              <a:rPr kumimoji="1" lang="zh-CN" altLang="en-US" sz="2000" b="1" dirty="0">
                <a:solidFill>
                  <a:srgbClr val="000018"/>
                </a:solidFill>
                <a:latin typeface="幼圆" pitchFamily="49" charset="-122"/>
                <a:ea typeface="幼圆" pitchFamily="49" charset="-122"/>
              </a:rPr>
              <a:t>开始，到达活动 </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8</a:t>
            </a:r>
            <a:r>
              <a:rPr kumimoji="1" lang="zh-CN" altLang="en-US" sz="2000" b="1" dirty="0">
                <a:solidFill>
                  <a:srgbClr val="000018"/>
                </a:solidFill>
                <a:latin typeface="幼圆" pitchFamily="49" charset="-122"/>
                <a:ea typeface="幼圆" pitchFamily="49" charset="-122"/>
              </a:rPr>
              <a:t>和 </a:t>
            </a:r>
            <a:r>
              <a:rPr kumimoji="1" lang="en-US" altLang="zh-CN" sz="2000" b="1" dirty="0">
                <a:solidFill>
                  <a:srgbClr val="000018"/>
                </a:solidFill>
                <a:latin typeface="幼圆" pitchFamily="49" charset="-122"/>
                <a:ea typeface="幼圆" pitchFamily="49" charset="-122"/>
              </a:rPr>
              <a:t>a</a:t>
            </a:r>
            <a:r>
              <a:rPr kumimoji="1" lang="en-US" altLang="zh-CN" sz="2000" b="1" baseline="-25000" dirty="0">
                <a:solidFill>
                  <a:srgbClr val="000018"/>
                </a:solidFill>
                <a:latin typeface="幼圆" pitchFamily="49" charset="-122"/>
                <a:ea typeface="幼圆" pitchFamily="49" charset="-122"/>
              </a:rPr>
              <a:t>9</a:t>
            </a:r>
            <a:r>
              <a:rPr kumimoji="1" lang="zh-CN" altLang="en-US" sz="2000" b="1" dirty="0">
                <a:solidFill>
                  <a:srgbClr val="000018"/>
                </a:solidFill>
                <a:latin typeface="幼圆" pitchFamily="49" charset="-122"/>
                <a:ea typeface="幼圆" pitchFamily="49" charset="-122"/>
              </a:rPr>
              <a:t>时，整个施工结束。</a:t>
            </a:r>
          </a:p>
          <a:p>
            <a:r>
              <a:rPr kumimoji="1" lang="zh-CN" altLang="en-US" sz="2000" b="1" dirty="0">
                <a:solidFill>
                  <a:srgbClr val="000018"/>
                </a:solidFill>
                <a:latin typeface="幼圆" pitchFamily="49" charset="-122"/>
                <a:ea typeface="幼圆" pitchFamily="49" charset="-122"/>
              </a:rPr>
              <a:t>有向图中，顶点表示活动，弧</a:t>
            </a:r>
            <a:r>
              <a:rPr kumimoji="1" lang="en-US" altLang="zh-CN" sz="2000" b="1" dirty="0">
                <a:solidFill>
                  <a:srgbClr val="000018"/>
                </a:solidFill>
                <a:latin typeface="幼圆" pitchFamily="49" charset="-122"/>
                <a:ea typeface="幼圆" pitchFamily="49" charset="-122"/>
              </a:rPr>
              <a:t>&lt; </a:t>
            </a:r>
            <a:r>
              <a:rPr kumimoji="1" lang="en-US" altLang="zh-CN" sz="2000" b="1" dirty="0" err="1">
                <a:solidFill>
                  <a:srgbClr val="000018"/>
                </a:solidFill>
                <a:latin typeface="幼圆" pitchFamily="49" charset="-122"/>
                <a:ea typeface="幼圆" pitchFamily="49" charset="-122"/>
              </a:rPr>
              <a:t>a</a:t>
            </a:r>
            <a:r>
              <a:rPr kumimoji="1" lang="en-US" altLang="zh-CN" sz="2000" b="1" baseline="-25000" dirty="0" err="1">
                <a:solidFill>
                  <a:srgbClr val="000018"/>
                </a:solidFill>
                <a:latin typeface="幼圆" pitchFamily="49" charset="-122"/>
                <a:ea typeface="幼圆" pitchFamily="49" charset="-122"/>
              </a:rPr>
              <a:t>i</a:t>
            </a:r>
            <a:r>
              <a:rPr kumimoji="1" lang="zh-CN" altLang="en-US" sz="2000" b="1" baseline="-25000" dirty="0">
                <a:solidFill>
                  <a:srgbClr val="000018"/>
                </a:solidFill>
                <a:latin typeface="幼圆" pitchFamily="49" charset="-122"/>
                <a:ea typeface="幼圆" pitchFamily="49" charset="-122"/>
              </a:rPr>
              <a:t>， </a:t>
            </a:r>
            <a:r>
              <a:rPr kumimoji="1" lang="en-US" altLang="zh-CN" sz="2000" b="1" dirty="0" err="1">
                <a:solidFill>
                  <a:srgbClr val="000018"/>
                </a:solidFill>
                <a:latin typeface="幼圆" pitchFamily="49" charset="-122"/>
                <a:ea typeface="幼圆" pitchFamily="49" charset="-122"/>
              </a:rPr>
              <a:t>a</a:t>
            </a:r>
            <a:r>
              <a:rPr kumimoji="1" lang="en-US" altLang="zh-CN" sz="2000" b="1" baseline="-25000" dirty="0" err="1">
                <a:solidFill>
                  <a:srgbClr val="000018"/>
                </a:solidFill>
                <a:latin typeface="幼圆" pitchFamily="49" charset="-122"/>
                <a:ea typeface="幼圆" pitchFamily="49" charset="-122"/>
              </a:rPr>
              <a:t>j</a:t>
            </a:r>
            <a:r>
              <a:rPr kumimoji="1" lang="en-US" altLang="zh-CN" sz="2000" b="1" baseline="-25000" dirty="0">
                <a:solidFill>
                  <a:srgbClr val="000018"/>
                </a:solidFill>
                <a:latin typeface="幼圆" pitchFamily="49" charset="-122"/>
                <a:ea typeface="幼圆" pitchFamily="49" charset="-122"/>
              </a:rPr>
              <a:t> </a:t>
            </a:r>
            <a:r>
              <a:rPr kumimoji="1" lang="en-US" altLang="zh-CN" sz="2000" b="1" dirty="0">
                <a:solidFill>
                  <a:srgbClr val="000018"/>
                </a:solidFill>
                <a:latin typeface="幼圆" pitchFamily="49" charset="-122"/>
                <a:ea typeface="幼圆" pitchFamily="49" charset="-122"/>
              </a:rPr>
              <a:t>&gt;</a:t>
            </a:r>
            <a:r>
              <a:rPr kumimoji="1" lang="zh-CN" altLang="en-US" sz="2000" b="1" dirty="0">
                <a:solidFill>
                  <a:srgbClr val="000018"/>
                </a:solidFill>
                <a:latin typeface="幼圆" pitchFamily="49" charset="-122"/>
                <a:ea typeface="幼圆" pitchFamily="49" charset="-122"/>
              </a:rPr>
              <a:t>表示活动 </a:t>
            </a:r>
            <a:r>
              <a:rPr kumimoji="1" lang="en-US" altLang="zh-CN" sz="2000" b="1" dirty="0" err="1">
                <a:solidFill>
                  <a:srgbClr val="000018"/>
                </a:solidFill>
                <a:latin typeface="幼圆" pitchFamily="49" charset="-122"/>
                <a:ea typeface="幼圆" pitchFamily="49" charset="-122"/>
              </a:rPr>
              <a:t>a</a:t>
            </a:r>
            <a:r>
              <a:rPr kumimoji="1" lang="en-US" altLang="zh-CN" sz="2000" b="1" baseline="-25000" dirty="0" err="1">
                <a:solidFill>
                  <a:srgbClr val="000018"/>
                </a:solidFill>
                <a:latin typeface="幼圆" pitchFamily="49" charset="-122"/>
                <a:ea typeface="幼圆" pitchFamily="49" charset="-122"/>
              </a:rPr>
              <a:t>i</a:t>
            </a:r>
            <a:r>
              <a:rPr kumimoji="1" lang="zh-CN" altLang="en-US" sz="2000" b="1" dirty="0">
                <a:solidFill>
                  <a:srgbClr val="000018"/>
                </a:solidFill>
                <a:latin typeface="幼圆" pitchFamily="49" charset="-122"/>
                <a:ea typeface="幼圆" pitchFamily="49" charset="-122"/>
              </a:rPr>
              <a:t>优先于活动 </a:t>
            </a:r>
            <a:r>
              <a:rPr kumimoji="1" lang="en-US" altLang="zh-CN" sz="2000" b="1" dirty="0" err="1">
                <a:solidFill>
                  <a:srgbClr val="000018"/>
                </a:solidFill>
                <a:latin typeface="幼圆" pitchFamily="49" charset="-122"/>
                <a:ea typeface="幼圆" pitchFamily="49" charset="-122"/>
              </a:rPr>
              <a:t>a</a:t>
            </a:r>
            <a:r>
              <a:rPr kumimoji="1" lang="en-US" altLang="zh-CN" sz="2000" b="1" baseline="-25000" dirty="0" err="1">
                <a:solidFill>
                  <a:srgbClr val="000018"/>
                </a:solidFill>
                <a:latin typeface="幼圆" pitchFamily="49" charset="-122"/>
                <a:ea typeface="幼圆" pitchFamily="49" charset="-122"/>
              </a:rPr>
              <a:t>j</a:t>
            </a:r>
            <a:r>
              <a:rPr kumimoji="1" lang="en-US" altLang="zh-CN" sz="2000" b="1" baseline="-25000" dirty="0">
                <a:solidFill>
                  <a:srgbClr val="000018"/>
                </a:solidFill>
                <a:latin typeface="幼圆" pitchFamily="49" charset="-122"/>
                <a:ea typeface="幼圆" pitchFamily="49" charset="-122"/>
              </a:rPr>
              <a:t> </a:t>
            </a:r>
            <a:r>
              <a:rPr kumimoji="1" lang="zh-CN" altLang="en-US" sz="2000" b="1" dirty="0">
                <a:solidFill>
                  <a:srgbClr val="000018"/>
                </a:solidFill>
                <a:latin typeface="幼圆" pitchFamily="49" charset="-122"/>
                <a:ea typeface="幼圆" pitchFamily="49" charset="-122"/>
              </a:rPr>
              <a:t>，</a:t>
            </a:r>
          </a:p>
          <a:p>
            <a:r>
              <a:rPr kumimoji="1" lang="zh-CN" altLang="en-US" sz="2000" b="1" dirty="0">
                <a:solidFill>
                  <a:srgbClr val="000018"/>
                </a:solidFill>
                <a:latin typeface="幼圆" pitchFamily="49" charset="-122"/>
                <a:ea typeface="幼圆" pitchFamily="49" charset="-122"/>
              </a:rPr>
              <a:t>称这类有向图为顶点表示活动的网（</a:t>
            </a:r>
            <a:r>
              <a:rPr kumimoji="1" lang="en-US" altLang="zh-CN" sz="2000" b="1" dirty="0">
                <a:solidFill>
                  <a:srgbClr val="000018"/>
                </a:solidFill>
                <a:latin typeface="幼圆" pitchFamily="49" charset="-122"/>
                <a:ea typeface="幼圆" pitchFamily="49" charset="-122"/>
              </a:rPr>
              <a:t>AOV</a:t>
            </a:r>
            <a:r>
              <a:rPr kumimoji="1" lang="zh-CN" altLang="en-US" sz="2000" b="1" dirty="0">
                <a:solidFill>
                  <a:srgbClr val="000018"/>
                </a:solidFill>
                <a:latin typeface="幼圆" pitchFamily="49" charset="-122"/>
                <a:ea typeface="幼圆" pitchFamily="49" charset="-122"/>
              </a:rPr>
              <a:t>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71"/>
                                        </p:tgtEl>
                                        <p:attrNameLst>
                                          <p:attrName>style.visibility</p:attrName>
                                        </p:attrNameLst>
                                      </p:cBhvr>
                                      <p:to>
                                        <p:strVal val="visible"/>
                                      </p:to>
                                    </p:set>
                                    <p:anim calcmode="lin" valueType="num">
                                      <p:cBhvr additive="base">
                                        <p:cTn id="7" dur="500" fill="hold"/>
                                        <p:tgtEl>
                                          <p:spTgt spid="172071"/>
                                        </p:tgtEl>
                                        <p:attrNameLst>
                                          <p:attrName>ppt_x</p:attrName>
                                        </p:attrNameLst>
                                      </p:cBhvr>
                                      <p:tavLst>
                                        <p:tav tm="0">
                                          <p:val>
                                            <p:strVal val="0-#ppt_w/2"/>
                                          </p:val>
                                        </p:tav>
                                        <p:tav tm="100000">
                                          <p:val>
                                            <p:strVal val="#ppt_x"/>
                                          </p:val>
                                        </p:tav>
                                      </p:tavLst>
                                    </p:anim>
                                    <p:anim calcmode="lin" valueType="num">
                                      <p:cBhvr additive="base">
                                        <p:cTn id="8" dur="500" fill="hold"/>
                                        <p:tgtEl>
                                          <p:spTgt spid="1720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2060"/>
                                        </p:tgtEl>
                                        <p:attrNameLst>
                                          <p:attrName>style.visibility</p:attrName>
                                        </p:attrNameLst>
                                      </p:cBhvr>
                                      <p:to>
                                        <p:strVal val="visible"/>
                                      </p:to>
                                    </p:set>
                                    <p:anim calcmode="lin" valueType="num">
                                      <p:cBhvr additive="base">
                                        <p:cTn id="13" dur="500" fill="hold"/>
                                        <p:tgtEl>
                                          <p:spTgt spid="172060"/>
                                        </p:tgtEl>
                                        <p:attrNameLst>
                                          <p:attrName>ppt_x</p:attrName>
                                        </p:attrNameLst>
                                      </p:cBhvr>
                                      <p:tavLst>
                                        <p:tav tm="0">
                                          <p:val>
                                            <p:strVal val="1+#ppt_w/2"/>
                                          </p:val>
                                        </p:tav>
                                        <p:tav tm="100000">
                                          <p:val>
                                            <p:strVal val="#ppt_x"/>
                                          </p:val>
                                        </p:tav>
                                      </p:tavLst>
                                    </p:anim>
                                    <p:anim calcmode="lin" valueType="num">
                                      <p:cBhvr additive="base">
                                        <p:cTn id="14" dur="500" fill="hold"/>
                                        <p:tgtEl>
                                          <p:spTgt spid="17206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nodeType="afterEffect">
                                  <p:stCondLst>
                                    <p:cond delay="0"/>
                                  </p:stCondLst>
                                  <p:childTnLst>
                                    <p:set>
                                      <p:cBhvr>
                                        <p:cTn id="17" dur="1" fill="hold">
                                          <p:stCondLst>
                                            <p:cond delay="0"/>
                                          </p:stCondLst>
                                        </p:cTn>
                                        <p:tgtEl>
                                          <p:spTgt spid="172061"/>
                                        </p:tgtEl>
                                        <p:attrNameLst>
                                          <p:attrName>style.visibility</p:attrName>
                                        </p:attrNameLst>
                                      </p:cBhvr>
                                      <p:to>
                                        <p:strVal val="visible"/>
                                      </p:to>
                                    </p:set>
                                    <p:anim calcmode="lin" valueType="num">
                                      <p:cBhvr additive="base">
                                        <p:cTn id="18" dur="500" fill="hold"/>
                                        <p:tgtEl>
                                          <p:spTgt spid="172061"/>
                                        </p:tgtEl>
                                        <p:attrNameLst>
                                          <p:attrName>ppt_x</p:attrName>
                                        </p:attrNameLst>
                                      </p:cBhvr>
                                      <p:tavLst>
                                        <p:tav tm="0">
                                          <p:val>
                                            <p:strVal val="1+#ppt_w/2"/>
                                          </p:val>
                                        </p:tav>
                                        <p:tav tm="100000">
                                          <p:val>
                                            <p:strVal val="#ppt_x"/>
                                          </p:val>
                                        </p:tav>
                                      </p:tavLst>
                                    </p:anim>
                                    <p:anim calcmode="lin" valueType="num">
                                      <p:cBhvr additive="base">
                                        <p:cTn id="19" dur="500" fill="hold"/>
                                        <p:tgtEl>
                                          <p:spTgt spid="172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0" grpId="0" autoUpdateAnimBg="0"/>
      <p:bldP spid="17207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schemeClr>
        </a:solidFill>
        <a:effectLst/>
      </p:bgPr>
    </p:bg>
    <p:spTree>
      <p:nvGrpSpPr>
        <p:cNvPr id="1" name=""/>
        <p:cNvGrpSpPr/>
        <p:nvPr/>
      </p:nvGrpSpPr>
      <p:grpSpPr>
        <a:xfrm>
          <a:off x="0" y="0"/>
          <a:ext cx="0" cy="0"/>
          <a:chOff x="0" y="0"/>
          <a:chExt cx="0" cy="0"/>
        </a:xfrm>
      </p:grpSpPr>
      <p:sp>
        <p:nvSpPr>
          <p:cNvPr id="8197" name="Rectangle 4"/>
          <p:cNvSpPr>
            <a:spLocks noGrp="1" noRot="1" noChangeArrowheads="1"/>
          </p:cNvSpPr>
          <p:nvPr>
            <p:ph type="title"/>
          </p:nvPr>
        </p:nvSpPr>
        <p:spPr>
          <a:xfrm>
            <a:off x="250825" y="188913"/>
            <a:ext cx="8540750" cy="1143000"/>
          </a:xfrm>
          <a:noFill/>
        </p:spPr>
        <p:txBody>
          <a:bodyPr/>
          <a:lstStyle/>
          <a:p>
            <a:pPr algn="l" eaLnBrk="1" hangingPunct="1"/>
            <a:r>
              <a:rPr lang="zh-CN" altLang="en-US" b="0" dirty="0" smtClean="0">
                <a:solidFill>
                  <a:schemeClr val="bg1"/>
                </a:solidFill>
              </a:rPr>
              <a:t>图的应用</a:t>
            </a:r>
            <a:r>
              <a:rPr lang="en-US" altLang="zh-CN" b="0" dirty="0" smtClean="0">
                <a:solidFill>
                  <a:schemeClr val="bg1"/>
                </a:solidFill>
              </a:rPr>
              <a:t>-</a:t>
            </a:r>
            <a:r>
              <a:rPr lang="zh-CN" altLang="en-US" b="0" dirty="0" smtClean="0">
                <a:solidFill>
                  <a:schemeClr val="bg1"/>
                </a:solidFill>
              </a:rPr>
              <a:t>拓扑排序</a:t>
            </a:r>
          </a:p>
        </p:txBody>
      </p:sp>
      <p:sp>
        <p:nvSpPr>
          <p:cNvPr id="28"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819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24BA506-7B2C-47BA-881E-DACE8641B2A5}" type="slidenum">
              <a:rPr lang="en-US" altLang="zh-CN"/>
              <a:pPr eaLnBrk="1" hangingPunct="1"/>
              <a:t>5</a:t>
            </a:fld>
            <a:endParaRPr lang="en-US" altLang="zh-CN"/>
          </a:p>
        </p:txBody>
      </p:sp>
      <p:sp>
        <p:nvSpPr>
          <p:cNvPr id="173061" name="Text Box 5"/>
          <p:cNvSpPr txBox="1">
            <a:spLocks noChangeArrowheads="1"/>
          </p:cNvSpPr>
          <p:nvPr/>
        </p:nvSpPr>
        <p:spPr bwMode="auto">
          <a:xfrm>
            <a:off x="395288" y="1349375"/>
            <a:ext cx="86934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1" lang="en-US" altLang="zh-CN" sz="2400" b="1" dirty="0">
                <a:solidFill>
                  <a:schemeClr val="bg1"/>
                </a:solidFill>
                <a:effectLst>
                  <a:outerShdw blurRad="38100" dist="38100" dir="2700000" algn="tl">
                    <a:srgbClr val="C0C0C0"/>
                  </a:outerShdw>
                </a:effectLst>
                <a:latin typeface="幼圆" pitchFamily="49" charset="-122"/>
                <a:ea typeface="幼圆" pitchFamily="49" charset="-122"/>
              </a:rPr>
              <a:t>AOV</a:t>
            </a: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网可解决如下两个问题：</a:t>
            </a:r>
          </a:p>
          <a:p>
            <a:pPr eaLnBrk="0" hangingPunct="0">
              <a:defRPr/>
            </a:pP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a:t>
            </a:r>
            <a:r>
              <a:rPr kumimoji="1" lang="en-US" altLang="zh-CN" sz="2400" b="1" dirty="0">
                <a:solidFill>
                  <a:schemeClr val="bg1"/>
                </a:solidFill>
                <a:effectLst>
                  <a:outerShdw blurRad="38100" dist="38100" dir="2700000" algn="tl">
                    <a:srgbClr val="C0C0C0"/>
                  </a:outerShdw>
                </a:effectLst>
                <a:latin typeface="幼圆" pitchFamily="49" charset="-122"/>
                <a:ea typeface="幼圆" pitchFamily="49" charset="-122"/>
              </a:rPr>
              <a:t>1</a:t>
            </a: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）判定工程的可行性。显然，有回路，整个工程就无法结束</a:t>
            </a:r>
          </a:p>
          <a:p>
            <a:pPr eaLnBrk="0" hangingPunct="0">
              <a:defRPr/>
            </a:pP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a:t>
            </a:r>
            <a:r>
              <a:rPr kumimoji="1" lang="en-US" altLang="zh-CN" sz="2400" b="1" dirty="0">
                <a:solidFill>
                  <a:schemeClr val="bg1"/>
                </a:solidFill>
                <a:effectLst>
                  <a:outerShdw blurRad="38100" dist="38100" dir="2700000" algn="tl">
                    <a:srgbClr val="C0C0C0"/>
                  </a:outerShdw>
                </a:effectLst>
                <a:latin typeface="幼圆" pitchFamily="49" charset="-122"/>
                <a:ea typeface="幼圆" pitchFamily="49" charset="-122"/>
              </a:rPr>
              <a:t>2</a:t>
            </a: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）确定各项活动在整个工程执行中的先后顺序。</a:t>
            </a:r>
          </a:p>
          <a:p>
            <a:pPr eaLnBrk="0" hangingPunct="0">
              <a:defRPr/>
            </a:pP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         称这种先后顺序为</a:t>
            </a:r>
            <a:r>
              <a:rPr kumimoji="1" lang="zh-CN" altLang="en-US" sz="2400" b="1" i="1" dirty="0">
                <a:solidFill>
                  <a:schemeClr val="bg1"/>
                </a:solidFill>
                <a:effectLst>
                  <a:outerShdw blurRad="38100" dist="38100" dir="2700000" algn="tl">
                    <a:srgbClr val="C0C0C0"/>
                  </a:outerShdw>
                </a:effectLst>
                <a:latin typeface="幼圆" pitchFamily="49" charset="-122"/>
                <a:ea typeface="幼圆" pitchFamily="49" charset="-122"/>
              </a:rPr>
              <a:t>拓扑有序序列</a:t>
            </a:r>
            <a:r>
              <a:rPr kumimoji="1" lang="zh-CN" altLang="en-US" sz="2400" b="1" dirty="0">
                <a:solidFill>
                  <a:schemeClr val="bg1"/>
                </a:solidFill>
                <a:effectLst>
                  <a:outerShdw blurRad="38100" dist="38100" dir="2700000" algn="tl">
                    <a:srgbClr val="C0C0C0"/>
                  </a:outerShdw>
                </a:effectLst>
                <a:latin typeface="幼圆" pitchFamily="49" charset="-122"/>
                <a:ea typeface="幼圆" pitchFamily="49" charset="-122"/>
              </a:rPr>
              <a:t>。</a:t>
            </a:r>
          </a:p>
        </p:txBody>
      </p:sp>
      <p:sp>
        <p:nvSpPr>
          <p:cNvPr id="173062" name="Text Box 6"/>
          <p:cNvSpPr txBox="1">
            <a:spLocks noChangeArrowheads="1"/>
          </p:cNvSpPr>
          <p:nvPr/>
        </p:nvSpPr>
        <p:spPr bwMode="auto">
          <a:xfrm>
            <a:off x="708025" y="5513388"/>
            <a:ext cx="8018463" cy="708025"/>
          </a:xfrm>
          <a:prstGeom prst="rect">
            <a:avLst/>
          </a:prstGeom>
          <a:ln/>
          <a:extLst/>
        </p:spPr>
        <p:style>
          <a:lnRef idx="1">
            <a:schemeClr val="accent6"/>
          </a:lnRef>
          <a:fillRef idx="3">
            <a:schemeClr val="accent6"/>
          </a:fillRef>
          <a:effectRef idx="2">
            <a:schemeClr val="accent6"/>
          </a:effectRef>
          <a:fontRef idx="minor">
            <a:schemeClr val="lt1"/>
          </a:fontRef>
        </p:style>
        <p:txBody>
          <a:bodyPr wrap="none" anchor="ctr">
            <a:spAutoFit/>
          </a:bodyPr>
          <a:lstStyle/>
          <a:p>
            <a:pPr algn="ctr" eaLnBrk="0" hangingPunct="0">
              <a:defRPr/>
            </a:pPr>
            <a:r>
              <a:rPr kumimoji="1" lang="zh-CN" altLang="en-US" sz="2000" b="1" dirty="0">
                <a:solidFill>
                  <a:schemeClr val="tx1"/>
                </a:solidFill>
                <a:effectLst>
                  <a:outerShdw blurRad="38100" dist="38100" dir="2700000" algn="tl">
                    <a:srgbClr val="000000"/>
                  </a:outerShdw>
                </a:effectLst>
                <a:latin typeface="幼圆" pitchFamily="49" charset="-122"/>
                <a:ea typeface="幼圆" pitchFamily="49" charset="-122"/>
              </a:rPr>
              <a:t>如图有如下拓扑有序序列：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1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2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3</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4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6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5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7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8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9</a:t>
            </a:r>
          </a:p>
          <a:p>
            <a:pPr algn="ctr" eaLnBrk="0" hangingPunct="0">
              <a:defRPr/>
            </a:pP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2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6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1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3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4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5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7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9 </a:t>
            </a:r>
            <a:r>
              <a:rPr kumimoji="1" lang="en-US" altLang="zh-CN" sz="2000" b="1" dirty="0">
                <a:solidFill>
                  <a:schemeClr val="tx1"/>
                </a:solidFill>
                <a:effectLst>
                  <a:outerShdw blurRad="38100" dist="38100" dir="2700000" algn="tl">
                    <a:srgbClr val="000000"/>
                  </a:outerShdw>
                </a:effectLst>
                <a:latin typeface="幼圆" pitchFamily="49" charset="-122"/>
                <a:ea typeface="幼圆" pitchFamily="49" charset="-122"/>
              </a:rPr>
              <a:t>a</a:t>
            </a:r>
            <a:r>
              <a:rPr kumimoji="1" lang="en-US" altLang="zh-CN" sz="2000" b="1" baseline="-25000" dirty="0">
                <a:solidFill>
                  <a:schemeClr val="tx1"/>
                </a:solidFill>
                <a:effectLst>
                  <a:outerShdw blurRad="38100" dist="38100" dir="2700000" algn="tl">
                    <a:srgbClr val="000000"/>
                  </a:outerShdw>
                </a:effectLst>
                <a:latin typeface="幼圆" pitchFamily="49" charset="-122"/>
                <a:ea typeface="幼圆" pitchFamily="49" charset="-122"/>
              </a:rPr>
              <a:t>8</a:t>
            </a:r>
          </a:p>
        </p:txBody>
      </p:sp>
      <p:grpSp>
        <p:nvGrpSpPr>
          <p:cNvPr id="173063" name="Group 7"/>
          <p:cNvGrpSpPr>
            <a:grpSpLocks/>
          </p:cNvGrpSpPr>
          <p:nvPr/>
        </p:nvGrpSpPr>
        <p:grpSpPr bwMode="auto">
          <a:xfrm>
            <a:off x="2071688" y="3178175"/>
            <a:ext cx="2667000" cy="2133600"/>
            <a:chOff x="1344" y="1824"/>
            <a:chExt cx="1864" cy="1248"/>
          </a:xfrm>
        </p:grpSpPr>
        <p:sp>
          <p:nvSpPr>
            <p:cNvPr id="173064" name="Oval 8"/>
            <p:cNvSpPr>
              <a:spLocks noChangeArrowheads="1"/>
            </p:cNvSpPr>
            <p:nvPr/>
          </p:nvSpPr>
          <p:spPr bwMode="auto">
            <a:xfrm>
              <a:off x="1344" y="206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1</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65" name="Oval 9"/>
            <p:cNvSpPr>
              <a:spLocks noChangeArrowheads="1"/>
            </p:cNvSpPr>
            <p:nvPr/>
          </p:nvSpPr>
          <p:spPr bwMode="auto">
            <a:xfrm>
              <a:off x="2064" y="254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5</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66" name="Oval 10"/>
            <p:cNvSpPr>
              <a:spLocks noChangeArrowheads="1"/>
            </p:cNvSpPr>
            <p:nvPr/>
          </p:nvSpPr>
          <p:spPr bwMode="auto">
            <a:xfrm>
              <a:off x="2064" y="230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4</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67" name="Oval 11"/>
            <p:cNvSpPr>
              <a:spLocks noChangeArrowheads="1"/>
            </p:cNvSpPr>
            <p:nvPr/>
          </p:nvSpPr>
          <p:spPr bwMode="auto">
            <a:xfrm>
              <a:off x="2064" y="2880"/>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6</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68" name="Oval 12"/>
            <p:cNvSpPr>
              <a:spLocks noChangeArrowheads="1"/>
            </p:cNvSpPr>
            <p:nvPr/>
          </p:nvSpPr>
          <p:spPr bwMode="auto">
            <a:xfrm>
              <a:off x="1344" y="2592"/>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2</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69" name="Oval 13"/>
            <p:cNvSpPr>
              <a:spLocks noChangeArrowheads="1"/>
            </p:cNvSpPr>
            <p:nvPr/>
          </p:nvSpPr>
          <p:spPr bwMode="auto">
            <a:xfrm>
              <a:off x="2159" y="182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3</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8207" name="Line 14"/>
            <p:cNvSpPr>
              <a:spLocks noChangeShapeType="1"/>
            </p:cNvSpPr>
            <p:nvPr/>
          </p:nvSpPr>
          <p:spPr bwMode="auto">
            <a:xfrm flipV="1">
              <a:off x="1536" y="1920"/>
              <a:ext cx="624" cy="192"/>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08" name="Line 15"/>
            <p:cNvSpPr>
              <a:spLocks noChangeShapeType="1"/>
            </p:cNvSpPr>
            <p:nvPr/>
          </p:nvSpPr>
          <p:spPr bwMode="auto">
            <a:xfrm>
              <a:off x="2352" y="1920"/>
              <a:ext cx="576" cy="0"/>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3072" name="Oval 16"/>
            <p:cNvSpPr>
              <a:spLocks noChangeArrowheads="1"/>
            </p:cNvSpPr>
            <p:nvPr/>
          </p:nvSpPr>
          <p:spPr bwMode="auto">
            <a:xfrm>
              <a:off x="2928" y="182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8</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173073" name="Oval 17"/>
            <p:cNvSpPr>
              <a:spLocks noChangeArrowheads="1"/>
            </p:cNvSpPr>
            <p:nvPr/>
          </p:nvSpPr>
          <p:spPr bwMode="auto">
            <a:xfrm>
              <a:off x="2536" y="2096"/>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7</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8211" name="Line 18"/>
            <p:cNvSpPr>
              <a:spLocks noChangeShapeType="1"/>
            </p:cNvSpPr>
            <p:nvPr/>
          </p:nvSpPr>
          <p:spPr bwMode="auto">
            <a:xfrm>
              <a:off x="2304" y="2016"/>
              <a:ext cx="240" cy="144"/>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2" name="Line 19"/>
            <p:cNvSpPr>
              <a:spLocks noChangeShapeType="1"/>
            </p:cNvSpPr>
            <p:nvPr/>
          </p:nvSpPr>
          <p:spPr bwMode="auto">
            <a:xfrm flipV="1">
              <a:off x="2712" y="2016"/>
              <a:ext cx="288" cy="144"/>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3" name="Line 20"/>
            <p:cNvSpPr>
              <a:spLocks noChangeShapeType="1"/>
            </p:cNvSpPr>
            <p:nvPr/>
          </p:nvSpPr>
          <p:spPr bwMode="auto">
            <a:xfrm>
              <a:off x="2688" y="2256"/>
              <a:ext cx="336" cy="96"/>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3077" name="Oval 21"/>
            <p:cNvSpPr>
              <a:spLocks noChangeArrowheads="1"/>
            </p:cNvSpPr>
            <p:nvPr/>
          </p:nvSpPr>
          <p:spPr bwMode="auto">
            <a:xfrm>
              <a:off x="3016" y="2304"/>
              <a:ext cx="192" cy="192"/>
            </a:xfrm>
            <a:prstGeom prst="ellips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eaLnBrk="0" hangingPunct="0">
                <a:defRPr/>
              </a:pPr>
              <a:r>
                <a:rPr kumimoji="1" lang="en-US" altLang="zh-CN" b="1">
                  <a:solidFill>
                    <a:srgbClr val="000018"/>
                  </a:solidFill>
                  <a:effectLst>
                    <a:outerShdw blurRad="38100" dist="38100" dir="2700000" algn="tl">
                      <a:srgbClr val="000000"/>
                    </a:outerShdw>
                  </a:effectLst>
                  <a:latin typeface="幼圆" pitchFamily="49" charset="-122"/>
                  <a:ea typeface="幼圆" pitchFamily="49" charset="-122"/>
                </a:rPr>
                <a:t>a</a:t>
              </a:r>
              <a:r>
                <a:rPr kumimoji="1" lang="en-US" altLang="zh-CN" b="1" baseline="-25000">
                  <a:solidFill>
                    <a:srgbClr val="000018"/>
                  </a:solidFill>
                  <a:effectLst>
                    <a:outerShdw blurRad="38100" dist="38100" dir="2700000" algn="tl">
                      <a:srgbClr val="000000"/>
                    </a:outerShdw>
                  </a:effectLst>
                  <a:latin typeface="幼圆" pitchFamily="49" charset="-122"/>
                  <a:ea typeface="幼圆" pitchFamily="49" charset="-122"/>
                </a:rPr>
                <a:t>9</a:t>
              </a:r>
              <a:endParaRPr kumimoji="1" lang="en-US" altLang="zh-CN" sz="4000" b="1">
                <a:solidFill>
                  <a:srgbClr val="000018"/>
                </a:solidFill>
                <a:effectLst>
                  <a:outerShdw blurRad="38100" dist="38100" dir="2700000" algn="tl">
                    <a:srgbClr val="000000"/>
                  </a:outerShdw>
                </a:effectLst>
                <a:latin typeface="幼圆" pitchFamily="49" charset="-122"/>
                <a:ea typeface="幼圆" pitchFamily="49" charset="-122"/>
              </a:endParaRPr>
            </a:p>
          </p:txBody>
        </p:sp>
        <p:sp>
          <p:nvSpPr>
            <p:cNvPr id="8215" name="Line 22"/>
            <p:cNvSpPr>
              <a:spLocks noChangeShapeType="1"/>
            </p:cNvSpPr>
            <p:nvPr/>
          </p:nvSpPr>
          <p:spPr bwMode="auto">
            <a:xfrm>
              <a:off x="1536" y="2208"/>
              <a:ext cx="528" cy="192"/>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6" name="Line 23"/>
            <p:cNvSpPr>
              <a:spLocks noChangeShapeType="1"/>
            </p:cNvSpPr>
            <p:nvPr/>
          </p:nvSpPr>
          <p:spPr bwMode="auto">
            <a:xfrm>
              <a:off x="2256" y="2400"/>
              <a:ext cx="768" cy="0"/>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7" name="Line 24"/>
            <p:cNvSpPr>
              <a:spLocks noChangeShapeType="1"/>
            </p:cNvSpPr>
            <p:nvPr/>
          </p:nvSpPr>
          <p:spPr bwMode="auto">
            <a:xfrm>
              <a:off x="1488" y="2208"/>
              <a:ext cx="576" cy="432"/>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8" name="Line 25"/>
            <p:cNvSpPr>
              <a:spLocks noChangeShapeType="1"/>
            </p:cNvSpPr>
            <p:nvPr/>
          </p:nvSpPr>
          <p:spPr bwMode="auto">
            <a:xfrm flipV="1">
              <a:off x="2256" y="2448"/>
              <a:ext cx="768" cy="192"/>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19" name="Line 26"/>
            <p:cNvSpPr>
              <a:spLocks noChangeShapeType="1"/>
            </p:cNvSpPr>
            <p:nvPr/>
          </p:nvSpPr>
          <p:spPr bwMode="auto">
            <a:xfrm>
              <a:off x="1536" y="2688"/>
              <a:ext cx="528" cy="0"/>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20" name="Line 27"/>
            <p:cNvSpPr>
              <a:spLocks noChangeShapeType="1"/>
            </p:cNvSpPr>
            <p:nvPr/>
          </p:nvSpPr>
          <p:spPr bwMode="auto">
            <a:xfrm flipV="1">
              <a:off x="2160" y="2736"/>
              <a:ext cx="0" cy="144"/>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8221" name="Line 28"/>
            <p:cNvSpPr>
              <a:spLocks noChangeShapeType="1"/>
            </p:cNvSpPr>
            <p:nvPr/>
          </p:nvSpPr>
          <p:spPr bwMode="auto">
            <a:xfrm>
              <a:off x="1536" y="2736"/>
              <a:ext cx="528" cy="192"/>
            </a:xfrm>
            <a:prstGeom prst="line">
              <a:avLst/>
            </a:prstGeom>
            <a:ln>
              <a:headEnd/>
              <a:tailEnd type="triangle" w="med" len="me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3063"/>
                                        </p:tgtEl>
                                        <p:attrNameLst>
                                          <p:attrName>style.visibility</p:attrName>
                                        </p:attrNameLst>
                                      </p:cBhvr>
                                      <p:to>
                                        <p:strVal val="visible"/>
                                      </p:to>
                                    </p:set>
                                    <p:anim calcmode="lin" valueType="num">
                                      <p:cBhvr additive="base">
                                        <p:cTn id="7" dur="500" fill="hold"/>
                                        <p:tgtEl>
                                          <p:spTgt spid="173063"/>
                                        </p:tgtEl>
                                        <p:attrNameLst>
                                          <p:attrName>ppt_x</p:attrName>
                                        </p:attrNameLst>
                                      </p:cBhvr>
                                      <p:tavLst>
                                        <p:tav tm="0">
                                          <p:val>
                                            <p:strVal val="0-#ppt_w/2"/>
                                          </p:val>
                                        </p:tav>
                                        <p:tav tm="100000">
                                          <p:val>
                                            <p:strVal val="#ppt_x"/>
                                          </p:val>
                                        </p:tav>
                                      </p:tavLst>
                                    </p:anim>
                                    <p:anim calcmode="lin" valueType="num">
                                      <p:cBhvr additive="base">
                                        <p:cTn id="8" dur="500" fill="hold"/>
                                        <p:tgtEl>
                                          <p:spTgt spid="1730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2"/>
                                        </p:tgtEl>
                                        <p:attrNameLst>
                                          <p:attrName>style.visibility</p:attrName>
                                        </p:attrNameLst>
                                      </p:cBhvr>
                                      <p:to>
                                        <p:strVal val="visible"/>
                                      </p:to>
                                    </p:set>
                                    <p:anim calcmode="lin" valueType="num">
                                      <p:cBhvr additive="base">
                                        <p:cTn id="13" dur="500" fill="hold"/>
                                        <p:tgtEl>
                                          <p:spTgt spid="173062"/>
                                        </p:tgtEl>
                                        <p:attrNameLst>
                                          <p:attrName>ppt_x</p:attrName>
                                        </p:attrNameLst>
                                      </p:cBhvr>
                                      <p:tavLst>
                                        <p:tav tm="0">
                                          <p:val>
                                            <p:strVal val="0-#ppt_w/2"/>
                                          </p:val>
                                        </p:tav>
                                        <p:tav tm="100000">
                                          <p:val>
                                            <p:strVal val="#ppt_x"/>
                                          </p:val>
                                        </p:tav>
                                      </p:tavLst>
                                    </p:anim>
                                    <p:anim calcmode="lin" valueType="num">
                                      <p:cBhvr additive="base">
                                        <p:cTn id="14" dur="500" fill="hold"/>
                                        <p:tgtEl>
                                          <p:spTgt spid="173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4"/>
          <p:cNvSpPr>
            <a:spLocks noGrp="1" noRot="1" noChangeArrowheads="1"/>
          </p:cNvSpPr>
          <p:nvPr>
            <p:ph type="title"/>
          </p:nvPr>
        </p:nvSpPr>
        <p:spPr>
          <a:xfrm>
            <a:off x="14178" y="-963488"/>
            <a:ext cx="7798182" cy="1695631"/>
          </a:xfrm>
          <a:noFill/>
        </p:spPr>
        <p:txBody>
          <a:bodyPr/>
          <a:lstStyle/>
          <a:p>
            <a:pPr algn="l" eaLnBrk="1" hangingPunct="1"/>
            <a:r>
              <a:rPr lang="zh-CN" altLang="en-US" b="0" dirty="0" smtClean="0"/>
              <a:t>图的应用</a:t>
            </a:r>
            <a:r>
              <a:rPr lang="en-US" altLang="zh-CN" b="0" dirty="0" smtClean="0"/>
              <a:t>-</a:t>
            </a:r>
            <a:r>
              <a:rPr lang="zh-CN" altLang="en-US" b="0" dirty="0" smtClean="0"/>
              <a:t>拓扑排序</a:t>
            </a:r>
          </a:p>
        </p:txBody>
      </p:sp>
      <p:sp>
        <p:nvSpPr>
          <p:cNvPr id="16"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74086" name="Text Box 6"/>
          <p:cNvSpPr txBox="1">
            <a:spLocks noChangeArrowheads="1"/>
          </p:cNvSpPr>
          <p:nvPr/>
        </p:nvSpPr>
        <p:spPr bwMode="auto">
          <a:xfrm>
            <a:off x="685800" y="17033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latin typeface="幼圆" pitchFamily="49" charset="-122"/>
                <a:ea typeface="幼圆" pitchFamily="49" charset="-122"/>
              </a:rPr>
              <a:t>对于下列有向图</a:t>
            </a:r>
          </a:p>
        </p:txBody>
      </p:sp>
      <p:sp>
        <p:nvSpPr>
          <p:cNvPr id="174087" name="Text Box 7"/>
          <p:cNvSpPr txBox="1">
            <a:spLocks noChangeArrowheads="1"/>
          </p:cNvSpPr>
          <p:nvPr/>
        </p:nvSpPr>
        <p:spPr bwMode="auto">
          <a:xfrm>
            <a:off x="762000" y="4505325"/>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latin typeface="幼圆" pitchFamily="49" charset="-122"/>
                <a:ea typeface="幼圆" pitchFamily="49" charset="-122"/>
              </a:rPr>
              <a:t>不能求得它的拓扑有序序列。</a:t>
            </a:r>
          </a:p>
        </p:txBody>
      </p:sp>
      <p:sp>
        <p:nvSpPr>
          <p:cNvPr id="174088" name="Text Box 8"/>
          <p:cNvSpPr txBox="1">
            <a:spLocks noChangeArrowheads="1"/>
          </p:cNvSpPr>
          <p:nvPr/>
        </p:nvSpPr>
        <p:spPr bwMode="auto">
          <a:xfrm>
            <a:off x="762000" y="5248493"/>
            <a:ext cx="5549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rgbClr val="FFFF00"/>
                </a:solidFill>
                <a:latin typeface="幼圆" pitchFamily="49" charset="-122"/>
                <a:ea typeface="幼圆" pitchFamily="49" charset="-122"/>
              </a:rPr>
              <a:t>因为图中存在一个回路 </a:t>
            </a:r>
            <a:r>
              <a:rPr kumimoji="1" lang="en-US" altLang="zh-CN" sz="2800" b="1" dirty="0">
                <a:solidFill>
                  <a:srgbClr val="FFFF00"/>
                </a:solidFill>
                <a:latin typeface="幼圆" pitchFamily="49" charset="-122"/>
                <a:ea typeface="幼圆" pitchFamily="49" charset="-122"/>
              </a:rPr>
              <a:t>{B, C, D}</a:t>
            </a:r>
          </a:p>
        </p:txBody>
      </p:sp>
      <p:sp>
        <p:nvSpPr>
          <p:cNvPr id="9225" name="Oval 9"/>
          <p:cNvSpPr>
            <a:spLocks noChangeArrowheads="1"/>
          </p:cNvSpPr>
          <p:nvPr/>
        </p:nvSpPr>
        <p:spPr bwMode="auto">
          <a:xfrm>
            <a:off x="2819400" y="2625725"/>
            <a:ext cx="457200" cy="457200"/>
          </a:xfrm>
          <a:prstGeom prst="ellipse">
            <a:avLst/>
          </a:prstGeom>
          <a:ln>
            <a:headEnd type="none" w="sm" len="sm"/>
            <a:tailEnd type="none" w="sm" len="sm"/>
          </a:ln>
          <a:extLst/>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sz="2400" b="1" dirty="0">
                <a:solidFill>
                  <a:srgbClr val="000099"/>
                </a:solidFill>
                <a:latin typeface="Times New Roman" pitchFamily="18" charset="0"/>
              </a:rPr>
              <a:t>B</a:t>
            </a:r>
            <a:endParaRPr kumimoji="1" lang="en-US" altLang="zh-CN" sz="2400" dirty="0">
              <a:latin typeface="Times New Roman" pitchFamily="18" charset="0"/>
            </a:endParaRPr>
          </a:p>
        </p:txBody>
      </p:sp>
      <p:sp>
        <p:nvSpPr>
          <p:cNvPr id="9226" name="Oval 10"/>
          <p:cNvSpPr>
            <a:spLocks noChangeArrowheads="1"/>
          </p:cNvSpPr>
          <p:nvPr/>
        </p:nvSpPr>
        <p:spPr bwMode="auto">
          <a:xfrm>
            <a:off x="4114800" y="3159125"/>
            <a:ext cx="457200" cy="457200"/>
          </a:xfrm>
          <a:prstGeom prst="ellipse">
            <a:avLst/>
          </a:prstGeom>
          <a:ln>
            <a:headEnd type="none" w="sm" len="sm"/>
            <a:tailEnd type="none" w="sm" len="sm"/>
          </a:ln>
          <a:extLst/>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sz="2400" b="1">
                <a:solidFill>
                  <a:srgbClr val="000099"/>
                </a:solidFill>
                <a:latin typeface="Times New Roman" pitchFamily="18" charset="0"/>
              </a:rPr>
              <a:t>D</a:t>
            </a:r>
            <a:endParaRPr kumimoji="1" lang="en-US" altLang="zh-CN" sz="2400">
              <a:latin typeface="Times New Roman" pitchFamily="18" charset="0"/>
            </a:endParaRPr>
          </a:p>
        </p:txBody>
      </p:sp>
      <p:sp>
        <p:nvSpPr>
          <p:cNvPr id="9227" name="Oval 11"/>
          <p:cNvSpPr>
            <a:spLocks noChangeArrowheads="1"/>
          </p:cNvSpPr>
          <p:nvPr/>
        </p:nvSpPr>
        <p:spPr bwMode="auto">
          <a:xfrm>
            <a:off x="1524000" y="3159125"/>
            <a:ext cx="457200" cy="457200"/>
          </a:xfrm>
          <a:prstGeom prst="ellipse">
            <a:avLst/>
          </a:prstGeom>
          <a:ln>
            <a:headEnd type="none" w="sm" len="sm"/>
            <a:tailEnd type="none" w="sm" len="sm"/>
          </a:ln>
          <a:extLst/>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sz="2400" b="1">
                <a:solidFill>
                  <a:srgbClr val="000099"/>
                </a:solidFill>
                <a:latin typeface="Times New Roman" pitchFamily="18" charset="0"/>
              </a:rPr>
              <a:t>A</a:t>
            </a:r>
          </a:p>
        </p:txBody>
      </p:sp>
      <p:sp>
        <p:nvSpPr>
          <p:cNvPr id="9228" name="Oval 12"/>
          <p:cNvSpPr>
            <a:spLocks noChangeArrowheads="1"/>
          </p:cNvSpPr>
          <p:nvPr/>
        </p:nvSpPr>
        <p:spPr bwMode="auto">
          <a:xfrm>
            <a:off x="2819400" y="3692525"/>
            <a:ext cx="457200" cy="457200"/>
          </a:xfrm>
          <a:prstGeom prst="ellipse">
            <a:avLst/>
          </a:prstGeom>
          <a:ln>
            <a:headEnd type="none" w="sm" len="sm"/>
            <a:tailEnd type="none" w="sm" len="sm"/>
          </a:ln>
          <a:extLst/>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sz="2400" b="1">
                <a:solidFill>
                  <a:srgbClr val="000099"/>
                </a:solidFill>
                <a:latin typeface="Times New Roman" pitchFamily="18" charset="0"/>
              </a:rPr>
              <a:t>C</a:t>
            </a:r>
            <a:endParaRPr kumimoji="1" lang="en-US" altLang="zh-CN" sz="2400">
              <a:latin typeface="Times New Roman" pitchFamily="18" charset="0"/>
            </a:endParaRPr>
          </a:p>
        </p:txBody>
      </p:sp>
      <p:sp>
        <p:nvSpPr>
          <p:cNvPr id="9229" name="Line 13"/>
          <p:cNvSpPr>
            <a:spLocks noChangeShapeType="1"/>
          </p:cNvSpPr>
          <p:nvPr/>
        </p:nvSpPr>
        <p:spPr bwMode="auto">
          <a:xfrm flipV="1">
            <a:off x="1981200" y="2930525"/>
            <a:ext cx="838200" cy="304800"/>
          </a:xfrm>
          <a:prstGeom prst="line">
            <a:avLst/>
          </a:prstGeom>
          <a:noFill/>
          <a:ln w="28575"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Line 14"/>
          <p:cNvSpPr>
            <a:spLocks noChangeShapeType="1"/>
          </p:cNvSpPr>
          <p:nvPr/>
        </p:nvSpPr>
        <p:spPr bwMode="auto">
          <a:xfrm>
            <a:off x="1905000" y="3540125"/>
            <a:ext cx="914400" cy="381000"/>
          </a:xfrm>
          <a:prstGeom prst="line">
            <a:avLst/>
          </a:prstGeom>
          <a:noFill/>
          <a:ln w="28575"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15"/>
          <p:cNvSpPr>
            <a:spLocks noChangeShapeType="1"/>
          </p:cNvSpPr>
          <p:nvPr/>
        </p:nvSpPr>
        <p:spPr bwMode="auto">
          <a:xfrm flipV="1">
            <a:off x="3276600" y="3540125"/>
            <a:ext cx="914400" cy="381000"/>
          </a:xfrm>
          <a:prstGeom prst="line">
            <a:avLst/>
          </a:prstGeom>
          <a:noFill/>
          <a:ln w="28575"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16"/>
          <p:cNvSpPr>
            <a:spLocks noChangeShapeType="1"/>
          </p:cNvSpPr>
          <p:nvPr/>
        </p:nvSpPr>
        <p:spPr bwMode="auto">
          <a:xfrm flipH="1" flipV="1">
            <a:off x="3276600" y="2854325"/>
            <a:ext cx="914400" cy="457200"/>
          </a:xfrm>
          <a:prstGeom prst="line">
            <a:avLst/>
          </a:prstGeom>
          <a:noFill/>
          <a:ln w="28575"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Line 17"/>
          <p:cNvSpPr>
            <a:spLocks noChangeShapeType="1"/>
          </p:cNvSpPr>
          <p:nvPr/>
        </p:nvSpPr>
        <p:spPr bwMode="auto">
          <a:xfrm>
            <a:off x="3048000" y="3082925"/>
            <a:ext cx="0" cy="609600"/>
          </a:xfrm>
          <a:prstGeom prst="line">
            <a:avLst/>
          </a:prstGeom>
          <a:noFill/>
          <a:ln w="28575"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086"/>
                                        </p:tgtEl>
                                        <p:attrNameLst>
                                          <p:attrName>style.visibility</p:attrName>
                                        </p:attrNameLst>
                                      </p:cBhvr>
                                      <p:to>
                                        <p:strVal val="visible"/>
                                      </p:to>
                                    </p:set>
                                    <p:anim calcmode="lin" valueType="num">
                                      <p:cBhvr additive="base">
                                        <p:cTn id="7" dur="500" fill="hold"/>
                                        <p:tgtEl>
                                          <p:spTgt spid="174086"/>
                                        </p:tgtEl>
                                        <p:attrNameLst>
                                          <p:attrName>ppt_x</p:attrName>
                                        </p:attrNameLst>
                                      </p:cBhvr>
                                      <p:tavLst>
                                        <p:tav tm="0">
                                          <p:val>
                                            <p:strVal val="0-#ppt_w/2"/>
                                          </p:val>
                                        </p:tav>
                                        <p:tav tm="100000">
                                          <p:val>
                                            <p:strVal val="#ppt_x"/>
                                          </p:val>
                                        </p:tav>
                                      </p:tavLst>
                                    </p:anim>
                                    <p:anim calcmode="lin" valueType="num">
                                      <p:cBhvr additive="base">
                                        <p:cTn id="8" dur="500" fill="hold"/>
                                        <p:tgtEl>
                                          <p:spTgt spid="1740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7"/>
                                        </p:tgtEl>
                                        <p:attrNameLst>
                                          <p:attrName>style.visibility</p:attrName>
                                        </p:attrNameLst>
                                      </p:cBhvr>
                                      <p:to>
                                        <p:strVal val="visible"/>
                                      </p:to>
                                    </p:set>
                                    <p:anim calcmode="lin" valueType="num">
                                      <p:cBhvr additive="base">
                                        <p:cTn id="13" dur="500" fill="hold"/>
                                        <p:tgtEl>
                                          <p:spTgt spid="174087"/>
                                        </p:tgtEl>
                                        <p:attrNameLst>
                                          <p:attrName>ppt_x</p:attrName>
                                        </p:attrNameLst>
                                      </p:cBhvr>
                                      <p:tavLst>
                                        <p:tav tm="0">
                                          <p:val>
                                            <p:strVal val="0-#ppt_w/2"/>
                                          </p:val>
                                        </p:tav>
                                        <p:tav tm="100000">
                                          <p:val>
                                            <p:strVal val="#ppt_x"/>
                                          </p:val>
                                        </p:tav>
                                      </p:tavLst>
                                    </p:anim>
                                    <p:anim calcmode="lin" valueType="num">
                                      <p:cBhvr additive="base">
                                        <p:cTn id="14" dur="500" fill="hold"/>
                                        <p:tgtEl>
                                          <p:spTgt spid="1740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4088"/>
                                        </p:tgtEl>
                                        <p:attrNameLst>
                                          <p:attrName>style.visibility</p:attrName>
                                        </p:attrNameLst>
                                      </p:cBhvr>
                                      <p:to>
                                        <p:strVal val="visible"/>
                                      </p:to>
                                    </p:set>
                                    <p:animEffect transition="in" filter="wipe(left)">
                                      <p:cBhvr>
                                        <p:cTn id="19" dur="500"/>
                                        <p:tgtEl>
                                          <p:spTgt spid="17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autoUpdateAnimBg="0"/>
      <p:bldP spid="174087" grpId="0" autoUpdateAnimBg="0"/>
      <p:bldP spid="17408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Rot="1" noChangeArrowheads="1"/>
          </p:cNvSpPr>
          <p:nvPr>
            <p:ph type="title"/>
          </p:nvPr>
        </p:nvSpPr>
        <p:spPr>
          <a:xfrm>
            <a:off x="444309" y="-847816"/>
            <a:ext cx="7798182" cy="1695631"/>
          </a:xfrm>
          <a:noFill/>
        </p:spPr>
        <p:txBody>
          <a:bodyPr/>
          <a:lstStyle/>
          <a:p>
            <a:pPr algn="l" eaLnBrk="1" hangingPunct="1"/>
            <a:r>
              <a:rPr lang="zh-CN" altLang="en-US" b="0" dirty="0" smtClean="0"/>
              <a:t>图的应用</a:t>
            </a:r>
            <a:r>
              <a:rPr lang="en-US" altLang="zh-CN" b="0" dirty="0" smtClean="0"/>
              <a:t>-</a:t>
            </a:r>
            <a:r>
              <a:rPr lang="zh-CN" altLang="en-US" b="0" dirty="0" smtClean="0"/>
              <a:t>拓扑排序</a:t>
            </a:r>
          </a:p>
        </p:txBody>
      </p:sp>
      <p:sp>
        <p:nvSpPr>
          <p:cNvPr id="53"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grpSp>
        <p:nvGrpSpPr>
          <p:cNvPr id="175109" name="Group 5"/>
          <p:cNvGrpSpPr>
            <a:grpSpLocks/>
          </p:cNvGrpSpPr>
          <p:nvPr/>
        </p:nvGrpSpPr>
        <p:grpSpPr bwMode="auto">
          <a:xfrm>
            <a:off x="3632200" y="4241800"/>
            <a:ext cx="2819400" cy="2595563"/>
            <a:chOff x="1680" y="2373"/>
            <a:chExt cx="2038" cy="1758"/>
          </a:xfrm>
        </p:grpSpPr>
        <p:grpSp>
          <p:nvGrpSpPr>
            <p:cNvPr id="10254" name="Group 6"/>
            <p:cNvGrpSpPr>
              <a:grpSpLocks/>
            </p:cNvGrpSpPr>
            <p:nvPr/>
          </p:nvGrpSpPr>
          <p:grpSpPr bwMode="auto">
            <a:xfrm rot="4724383" flipH="1">
              <a:off x="2719" y="2714"/>
              <a:ext cx="256" cy="751"/>
              <a:chOff x="1902" y="2055"/>
              <a:chExt cx="318" cy="912"/>
            </a:xfrm>
          </p:grpSpPr>
          <p:grpSp>
            <p:nvGrpSpPr>
              <p:cNvPr id="10290" name="Group 7"/>
              <p:cNvGrpSpPr>
                <a:grpSpLocks/>
              </p:cNvGrpSpPr>
              <p:nvPr/>
            </p:nvGrpSpPr>
            <p:grpSpPr bwMode="auto">
              <a:xfrm>
                <a:off x="1902" y="2711"/>
                <a:ext cx="285" cy="256"/>
                <a:chOff x="1902" y="2711"/>
                <a:chExt cx="285" cy="256"/>
              </a:xfrm>
            </p:grpSpPr>
            <p:sp>
              <p:nvSpPr>
                <p:cNvPr id="10293" name="Freeform 8"/>
                <p:cNvSpPr>
                  <a:spLocks/>
                </p:cNvSpPr>
                <p:nvPr/>
              </p:nvSpPr>
              <p:spPr bwMode="auto">
                <a:xfrm>
                  <a:off x="1902" y="2711"/>
                  <a:ext cx="285" cy="256"/>
                </a:xfrm>
                <a:custGeom>
                  <a:avLst/>
                  <a:gdLst>
                    <a:gd name="T0" fmla="*/ 44 w 571"/>
                    <a:gd name="T1" fmla="*/ 32 h 510"/>
                    <a:gd name="T2" fmla="*/ 25 w 571"/>
                    <a:gd name="T3" fmla="*/ 65 h 510"/>
                    <a:gd name="T4" fmla="*/ 19 w 571"/>
                    <a:gd name="T5" fmla="*/ 78 h 510"/>
                    <a:gd name="T6" fmla="*/ 15 w 571"/>
                    <a:gd name="T7" fmla="*/ 92 h 510"/>
                    <a:gd name="T8" fmla="*/ 12 w 571"/>
                    <a:gd name="T9" fmla="*/ 113 h 510"/>
                    <a:gd name="T10" fmla="*/ 12 w 571"/>
                    <a:gd name="T11" fmla="*/ 133 h 510"/>
                    <a:gd name="T12" fmla="*/ 14 w 571"/>
                    <a:gd name="T13" fmla="*/ 152 h 510"/>
                    <a:gd name="T14" fmla="*/ 22 w 571"/>
                    <a:gd name="T15" fmla="*/ 169 h 510"/>
                    <a:gd name="T16" fmla="*/ 39 w 571"/>
                    <a:gd name="T17" fmla="*/ 181 h 510"/>
                    <a:gd name="T18" fmla="*/ 21 w 571"/>
                    <a:gd name="T19" fmla="*/ 171 h 510"/>
                    <a:gd name="T20" fmla="*/ 14 w 571"/>
                    <a:gd name="T21" fmla="*/ 170 h 510"/>
                    <a:gd name="T22" fmla="*/ 5 w 571"/>
                    <a:gd name="T23" fmla="*/ 173 h 510"/>
                    <a:gd name="T24" fmla="*/ 1 w 571"/>
                    <a:gd name="T25" fmla="*/ 179 h 510"/>
                    <a:gd name="T26" fmla="*/ 0 w 571"/>
                    <a:gd name="T27" fmla="*/ 187 h 510"/>
                    <a:gd name="T28" fmla="*/ 2 w 571"/>
                    <a:gd name="T29" fmla="*/ 194 h 510"/>
                    <a:gd name="T30" fmla="*/ 7 w 571"/>
                    <a:gd name="T31" fmla="*/ 203 h 510"/>
                    <a:gd name="T32" fmla="*/ 30 w 571"/>
                    <a:gd name="T33" fmla="*/ 219 h 510"/>
                    <a:gd name="T34" fmla="*/ 64 w 571"/>
                    <a:gd name="T35" fmla="*/ 232 h 510"/>
                    <a:gd name="T36" fmla="*/ 79 w 571"/>
                    <a:gd name="T37" fmla="*/ 238 h 510"/>
                    <a:gd name="T38" fmla="*/ 95 w 571"/>
                    <a:gd name="T39" fmla="*/ 240 h 510"/>
                    <a:gd name="T40" fmla="*/ 109 w 571"/>
                    <a:gd name="T41" fmla="*/ 240 h 510"/>
                    <a:gd name="T42" fmla="*/ 124 w 571"/>
                    <a:gd name="T43" fmla="*/ 245 h 510"/>
                    <a:gd name="T44" fmla="*/ 142 w 571"/>
                    <a:gd name="T45" fmla="*/ 251 h 510"/>
                    <a:gd name="T46" fmla="*/ 183 w 571"/>
                    <a:gd name="T47" fmla="*/ 256 h 510"/>
                    <a:gd name="T48" fmla="*/ 231 w 571"/>
                    <a:gd name="T49" fmla="*/ 245 h 510"/>
                    <a:gd name="T50" fmla="*/ 263 w 571"/>
                    <a:gd name="T51" fmla="*/ 245 h 510"/>
                    <a:gd name="T52" fmla="*/ 271 w 571"/>
                    <a:gd name="T53" fmla="*/ 243 h 510"/>
                    <a:gd name="T54" fmla="*/ 279 w 571"/>
                    <a:gd name="T55" fmla="*/ 235 h 510"/>
                    <a:gd name="T56" fmla="*/ 282 w 571"/>
                    <a:gd name="T57" fmla="*/ 225 h 510"/>
                    <a:gd name="T58" fmla="*/ 285 w 571"/>
                    <a:gd name="T59" fmla="*/ 183 h 510"/>
                    <a:gd name="T60" fmla="*/ 285 w 571"/>
                    <a:gd name="T61" fmla="*/ 149 h 510"/>
                    <a:gd name="T62" fmla="*/ 283 w 571"/>
                    <a:gd name="T63" fmla="*/ 132 h 510"/>
                    <a:gd name="T64" fmla="*/ 282 w 571"/>
                    <a:gd name="T65" fmla="*/ 120 h 510"/>
                    <a:gd name="T66" fmla="*/ 279 w 571"/>
                    <a:gd name="T67" fmla="*/ 108 h 510"/>
                    <a:gd name="T68" fmla="*/ 276 w 571"/>
                    <a:gd name="T69" fmla="*/ 96 h 510"/>
                    <a:gd name="T70" fmla="*/ 261 w 571"/>
                    <a:gd name="T71" fmla="*/ 50 h 510"/>
                    <a:gd name="T72" fmla="*/ 244 w 571"/>
                    <a:gd name="T73" fmla="*/ 0 h 510"/>
                    <a:gd name="T74" fmla="*/ 44 w 571"/>
                    <a:gd name="T75" fmla="*/ 32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10294" name="Arc 9"/>
                <p:cNvSpPr>
                  <a:spLocks/>
                </p:cNvSpPr>
                <p:nvPr/>
              </p:nvSpPr>
              <p:spPr bwMode="auto">
                <a:xfrm>
                  <a:off x="1945" y="2885"/>
                  <a:ext cx="7" cy="17"/>
                </a:xfrm>
                <a:custGeom>
                  <a:avLst/>
                  <a:gdLst>
                    <a:gd name="T0" fmla="*/ 0 w 21584"/>
                    <a:gd name="T1" fmla="*/ 16 h 21468"/>
                    <a:gd name="T2" fmla="*/ 6 w 21584"/>
                    <a:gd name="T3" fmla="*/ 0 h 21468"/>
                    <a:gd name="T4" fmla="*/ 7 w 21584"/>
                    <a:gd name="T5" fmla="*/ 17 h 21468"/>
                    <a:gd name="T6" fmla="*/ 0 60000 65536"/>
                    <a:gd name="T7" fmla="*/ 0 60000 65536"/>
                    <a:gd name="T8" fmla="*/ 0 60000 65536"/>
                  </a:gdLst>
                  <a:ahLst/>
                  <a:cxnLst>
                    <a:cxn ang="T6">
                      <a:pos x="T0" y="T1"/>
                    </a:cxn>
                    <a:cxn ang="T7">
                      <a:pos x="T2" y="T3"/>
                    </a:cxn>
                    <a:cxn ang="T8">
                      <a:pos x="T4" y="T5"/>
                    </a:cxn>
                  </a:cxnLst>
                  <a:rect l="0" t="0" r="r" b="b"/>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lnTo>
                        <a:pt x="0" y="20627"/>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91" name="Rectangle 10"/>
              <p:cNvSpPr>
                <a:spLocks noChangeArrowheads="1"/>
              </p:cNvSpPr>
              <p:nvPr/>
            </p:nvSpPr>
            <p:spPr bwMode="auto">
              <a:xfrm>
                <a:off x="1958" y="2738"/>
                <a:ext cx="239" cy="45"/>
              </a:xfrm>
              <a:prstGeom prst="rect">
                <a:avLst/>
              </a:prstGeom>
              <a:solidFill>
                <a:srgbClr val="FFFFFF"/>
              </a:solidFill>
              <a:ln w="11113">
                <a:solidFill>
                  <a:srgbClr val="000000"/>
                </a:solidFill>
                <a:miter lim="800000"/>
                <a:headEnd/>
                <a:tailEnd/>
              </a:ln>
            </p:spPr>
            <p:txBody>
              <a:bodyPr/>
              <a:lstStyle/>
              <a:p>
                <a:endParaRPr lang="zh-CN" altLang="en-US"/>
              </a:p>
            </p:txBody>
          </p:sp>
          <p:sp>
            <p:nvSpPr>
              <p:cNvPr id="10292" name="Freeform 11"/>
              <p:cNvSpPr>
                <a:spLocks/>
              </p:cNvSpPr>
              <p:nvPr/>
            </p:nvSpPr>
            <p:spPr bwMode="auto">
              <a:xfrm>
                <a:off x="1937" y="2055"/>
                <a:ext cx="283" cy="704"/>
              </a:xfrm>
              <a:custGeom>
                <a:avLst/>
                <a:gdLst>
                  <a:gd name="T0" fmla="*/ 13 w 566"/>
                  <a:gd name="T1" fmla="*/ 242 h 1408"/>
                  <a:gd name="T2" fmla="*/ 8 w 566"/>
                  <a:gd name="T3" fmla="*/ 452 h 1408"/>
                  <a:gd name="T4" fmla="*/ 0 w 566"/>
                  <a:gd name="T5" fmla="*/ 704 h 1408"/>
                  <a:gd name="T6" fmla="*/ 272 w 566"/>
                  <a:gd name="T7" fmla="*/ 702 h 1408"/>
                  <a:gd name="T8" fmla="*/ 274 w 566"/>
                  <a:gd name="T9" fmla="*/ 437 h 1408"/>
                  <a:gd name="T10" fmla="*/ 274 w 566"/>
                  <a:gd name="T11" fmla="*/ 300 h 1408"/>
                  <a:gd name="T12" fmla="*/ 283 w 566"/>
                  <a:gd name="T13" fmla="*/ 157 h 1408"/>
                  <a:gd name="T14" fmla="*/ 280 w 566"/>
                  <a:gd name="T15" fmla="*/ 124 h 1408"/>
                  <a:gd name="T16" fmla="*/ 278 w 566"/>
                  <a:gd name="T17" fmla="*/ 100 h 1408"/>
                  <a:gd name="T18" fmla="*/ 273 w 566"/>
                  <a:gd name="T19" fmla="*/ 76 h 1408"/>
                  <a:gd name="T20" fmla="*/ 267 w 566"/>
                  <a:gd name="T21" fmla="*/ 60 h 1408"/>
                  <a:gd name="T22" fmla="*/ 258 w 566"/>
                  <a:gd name="T23" fmla="*/ 43 h 1408"/>
                  <a:gd name="T24" fmla="*/ 248 w 566"/>
                  <a:gd name="T25" fmla="*/ 31 h 1408"/>
                  <a:gd name="T26" fmla="*/ 232 w 566"/>
                  <a:gd name="T27" fmla="*/ 20 h 1408"/>
                  <a:gd name="T28" fmla="*/ 212 w 566"/>
                  <a:gd name="T29" fmla="*/ 10 h 1408"/>
                  <a:gd name="T30" fmla="*/ 190 w 566"/>
                  <a:gd name="T31" fmla="*/ 4 h 1408"/>
                  <a:gd name="T32" fmla="*/ 166 w 566"/>
                  <a:gd name="T33" fmla="*/ 1 h 1408"/>
                  <a:gd name="T34" fmla="*/ 146 w 566"/>
                  <a:gd name="T35" fmla="*/ 0 h 1408"/>
                  <a:gd name="T36" fmla="*/ 122 w 566"/>
                  <a:gd name="T37" fmla="*/ 5 h 1408"/>
                  <a:gd name="T38" fmla="*/ 98 w 566"/>
                  <a:gd name="T39" fmla="*/ 12 h 1408"/>
                  <a:gd name="T40" fmla="*/ 84 w 566"/>
                  <a:gd name="T41" fmla="*/ 21 h 1408"/>
                  <a:gd name="T42" fmla="*/ 68 w 566"/>
                  <a:gd name="T43" fmla="*/ 33 h 1408"/>
                  <a:gd name="T44" fmla="*/ 56 w 566"/>
                  <a:gd name="T45" fmla="*/ 48 h 1408"/>
                  <a:gd name="T46" fmla="*/ 43 w 566"/>
                  <a:gd name="T47" fmla="*/ 70 h 1408"/>
                  <a:gd name="T48" fmla="*/ 33 w 566"/>
                  <a:gd name="T49" fmla="*/ 94 h 1408"/>
                  <a:gd name="T50" fmla="*/ 24 w 566"/>
                  <a:gd name="T51" fmla="*/ 134 h 1408"/>
                  <a:gd name="T52" fmla="*/ 13 w 566"/>
                  <a:gd name="T53" fmla="*/ 242 h 14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solidFill>
              <a:ln w="11113">
                <a:solidFill>
                  <a:srgbClr val="000000"/>
                </a:solidFill>
                <a:prstDash val="solid"/>
                <a:round/>
                <a:headEnd/>
                <a:tailEnd/>
              </a:ln>
            </p:spPr>
            <p:txBody>
              <a:bodyPr/>
              <a:lstStyle/>
              <a:p>
                <a:endParaRPr lang="zh-CN" altLang="en-US"/>
              </a:p>
            </p:txBody>
          </p:sp>
        </p:grpSp>
        <p:grpSp>
          <p:nvGrpSpPr>
            <p:cNvPr id="10255" name="Group 12"/>
            <p:cNvGrpSpPr>
              <a:grpSpLocks/>
            </p:cNvGrpSpPr>
            <p:nvPr/>
          </p:nvGrpSpPr>
          <p:grpSpPr bwMode="auto">
            <a:xfrm flipH="1">
              <a:off x="2988" y="3981"/>
              <a:ext cx="593" cy="111"/>
              <a:chOff x="1503" y="3399"/>
              <a:chExt cx="719" cy="138"/>
            </a:xfrm>
          </p:grpSpPr>
          <p:sp>
            <p:nvSpPr>
              <p:cNvPr id="10288" name="Freeform 13"/>
              <p:cNvSpPr>
                <a:spLocks/>
              </p:cNvSpPr>
              <p:nvPr/>
            </p:nvSpPr>
            <p:spPr bwMode="auto">
              <a:xfrm>
                <a:off x="1766" y="3399"/>
                <a:ext cx="456" cy="115"/>
              </a:xfrm>
              <a:custGeom>
                <a:avLst/>
                <a:gdLst>
                  <a:gd name="T0" fmla="*/ 0 w 913"/>
                  <a:gd name="T1" fmla="*/ 21 h 229"/>
                  <a:gd name="T2" fmla="*/ 0 w 913"/>
                  <a:gd name="T3" fmla="*/ 90 h 229"/>
                  <a:gd name="T4" fmla="*/ 122 w 913"/>
                  <a:gd name="T5" fmla="*/ 90 h 229"/>
                  <a:gd name="T6" fmla="*/ 126 w 913"/>
                  <a:gd name="T7" fmla="*/ 76 h 229"/>
                  <a:gd name="T8" fmla="*/ 150 w 913"/>
                  <a:gd name="T9" fmla="*/ 90 h 229"/>
                  <a:gd name="T10" fmla="*/ 195 w 913"/>
                  <a:gd name="T11" fmla="*/ 102 h 229"/>
                  <a:gd name="T12" fmla="*/ 251 w 913"/>
                  <a:gd name="T13" fmla="*/ 112 h 229"/>
                  <a:gd name="T14" fmla="*/ 298 w 913"/>
                  <a:gd name="T15" fmla="*/ 115 h 229"/>
                  <a:gd name="T16" fmla="*/ 343 w 913"/>
                  <a:gd name="T17" fmla="*/ 112 h 229"/>
                  <a:gd name="T18" fmla="*/ 408 w 913"/>
                  <a:gd name="T19" fmla="*/ 107 h 229"/>
                  <a:gd name="T20" fmla="*/ 431 w 913"/>
                  <a:gd name="T21" fmla="*/ 104 h 229"/>
                  <a:gd name="T22" fmla="*/ 456 w 913"/>
                  <a:gd name="T23" fmla="*/ 97 h 229"/>
                  <a:gd name="T24" fmla="*/ 456 w 913"/>
                  <a:gd name="T25" fmla="*/ 79 h 229"/>
                  <a:gd name="T26" fmla="*/ 454 w 913"/>
                  <a:gd name="T27" fmla="*/ 71 h 229"/>
                  <a:gd name="T28" fmla="*/ 446 w 913"/>
                  <a:gd name="T29" fmla="*/ 60 h 229"/>
                  <a:gd name="T30" fmla="*/ 436 w 913"/>
                  <a:gd name="T31" fmla="*/ 53 h 229"/>
                  <a:gd name="T32" fmla="*/ 423 w 913"/>
                  <a:gd name="T33" fmla="*/ 46 h 229"/>
                  <a:gd name="T34" fmla="*/ 401 w 913"/>
                  <a:gd name="T35" fmla="*/ 36 h 229"/>
                  <a:gd name="T36" fmla="*/ 377 w 913"/>
                  <a:gd name="T37" fmla="*/ 27 h 229"/>
                  <a:gd name="T38" fmla="*/ 352 w 913"/>
                  <a:gd name="T39" fmla="*/ 19 h 229"/>
                  <a:gd name="T40" fmla="*/ 325 w 913"/>
                  <a:gd name="T41" fmla="*/ 13 h 229"/>
                  <a:gd name="T42" fmla="*/ 234 w 913"/>
                  <a:gd name="T43" fmla="*/ 0 h 229"/>
                  <a:gd name="T44" fmla="*/ 0 w 913"/>
                  <a:gd name="T45" fmla="*/ 21 h 2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solidFill>
              <a:ln w="11113">
                <a:solidFill>
                  <a:srgbClr val="000000"/>
                </a:solidFill>
                <a:prstDash val="solid"/>
                <a:round/>
                <a:headEnd/>
                <a:tailEnd/>
              </a:ln>
            </p:spPr>
            <p:txBody>
              <a:bodyPr/>
              <a:lstStyle/>
              <a:p>
                <a:endParaRPr lang="zh-CN" altLang="en-US"/>
              </a:p>
            </p:txBody>
          </p:sp>
          <p:sp>
            <p:nvSpPr>
              <p:cNvPr id="10289" name="Freeform 14"/>
              <p:cNvSpPr>
                <a:spLocks/>
              </p:cNvSpPr>
              <p:nvPr/>
            </p:nvSpPr>
            <p:spPr bwMode="auto">
              <a:xfrm>
                <a:off x="1503" y="3426"/>
                <a:ext cx="456" cy="111"/>
              </a:xfrm>
              <a:custGeom>
                <a:avLst/>
                <a:gdLst>
                  <a:gd name="T0" fmla="*/ 0 w 913"/>
                  <a:gd name="T1" fmla="*/ 22 h 222"/>
                  <a:gd name="T2" fmla="*/ 0 w 913"/>
                  <a:gd name="T3" fmla="*/ 90 h 222"/>
                  <a:gd name="T4" fmla="*/ 121 w 913"/>
                  <a:gd name="T5" fmla="*/ 90 h 222"/>
                  <a:gd name="T6" fmla="*/ 124 w 913"/>
                  <a:gd name="T7" fmla="*/ 76 h 222"/>
                  <a:gd name="T8" fmla="*/ 149 w 913"/>
                  <a:gd name="T9" fmla="*/ 90 h 222"/>
                  <a:gd name="T10" fmla="*/ 203 w 913"/>
                  <a:gd name="T11" fmla="*/ 98 h 222"/>
                  <a:gd name="T12" fmla="*/ 268 w 913"/>
                  <a:gd name="T13" fmla="*/ 106 h 222"/>
                  <a:gd name="T14" fmla="*/ 338 w 913"/>
                  <a:gd name="T15" fmla="*/ 111 h 222"/>
                  <a:gd name="T16" fmla="*/ 401 w 913"/>
                  <a:gd name="T17" fmla="*/ 111 h 222"/>
                  <a:gd name="T18" fmla="*/ 432 w 913"/>
                  <a:gd name="T19" fmla="*/ 103 h 222"/>
                  <a:gd name="T20" fmla="*/ 456 w 913"/>
                  <a:gd name="T21" fmla="*/ 97 h 222"/>
                  <a:gd name="T22" fmla="*/ 456 w 913"/>
                  <a:gd name="T23" fmla="*/ 80 h 222"/>
                  <a:gd name="T24" fmla="*/ 454 w 913"/>
                  <a:gd name="T25" fmla="*/ 70 h 222"/>
                  <a:gd name="T26" fmla="*/ 446 w 913"/>
                  <a:gd name="T27" fmla="*/ 61 h 222"/>
                  <a:gd name="T28" fmla="*/ 436 w 913"/>
                  <a:gd name="T29" fmla="*/ 53 h 222"/>
                  <a:gd name="T30" fmla="*/ 423 w 913"/>
                  <a:gd name="T31" fmla="*/ 46 h 222"/>
                  <a:gd name="T32" fmla="*/ 401 w 913"/>
                  <a:gd name="T33" fmla="*/ 36 h 222"/>
                  <a:gd name="T34" fmla="*/ 377 w 913"/>
                  <a:gd name="T35" fmla="*/ 27 h 222"/>
                  <a:gd name="T36" fmla="*/ 352 w 913"/>
                  <a:gd name="T37" fmla="*/ 20 h 222"/>
                  <a:gd name="T38" fmla="*/ 325 w 913"/>
                  <a:gd name="T39" fmla="*/ 13 h 222"/>
                  <a:gd name="T40" fmla="*/ 233 w 913"/>
                  <a:gd name="T41" fmla="*/ 0 h 222"/>
                  <a:gd name="T42" fmla="*/ 0 w 913"/>
                  <a:gd name="T43" fmla="*/ 22 h 2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solidFill>
              <a:ln w="11113">
                <a:solidFill>
                  <a:srgbClr val="000000"/>
                </a:solidFill>
                <a:prstDash val="solid"/>
                <a:round/>
                <a:headEnd/>
                <a:tailEnd/>
              </a:ln>
            </p:spPr>
            <p:txBody>
              <a:bodyPr/>
              <a:lstStyle/>
              <a:p>
                <a:endParaRPr lang="zh-CN" altLang="en-US"/>
              </a:p>
            </p:txBody>
          </p:sp>
        </p:grpSp>
        <p:sp>
          <p:nvSpPr>
            <p:cNvPr id="10256" name="Freeform 15"/>
            <p:cNvSpPr>
              <a:spLocks/>
            </p:cNvSpPr>
            <p:nvPr/>
          </p:nvSpPr>
          <p:spPr bwMode="auto">
            <a:xfrm flipH="1">
              <a:off x="3082" y="3427"/>
              <a:ext cx="352" cy="568"/>
            </a:xfrm>
            <a:custGeom>
              <a:avLst/>
              <a:gdLst>
                <a:gd name="T0" fmla="*/ 241 w 852"/>
                <a:gd name="T1" fmla="*/ 0 h 1411"/>
                <a:gd name="T2" fmla="*/ 334 w 852"/>
                <a:gd name="T3" fmla="*/ 223 h 1411"/>
                <a:gd name="T4" fmla="*/ 341 w 852"/>
                <a:gd name="T5" fmla="*/ 240 h 1411"/>
                <a:gd name="T6" fmla="*/ 348 w 852"/>
                <a:gd name="T7" fmla="*/ 260 h 1411"/>
                <a:gd name="T8" fmla="*/ 352 w 852"/>
                <a:gd name="T9" fmla="*/ 289 h 1411"/>
                <a:gd name="T10" fmla="*/ 348 w 852"/>
                <a:gd name="T11" fmla="*/ 314 h 1411"/>
                <a:gd name="T12" fmla="*/ 316 w 852"/>
                <a:gd name="T13" fmla="*/ 407 h 1411"/>
                <a:gd name="T14" fmla="*/ 304 w 852"/>
                <a:gd name="T15" fmla="*/ 435 h 1411"/>
                <a:gd name="T16" fmla="*/ 298 w 852"/>
                <a:gd name="T17" fmla="*/ 464 h 1411"/>
                <a:gd name="T18" fmla="*/ 312 w 852"/>
                <a:gd name="T19" fmla="*/ 481 h 1411"/>
                <a:gd name="T20" fmla="*/ 314 w 852"/>
                <a:gd name="T21" fmla="*/ 495 h 1411"/>
                <a:gd name="T22" fmla="*/ 300 w 852"/>
                <a:gd name="T23" fmla="*/ 507 h 1411"/>
                <a:gd name="T24" fmla="*/ 285 w 852"/>
                <a:gd name="T25" fmla="*/ 525 h 1411"/>
                <a:gd name="T26" fmla="*/ 300 w 852"/>
                <a:gd name="T27" fmla="*/ 540 h 1411"/>
                <a:gd name="T28" fmla="*/ 316 w 852"/>
                <a:gd name="T29" fmla="*/ 568 h 1411"/>
                <a:gd name="T30" fmla="*/ 65 w 852"/>
                <a:gd name="T31" fmla="*/ 564 h 1411"/>
                <a:gd name="T32" fmla="*/ 54 w 852"/>
                <a:gd name="T33" fmla="*/ 503 h 1411"/>
                <a:gd name="T34" fmla="*/ 63 w 852"/>
                <a:gd name="T35" fmla="*/ 451 h 1411"/>
                <a:gd name="T36" fmla="*/ 85 w 852"/>
                <a:gd name="T37" fmla="*/ 403 h 1411"/>
                <a:gd name="T38" fmla="*/ 99 w 852"/>
                <a:gd name="T39" fmla="*/ 376 h 1411"/>
                <a:gd name="T40" fmla="*/ 160 w 852"/>
                <a:gd name="T41" fmla="*/ 297 h 1411"/>
                <a:gd name="T42" fmla="*/ 142 w 852"/>
                <a:gd name="T43" fmla="*/ 258 h 1411"/>
                <a:gd name="T44" fmla="*/ 0 w 852"/>
                <a:gd name="T45" fmla="*/ 6 h 1411"/>
                <a:gd name="T46" fmla="*/ 241 w 852"/>
                <a:gd name="T47" fmla="*/ 0 h 14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10257" name="Freeform 16"/>
            <p:cNvSpPr>
              <a:spLocks/>
            </p:cNvSpPr>
            <p:nvPr/>
          </p:nvSpPr>
          <p:spPr bwMode="auto">
            <a:xfrm flipH="1">
              <a:off x="3218" y="3397"/>
              <a:ext cx="406" cy="629"/>
            </a:xfrm>
            <a:custGeom>
              <a:avLst/>
              <a:gdLst>
                <a:gd name="T0" fmla="*/ 0 w 982"/>
                <a:gd name="T1" fmla="*/ 22 h 1565"/>
                <a:gd name="T2" fmla="*/ 32 w 982"/>
                <a:gd name="T3" fmla="*/ 129 h 1565"/>
                <a:gd name="T4" fmla="*/ 41 w 982"/>
                <a:gd name="T5" fmla="*/ 156 h 1565"/>
                <a:gd name="T6" fmla="*/ 51 w 982"/>
                <a:gd name="T7" fmla="*/ 179 h 1565"/>
                <a:gd name="T8" fmla="*/ 61 w 982"/>
                <a:gd name="T9" fmla="*/ 200 h 1565"/>
                <a:gd name="T10" fmla="*/ 75 w 982"/>
                <a:gd name="T11" fmla="*/ 225 h 1565"/>
                <a:gd name="T12" fmla="*/ 87 w 982"/>
                <a:gd name="T13" fmla="*/ 242 h 1565"/>
                <a:gd name="T14" fmla="*/ 98 w 982"/>
                <a:gd name="T15" fmla="*/ 256 h 1565"/>
                <a:gd name="T16" fmla="*/ 120 w 982"/>
                <a:gd name="T17" fmla="*/ 279 h 1565"/>
                <a:gd name="T18" fmla="*/ 143 w 982"/>
                <a:gd name="T19" fmla="*/ 304 h 1565"/>
                <a:gd name="T20" fmla="*/ 161 w 982"/>
                <a:gd name="T21" fmla="*/ 314 h 1565"/>
                <a:gd name="T22" fmla="*/ 139 w 982"/>
                <a:gd name="T23" fmla="*/ 328 h 1565"/>
                <a:gd name="T24" fmla="*/ 156 w 982"/>
                <a:gd name="T25" fmla="*/ 358 h 1565"/>
                <a:gd name="T26" fmla="*/ 120 w 982"/>
                <a:gd name="T27" fmla="*/ 406 h 1565"/>
                <a:gd name="T28" fmla="*/ 93 w 982"/>
                <a:gd name="T29" fmla="*/ 431 h 1565"/>
                <a:gd name="T30" fmla="*/ 82 w 982"/>
                <a:gd name="T31" fmla="*/ 442 h 1565"/>
                <a:gd name="T32" fmla="*/ 73 w 982"/>
                <a:gd name="T33" fmla="*/ 457 h 1565"/>
                <a:gd name="T34" fmla="*/ 64 w 982"/>
                <a:gd name="T35" fmla="*/ 472 h 1565"/>
                <a:gd name="T36" fmla="*/ 58 w 982"/>
                <a:gd name="T37" fmla="*/ 485 h 1565"/>
                <a:gd name="T38" fmla="*/ 52 w 982"/>
                <a:gd name="T39" fmla="*/ 497 h 1565"/>
                <a:gd name="T40" fmla="*/ 47 w 982"/>
                <a:gd name="T41" fmla="*/ 512 h 1565"/>
                <a:gd name="T42" fmla="*/ 42 w 982"/>
                <a:gd name="T43" fmla="*/ 533 h 1565"/>
                <a:gd name="T44" fmla="*/ 40 w 982"/>
                <a:gd name="T45" fmla="*/ 558 h 1565"/>
                <a:gd name="T46" fmla="*/ 40 w 982"/>
                <a:gd name="T47" fmla="*/ 585 h 1565"/>
                <a:gd name="T48" fmla="*/ 41 w 982"/>
                <a:gd name="T49" fmla="*/ 629 h 1565"/>
                <a:gd name="T50" fmla="*/ 310 w 982"/>
                <a:gd name="T51" fmla="*/ 617 h 1565"/>
                <a:gd name="T52" fmla="*/ 295 w 982"/>
                <a:gd name="T53" fmla="*/ 601 h 1565"/>
                <a:gd name="T54" fmla="*/ 292 w 982"/>
                <a:gd name="T55" fmla="*/ 588 h 1565"/>
                <a:gd name="T56" fmla="*/ 291 w 982"/>
                <a:gd name="T57" fmla="*/ 580 h 1565"/>
                <a:gd name="T58" fmla="*/ 301 w 982"/>
                <a:gd name="T59" fmla="*/ 542 h 1565"/>
                <a:gd name="T60" fmla="*/ 273 w 982"/>
                <a:gd name="T61" fmla="*/ 540 h 1565"/>
                <a:gd name="T62" fmla="*/ 305 w 982"/>
                <a:gd name="T63" fmla="*/ 516 h 1565"/>
                <a:gd name="T64" fmla="*/ 394 w 982"/>
                <a:gd name="T65" fmla="*/ 389 h 1565"/>
                <a:gd name="T66" fmla="*/ 400 w 982"/>
                <a:gd name="T67" fmla="*/ 376 h 1565"/>
                <a:gd name="T68" fmla="*/ 404 w 982"/>
                <a:gd name="T69" fmla="*/ 362 h 1565"/>
                <a:gd name="T70" fmla="*/ 406 w 982"/>
                <a:gd name="T71" fmla="*/ 348 h 1565"/>
                <a:gd name="T72" fmla="*/ 406 w 982"/>
                <a:gd name="T73" fmla="*/ 332 h 1565"/>
                <a:gd name="T74" fmla="*/ 403 w 982"/>
                <a:gd name="T75" fmla="*/ 318 h 1565"/>
                <a:gd name="T76" fmla="*/ 400 w 982"/>
                <a:gd name="T77" fmla="*/ 304 h 1565"/>
                <a:gd name="T78" fmla="*/ 390 w 982"/>
                <a:gd name="T79" fmla="*/ 283 h 1565"/>
                <a:gd name="T80" fmla="*/ 345 w 982"/>
                <a:gd name="T81" fmla="*/ 188 h 1565"/>
                <a:gd name="T82" fmla="*/ 262 w 982"/>
                <a:gd name="T83" fmla="*/ 0 h 1565"/>
                <a:gd name="T84" fmla="*/ 0 w 982"/>
                <a:gd name="T85" fmla="*/ 22 h 15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10258" name="Freeform 17"/>
            <p:cNvSpPr>
              <a:spLocks/>
            </p:cNvSpPr>
            <p:nvPr/>
          </p:nvSpPr>
          <p:spPr bwMode="auto">
            <a:xfrm flipH="1">
              <a:off x="3000" y="2918"/>
              <a:ext cx="147" cy="492"/>
            </a:xfrm>
            <a:custGeom>
              <a:avLst/>
              <a:gdLst>
                <a:gd name="T0" fmla="*/ 105 w 357"/>
                <a:gd name="T1" fmla="*/ 33 h 1222"/>
                <a:gd name="T2" fmla="*/ 114 w 357"/>
                <a:gd name="T3" fmla="*/ 45 h 1222"/>
                <a:gd name="T4" fmla="*/ 124 w 357"/>
                <a:gd name="T5" fmla="*/ 61 h 1222"/>
                <a:gd name="T6" fmla="*/ 132 w 357"/>
                <a:gd name="T7" fmla="*/ 79 h 1222"/>
                <a:gd name="T8" fmla="*/ 139 w 357"/>
                <a:gd name="T9" fmla="*/ 99 h 1222"/>
                <a:gd name="T10" fmla="*/ 144 w 357"/>
                <a:gd name="T11" fmla="*/ 119 h 1222"/>
                <a:gd name="T12" fmla="*/ 146 w 357"/>
                <a:gd name="T13" fmla="*/ 141 h 1222"/>
                <a:gd name="T14" fmla="*/ 147 w 357"/>
                <a:gd name="T15" fmla="*/ 162 h 1222"/>
                <a:gd name="T16" fmla="*/ 146 w 357"/>
                <a:gd name="T17" fmla="*/ 198 h 1222"/>
                <a:gd name="T18" fmla="*/ 143 w 357"/>
                <a:gd name="T19" fmla="*/ 224 h 1222"/>
                <a:gd name="T20" fmla="*/ 137 w 357"/>
                <a:gd name="T21" fmla="*/ 256 h 1222"/>
                <a:gd name="T22" fmla="*/ 132 w 357"/>
                <a:gd name="T23" fmla="*/ 275 h 1222"/>
                <a:gd name="T24" fmla="*/ 126 w 357"/>
                <a:gd name="T25" fmla="*/ 304 h 1222"/>
                <a:gd name="T26" fmla="*/ 119 w 357"/>
                <a:gd name="T27" fmla="*/ 329 h 1222"/>
                <a:gd name="T28" fmla="*/ 112 w 357"/>
                <a:gd name="T29" fmla="*/ 348 h 1222"/>
                <a:gd name="T30" fmla="*/ 104 w 357"/>
                <a:gd name="T31" fmla="*/ 366 h 1222"/>
                <a:gd name="T32" fmla="*/ 96 w 357"/>
                <a:gd name="T33" fmla="*/ 385 h 1222"/>
                <a:gd name="T34" fmla="*/ 86 w 357"/>
                <a:gd name="T35" fmla="*/ 401 h 1222"/>
                <a:gd name="T36" fmla="*/ 76 w 357"/>
                <a:gd name="T37" fmla="*/ 419 h 1222"/>
                <a:gd name="T38" fmla="*/ 65 w 357"/>
                <a:gd name="T39" fmla="*/ 433 h 1222"/>
                <a:gd name="T40" fmla="*/ 54 w 357"/>
                <a:gd name="T41" fmla="*/ 447 h 1222"/>
                <a:gd name="T42" fmla="*/ 40 w 357"/>
                <a:gd name="T43" fmla="*/ 462 h 1222"/>
                <a:gd name="T44" fmla="*/ 26 w 357"/>
                <a:gd name="T45" fmla="*/ 473 h 1222"/>
                <a:gd name="T46" fmla="*/ 0 w 357"/>
                <a:gd name="T47" fmla="*/ 492 h 1222"/>
                <a:gd name="T48" fmla="*/ 0 w 357"/>
                <a:gd name="T49" fmla="*/ 0 h 1222"/>
                <a:gd name="T50" fmla="*/ 86 w 357"/>
                <a:gd name="T51" fmla="*/ 6 h 1222"/>
                <a:gd name="T52" fmla="*/ 105 w 357"/>
                <a:gd name="T53" fmla="*/ 33 h 1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10259" name="Group 18"/>
            <p:cNvGrpSpPr>
              <a:grpSpLocks/>
            </p:cNvGrpSpPr>
            <p:nvPr/>
          </p:nvGrpSpPr>
          <p:grpSpPr bwMode="auto">
            <a:xfrm flipH="1">
              <a:off x="2990" y="2913"/>
              <a:ext cx="73" cy="514"/>
              <a:chOff x="2131" y="2072"/>
              <a:chExt cx="89" cy="639"/>
            </a:xfrm>
          </p:grpSpPr>
          <p:sp>
            <p:nvSpPr>
              <p:cNvPr id="10286" name="Freeform 19"/>
              <p:cNvSpPr>
                <a:spLocks/>
              </p:cNvSpPr>
              <p:nvPr/>
            </p:nvSpPr>
            <p:spPr bwMode="auto">
              <a:xfrm>
                <a:off x="2139" y="2117"/>
                <a:ext cx="81" cy="594"/>
              </a:xfrm>
              <a:custGeom>
                <a:avLst/>
                <a:gdLst>
                  <a:gd name="T0" fmla="*/ 0 w 163"/>
                  <a:gd name="T1" fmla="*/ 0 h 1188"/>
                  <a:gd name="T2" fmla="*/ 19 w 163"/>
                  <a:gd name="T3" fmla="*/ 10 h 1188"/>
                  <a:gd name="T4" fmla="*/ 32 w 163"/>
                  <a:gd name="T5" fmla="*/ 29 h 1188"/>
                  <a:gd name="T6" fmla="*/ 40 w 163"/>
                  <a:gd name="T7" fmla="*/ 41 h 1188"/>
                  <a:gd name="T8" fmla="*/ 46 w 163"/>
                  <a:gd name="T9" fmla="*/ 51 h 1188"/>
                  <a:gd name="T10" fmla="*/ 54 w 163"/>
                  <a:gd name="T11" fmla="*/ 66 h 1188"/>
                  <a:gd name="T12" fmla="*/ 61 w 163"/>
                  <a:gd name="T13" fmla="*/ 85 h 1188"/>
                  <a:gd name="T14" fmla="*/ 68 w 163"/>
                  <a:gd name="T15" fmla="*/ 107 h 1188"/>
                  <a:gd name="T16" fmla="*/ 75 w 163"/>
                  <a:gd name="T17" fmla="*/ 136 h 1188"/>
                  <a:gd name="T18" fmla="*/ 78 w 163"/>
                  <a:gd name="T19" fmla="*/ 158 h 1188"/>
                  <a:gd name="T20" fmla="*/ 81 w 163"/>
                  <a:gd name="T21" fmla="*/ 185 h 1188"/>
                  <a:gd name="T22" fmla="*/ 80 w 163"/>
                  <a:gd name="T23" fmla="*/ 219 h 1188"/>
                  <a:gd name="T24" fmla="*/ 77 w 163"/>
                  <a:gd name="T25" fmla="*/ 270 h 1188"/>
                  <a:gd name="T26" fmla="*/ 71 w 163"/>
                  <a:gd name="T27" fmla="*/ 315 h 1188"/>
                  <a:gd name="T28" fmla="*/ 46 w 163"/>
                  <a:gd name="T29" fmla="*/ 534 h 1188"/>
                  <a:gd name="T30" fmla="*/ 22 w 163"/>
                  <a:gd name="T31" fmla="*/ 594 h 1188"/>
                  <a:gd name="T32" fmla="*/ 6 w 163"/>
                  <a:gd name="T33" fmla="*/ 512 h 1188"/>
                  <a:gd name="T34" fmla="*/ 16 w 163"/>
                  <a:gd name="T35" fmla="*/ 426 h 1188"/>
                  <a:gd name="T36" fmla="*/ 24 w 163"/>
                  <a:gd name="T37" fmla="*/ 368 h 1188"/>
                  <a:gd name="T38" fmla="*/ 28 w 163"/>
                  <a:gd name="T39" fmla="*/ 323 h 1188"/>
                  <a:gd name="T40" fmla="*/ 32 w 163"/>
                  <a:gd name="T41" fmla="*/ 277 h 1188"/>
                  <a:gd name="T42" fmla="*/ 35 w 163"/>
                  <a:gd name="T43" fmla="*/ 230 h 1188"/>
                  <a:gd name="T44" fmla="*/ 36 w 163"/>
                  <a:gd name="T45" fmla="*/ 203 h 1188"/>
                  <a:gd name="T46" fmla="*/ 35 w 163"/>
                  <a:gd name="T47" fmla="*/ 179 h 1188"/>
                  <a:gd name="T48" fmla="*/ 32 w 163"/>
                  <a:gd name="T49" fmla="*/ 155 h 1188"/>
                  <a:gd name="T50" fmla="*/ 26 w 163"/>
                  <a:gd name="T51" fmla="*/ 108 h 1188"/>
                  <a:gd name="T52" fmla="*/ 24 w 163"/>
                  <a:gd name="T53" fmla="*/ 91 h 1188"/>
                  <a:gd name="T54" fmla="*/ 20 w 163"/>
                  <a:gd name="T55" fmla="*/ 72 h 1188"/>
                  <a:gd name="T56" fmla="*/ 17 w 163"/>
                  <a:gd name="T57" fmla="*/ 53 h 1188"/>
                  <a:gd name="T58" fmla="*/ 0 w 163"/>
                  <a:gd name="T59" fmla="*/ 0 h 11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solidFill>
              <a:ln w="11113">
                <a:solidFill>
                  <a:srgbClr val="000000"/>
                </a:solidFill>
                <a:prstDash val="solid"/>
                <a:round/>
                <a:headEnd/>
                <a:tailEnd/>
              </a:ln>
            </p:spPr>
            <p:txBody>
              <a:bodyPr/>
              <a:lstStyle/>
              <a:p>
                <a:endParaRPr lang="zh-CN" altLang="en-US"/>
              </a:p>
            </p:txBody>
          </p:sp>
          <p:sp>
            <p:nvSpPr>
              <p:cNvPr id="10287" name="Arc 20"/>
              <p:cNvSpPr>
                <a:spLocks/>
              </p:cNvSpPr>
              <p:nvPr/>
            </p:nvSpPr>
            <p:spPr bwMode="auto">
              <a:xfrm>
                <a:off x="2131" y="2072"/>
                <a:ext cx="29" cy="58"/>
              </a:xfrm>
              <a:custGeom>
                <a:avLst/>
                <a:gdLst>
                  <a:gd name="T0" fmla="*/ 0 w 22307"/>
                  <a:gd name="T1" fmla="*/ 0 h 29828"/>
                  <a:gd name="T2" fmla="*/ 27 w 22307"/>
                  <a:gd name="T3" fmla="*/ 58 h 29828"/>
                  <a:gd name="T4" fmla="*/ 1 w 22307"/>
                  <a:gd name="T5" fmla="*/ 42 h 29828"/>
                  <a:gd name="T6" fmla="*/ 0 60000 65536"/>
                  <a:gd name="T7" fmla="*/ 0 60000 65536"/>
                  <a:gd name="T8" fmla="*/ 0 60000 65536"/>
                </a:gdLst>
                <a:ahLst/>
                <a:cxnLst>
                  <a:cxn ang="T6">
                    <a:pos x="T0" y="T1"/>
                  </a:cxn>
                  <a:cxn ang="T7">
                    <a:pos x="T2" y="T3"/>
                  </a:cxn>
                  <a:cxn ang="T8">
                    <a:pos x="T4" y="T5"/>
                  </a:cxn>
                </a:cxnLst>
                <a:rect l="0" t="0" r="r" b="b"/>
                <a:pathLst>
                  <a:path w="22307" h="29828" fill="none" extrusionOk="0">
                    <a:moveTo>
                      <a:pt x="-1" y="11"/>
                    </a:moveTo>
                    <a:cubicBezTo>
                      <a:pt x="235" y="3"/>
                      <a:pt x="471" y="-1"/>
                      <a:pt x="707" y="0"/>
                    </a:cubicBezTo>
                    <a:cubicBezTo>
                      <a:pt x="12636" y="0"/>
                      <a:pt x="22307" y="9670"/>
                      <a:pt x="22307" y="21600"/>
                    </a:cubicBezTo>
                    <a:cubicBezTo>
                      <a:pt x="22307" y="24422"/>
                      <a:pt x="21753" y="27218"/>
                      <a:pt x="20678" y="29828"/>
                    </a:cubicBezTo>
                  </a:path>
                  <a:path w="22307" h="29828" stroke="0" extrusionOk="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solidFill>
              <a:ln w="11113">
                <a:solidFill>
                  <a:srgbClr val="000000"/>
                </a:solidFill>
                <a:round/>
                <a:headEnd/>
                <a:tailEnd/>
              </a:ln>
            </p:spPr>
            <p:txBody>
              <a:bodyPr/>
              <a:lstStyle/>
              <a:p>
                <a:endParaRPr lang="zh-CN" altLang="en-US"/>
              </a:p>
            </p:txBody>
          </p:sp>
        </p:grpSp>
        <p:sp>
          <p:nvSpPr>
            <p:cNvPr id="10260" name="Freeform 21"/>
            <p:cNvSpPr>
              <a:spLocks/>
            </p:cNvSpPr>
            <p:nvPr/>
          </p:nvSpPr>
          <p:spPr bwMode="auto">
            <a:xfrm flipH="1">
              <a:off x="3024" y="2784"/>
              <a:ext cx="694" cy="740"/>
            </a:xfrm>
            <a:custGeom>
              <a:avLst/>
              <a:gdLst>
                <a:gd name="T0" fmla="*/ 539 w 1684"/>
                <a:gd name="T1" fmla="*/ 0 h 1839"/>
                <a:gd name="T2" fmla="*/ 506 w 1684"/>
                <a:gd name="T3" fmla="*/ 5 h 1839"/>
                <a:gd name="T4" fmla="*/ 474 w 1684"/>
                <a:gd name="T5" fmla="*/ 18 h 1839"/>
                <a:gd name="T6" fmla="*/ 441 w 1684"/>
                <a:gd name="T7" fmla="*/ 41 h 1839"/>
                <a:gd name="T8" fmla="*/ 407 w 1684"/>
                <a:gd name="T9" fmla="*/ 75 h 1839"/>
                <a:gd name="T10" fmla="*/ 291 w 1684"/>
                <a:gd name="T11" fmla="*/ 206 h 1839"/>
                <a:gd name="T12" fmla="*/ 184 w 1684"/>
                <a:gd name="T13" fmla="*/ 297 h 1839"/>
                <a:gd name="T14" fmla="*/ 60 w 1684"/>
                <a:gd name="T15" fmla="*/ 383 h 1839"/>
                <a:gd name="T16" fmla="*/ 0 w 1684"/>
                <a:gd name="T17" fmla="*/ 463 h 1839"/>
                <a:gd name="T18" fmla="*/ 4 w 1684"/>
                <a:gd name="T19" fmla="*/ 532 h 1839"/>
                <a:gd name="T20" fmla="*/ 14 w 1684"/>
                <a:gd name="T21" fmla="*/ 584 h 1839"/>
                <a:gd name="T22" fmla="*/ 31 w 1684"/>
                <a:gd name="T23" fmla="*/ 625 h 1839"/>
                <a:gd name="T24" fmla="*/ 59 w 1684"/>
                <a:gd name="T25" fmla="*/ 665 h 1839"/>
                <a:gd name="T26" fmla="*/ 97 w 1684"/>
                <a:gd name="T27" fmla="*/ 693 h 1839"/>
                <a:gd name="T28" fmla="*/ 148 w 1684"/>
                <a:gd name="T29" fmla="*/ 717 h 1839"/>
                <a:gd name="T30" fmla="*/ 209 w 1684"/>
                <a:gd name="T31" fmla="*/ 734 h 1839"/>
                <a:gd name="T32" fmla="*/ 268 w 1684"/>
                <a:gd name="T33" fmla="*/ 740 h 1839"/>
                <a:gd name="T34" fmla="*/ 323 w 1684"/>
                <a:gd name="T35" fmla="*/ 735 h 1839"/>
                <a:gd name="T36" fmla="*/ 372 w 1684"/>
                <a:gd name="T37" fmla="*/ 724 h 1839"/>
                <a:gd name="T38" fmla="*/ 470 w 1684"/>
                <a:gd name="T39" fmla="*/ 684 h 1839"/>
                <a:gd name="T40" fmla="*/ 590 w 1684"/>
                <a:gd name="T41" fmla="*/ 616 h 1839"/>
                <a:gd name="T42" fmla="*/ 627 w 1684"/>
                <a:gd name="T43" fmla="*/ 575 h 1839"/>
                <a:gd name="T44" fmla="*/ 663 w 1684"/>
                <a:gd name="T45" fmla="*/ 513 h 1839"/>
                <a:gd name="T46" fmla="*/ 684 w 1684"/>
                <a:gd name="T47" fmla="*/ 457 h 1839"/>
                <a:gd name="T48" fmla="*/ 693 w 1684"/>
                <a:gd name="T49" fmla="*/ 400 h 1839"/>
                <a:gd name="T50" fmla="*/ 694 w 1684"/>
                <a:gd name="T51" fmla="*/ 346 h 1839"/>
                <a:gd name="T52" fmla="*/ 692 w 1684"/>
                <a:gd name="T53" fmla="*/ 283 h 1839"/>
                <a:gd name="T54" fmla="*/ 686 w 1684"/>
                <a:gd name="T55" fmla="*/ 229 h 1839"/>
                <a:gd name="T56" fmla="*/ 679 w 1684"/>
                <a:gd name="T57" fmla="*/ 189 h 1839"/>
                <a:gd name="T58" fmla="*/ 668 w 1684"/>
                <a:gd name="T59" fmla="*/ 157 h 1839"/>
                <a:gd name="T60" fmla="*/ 647 w 1684"/>
                <a:gd name="T61" fmla="*/ 124 h 1839"/>
                <a:gd name="T62" fmla="*/ 625 w 1684"/>
                <a:gd name="T63" fmla="*/ 92 h 18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10261" name="Freeform 22"/>
            <p:cNvSpPr>
              <a:spLocks/>
            </p:cNvSpPr>
            <p:nvPr/>
          </p:nvSpPr>
          <p:spPr bwMode="auto">
            <a:xfrm flipH="1">
              <a:off x="3046" y="2795"/>
              <a:ext cx="148" cy="609"/>
            </a:xfrm>
            <a:custGeom>
              <a:avLst/>
              <a:gdLst>
                <a:gd name="T0" fmla="*/ 0 w 360"/>
                <a:gd name="T1" fmla="*/ 0 h 1515"/>
                <a:gd name="T2" fmla="*/ 28 w 360"/>
                <a:gd name="T3" fmla="*/ 72 h 1515"/>
                <a:gd name="T4" fmla="*/ 48 w 360"/>
                <a:gd name="T5" fmla="*/ 133 h 1515"/>
                <a:gd name="T6" fmla="*/ 55 w 360"/>
                <a:gd name="T7" fmla="*/ 172 h 1515"/>
                <a:gd name="T8" fmla="*/ 100 w 360"/>
                <a:gd name="T9" fmla="*/ 164 h 1515"/>
                <a:gd name="T10" fmla="*/ 73 w 360"/>
                <a:gd name="T11" fmla="*/ 229 h 1515"/>
                <a:gd name="T12" fmla="*/ 88 w 360"/>
                <a:gd name="T13" fmla="*/ 240 h 1515"/>
                <a:gd name="T14" fmla="*/ 99 w 360"/>
                <a:gd name="T15" fmla="*/ 256 h 1515"/>
                <a:gd name="T16" fmla="*/ 106 w 360"/>
                <a:gd name="T17" fmla="*/ 278 h 1515"/>
                <a:gd name="T18" fmla="*/ 110 w 360"/>
                <a:gd name="T19" fmla="*/ 316 h 1515"/>
                <a:gd name="T20" fmla="*/ 113 w 360"/>
                <a:gd name="T21" fmla="*/ 363 h 1515"/>
                <a:gd name="T22" fmla="*/ 113 w 360"/>
                <a:gd name="T23" fmla="*/ 384 h 1515"/>
                <a:gd name="T24" fmla="*/ 113 w 360"/>
                <a:gd name="T25" fmla="*/ 408 h 1515"/>
                <a:gd name="T26" fmla="*/ 111 w 360"/>
                <a:gd name="T27" fmla="*/ 430 h 1515"/>
                <a:gd name="T28" fmla="*/ 106 w 360"/>
                <a:gd name="T29" fmla="*/ 466 h 1515"/>
                <a:gd name="T30" fmla="*/ 104 w 360"/>
                <a:gd name="T31" fmla="*/ 484 h 1515"/>
                <a:gd name="T32" fmla="*/ 99 w 360"/>
                <a:gd name="T33" fmla="*/ 503 h 1515"/>
                <a:gd name="T34" fmla="*/ 95 w 360"/>
                <a:gd name="T35" fmla="*/ 517 h 1515"/>
                <a:gd name="T36" fmla="*/ 88 w 360"/>
                <a:gd name="T37" fmla="*/ 536 h 1515"/>
                <a:gd name="T38" fmla="*/ 83 w 360"/>
                <a:gd name="T39" fmla="*/ 548 h 1515"/>
                <a:gd name="T40" fmla="*/ 76 w 360"/>
                <a:gd name="T41" fmla="*/ 562 h 1515"/>
                <a:gd name="T42" fmla="*/ 68 w 360"/>
                <a:gd name="T43" fmla="*/ 576 h 1515"/>
                <a:gd name="T44" fmla="*/ 59 w 360"/>
                <a:gd name="T45" fmla="*/ 588 h 1515"/>
                <a:gd name="T46" fmla="*/ 42 w 360"/>
                <a:gd name="T47" fmla="*/ 609 h 1515"/>
                <a:gd name="T48" fmla="*/ 62 w 360"/>
                <a:gd name="T49" fmla="*/ 595 h 1515"/>
                <a:gd name="T50" fmla="*/ 76 w 360"/>
                <a:gd name="T51" fmla="*/ 578 h 1515"/>
                <a:gd name="T52" fmla="*/ 88 w 360"/>
                <a:gd name="T53" fmla="*/ 563 h 1515"/>
                <a:gd name="T54" fmla="*/ 98 w 360"/>
                <a:gd name="T55" fmla="*/ 548 h 1515"/>
                <a:gd name="T56" fmla="*/ 107 w 360"/>
                <a:gd name="T57" fmla="*/ 532 h 1515"/>
                <a:gd name="T58" fmla="*/ 116 w 360"/>
                <a:gd name="T59" fmla="*/ 513 h 1515"/>
                <a:gd name="T60" fmla="*/ 125 w 360"/>
                <a:gd name="T61" fmla="*/ 492 h 1515"/>
                <a:gd name="T62" fmla="*/ 131 w 360"/>
                <a:gd name="T63" fmla="*/ 476 h 1515"/>
                <a:gd name="T64" fmla="*/ 137 w 360"/>
                <a:gd name="T65" fmla="*/ 455 h 1515"/>
                <a:gd name="T66" fmla="*/ 141 w 360"/>
                <a:gd name="T67" fmla="*/ 436 h 1515"/>
                <a:gd name="T68" fmla="*/ 145 w 360"/>
                <a:gd name="T69" fmla="*/ 409 h 1515"/>
                <a:gd name="T70" fmla="*/ 147 w 360"/>
                <a:gd name="T71" fmla="*/ 379 h 1515"/>
                <a:gd name="T72" fmla="*/ 148 w 360"/>
                <a:gd name="T73" fmla="*/ 344 h 1515"/>
                <a:gd name="T74" fmla="*/ 146 w 360"/>
                <a:gd name="T75" fmla="*/ 313 h 1515"/>
                <a:gd name="T76" fmla="*/ 146 w 360"/>
                <a:gd name="T77" fmla="*/ 295 h 1515"/>
                <a:gd name="T78" fmla="*/ 143 w 360"/>
                <a:gd name="T79" fmla="*/ 262 h 1515"/>
                <a:gd name="T80" fmla="*/ 142 w 360"/>
                <a:gd name="T81" fmla="*/ 242 h 1515"/>
                <a:gd name="T82" fmla="*/ 139 w 360"/>
                <a:gd name="T83" fmla="*/ 221 h 1515"/>
                <a:gd name="T84" fmla="*/ 137 w 360"/>
                <a:gd name="T85" fmla="*/ 206 h 1515"/>
                <a:gd name="T86" fmla="*/ 134 w 360"/>
                <a:gd name="T87" fmla="*/ 189 h 1515"/>
                <a:gd name="T88" fmla="*/ 126 w 360"/>
                <a:gd name="T89" fmla="*/ 168 h 1515"/>
                <a:gd name="T90" fmla="*/ 118 w 360"/>
                <a:gd name="T91" fmla="*/ 152 h 1515"/>
                <a:gd name="T92" fmla="*/ 109 w 360"/>
                <a:gd name="T93" fmla="*/ 138 h 1515"/>
                <a:gd name="T94" fmla="*/ 97 w 360"/>
                <a:gd name="T95" fmla="*/ 121 h 1515"/>
                <a:gd name="T96" fmla="*/ 76 w 360"/>
                <a:gd name="T97" fmla="*/ 94 h 1515"/>
                <a:gd name="T98" fmla="*/ 60 w 360"/>
                <a:gd name="T99" fmla="*/ 73 h 1515"/>
                <a:gd name="T100" fmla="*/ 0 w 360"/>
                <a:gd name="T101" fmla="*/ 0 h 15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solidFill>
            <a:ln w="11113">
              <a:solidFill>
                <a:srgbClr val="000000"/>
              </a:solidFill>
              <a:prstDash val="solid"/>
              <a:round/>
              <a:headEnd/>
              <a:tailEnd/>
            </a:ln>
          </p:spPr>
          <p:txBody>
            <a:bodyPr/>
            <a:lstStyle/>
            <a:p>
              <a:endParaRPr lang="zh-CN" altLang="en-US"/>
            </a:p>
          </p:txBody>
        </p:sp>
        <p:grpSp>
          <p:nvGrpSpPr>
            <p:cNvPr id="10262" name="Group 23"/>
            <p:cNvGrpSpPr>
              <a:grpSpLocks/>
            </p:cNvGrpSpPr>
            <p:nvPr/>
          </p:nvGrpSpPr>
          <p:grpSpPr bwMode="auto">
            <a:xfrm rot="-1020506">
              <a:off x="2758" y="2373"/>
              <a:ext cx="426" cy="642"/>
              <a:chOff x="2829" y="2352"/>
              <a:chExt cx="426" cy="642"/>
            </a:xfrm>
          </p:grpSpPr>
          <p:grpSp>
            <p:nvGrpSpPr>
              <p:cNvPr id="10271" name="Group 24"/>
              <p:cNvGrpSpPr>
                <a:grpSpLocks/>
              </p:cNvGrpSpPr>
              <p:nvPr/>
            </p:nvGrpSpPr>
            <p:grpSpPr bwMode="auto">
              <a:xfrm flipH="1">
                <a:off x="2829" y="2352"/>
                <a:ext cx="426" cy="599"/>
                <a:chOff x="1899" y="1375"/>
                <a:chExt cx="516" cy="744"/>
              </a:xfrm>
            </p:grpSpPr>
            <p:grpSp>
              <p:nvGrpSpPr>
                <p:cNvPr id="10281" name="Group 25"/>
                <p:cNvGrpSpPr>
                  <a:grpSpLocks/>
                </p:cNvGrpSpPr>
                <p:nvPr/>
              </p:nvGrpSpPr>
              <p:grpSpPr bwMode="auto">
                <a:xfrm>
                  <a:off x="1899" y="1375"/>
                  <a:ext cx="516" cy="744"/>
                  <a:chOff x="1899" y="1375"/>
                  <a:chExt cx="516" cy="744"/>
                </a:xfrm>
              </p:grpSpPr>
              <p:sp>
                <p:nvSpPr>
                  <p:cNvPr id="10283" name="Freeform 26"/>
                  <p:cNvSpPr>
                    <a:spLocks/>
                  </p:cNvSpPr>
                  <p:nvPr/>
                </p:nvSpPr>
                <p:spPr bwMode="auto">
                  <a:xfrm>
                    <a:off x="1899" y="1375"/>
                    <a:ext cx="516" cy="744"/>
                  </a:xfrm>
                  <a:custGeom>
                    <a:avLst/>
                    <a:gdLst>
                      <a:gd name="T0" fmla="*/ 343 w 1032"/>
                      <a:gd name="T1" fmla="*/ 14 h 1488"/>
                      <a:gd name="T2" fmla="*/ 285 w 1032"/>
                      <a:gd name="T3" fmla="*/ 6 h 1488"/>
                      <a:gd name="T4" fmla="*/ 210 w 1032"/>
                      <a:gd name="T5" fmla="*/ 0 h 1488"/>
                      <a:gd name="T6" fmla="*/ 141 w 1032"/>
                      <a:gd name="T7" fmla="*/ 13 h 1488"/>
                      <a:gd name="T8" fmla="*/ 58 w 1032"/>
                      <a:gd name="T9" fmla="*/ 43 h 1488"/>
                      <a:gd name="T10" fmla="*/ 44 w 1032"/>
                      <a:gd name="T11" fmla="*/ 80 h 1488"/>
                      <a:gd name="T12" fmla="*/ 49 w 1032"/>
                      <a:gd name="T13" fmla="*/ 110 h 1488"/>
                      <a:gd name="T14" fmla="*/ 39 w 1032"/>
                      <a:gd name="T15" fmla="*/ 140 h 1488"/>
                      <a:gd name="T16" fmla="*/ 27 w 1032"/>
                      <a:gd name="T17" fmla="*/ 191 h 1488"/>
                      <a:gd name="T18" fmla="*/ 11 w 1032"/>
                      <a:gd name="T19" fmla="*/ 214 h 1488"/>
                      <a:gd name="T20" fmla="*/ 25 w 1032"/>
                      <a:gd name="T21" fmla="*/ 230 h 1488"/>
                      <a:gd name="T22" fmla="*/ 37 w 1032"/>
                      <a:gd name="T23" fmla="*/ 256 h 1488"/>
                      <a:gd name="T24" fmla="*/ 17 w 1032"/>
                      <a:gd name="T25" fmla="*/ 276 h 1488"/>
                      <a:gd name="T26" fmla="*/ 8 w 1032"/>
                      <a:gd name="T27" fmla="*/ 297 h 1488"/>
                      <a:gd name="T28" fmla="*/ 8 w 1032"/>
                      <a:gd name="T29" fmla="*/ 323 h 1488"/>
                      <a:gd name="T30" fmla="*/ 18 w 1032"/>
                      <a:gd name="T31" fmla="*/ 349 h 1488"/>
                      <a:gd name="T32" fmla="*/ 41 w 1032"/>
                      <a:gd name="T33" fmla="*/ 371 h 1488"/>
                      <a:gd name="T34" fmla="*/ 63 w 1032"/>
                      <a:gd name="T35" fmla="*/ 388 h 1488"/>
                      <a:gd name="T36" fmla="*/ 101 w 1032"/>
                      <a:gd name="T37" fmla="*/ 436 h 1488"/>
                      <a:gd name="T38" fmla="*/ 100 w 1032"/>
                      <a:gd name="T39" fmla="*/ 496 h 1488"/>
                      <a:gd name="T40" fmla="*/ 63 w 1032"/>
                      <a:gd name="T41" fmla="*/ 572 h 1488"/>
                      <a:gd name="T42" fmla="*/ 258 w 1032"/>
                      <a:gd name="T43" fmla="*/ 684 h 1488"/>
                      <a:gd name="T44" fmla="*/ 302 w 1032"/>
                      <a:gd name="T45" fmla="*/ 646 h 1488"/>
                      <a:gd name="T46" fmla="*/ 355 w 1032"/>
                      <a:gd name="T47" fmla="*/ 625 h 1488"/>
                      <a:gd name="T48" fmla="*/ 406 w 1032"/>
                      <a:gd name="T49" fmla="*/ 602 h 1488"/>
                      <a:gd name="T50" fmla="*/ 430 w 1032"/>
                      <a:gd name="T51" fmla="*/ 573 h 1488"/>
                      <a:gd name="T52" fmla="*/ 444 w 1032"/>
                      <a:gd name="T53" fmla="*/ 536 h 1488"/>
                      <a:gd name="T54" fmla="*/ 451 w 1032"/>
                      <a:gd name="T55" fmla="*/ 495 h 1488"/>
                      <a:gd name="T56" fmla="*/ 454 w 1032"/>
                      <a:gd name="T57" fmla="*/ 423 h 1488"/>
                      <a:gd name="T58" fmla="*/ 473 w 1032"/>
                      <a:gd name="T59" fmla="*/ 419 h 1488"/>
                      <a:gd name="T60" fmla="*/ 498 w 1032"/>
                      <a:gd name="T61" fmla="*/ 404 h 1488"/>
                      <a:gd name="T62" fmla="*/ 513 w 1032"/>
                      <a:gd name="T63" fmla="*/ 380 h 1488"/>
                      <a:gd name="T64" fmla="*/ 514 w 1032"/>
                      <a:gd name="T65" fmla="*/ 346 h 1488"/>
                      <a:gd name="T66" fmla="*/ 500 w 1032"/>
                      <a:gd name="T67" fmla="*/ 313 h 1488"/>
                      <a:gd name="T68" fmla="*/ 465 w 1032"/>
                      <a:gd name="T69" fmla="*/ 260 h 1488"/>
                      <a:gd name="T70" fmla="*/ 460 w 1032"/>
                      <a:gd name="T71" fmla="*/ 224 h 1488"/>
                      <a:gd name="T72" fmla="*/ 452 w 1032"/>
                      <a:gd name="T73" fmla="*/ 142 h 1488"/>
                      <a:gd name="T74" fmla="*/ 432 w 1032"/>
                      <a:gd name="T75" fmla="*/ 88 h 1488"/>
                      <a:gd name="T76" fmla="*/ 405 w 1032"/>
                      <a:gd name="T77" fmla="*/ 51 h 1488"/>
                      <a:gd name="T78" fmla="*/ 372 w 1032"/>
                      <a:gd name="T79" fmla="*/ 27 h 14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solidFill>
                  <a:ln w="11113">
                    <a:solidFill>
                      <a:srgbClr val="804000"/>
                    </a:solidFill>
                    <a:prstDash val="solid"/>
                    <a:round/>
                    <a:headEnd/>
                    <a:tailEnd/>
                  </a:ln>
                </p:spPr>
                <p:txBody>
                  <a:bodyPr/>
                  <a:lstStyle/>
                  <a:p>
                    <a:endParaRPr lang="zh-CN" altLang="en-US"/>
                  </a:p>
                </p:txBody>
              </p:sp>
              <p:sp>
                <p:nvSpPr>
                  <p:cNvPr id="10284" name="Freeform 27"/>
                  <p:cNvSpPr>
                    <a:spLocks/>
                  </p:cNvSpPr>
                  <p:nvPr/>
                </p:nvSpPr>
                <p:spPr bwMode="auto">
                  <a:xfrm>
                    <a:off x="2265" y="1876"/>
                    <a:ext cx="80" cy="14"/>
                  </a:xfrm>
                  <a:custGeom>
                    <a:avLst/>
                    <a:gdLst>
                      <a:gd name="T0" fmla="*/ 80 w 162"/>
                      <a:gd name="T1" fmla="*/ 4 h 28"/>
                      <a:gd name="T2" fmla="*/ 56 w 162"/>
                      <a:gd name="T3" fmla="*/ 0 h 28"/>
                      <a:gd name="T4" fmla="*/ 35 w 162"/>
                      <a:gd name="T5" fmla="*/ 0 h 28"/>
                      <a:gd name="T6" fmla="*/ 21 w 162"/>
                      <a:gd name="T7" fmla="*/ 3 h 28"/>
                      <a:gd name="T8" fmla="*/ 7 w 162"/>
                      <a:gd name="T9" fmla="*/ 9 h 28"/>
                      <a:gd name="T10" fmla="*/ 0 w 162"/>
                      <a:gd name="T11" fmla="*/ 14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2" h="28">
                        <a:moveTo>
                          <a:pt x="162" y="7"/>
                        </a:moveTo>
                        <a:lnTo>
                          <a:pt x="113" y="0"/>
                        </a:lnTo>
                        <a:lnTo>
                          <a:pt x="71" y="0"/>
                        </a:lnTo>
                        <a:lnTo>
                          <a:pt x="42" y="5"/>
                        </a:lnTo>
                        <a:lnTo>
                          <a:pt x="14" y="18"/>
                        </a:lnTo>
                        <a:lnTo>
                          <a:pt x="0" y="28"/>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5" name="Arc 28"/>
                  <p:cNvSpPr>
                    <a:spLocks/>
                  </p:cNvSpPr>
                  <p:nvPr/>
                </p:nvSpPr>
                <p:spPr bwMode="auto">
                  <a:xfrm>
                    <a:off x="1924" y="1640"/>
                    <a:ext cx="38" cy="55"/>
                  </a:xfrm>
                  <a:custGeom>
                    <a:avLst/>
                    <a:gdLst>
                      <a:gd name="T0" fmla="*/ 0 w 21600"/>
                      <a:gd name="T1" fmla="*/ 55 h 21966"/>
                      <a:gd name="T2" fmla="*/ 38 w 21600"/>
                      <a:gd name="T3" fmla="*/ 0 h 21966"/>
                      <a:gd name="T4" fmla="*/ 38 w 21600"/>
                      <a:gd name="T5" fmla="*/ 54 h 21966"/>
                      <a:gd name="T6" fmla="*/ 0 60000 65536"/>
                      <a:gd name="T7" fmla="*/ 0 60000 65536"/>
                      <a:gd name="T8" fmla="*/ 0 60000 65536"/>
                    </a:gdLst>
                    <a:ahLst/>
                    <a:cxnLst>
                      <a:cxn ang="T6">
                        <a:pos x="T0" y="T1"/>
                      </a:cxn>
                      <a:cxn ang="T7">
                        <a:pos x="T2" y="T3"/>
                      </a:cxn>
                      <a:cxn ang="T8">
                        <a:pos x="T4" y="T5"/>
                      </a:cxn>
                    </a:cxnLst>
                    <a:rect l="0" t="0" r="r" b="b"/>
                    <a:pathLst>
                      <a:path w="21600" h="21966" fill="none" extrusionOk="0">
                        <a:moveTo>
                          <a:pt x="3" y="21965"/>
                        </a:moveTo>
                        <a:cubicBezTo>
                          <a:pt x="1" y="21844"/>
                          <a:pt x="0" y="21722"/>
                          <a:pt x="0" y="21600"/>
                        </a:cubicBezTo>
                        <a:cubicBezTo>
                          <a:pt x="-1" y="9670"/>
                          <a:pt x="9670" y="0"/>
                          <a:pt x="21599" y="0"/>
                        </a:cubicBezTo>
                      </a:path>
                      <a:path w="21600" h="21966" stroke="0" extrusionOk="0">
                        <a:moveTo>
                          <a:pt x="3" y="21965"/>
                        </a:moveTo>
                        <a:cubicBezTo>
                          <a:pt x="1" y="21844"/>
                          <a:pt x="0" y="21722"/>
                          <a:pt x="0" y="21600"/>
                        </a:cubicBezTo>
                        <a:cubicBezTo>
                          <a:pt x="-1" y="9670"/>
                          <a:pt x="9670" y="0"/>
                          <a:pt x="21599" y="0"/>
                        </a:cubicBezTo>
                        <a:lnTo>
                          <a:pt x="21600" y="21600"/>
                        </a:lnTo>
                        <a:lnTo>
                          <a:pt x="3" y="21965"/>
                        </a:lnTo>
                        <a:close/>
                      </a:path>
                    </a:pathLst>
                  </a:custGeom>
                  <a:noFill/>
                  <a:ln w="1111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82" name="Freeform 29"/>
                <p:cNvSpPr>
                  <a:spLocks/>
                </p:cNvSpPr>
                <p:nvPr/>
              </p:nvSpPr>
              <p:spPr bwMode="auto">
                <a:xfrm>
                  <a:off x="1899" y="1375"/>
                  <a:ext cx="387" cy="323"/>
                </a:xfrm>
                <a:custGeom>
                  <a:avLst/>
                  <a:gdLst>
                    <a:gd name="T0" fmla="*/ 341 w 775"/>
                    <a:gd name="T1" fmla="*/ 14 h 646"/>
                    <a:gd name="T2" fmla="*/ 284 w 775"/>
                    <a:gd name="T3" fmla="*/ 6 h 646"/>
                    <a:gd name="T4" fmla="*/ 208 w 775"/>
                    <a:gd name="T5" fmla="*/ 0 h 646"/>
                    <a:gd name="T6" fmla="*/ 140 w 775"/>
                    <a:gd name="T7" fmla="*/ 13 h 646"/>
                    <a:gd name="T8" fmla="*/ 57 w 775"/>
                    <a:gd name="T9" fmla="*/ 43 h 646"/>
                    <a:gd name="T10" fmla="*/ 43 w 775"/>
                    <a:gd name="T11" fmla="*/ 80 h 646"/>
                    <a:gd name="T12" fmla="*/ 49 w 775"/>
                    <a:gd name="T13" fmla="*/ 109 h 646"/>
                    <a:gd name="T14" fmla="*/ 38 w 775"/>
                    <a:gd name="T15" fmla="*/ 139 h 646"/>
                    <a:gd name="T16" fmla="*/ 27 w 775"/>
                    <a:gd name="T17" fmla="*/ 191 h 646"/>
                    <a:gd name="T18" fmla="*/ 10 w 775"/>
                    <a:gd name="T19" fmla="*/ 213 h 646"/>
                    <a:gd name="T20" fmla="*/ 24 w 775"/>
                    <a:gd name="T21" fmla="*/ 229 h 646"/>
                    <a:gd name="T22" fmla="*/ 55 w 775"/>
                    <a:gd name="T23" fmla="*/ 249 h 646"/>
                    <a:gd name="T24" fmla="*/ 82 w 775"/>
                    <a:gd name="T25" fmla="*/ 250 h 646"/>
                    <a:gd name="T26" fmla="*/ 100 w 775"/>
                    <a:gd name="T27" fmla="*/ 268 h 646"/>
                    <a:gd name="T28" fmla="*/ 108 w 775"/>
                    <a:gd name="T29" fmla="*/ 289 h 646"/>
                    <a:gd name="T30" fmla="*/ 124 w 775"/>
                    <a:gd name="T31" fmla="*/ 306 h 646"/>
                    <a:gd name="T32" fmla="*/ 134 w 775"/>
                    <a:gd name="T33" fmla="*/ 299 h 646"/>
                    <a:gd name="T34" fmla="*/ 145 w 775"/>
                    <a:gd name="T35" fmla="*/ 273 h 646"/>
                    <a:gd name="T36" fmla="*/ 173 w 775"/>
                    <a:gd name="T37" fmla="*/ 240 h 646"/>
                    <a:gd name="T38" fmla="*/ 186 w 775"/>
                    <a:gd name="T39" fmla="*/ 217 h 646"/>
                    <a:gd name="T40" fmla="*/ 215 w 775"/>
                    <a:gd name="T41" fmla="*/ 202 h 646"/>
                    <a:gd name="T42" fmla="*/ 226 w 775"/>
                    <a:gd name="T43" fmla="*/ 184 h 646"/>
                    <a:gd name="T44" fmla="*/ 228 w 775"/>
                    <a:gd name="T45" fmla="*/ 150 h 646"/>
                    <a:gd name="T46" fmla="*/ 213 w 775"/>
                    <a:gd name="T47" fmla="*/ 123 h 646"/>
                    <a:gd name="T48" fmla="*/ 204 w 775"/>
                    <a:gd name="T49" fmla="*/ 108 h 646"/>
                    <a:gd name="T50" fmla="*/ 200 w 775"/>
                    <a:gd name="T51" fmla="*/ 85 h 646"/>
                    <a:gd name="T52" fmla="*/ 216 w 775"/>
                    <a:gd name="T53" fmla="*/ 66 h 646"/>
                    <a:gd name="T54" fmla="*/ 240 w 775"/>
                    <a:gd name="T55" fmla="*/ 57 h 646"/>
                    <a:gd name="T56" fmla="*/ 246 w 775"/>
                    <a:gd name="T57" fmla="*/ 49 h 646"/>
                    <a:gd name="T58" fmla="*/ 252 w 775"/>
                    <a:gd name="T59" fmla="*/ 39 h 646"/>
                    <a:gd name="T60" fmla="*/ 275 w 775"/>
                    <a:gd name="T61" fmla="*/ 37 h 646"/>
                    <a:gd name="T62" fmla="*/ 299 w 775"/>
                    <a:gd name="T63" fmla="*/ 38 h 646"/>
                    <a:gd name="T64" fmla="*/ 326 w 775"/>
                    <a:gd name="T65" fmla="*/ 28 h 646"/>
                    <a:gd name="T66" fmla="*/ 358 w 775"/>
                    <a:gd name="T67" fmla="*/ 31 h 646"/>
                    <a:gd name="T68" fmla="*/ 370 w 775"/>
                    <a:gd name="T69" fmla="*/ 27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72" name="Freeform 30"/>
              <p:cNvSpPr>
                <a:spLocks/>
              </p:cNvSpPr>
              <p:nvPr/>
            </p:nvSpPr>
            <p:spPr bwMode="auto">
              <a:xfrm flipH="1">
                <a:off x="3014" y="2796"/>
                <a:ext cx="180" cy="198"/>
              </a:xfrm>
              <a:custGeom>
                <a:avLst/>
                <a:gdLst>
                  <a:gd name="T0" fmla="*/ 0 w 438"/>
                  <a:gd name="T1" fmla="*/ 0 h 491"/>
                  <a:gd name="T2" fmla="*/ 149 w 438"/>
                  <a:gd name="T3" fmla="*/ 121 h 491"/>
                  <a:gd name="T4" fmla="*/ 180 w 438"/>
                  <a:gd name="T5" fmla="*/ 198 h 491"/>
                  <a:gd name="T6" fmla="*/ 0 w 438"/>
                  <a:gd name="T7" fmla="*/ 0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8" h="491">
                    <a:moveTo>
                      <a:pt x="0" y="0"/>
                    </a:moveTo>
                    <a:lnTo>
                      <a:pt x="363" y="300"/>
                    </a:lnTo>
                    <a:lnTo>
                      <a:pt x="438" y="491"/>
                    </a:lnTo>
                    <a:lnTo>
                      <a:pt x="0" y="0"/>
                    </a:lnTo>
                    <a:close/>
                  </a:path>
                </a:pathLst>
              </a:custGeom>
              <a:solidFill>
                <a:srgbClr val="E0E0E0"/>
              </a:solidFill>
              <a:ln w="11113">
                <a:solidFill>
                  <a:srgbClr val="000000"/>
                </a:solidFill>
                <a:prstDash val="solid"/>
                <a:round/>
                <a:headEnd/>
                <a:tailEnd/>
              </a:ln>
            </p:spPr>
            <p:txBody>
              <a:bodyPr/>
              <a:lstStyle/>
              <a:p>
                <a:endParaRPr lang="zh-CN" altLang="en-US"/>
              </a:p>
            </p:txBody>
          </p:sp>
          <p:sp>
            <p:nvSpPr>
              <p:cNvPr id="10273" name="Freeform 31"/>
              <p:cNvSpPr>
                <a:spLocks/>
              </p:cNvSpPr>
              <p:nvPr/>
            </p:nvSpPr>
            <p:spPr bwMode="auto">
              <a:xfrm flipH="1">
                <a:off x="3044" y="2795"/>
                <a:ext cx="150" cy="198"/>
              </a:xfrm>
              <a:custGeom>
                <a:avLst/>
                <a:gdLst>
                  <a:gd name="T0" fmla="*/ 0 w 363"/>
                  <a:gd name="T1" fmla="*/ 0 h 495"/>
                  <a:gd name="T2" fmla="*/ 150 w 363"/>
                  <a:gd name="T3" fmla="*/ 124 h 495"/>
                  <a:gd name="T4" fmla="*/ 115 w 363"/>
                  <a:gd name="T5" fmla="*/ 198 h 495"/>
                  <a:gd name="T6" fmla="*/ 0 w 363"/>
                  <a:gd name="T7" fmla="*/ 0 h 4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495">
                    <a:moveTo>
                      <a:pt x="0" y="0"/>
                    </a:moveTo>
                    <a:lnTo>
                      <a:pt x="363" y="311"/>
                    </a:lnTo>
                    <a:lnTo>
                      <a:pt x="278" y="495"/>
                    </a:lnTo>
                    <a:lnTo>
                      <a:pt x="0" y="0"/>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10274" name="Group 32"/>
              <p:cNvGrpSpPr>
                <a:grpSpLocks/>
              </p:cNvGrpSpPr>
              <p:nvPr/>
            </p:nvGrpSpPr>
            <p:grpSpPr bwMode="auto">
              <a:xfrm flipH="1">
                <a:off x="2890" y="2522"/>
                <a:ext cx="272" cy="117"/>
                <a:chOff x="2011" y="1586"/>
                <a:chExt cx="331" cy="145"/>
              </a:xfrm>
            </p:grpSpPr>
            <p:sp>
              <p:nvSpPr>
                <p:cNvPr id="10275" name="Freeform 33"/>
                <p:cNvSpPr>
                  <a:spLocks/>
                </p:cNvSpPr>
                <p:nvPr/>
              </p:nvSpPr>
              <p:spPr bwMode="auto">
                <a:xfrm>
                  <a:off x="2226" y="1602"/>
                  <a:ext cx="94" cy="12"/>
                </a:xfrm>
                <a:custGeom>
                  <a:avLst/>
                  <a:gdLst>
                    <a:gd name="T0" fmla="*/ 94 w 187"/>
                    <a:gd name="T1" fmla="*/ 12 h 24"/>
                    <a:gd name="T2" fmla="*/ 82 w 187"/>
                    <a:gd name="T3" fmla="*/ 5 h 24"/>
                    <a:gd name="T4" fmla="*/ 70 w 187"/>
                    <a:gd name="T5" fmla="*/ 3 h 24"/>
                    <a:gd name="T6" fmla="*/ 45 w 187"/>
                    <a:gd name="T7" fmla="*/ 0 h 24"/>
                    <a:gd name="T8" fmla="*/ 22 w 187"/>
                    <a:gd name="T9" fmla="*/ 0 h 24"/>
                    <a:gd name="T10" fmla="*/ 0 w 187"/>
                    <a:gd name="T11" fmla="*/ 3 h 24"/>
                    <a:gd name="T12" fmla="*/ 51 w 187"/>
                    <a:gd name="T13" fmla="*/ 8 h 24"/>
                    <a:gd name="T14" fmla="*/ 94 w 187"/>
                    <a:gd name="T15" fmla="*/ 12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6" name="Oval 34"/>
                <p:cNvSpPr>
                  <a:spLocks noChangeArrowheads="1"/>
                </p:cNvSpPr>
                <p:nvPr/>
              </p:nvSpPr>
              <p:spPr bwMode="auto">
                <a:xfrm>
                  <a:off x="2255" y="1586"/>
                  <a:ext cx="87" cy="145"/>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7" name="Line 35"/>
                <p:cNvSpPr>
                  <a:spLocks noChangeShapeType="1"/>
                </p:cNvSpPr>
                <p:nvPr/>
              </p:nvSpPr>
              <p:spPr bwMode="auto">
                <a:xfrm>
                  <a:off x="2011" y="1662"/>
                  <a:ext cx="2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78" name="Group 36"/>
                <p:cNvGrpSpPr>
                  <a:grpSpLocks/>
                </p:cNvGrpSpPr>
                <p:nvPr/>
              </p:nvGrpSpPr>
              <p:grpSpPr bwMode="auto">
                <a:xfrm>
                  <a:off x="2297" y="1645"/>
                  <a:ext cx="27" cy="51"/>
                  <a:chOff x="2297" y="1645"/>
                  <a:chExt cx="27" cy="51"/>
                </a:xfrm>
              </p:grpSpPr>
              <p:sp>
                <p:nvSpPr>
                  <p:cNvPr id="10279" name="Oval 37"/>
                  <p:cNvSpPr>
                    <a:spLocks noChangeArrowheads="1"/>
                  </p:cNvSpPr>
                  <p:nvPr/>
                </p:nvSpPr>
                <p:spPr bwMode="auto">
                  <a:xfrm>
                    <a:off x="2297" y="1645"/>
                    <a:ext cx="27" cy="5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Oval 38"/>
                  <p:cNvSpPr>
                    <a:spLocks noChangeArrowheads="1"/>
                  </p:cNvSpPr>
                  <p:nvPr/>
                </p:nvSpPr>
                <p:spPr bwMode="auto">
                  <a:xfrm>
                    <a:off x="2305" y="1651"/>
                    <a:ext cx="15"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263" name="Group 39"/>
            <p:cNvGrpSpPr>
              <a:grpSpLocks/>
            </p:cNvGrpSpPr>
            <p:nvPr/>
          </p:nvGrpSpPr>
          <p:grpSpPr bwMode="auto">
            <a:xfrm rot="5914597" flipH="1">
              <a:off x="2791" y="2605"/>
              <a:ext cx="239" cy="800"/>
              <a:chOff x="1744" y="2071"/>
              <a:chExt cx="297" cy="971"/>
            </a:xfrm>
          </p:grpSpPr>
          <p:grpSp>
            <p:nvGrpSpPr>
              <p:cNvPr id="10265" name="Group 40"/>
              <p:cNvGrpSpPr>
                <a:grpSpLocks/>
              </p:cNvGrpSpPr>
              <p:nvPr/>
            </p:nvGrpSpPr>
            <p:grpSpPr bwMode="auto">
              <a:xfrm>
                <a:off x="1744" y="2787"/>
                <a:ext cx="285" cy="255"/>
                <a:chOff x="1744" y="2787"/>
                <a:chExt cx="285" cy="255"/>
              </a:xfrm>
            </p:grpSpPr>
            <p:sp>
              <p:nvSpPr>
                <p:cNvPr id="10269" name="Freeform 41"/>
                <p:cNvSpPr>
                  <a:spLocks/>
                </p:cNvSpPr>
                <p:nvPr/>
              </p:nvSpPr>
              <p:spPr bwMode="auto">
                <a:xfrm>
                  <a:off x="1744" y="2787"/>
                  <a:ext cx="285" cy="255"/>
                </a:xfrm>
                <a:custGeom>
                  <a:avLst/>
                  <a:gdLst>
                    <a:gd name="T0" fmla="*/ 44 w 571"/>
                    <a:gd name="T1" fmla="*/ 33 h 510"/>
                    <a:gd name="T2" fmla="*/ 26 w 571"/>
                    <a:gd name="T3" fmla="*/ 66 h 510"/>
                    <a:gd name="T4" fmla="*/ 19 w 571"/>
                    <a:gd name="T5" fmla="*/ 78 h 510"/>
                    <a:gd name="T6" fmla="*/ 15 w 571"/>
                    <a:gd name="T7" fmla="*/ 93 h 510"/>
                    <a:gd name="T8" fmla="*/ 12 w 571"/>
                    <a:gd name="T9" fmla="*/ 114 h 510"/>
                    <a:gd name="T10" fmla="*/ 12 w 571"/>
                    <a:gd name="T11" fmla="*/ 133 h 510"/>
                    <a:gd name="T12" fmla="*/ 14 w 571"/>
                    <a:gd name="T13" fmla="*/ 152 h 510"/>
                    <a:gd name="T14" fmla="*/ 22 w 571"/>
                    <a:gd name="T15" fmla="*/ 169 h 510"/>
                    <a:gd name="T16" fmla="*/ 39 w 571"/>
                    <a:gd name="T17" fmla="*/ 182 h 510"/>
                    <a:gd name="T18" fmla="*/ 21 w 571"/>
                    <a:gd name="T19" fmla="*/ 171 h 510"/>
                    <a:gd name="T20" fmla="*/ 14 w 571"/>
                    <a:gd name="T21" fmla="*/ 170 h 510"/>
                    <a:gd name="T22" fmla="*/ 6 w 571"/>
                    <a:gd name="T23" fmla="*/ 174 h 510"/>
                    <a:gd name="T24" fmla="*/ 1 w 571"/>
                    <a:gd name="T25" fmla="*/ 179 h 510"/>
                    <a:gd name="T26" fmla="*/ 0 w 571"/>
                    <a:gd name="T27" fmla="*/ 188 h 510"/>
                    <a:gd name="T28" fmla="*/ 2 w 571"/>
                    <a:gd name="T29" fmla="*/ 195 h 510"/>
                    <a:gd name="T30" fmla="*/ 8 w 571"/>
                    <a:gd name="T31" fmla="*/ 203 h 510"/>
                    <a:gd name="T32" fmla="*/ 30 w 571"/>
                    <a:gd name="T33" fmla="*/ 219 h 510"/>
                    <a:gd name="T34" fmla="*/ 64 w 571"/>
                    <a:gd name="T35" fmla="*/ 232 h 510"/>
                    <a:gd name="T36" fmla="*/ 79 w 571"/>
                    <a:gd name="T37" fmla="*/ 236 h 510"/>
                    <a:gd name="T38" fmla="*/ 95 w 571"/>
                    <a:gd name="T39" fmla="*/ 239 h 510"/>
                    <a:gd name="T40" fmla="*/ 110 w 571"/>
                    <a:gd name="T41" fmla="*/ 239 h 510"/>
                    <a:gd name="T42" fmla="*/ 125 w 571"/>
                    <a:gd name="T43" fmla="*/ 244 h 510"/>
                    <a:gd name="T44" fmla="*/ 143 w 571"/>
                    <a:gd name="T45" fmla="*/ 250 h 510"/>
                    <a:gd name="T46" fmla="*/ 184 w 571"/>
                    <a:gd name="T47" fmla="*/ 255 h 510"/>
                    <a:gd name="T48" fmla="*/ 232 w 571"/>
                    <a:gd name="T49" fmla="*/ 245 h 510"/>
                    <a:gd name="T50" fmla="*/ 263 w 571"/>
                    <a:gd name="T51" fmla="*/ 245 h 510"/>
                    <a:gd name="T52" fmla="*/ 271 w 571"/>
                    <a:gd name="T53" fmla="*/ 242 h 510"/>
                    <a:gd name="T54" fmla="*/ 279 w 571"/>
                    <a:gd name="T55" fmla="*/ 235 h 510"/>
                    <a:gd name="T56" fmla="*/ 282 w 571"/>
                    <a:gd name="T57" fmla="*/ 224 h 510"/>
                    <a:gd name="T58" fmla="*/ 285 w 571"/>
                    <a:gd name="T59" fmla="*/ 183 h 510"/>
                    <a:gd name="T60" fmla="*/ 285 w 571"/>
                    <a:gd name="T61" fmla="*/ 149 h 510"/>
                    <a:gd name="T62" fmla="*/ 283 w 571"/>
                    <a:gd name="T63" fmla="*/ 132 h 510"/>
                    <a:gd name="T64" fmla="*/ 282 w 571"/>
                    <a:gd name="T65" fmla="*/ 120 h 510"/>
                    <a:gd name="T66" fmla="*/ 279 w 571"/>
                    <a:gd name="T67" fmla="*/ 109 h 510"/>
                    <a:gd name="T68" fmla="*/ 276 w 571"/>
                    <a:gd name="T69" fmla="*/ 97 h 510"/>
                    <a:gd name="T70" fmla="*/ 261 w 571"/>
                    <a:gd name="T71" fmla="*/ 50 h 510"/>
                    <a:gd name="T72" fmla="*/ 245 w 571"/>
                    <a:gd name="T73" fmla="*/ 0 h 510"/>
                    <a:gd name="T74" fmla="*/ 44 w 571"/>
                    <a:gd name="T75" fmla="*/ 33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10270" name="Arc 42"/>
                <p:cNvSpPr>
                  <a:spLocks/>
                </p:cNvSpPr>
                <p:nvPr/>
              </p:nvSpPr>
              <p:spPr bwMode="auto">
                <a:xfrm>
                  <a:off x="1786" y="2960"/>
                  <a:ext cx="8" cy="18"/>
                </a:xfrm>
                <a:custGeom>
                  <a:avLst/>
                  <a:gdLst>
                    <a:gd name="T0" fmla="*/ 0 w 21600"/>
                    <a:gd name="T1" fmla="*/ 18 h 21460"/>
                    <a:gd name="T2" fmla="*/ 7 w 21600"/>
                    <a:gd name="T3" fmla="*/ 0 h 21460"/>
                    <a:gd name="T4" fmla="*/ 8 w 21600"/>
                    <a:gd name="T5" fmla="*/ 18 h 21460"/>
                    <a:gd name="T6" fmla="*/ 0 60000 65536"/>
                    <a:gd name="T7" fmla="*/ 0 60000 65536"/>
                    <a:gd name="T8" fmla="*/ 0 60000 65536"/>
                  </a:gdLst>
                  <a:ahLst/>
                  <a:cxnLst>
                    <a:cxn ang="T6">
                      <a:pos x="T0" y="T1"/>
                    </a:cxn>
                    <a:cxn ang="T7">
                      <a:pos x="T2" y="T3"/>
                    </a:cxn>
                    <a:cxn ang="T8">
                      <a:pos x="T4" y="T5"/>
                    </a:cxn>
                  </a:cxnLst>
                  <a:rect l="0" t="0" r="r" b="b"/>
                  <a:pathLst>
                    <a:path w="21600" h="21460" fill="none" extrusionOk="0">
                      <a:moveTo>
                        <a:pt x="0" y="21460"/>
                      </a:moveTo>
                      <a:cubicBezTo>
                        <a:pt x="0" y="10479"/>
                        <a:pt x="8237" y="1246"/>
                        <a:pt x="19146" y="-1"/>
                      </a:cubicBezTo>
                    </a:path>
                    <a:path w="21600" h="21460" stroke="0" extrusionOk="0">
                      <a:moveTo>
                        <a:pt x="0" y="21460"/>
                      </a:moveTo>
                      <a:cubicBezTo>
                        <a:pt x="0" y="10479"/>
                        <a:pt x="8237" y="1246"/>
                        <a:pt x="19146" y="-1"/>
                      </a:cubicBezTo>
                      <a:lnTo>
                        <a:pt x="21600" y="21460"/>
                      </a:lnTo>
                      <a:lnTo>
                        <a:pt x="0" y="2146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266" name="Group 43"/>
              <p:cNvGrpSpPr>
                <a:grpSpLocks/>
              </p:cNvGrpSpPr>
              <p:nvPr/>
            </p:nvGrpSpPr>
            <p:grpSpPr bwMode="auto">
              <a:xfrm>
                <a:off x="1758" y="2071"/>
                <a:ext cx="283" cy="756"/>
                <a:chOff x="1758" y="2071"/>
                <a:chExt cx="283" cy="756"/>
              </a:xfrm>
            </p:grpSpPr>
            <p:sp>
              <p:nvSpPr>
                <p:cNvPr id="10267" name="Rectangle 44"/>
                <p:cNvSpPr>
                  <a:spLocks noChangeArrowheads="1"/>
                </p:cNvSpPr>
                <p:nvPr/>
              </p:nvSpPr>
              <p:spPr bwMode="auto">
                <a:xfrm>
                  <a:off x="1775" y="2781"/>
                  <a:ext cx="238" cy="46"/>
                </a:xfrm>
                <a:prstGeom prst="rect">
                  <a:avLst/>
                </a:prstGeom>
                <a:solidFill>
                  <a:srgbClr val="FFFFFF"/>
                </a:solidFill>
                <a:ln w="11113">
                  <a:solidFill>
                    <a:srgbClr val="000000"/>
                  </a:solidFill>
                  <a:miter lim="800000"/>
                  <a:headEnd/>
                  <a:tailEnd/>
                </a:ln>
              </p:spPr>
              <p:txBody>
                <a:bodyPr/>
                <a:lstStyle/>
                <a:p>
                  <a:endParaRPr lang="zh-CN" altLang="en-US"/>
                </a:p>
              </p:txBody>
            </p:sp>
            <p:sp>
              <p:nvSpPr>
                <p:cNvPr id="10268" name="Freeform 45"/>
                <p:cNvSpPr>
                  <a:spLocks/>
                </p:cNvSpPr>
                <p:nvPr/>
              </p:nvSpPr>
              <p:spPr bwMode="auto">
                <a:xfrm>
                  <a:off x="1758" y="2071"/>
                  <a:ext cx="283" cy="729"/>
                </a:xfrm>
                <a:custGeom>
                  <a:avLst/>
                  <a:gdLst>
                    <a:gd name="T0" fmla="*/ 14 w 566"/>
                    <a:gd name="T1" fmla="*/ 243 h 1459"/>
                    <a:gd name="T2" fmla="*/ 8 w 566"/>
                    <a:gd name="T3" fmla="*/ 452 h 1459"/>
                    <a:gd name="T4" fmla="*/ 0 w 566"/>
                    <a:gd name="T5" fmla="*/ 727 h 1459"/>
                    <a:gd name="T6" fmla="*/ 272 w 566"/>
                    <a:gd name="T7" fmla="*/ 729 h 1459"/>
                    <a:gd name="T8" fmla="*/ 276 w 566"/>
                    <a:gd name="T9" fmla="*/ 437 h 1459"/>
                    <a:gd name="T10" fmla="*/ 275 w 566"/>
                    <a:gd name="T11" fmla="*/ 300 h 1459"/>
                    <a:gd name="T12" fmla="*/ 283 w 566"/>
                    <a:gd name="T13" fmla="*/ 156 h 1459"/>
                    <a:gd name="T14" fmla="*/ 281 w 566"/>
                    <a:gd name="T15" fmla="*/ 124 h 1459"/>
                    <a:gd name="T16" fmla="*/ 278 w 566"/>
                    <a:gd name="T17" fmla="*/ 100 h 1459"/>
                    <a:gd name="T18" fmla="*/ 273 w 566"/>
                    <a:gd name="T19" fmla="*/ 76 h 1459"/>
                    <a:gd name="T20" fmla="*/ 268 w 566"/>
                    <a:gd name="T21" fmla="*/ 60 h 1459"/>
                    <a:gd name="T22" fmla="*/ 258 w 566"/>
                    <a:gd name="T23" fmla="*/ 43 h 1459"/>
                    <a:gd name="T24" fmla="*/ 249 w 566"/>
                    <a:gd name="T25" fmla="*/ 32 h 1459"/>
                    <a:gd name="T26" fmla="*/ 233 w 566"/>
                    <a:gd name="T27" fmla="*/ 20 h 1459"/>
                    <a:gd name="T28" fmla="*/ 213 w 566"/>
                    <a:gd name="T29" fmla="*/ 10 h 1459"/>
                    <a:gd name="T30" fmla="*/ 191 w 566"/>
                    <a:gd name="T31" fmla="*/ 4 h 1459"/>
                    <a:gd name="T32" fmla="*/ 167 w 566"/>
                    <a:gd name="T33" fmla="*/ 2 h 1459"/>
                    <a:gd name="T34" fmla="*/ 147 w 566"/>
                    <a:gd name="T35" fmla="*/ 0 h 1459"/>
                    <a:gd name="T36" fmla="*/ 123 w 566"/>
                    <a:gd name="T37" fmla="*/ 5 h 1459"/>
                    <a:gd name="T38" fmla="*/ 99 w 566"/>
                    <a:gd name="T39" fmla="*/ 13 h 1459"/>
                    <a:gd name="T40" fmla="*/ 86 w 566"/>
                    <a:gd name="T41" fmla="*/ 22 h 1459"/>
                    <a:gd name="T42" fmla="*/ 68 w 566"/>
                    <a:gd name="T43" fmla="*/ 34 h 1459"/>
                    <a:gd name="T44" fmla="*/ 56 w 566"/>
                    <a:gd name="T45" fmla="*/ 48 h 1459"/>
                    <a:gd name="T46" fmla="*/ 43 w 566"/>
                    <a:gd name="T47" fmla="*/ 70 h 1459"/>
                    <a:gd name="T48" fmla="*/ 34 w 566"/>
                    <a:gd name="T49" fmla="*/ 94 h 1459"/>
                    <a:gd name="T50" fmla="*/ 25 w 566"/>
                    <a:gd name="T51" fmla="*/ 134 h 1459"/>
                    <a:gd name="T52" fmla="*/ 14 w 566"/>
                    <a:gd name="T53" fmla="*/ 243 h 1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aphicFrame>
          <p:nvGraphicFramePr>
            <p:cNvPr id="10264" name="Object 46"/>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10314" name="剪辑" r:id="rId4" imgW="2287009" imgH="2155804" progId="MS_ClipArt_Gallery.2">
                    <p:embed/>
                  </p:oleObj>
                </mc:Choice>
                <mc:Fallback>
                  <p:oleObj name="剪辑" r:id="rId4" imgW="2287009" imgH="2155804" progId="MS_ClipArt_Gallery.2">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2893"/>
                          <a:ext cx="1345" cy="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5151" name="AutoShape 47"/>
          <p:cNvSpPr>
            <a:spLocks noChangeArrowheads="1"/>
          </p:cNvSpPr>
          <p:nvPr/>
        </p:nvSpPr>
        <p:spPr bwMode="auto">
          <a:xfrm>
            <a:off x="3937000" y="1270000"/>
            <a:ext cx="5410200" cy="1600200"/>
          </a:xfrm>
          <a:prstGeom prst="cloudCallout">
            <a:avLst>
              <a:gd name="adj1" fmla="val -24324"/>
              <a:gd name="adj2" fmla="val 131546"/>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         </a:t>
            </a:r>
            <a:r>
              <a:rPr kumimoji="1" lang="zh-CN" altLang="en-US" sz="2400" b="1">
                <a:latin typeface="Times New Roman" pitchFamily="18" charset="0"/>
              </a:rPr>
              <a:t>我已经知道什么叫</a:t>
            </a:r>
          </a:p>
          <a:p>
            <a:pPr algn="ctr"/>
            <a:r>
              <a:rPr kumimoji="1" lang="zh-CN" altLang="en-US" sz="2400" b="1">
                <a:latin typeface="Times New Roman" pitchFamily="18" charset="0"/>
              </a:rPr>
              <a:t>拓扑排序了</a:t>
            </a:r>
            <a:r>
              <a:rPr kumimoji="1" lang="en-US" altLang="zh-CN" sz="2400" b="1">
                <a:latin typeface="Times New Roman" pitchFamily="18" charset="0"/>
              </a:rPr>
              <a:t>,</a:t>
            </a:r>
            <a:r>
              <a:rPr kumimoji="1" lang="zh-CN" altLang="en-US" sz="2400" b="1">
                <a:latin typeface="Times New Roman" pitchFamily="18" charset="0"/>
              </a:rPr>
              <a:t>但是具体怎么做呢</a:t>
            </a:r>
            <a:r>
              <a:rPr kumimoji="1" lang="en-US" altLang="zh-CN" sz="2400" b="1">
                <a:latin typeface="Times New Roman" pitchFamily="18" charset="0"/>
              </a:rPr>
              <a:t>?</a:t>
            </a:r>
          </a:p>
        </p:txBody>
      </p:sp>
      <p:sp>
        <p:nvSpPr>
          <p:cNvPr id="175152" name="AutoShape 48"/>
          <p:cNvSpPr>
            <a:spLocks noChangeArrowheads="1"/>
          </p:cNvSpPr>
          <p:nvPr/>
        </p:nvSpPr>
        <p:spPr bwMode="auto">
          <a:xfrm flipH="1">
            <a:off x="1117600" y="1422400"/>
            <a:ext cx="6019800" cy="1752600"/>
          </a:xfrm>
          <a:prstGeom prst="cloudCallout">
            <a:avLst>
              <a:gd name="adj1" fmla="val -926"/>
              <a:gd name="adj2" fmla="val 153079"/>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zh-CN" altLang="en-US" sz="2400" b="1">
                <a:latin typeface="Times New Roman" pitchFamily="18" charset="0"/>
              </a:rPr>
              <a:t>一个工程什么时候能够开始</a:t>
            </a:r>
            <a:r>
              <a:rPr kumimoji="1" lang="en-US" altLang="zh-CN" sz="2400" b="1">
                <a:latin typeface="Times New Roman" pitchFamily="18" charset="0"/>
              </a:rPr>
              <a:t>?</a:t>
            </a:r>
          </a:p>
        </p:txBody>
      </p:sp>
      <p:sp>
        <p:nvSpPr>
          <p:cNvPr id="175153" name="AutoShape 49"/>
          <p:cNvSpPr>
            <a:spLocks noChangeArrowheads="1"/>
          </p:cNvSpPr>
          <p:nvPr/>
        </p:nvSpPr>
        <p:spPr bwMode="auto">
          <a:xfrm>
            <a:off x="4152900" y="1485900"/>
            <a:ext cx="5410200" cy="1600200"/>
          </a:xfrm>
          <a:prstGeom prst="cloudCallout">
            <a:avLst>
              <a:gd name="adj1" fmla="val -24324"/>
              <a:gd name="adj2" fmla="val 131546"/>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         </a:t>
            </a:r>
            <a:r>
              <a:rPr kumimoji="1" lang="zh-CN" altLang="en-US" sz="2400" b="1">
                <a:latin typeface="Times New Roman" pitchFamily="18" charset="0"/>
              </a:rPr>
              <a:t>我的意思是怎么写</a:t>
            </a:r>
          </a:p>
          <a:p>
            <a:pPr algn="ctr"/>
            <a:r>
              <a:rPr kumimoji="1" lang="zh-CN" altLang="en-US" sz="2400" b="1">
                <a:latin typeface="Times New Roman" pitchFamily="18" charset="0"/>
              </a:rPr>
              <a:t>算法和程序</a:t>
            </a:r>
            <a:r>
              <a:rPr kumimoji="1" lang="en-US" altLang="zh-CN" sz="2400" b="1">
                <a:latin typeface="Times New Roman" pitchFamily="18" charset="0"/>
              </a:rPr>
              <a:t>?</a:t>
            </a:r>
          </a:p>
        </p:txBody>
      </p:sp>
      <p:sp>
        <p:nvSpPr>
          <p:cNvPr id="175154" name="AutoShape 50"/>
          <p:cNvSpPr>
            <a:spLocks noChangeArrowheads="1"/>
          </p:cNvSpPr>
          <p:nvPr/>
        </p:nvSpPr>
        <p:spPr bwMode="auto">
          <a:xfrm>
            <a:off x="4368800" y="1701800"/>
            <a:ext cx="5410200" cy="1600200"/>
          </a:xfrm>
          <a:prstGeom prst="cloudCallout">
            <a:avLst>
              <a:gd name="adj1" fmla="val -24324"/>
              <a:gd name="adj2" fmla="val 131546"/>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         </a:t>
            </a:r>
            <a:r>
              <a:rPr kumimoji="1" lang="zh-CN" altLang="en-US" sz="2400" b="1">
                <a:latin typeface="Times New Roman" pitchFamily="18" charset="0"/>
              </a:rPr>
              <a:t>当然是在这个工程之前</a:t>
            </a:r>
          </a:p>
          <a:p>
            <a:pPr algn="ctr"/>
            <a:r>
              <a:rPr kumimoji="1" lang="zh-CN" altLang="en-US" sz="2400" b="1">
                <a:latin typeface="Times New Roman" pitchFamily="18" charset="0"/>
              </a:rPr>
              <a:t>的其他工程都已经完成了</a:t>
            </a:r>
            <a:r>
              <a:rPr kumimoji="1" lang="en-US" altLang="zh-CN" sz="2400" b="1">
                <a:latin typeface="Times New Roman" pitchFamily="18" charset="0"/>
              </a:rPr>
              <a:t>!</a:t>
            </a:r>
          </a:p>
        </p:txBody>
      </p:sp>
      <p:sp>
        <p:nvSpPr>
          <p:cNvPr id="175155" name="AutoShape 51"/>
          <p:cNvSpPr>
            <a:spLocks noChangeArrowheads="1"/>
          </p:cNvSpPr>
          <p:nvPr/>
        </p:nvSpPr>
        <p:spPr bwMode="auto">
          <a:xfrm flipH="1">
            <a:off x="1333500" y="1638300"/>
            <a:ext cx="6019800" cy="1752600"/>
          </a:xfrm>
          <a:prstGeom prst="cloudCallout">
            <a:avLst>
              <a:gd name="adj1" fmla="val -926"/>
              <a:gd name="adj2" fmla="val 153079"/>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Good! </a:t>
            </a:r>
            <a:r>
              <a:rPr kumimoji="1" lang="zh-CN" altLang="en-US" sz="2400" b="1">
                <a:latin typeface="Times New Roman" pitchFamily="18" charset="0"/>
              </a:rPr>
              <a:t>如何判断一个工程</a:t>
            </a:r>
          </a:p>
          <a:p>
            <a:pPr algn="ctr"/>
            <a:r>
              <a:rPr kumimoji="1" lang="zh-CN" altLang="en-US" sz="2400" b="1">
                <a:latin typeface="Times New Roman" pitchFamily="18" charset="0"/>
              </a:rPr>
              <a:t>前面的工程都已经完成</a:t>
            </a:r>
            <a:r>
              <a:rPr kumimoji="1" lang="en-US" altLang="zh-CN" sz="2400" b="1">
                <a:latin typeface="Times New Roman" pitchFamily="18" charset="0"/>
              </a:rPr>
              <a:t>?</a:t>
            </a:r>
          </a:p>
        </p:txBody>
      </p:sp>
      <p:sp>
        <p:nvSpPr>
          <p:cNvPr id="175156" name="AutoShape 52"/>
          <p:cNvSpPr>
            <a:spLocks noChangeArrowheads="1"/>
          </p:cNvSpPr>
          <p:nvPr/>
        </p:nvSpPr>
        <p:spPr bwMode="auto">
          <a:xfrm>
            <a:off x="4584700" y="1917700"/>
            <a:ext cx="5410200" cy="1600200"/>
          </a:xfrm>
          <a:prstGeom prst="cloudCallout">
            <a:avLst>
              <a:gd name="adj1" fmla="val -24324"/>
              <a:gd name="adj2" fmla="val 131546"/>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         AOV</a:t>
            </a:r>
            <a:r>
              <a:rPr kumimoji="1" lang="zh-CN" altLang="en-US" sz="2400" b="1">
                <a:latin typeface="Times New Roman" pitchFamily="18" charset="0"/>
              </a:rPr>
              <a:t>网中没有</a:t>
            </a:r>
          </a:p>
          <a:p>
            <a:pPr algn="ctr"/>
            <a:r>
              <a:rPr kumimoji="1" lang="zh-CN" altLang="en-US" sz="2400" b="1">
                <a:latin typeface="Times New Roman" pitchFamily="18" charset="0"/>
              </a:rPr>
              <a:t>前驱的顶点</a:t>
            </a:r>
            <a:r>
              <a:rPr kumimoji="1" lang="en-US" altLang="zh-CN" sz="2400" b="1">
                <a:latin typeface="Times New Roman" pitchFamily="18" charset="0"/>
              </a:rPr>
              <a:t>!</a:t>
            </a:r>
          </a:p>
        </p:txBody>
      </p:sp>
      <p:sp>
        <p:nvSpPr>
          <p:cNvPr id="175157" name="AutoShape 53"/>
          <p:cNvSpPr>
            <a:spLocks noChangeArrowheads="1"/>
          </p:cNvSpPr>
          <p:nvPr/>
        </p:nvSpPr>
        <p:spPr bwMode="auto">
          <a:xfrm flipH="1">
            <a:off x="1549400" y="1854200"/>
            <a:ext cx="6019800" cy="1752600"/>
          </a:xfrm>
          <a:prstGeom prst="cloudCallout">
            <a:avLst>
              <a:gd name="adj1" fmla="val -926"/>
              <a:gd name="adj2" fmla="val 153079"/>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400" b="1">
                <a:latin typeface="Times New Roman" pitchFamily="18" charset="0"/>
              </a:rPr>
              <a:t>Smart!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dissolve">
                                      <p:cBhvr>
                                        <p:cTn id="7" dur="500"/>
                                        <p:tgtEl>
                                          <p:spTgt spid="175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75151"/>
                                        </p:tgtEl>
                                        <p:attrNameLst>
                                          <p:attrName>style.visibility</p:attrName>
                                        </p:attrNameLst>
                                      </p:cBhvr>
                                      <p:to>
                                        <p:strVal val="visible"/>
                                      </p:to>
                                    </p:set>
                                    <p:animEffect transition="in" filter="strips(upRight)">
                                      <p:cBhvr>
                                        <p:cTn id="12" dur="500"/>
                                        <p:tgtEl>
                                          <p:spTgt spid="175151"/>
                                        </p:tgtEl>
                                      </p:cBhvr>
                                    </p:animEffect>
                                  </p:childTnLst>
                                  <p:subTnLst>
                                    <p:set>
                                      <p:cBhvr override="childStyle">
                                        <p:cTn dur="1" fill="hold" display="0" masterRel="nextClick" afterEffect="1"/>
                                        <p:tgtEl>
                                          <p:spTgt spid="17515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75153"/>
                                        </p:tgtEl>
                                        <p:attrNameLst>
                                          <p:attrName>style.visibility</p:attrName>
                                        </p:attrNameLst>
                                      </p:cBhvr>
                                      <p:to>
                                        <p:strVal val="visible"/>
                                      </p:to>
                                    </p:set>
                                    <p:animEffect transition="in" filter="strips(upRight)">
                                      <p:cBhvr>
                                        <p:cTn id="17" dur="500"/>
                                        <p:tgtEl>
                                          <p:spTgt spid="175153"/>
                                        </p:tgtEl>
                                      </p:cBhvr>
                                    </p:animEffect>
                                  </p:childTnLst>
                                  <p:subTnLst>
                                    <p:set>
                                      <p:cBhvr override="childStyle">
                                        <p:cTn dur="1" fill="hold" display="0" masterRel="nextClick" afterEffect="1"/>
                                        <p:tgtEl>
                                          <p:spTgt spid="175153"/>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175152"/>
                                        </p:tgtEl>
                                        <p:attrNameLst>
                                          <p:attrName>style.visibility</p:attrName>
                                        </p:attrNameLst>
                                      </p:cBhvr>
                                      <p:to>
                                        <p:strVal val="visible"/>
                                      </p:to>
                                    </p:set>
                                    <p:animEffect transition="in" filter="strips(upLeft)">
                                      <p:cBhvr>
                                        <p:cTn id="22" dur="500"/>
                                        <p:tgtEl>
                                          <p:spTgt spid="175152"/>
                                        </p:tgtEl>
                                      </p:cBhvr>
                                    </p:animEffect>
                                  </p:childTnLst>
                                  <p:subTnLst>
                                    <p:set>
                                      <p:cBhvr override="childStyle">
                                        <p:cTn dur="1" fill="hold" display="0" masterRel="nextClick" afterEffect="1"/>
                                        <p:tgtEl>
                                          <p:spTgt spid="17515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75154"/>
                                        </p:tgtEl>
                                        <p:attrNameLst>
                                          <p:attrName>style.visibility</p:attrName>
                                        </p:attrNameLst>
                                      </p:cBhvr>
                                      <p:to>
                                        <p:strVal val="visible"/>
                                      </p:to>
                                    </p:set>
                                    <p:animEffect transition="in" filter="strips(upRight)">
                                      <p:cBhvr>
                                        <p:cTn id="27" dur="500"/>
                                        <p:tgtEl>
                                          <p:spTgt spid="175154"/>
                                        </p:tgtEl>
                                      </p:cBhvr>
                                    </p:animEffect>
                                  </p:childTnLst>
                                  <p:subTnLst>
                                    <p:set>
                                      <p:cBhvr override="childStyle">
                                        <p:cTn dur="1" fill="hold" display="0" masterRel="nextClick" afterEffect="1"/>
                                        <p:tgtEl>
                                          <p:spTgt spid="175154"/>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grpId="0" nodeType="clickEffect">
                                  <p:stCondLst>
                                    <p:cond delay="0"/>
                                  </p:stCondLst>
                                  <p:childTnLst>
                                    <p:set>
                                      <p:cBhvr>
                                        <p:cTn id="31" dur="1" fill="hold">
                                          <p:stCondLst>
                                            <p:cond delay="0"/>
                                          </p:stCondLst>
                                        </p:cTn>
                                        <p:tgtEl>
                                          <p:spTgt spid="175155"/>
                                        </p:tgtEl>
                                        <p:attrNameLst>
                                          <p:attrName>style.visibility</p:attrName>
                                        </p:attrNameLst>
                                      </p:cBhvr>
                                      <p:to>
                                        <p:strVal val="visible"/>
                                      </p:to>
                                    </p:set>
                                    <p:animEffect transition="in" filter="strips(upLeft)">
                                      <p:cBhvr>
                                        <p:cTn id="32" dur="500"/>
                                        <p:tgtEl>
                                          <p:spTgt spid="175155"/>
                                        </p:tgtEl>
                                      </p:cBhvr>
                                    </p:animEffect>
                                  </p:childTnLst>
                                  <p:subTnLst>
                                    <p:set>
                                      <p:cBhvr override="childStyle">
                                        <p:cTn dur="1" fill="hold" display="0" masterRel="nextClick" afterEffect="1"/>
                                        <p:tgtEl>
                                          <p:spTgt spid="175155"/>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75156"/>
                                        </p:tgtEl>
                                        <p:attrNameLst>
                                          <p:attrName>style.visibility</p:attrName>
                                        </p:attrNameLst>
                                      </p:cBhvr>
                                      <p:to>
                                        <p:strVal val="visible"/>
                                      </p:to>
                                    </p:set>
                                    <p:animEffect transition="in" filter="strips(upRight)">
                                      <p:cBhvr>
                                        <p:cTn id="37" dur="500"/>
                                        <p:tgtEl>
                                          <p:spTgt spid="175156"/>
                                        </p:tgtEl>
                                      </p:cBhvr>
                                    </p:animEffect>
                                  </p:childTnLst>
                                  <p:subTnLst>
                                    <p:set>
                                      <p:cBhvr override="childStyle">
                                        <p:cTn dur="1" fill="hold" display="0" masterRel="nextClick" afterEffect="1"/>
                                        <p:tgtEl>
                                          <p:spTgt spid="175156"/>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9" fill="hold" grpId="0" nodeType="clickEffect">
                                  <p:stCondLst>
                                    <p:cond delay="0"/>
                                  </p:stCondLst>
                                  <p:childTnLst>
                                    <p:set>
                                      <p:cBhvr>
                                        <p:cTn id="41" dur="1" fill="hold">
                                          <p:stCondLst>
                                            <p:cond delay="0"/>
                                          </p:stCondLst>
                                        </p:cTn>
                                        <p:tgtEl>
                                          <p:spTgt spid="175157"/>
                                        </p:tgtEl>
                                        <p:attrNameLst>
                                          <p:attrName>style.visibility</p:attrName>
                                        </p:attrNameLst>
                                      </p:cBhvr>
                                      <p:to>
                                        <p:strVal val="visible"/>
                                      </p:to>
                                    </p:set>
                                    <p:animEffect transition="in" filter="strips(upLeft)">
                                      <p:cBhvr>
                                        <p:cTn id="42" dur="500"/>
                                        <p:tgtEl>
                                          <p:spTgt spid="175157"/>
                                        </p:tgtEl>
                                      </p:cBhvr>
                                    </p:animEffect>
                                  </p:childTnLst>
                                  <p:subTnLst>
                                    <p:set>
                                      <p:cBhvr override="childStyle">
                                        <p:cTn dur="1" fill="hold" display="0" masterRel="nextClick" afterEffect="1"/>
                                        <p:tgtEl>
                                          <p:spTgt spid="175157"/>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51" grpId="0" animBg="1" autoUpdateAnimBg="0"/>
      <p:bldP spid="175152" grpId="0" animBg="1" autoUpdateAnimBg="0"/>
      <p:bldP spid="175153" grpId="0" animBg="1" autoUpdateAnimBg="0"/>
      <p:bldP spid="175154" grpId="0" animBg="1" autoUpdateAnimBg="0"/>
      <p:bldP spid="175155" grpId="0" animBg="1" autoUpdateAnimBg="0"/>
      <p:bldP spid="175156" grpId="0" animBg="1" autoUpdateAnimBg="0"/>
      <p:bldP spid="17515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noGrp="1" noRot="1" noChangeArrowheads="1"/>
          </p:cNvSpPr>
          <p:nvPr>
            <p:ph type="title"/>
          </p:nvPr>
        </p:nvSpPr>
        <p:spPr>
          <a:xfrm>
            <a:off x="0" y="-963488"/>
            <a:ext cx="7798182" cy="1695631"/>
          </a:xfrm>
          <a:noFill/>
        </p:spPr>
        <p:txBody>
          <a:bodyPr/>
          <a:lstStyle/>
          <a:p>
            <a:pPr algn="l" eaLnBrk="1" hangingPunct="1"/>
            <a:r>
              <a:rPr lang="zh-CN" altLang="en-US" b="0" dirty="0" smtClean="0"/>
              <a:t>图的应用</a:t>
            </a:r>
            <a:r>
              <a:rPr lang="en-US" altLang="zh-CN" b="0" dirty="0" smtClean="0"/>
              <a:t>-</a:t>
            </a:r>
            <a:r>
              <a:rPr lang="zh-CN" altLang="en-US" b="0" dirty="0" smtClean="0"/>
              <a:t>拓扑排序</a:t>
            </a:r>
          </a:p>
        </p:txBody>
      </p:sp>
      <p:sp>
        <p:nvSpPr>
          <p:cNvPr id="11271" name="Rectangle 6"/>
          <p:cNvSpPr>
            <a:spLocks noGrp="1" noChangeArrowheads="1"/>
          </p:cNvSpPr>
          <p:nvPr>
            <p:ph idx="1"/>
          </p:nvPr>
        </p:nvSpPr>
        <p:spPr>
          <a:xfrm>
            <a:off x="457200" y="2018060"/>
            <a:ext cx="8229600" cy="3282950"/>
          </a:xfrm>
          <a:noFill/>
        </p:spPr>
        <p:txBody>
          <a:bodyPr/>
          <a:lstStyle/>
          <a:p>
            <a:pPr eaLnBrk="1" hangingPunct="1">
              <a:buFont typeface="Wingdings" pitchFamily="2" charset="2"/>
              <a:buNone/>
            </a:pPr>
            <a:r>
              <a:rPr lang="en-US" altLang="zh-CN" smtClean="0"/>
              <a:t> </a:t>
            </a:r>
            <a:r>
              <a:rPr lang="zh-CN" altLang="en-US" smtClean="0"/>
              <a:t>算法步骤</a:t>
            </a:r>
          </a:p>
          <a:p>
            <a:pPr lvl="1" eaLnBrk="1" hangingPunct="1">
              <a:buFont typeface="Wingdings" pitchFamily="2" charset="2"/>
              <a:buNone/>
            </a:pPr>
            <a:r>
              <a:rPr lang="en-US" altLang="zh-CN" smtClean="0"/>
              <a:t>(1) </a:t>
            </a:r>
            <a:r>
              <a:rPr lang="zh-CN" altLang="en-US" smtClean="0"/>
              <a:t>在</a:t>
            </a:r>
            <a:r>
              <a:rPr lang="en-US" altLang="zh-CN" smtClean="0"/>
              <a:t>AOV</a:t>
            </a:r>
            <a:r>
              <a:rPr lang="zh-CN" altLang="en-US" smtClean="0"/>
              <a:t>网中，选取一个没有前驱的顶点输出；</a:t>
            </a:r>
          </a:p>
          <a:p>
            <a:pPr lvl="1" eaLnBrk="1" hangingPunct="1">
              <a:buFont typeface="Wingdings" pitchFamily="2" charset="2"/>
              <a:buNone/>
            </a:pPr>
            <a:r>
              <a:rPr lang="en-US" altLang="zh-CN" smtClean="0"/>
              <a:t>(2) </a:t>
            </a:r>
            <a:r>
              <a:rPr lang="zh-CN" altLang="en-US" smtClean="0"/>
              <a:t>删除该顶点和所有以它为弧尾的弧；</a:t>
            </a:r>
          </a:p>
          <a:p>
            <a:pPr lvl="1" eaLnBrk="1" hangingPunct="1">
              <a:buFont typeface="Wingdings" pitchFamily="2" charset="2"/>
              <a:buNone/>
            </a:pPr>
            <a:r>
              <a:rPr lang="en-US" altLang="zh-CN" smtClean="0"/>
              <a:t>(3) </a:t>
            </a:r>
            <a:r>
              <a:rPr lang="zh-CN" altLang="en-US" smtClean="0"/>
              <a:t>重复以上两步，直到</a:t>
            </a:r>
          </a:p>
          <a:p>
            <a:pPr lvl="1" eaLnBrk="1" hangingPunct="1">
              <a:buFont typeface="Wingdings" pitchFamily="2" charset="2"/>
              <a:buNone/>
            </a:pPr>
            <a:r>
              <a:rPr lang="en-US" altLang="zh-CN" smtClean="0"/>
              <a:t>AOV</a:t>
            </a:r>
            <a:r>
              <a:rPr lang="zh-CN" altLang="en-US" smtClean="0"/>
              <a:t>网中全部顶点都已输出（得到拓扑有序序列）</a:t>
            </a:r>
          </a:p>
          <a:p>
            <a:pPr lvl="1" eaLnBrk="1" hangingPunct="1">
              <a:buFont typeface="Wingdings" pitchFamily="2" charset="2"/>
              <a:buNone/>
            </a:pPr>
            <a:r>
              <a:rPr lang="zh-CN" altLang="en-US" smtClean="0"/>
              <a:t>或者，图中再无没有前驱的顶点（</a:t>
            </a:r>
            <a:r>
              <a:rPr lang="en-US" altLang="zh-CN" smtClean="0"/>
              <a:t>AOV</a:t>
            </a:r>
            <a:r>
              <a:rPr lang="zh-CN" altLang="en-US" smtClean="0"/>
              <a:t>网中有环）</a:t>
            </a:r>
          </a:p>
        </p:txBody>
      </p:sp>
      <p:sp>
        <p:nvSpPr>
          <p:cNvPr id="6"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1270" name="Rectangle 5"/>
          <p:cNvSpPr>
            <a:spLocks noChangeArrowheads="1"/>
          </p:cNvSpPr>
          <p:nvPr/>
        </p:nvSpPr>
        <p:spPr bwMode="auto">
          <a:xfrm>
            <a:off x="468313" y="1268760"/>
            <a:ext cx="5002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dirty="0">
                <a:solidFill>
                  <a:srgbClr val="FFFF00"/>
                </a:solidFill>
                <a:latin typeface="幼圆" pitchFamily="49" charset="-122"/>
                <a:ea typeface="幼圆" pitchFamily="49" charset="-122"/>
              </a:rPr>
              <a:t>拓扑排序算法</a:t>
            </a:r>
            <a:endParaRPr lang="zh-CN" altLang="en-US" sz="3600" b="1" dirty="0">
              <a:solidFill>
                <a:srgbClr val="FFFF00"/>
              </a:solidFill>
              <a:latin typeface="幼圆" pitchFamily="49" charset="-122"/>
              <a:ea typeface="幼圆"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171"/>
          <p:cNvSpPr>
            <a:spLocks noGrp="1" noRot="1" noChangeArrowheads="1"/>
          </p:cNvSpPr>
          <p:nvPr>
            <p:ph type="title"/>
          </p:nvPr>
        </p:nvSpPr>
        <p:spPr>
          <a:xfrm>
            <a:off x="495300" y="-242888"/>
            <a:ext cx="8540750" cy="1143001"/>
          </a:xfrm>
          <a:noFill/>
        </p:spPr>
        <p:txBody>
          <a:bodyPr/>
          <a:lstStyle/>
          <a:p>
            <a:pPr algn="l" eaLnBrk="1" hangingPunct="1"/>
            <a:r>
              <a:rPr lang="zh-CN" altLang="en-US" b="0" dirty="0" smtClean="0"/>
              <a:t>图的应用</a:t>
            </a:r>
            <a:r>
              <a:rPr lang="en-US" altLang="zh-CN" b="0" dirty="0" smtClean="0"/>
              <a:t>-</a:t>
            </a:r>
            <a:r>
              <a:rPr lang="zh-CN" altLang="en-US" b="0" dirty="0" smtClean="0"/>
              <a:t>拓扑排序</a:t>
            </a:r>
          </a:p>
        </p:txBody>
      </p:sp>
      <p:sp>
        <p:nvSpPr>
          <p:cNvPr id="169" name="页脚占位符 4"/>
          <p:cNvSpPr>
            <a:spLocks noGrp="1"/>
          </p:cNvSpPr>
          <p:nvPr>
            <p:ph type="ftr" sz="quarter" idx="11"/>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grpSp>
        <p:nvGrpSpPr>
          <p:cNvPr id="17413" name="Group 4"/>
          <p:cNvGrpSpPr>
            <a:grpSpLocks/>
          </p:cNvGrpSpPr>
          <p:nvPr/>
        </p:nvGrpSpPr>
        <p:grpSpPr bwMode="auto">
          <a:xfrm>
            <a:off x="900113" y="836613"/>
            <a:ext cx="5334000" cy="1422400"/>
            <a:chOff x="1920" y="672"/>
            <a:chExt cx="3360" cy="896"/>
          </a:xfrm>
        </p:grpSpPr>
        <p:sp>
          <p:nvSpPr>
            <p:cNvPr id="17517" name="Rectangle 5"/>
            <p:cNvSpPr>
              <a:spLocks noChangeArrowheads="1"/>
            </p:cNvSpPr>
            <p:nvPr/>
          </p:nvSpPr>
          <p:spPr bwMode="auto">
            <a:xfrm>
              <a:off x="2640" y="1112"/>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17518" name="Group 6"/>
            <p:cNvGrpSpPr>
              <a:grpSpLocks/>
            </p:cNvGrpSpPr>
            <p:nvPr/>
          </p:nvGrpSpPr>
          <p:grpSpPr bwMode="auto">
            <a:xfrm>
              <a:off x="1920" y="672"/>
              <a:ext cx="3360" cy="896"/>
              <a:chOff x="1920" y="672"/>
              <a:chExt cx="3360" cy="896"/>
            </a:xfrm>
          </p:grpSpPr>
          <p:grpSp>
            <p:nvGrpSpPr>
              <p:cNvPr id="17519" name="Group 7"/>
              <p:cNvGrpSpPr>
                <a:grpSpLocks/>
              </p:cNvGrpSpPr>
              <p:nvPr/>
            </p:nvGrpSpPr>
            <p:grpSpPr bwMode="auto">
              <a:xfrm>
                <a:off x="1920" y="672"/>
                <a:ext cx="3360" cy="896"/>
                <a:chOff x="1920" y="672"/>
                <a:chExt cx="3360" cy="896"/>
              </a:xfrm>
            </p:grpSpPr>
            <p:sp>
              <p:nvSpPr>
                <p:cNvPr id="17538" name="Rectangle 8"/>
                <p:cNvSpPr>
                  <a:spLocks noChangeArrowheads="1"/>
                </p:cNvSpPr>
                <p:nvPr/>
              </p:nvSpPr>
              <p:spPr bwMode="auto">
                <a:xfrm>
                  <a:off x="1920" y="68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1</a:t>
                  </a:r>
                  <a:endParaRPr kumimoji="1" lang="en-US" altLang="zh-CN" sz="3200" b="1">
                    <a:solidFill>
                      <a:srgbClr val="FFFF00"/>
                    </a:solidFill>
                    <a:latin typeface="幼圆" pitchFamily="49" charset="-122"/>
                    <a:ea typeface="幼圆" pitchFamily="49" charset="-122"/>
                  </a:endParaRPr>
                </a:p>
              </p:txBody>
            </p:sp>
            <p:sp>
              <p:nvSpPr>
                <p:cNvPr id="17539" name="Rectangle 9"/>
                <p:cNvSpPr>
                  <a:spLocks noChangeArrowheads="1"/>
                </p:cNvSpPr>
                <p:nvPr/>
              </p:nvSpPr>
              <p:spPr bwMode="auto">
                <a:xfrm>
                  <a:off x="1920" y="824"/>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2</a:t>
                  </a:r>
                  <a:endParaRPr kumimoji="1" lang="en-US" altLang="zh-CN" sz="3200" b="1">
                    <a:solidFill>
                      <a:srgbClr val="FFFF00"/>
                    </a:solidFill>
                    <a:latin typeface="幼圆" pitchFamily="49" charset="-122"/>
                    <a:ea typeface="幼圆" pitchFamily="49" charset="-122"/>
                  </a:endParaRPr>
                </a:p>
              </p:txBody>
            </p:sp>
            <p:sp>
              <p:nvSpPr>
                <p:cNvPr id="17540" name="Rectangle 10"/>
                <p:cNvSpPr>
                  <a:spLocks noChangeArrowheads="1"/>
                </p:cNvSpPr>
                <p:nvPr/>
              </p:nvSpPr>
              <p:spPr bwMode="auto">
                <a:xfrm>
                  <a:off x="1920" y="968"/>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3</a:t>
                  </a:r>
                  <a:endParaRPr kumimoji="1" lang="en-US" altLang="zh-CN" sz="3200" b="1">
                    <a:solidFill>
                      <a:srgbClr val="FFFF00"/>
                    </a:solidFill>
                    <a:latin typeface="幼圆" pitchFamily="49" charset="-122"/>
                    <a:ea typeface="幼圆" pitchFamily="49" charset="-122"/>
                  </a:endParaRPr>
                </a:p>
              </p:txBody>
            </p:sp>
            <p:sp>
              <p:nvSpPr>
                <p:cNvPr id="17541" name="Rectangle 11"/>
                <p:cNvSpPr>
                  <a:spLocks noChangeArrowheads="1"/>
                </p:cNvSpPr>
                <p:nvPr/>
              </p:nvSpPr>
              <p:spPr bwMode="auto">
                <a:xfrm>
                  <a:off x="1920" y="1112"/>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4</a:t>
                  </a:r>
                  <a:endParaRPr kumimoji="1" lang="en-US" altLang="zh-CN" sz="3200" b="1">
                    <a:solidFill>
                      <a:srgbClr val="FFFF00"/>
                    </a:solidFill>
                    <a:latin typeface="幼圆" pitchFamily="49" charset="-122"/>
                    <a:ea typeface="幼圆" pitchFamily="49" charset="-122"/>
                  </a:endParaRPr>
                </a:p>
              </p:txBody>
            </p:sp>
            <p:sp>
              <p:nvSpPr>
                <p:cNvPr id="17542" name="Rectangle 12"/>
                <p:cNvSpPr>
                  <a:spLocks noChangeArrowheads="1"/>
                </p:cNvSpPr>
                <p:nvPr/>
              </p:nvSpPr>
              <p:spPr bwMode="auto">
                <a:xfrm>
                  <a:off x="1920" y="125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5</a:t>
                  </a:r>
                  <a:endParaRPr kumimoji="1" lang="en-US" altLang="zh-CN" sz="3200" b="1">
                    <a:solidFill>
                      <a:srgbClr val="FFFF00"/>
                    </a:solidFill>
                    <a:latin typeface="幼圆" pitchFamily="49" charset="-122"/>
                    <a:ea typeface="幼圆" pitchFamily="49" charset="-122"/>
                  </a:endParaRPr>
                </a:p>
              </p:txBody>
            </p:sp>
            <p:sp>
              <p:nvSpPr>
                <p:cNvPr id="17543" name="Rectangle 13"/>
                <p:cNvSpPr>
                  <a:spLocks noChangeArrowheads="1"/>
                </p:cNvSpPr>
                <p:nvPr/>
              </p:nvSpPr>
              <p:spPr bwMode="auto">
                <a:xfrm>
                  <a:off x="1920" y="140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V</a:t>
                  </a:r>
                  <a:r>
                    <a:rPr kumimoji="1" lang="en-US" altLang="zh-CN" sz="1600" b="1" baseline="-25000">
                      <a:solidFill>
                        <a:srgbClr val="FFFF00"/>
                      </a:solidFill>
                      <a:latin typeface="幼圆" pitchFamily="49" charset="-122"/>
                      <a:ea typeface="幼圆" pitchFamily="49" charset="-122"/>
                    </a:rPr>
                    <a:t>6</a:t>
                  </a:r>
                  <a:endParaRPr kumimoji="1" lang="en-US" altLang="zh-CN" sz="3200" b="1">
                    <a:solidFill>
                      <a:srgbClr val="FFFF00"/>
                    </a:solidFill>
                    <a:latin typeface="幼圆" pitchFamily="49" charset="-122"/>
                    <a:ea typeface="幼圆" pitchFamily="49" charset="-122"/>
                  </a:endParaRPr>
                </a:p>
              </p:txBody>
            </p:sp>
            <p:sp>
              <p:nvSpPr>
                <p:cNvPr id="17544" name="Rectangle 14"/>
                <p:cNvSpPr>
                  <a:spLocks noChangeArrowheads="1"/>
                </p:cNvSpPr>
                <p:nvPr/>
              </p:nvSpPr>
              <p:spPr bwMode="auto">
                <a:xfrm>
                  <a:off x="2256" y="68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0</a:t>
                  </a:r>
                  <a:endParaRPr kumimoji="1" lang="en-US" altLang="zh-CN" sz="3200" b="1">
                    <a:solidFill>
                      <a:srgbClr val="FFFF00"/>
                    </a:solidFill>
                    <a:latin typeface="幼圆" pitchFamily="49" charset="-122"/>
                    <a:ea typeface="幼圆" pitchFamily="49" charset="-122"/>
                  </a:endParaRPr>
                </a:p>
              </p:txBody>
            </p:sp>
            <p:sp>
              <p:nvSpPr>
                <p:cNvPr id="17545" name="Rectangle 15"/>
                <p:cNvSpPr>
                  <a:spLocks noChangeArrowheads="1"/>
                </p:cNvSpPr>
                <p:nvPr/>
              </p:nvSpPr>
              <p:spPr bwMode="auto">
                <a:xfrm>
                  <a:off x="2256" y="824"/>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2</a:t>
                  </a:r>
                  <a:endParaRPr kumimoji="1" lang="en-US" altLang="zh-CN" sz="3200" b="1">
                    <a:solidFill>
                      <a:srgbClr val="FFFF00"/>
                    </a:solidFill>
                    <a:latin typeface="幼圆" pitchFamily="49" charset="-122"/>
                    <a:ea typeface="幼圆" pitchFamily="49" charset="-122"/>
                  </a:endParaRPr>
                </a:p>
              </p:txBody>
            </p:sp>
            <p:sp>
              <p:nvSpPr>
                <p:cNvPr id="17546" name="Rectangle 16"/>
                <p:cNvSpPr>
                  <a:spLocks noChangeArrowheads="1"/>
                </p:cNvSpPr>
                <p:nvPr/>
              </p:nvSpPr>
              <p:spPr bwMode="auto">
                <a:xfrm>
                  <a:off x="2256" y="968"/>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1</a:t>
                  </a:r>
                  <a:endParaRPr kumimoji="1" lang="en-US" altLang="zh-CN" sz="3200" b="1">
                    <a:solidFill>
                      <a:srgbClr val="FFFF00"/>
                    </a:solidFill>
                    <a:latin typeface="幼圆" pitchFamily="49" charset="-122"/>
                    <a:ea typeface="幼圆" pitchFamily="49" charset="-122"/>
                  </a:endParaRPr>
                </a:p>
              </p:txBody>
            </p:sp>
            <p:sp>
              <p:nvSpPr>
                <p:cNvPr id="17547" name="Rectangle 17"/>
                <p:cNvSpPr>
                  <a:spLocks noChangeArrowheads="1"/>
                </p:cNvSpPr>
                <p:nvPr/>
              </p:nvSpPr>
              <p:spPr bwMode="auto">
                <a:xfrm>
                  <a:off x="2256" y="1112"/>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2</a:t>
                  </a:r>
                  <a:endParaRPr kumimoji="1" lang="en-US" altLang="zh-CN" sz="3200" b="1">
                    <a:solidFill>
                      <a:srgbClr val="FFFF00"/>
                    </a:solidFill>
                    <a:latin typeface="幼圆" pitchFamily="49" charset="-122"/>
                    <a:ea typeface="幼圆" pitchFamily="49" charset="-122"/>
                  </a:endParaRPr>
                </a:p>
              </p:txBody>
            </p:sp>
            <p:sp>
              <p:nvSpPr>
                <p:cNvPr id="17548" name="Rectangle 18"/>
                <p:cNvSpPr>
                  <a:spLocks noChangeArrowheads="1"/>
                </p:cNvSpPr>
                <p:nvPr/>
              </p:nvSpPr>
              <p:spPr bwMode="auto">
                <a:xfrm>
                  <a:off x="2256" y="1256"/>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3</a:t>
                  </a:r>
                  <a:endParaRPr kumimoji="1" lang="en-US" altLang="zh-CN" sz="3200" b="1">
                    <a:solidFill>
                      <a:srgbClr val="FFFF00"/>
                    </a:solidFill>
                    <a:latin typeface="幼圆" pitchFamily="49" charset="-122"/>
                    <a:ea typeface="幼圆" pitchFamily="49" charset="-122"/>
                  </a:endParaRPr>
                </a:p>
              </p:txBody>
            </p:sp>
            <p:sp>
              <p:nvSpPr>
                <p:cNvPr id="17549" name="Rectangle 19"/>
                <p:cNvSpPr>
                  <a:spLocks noChangeArrowheads="1"/>
                </p:cNvSpPr>
                <p:nvPr/>
              </p:nvSpPr>
              <p:spPr bwMode="auto">
                <a:xfrm>
                  <a:off x="2256" y="1400"/>
                  <a:ext cx="38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0</a:t>
                  </a:r>
                  <a:endParaRPr kumimoji="1" lang="en-US" altLang="zh-CN" sz="3200" b="1">
                    <a:solidFill>
                      <a:srgbClr val="FFFF00"/>
                    </a:solidFill>
                    <a:latin typeface="幼圆" pitchFamily="49" charset="-122"/>
                    <a:ea typeface="幼圆" pitchFamily="49" charset="-122"/>
                  </a:endParaRPr>
                </a:p>
              </p:txBody>
            </p:sp>
            <p:sp>
              <p:nvSpPr>
                <p:cNvPr id="17550" name="Rectangle 20"/>
                <p:cNvSpPr>
                  <a:spLocks noChangeArrowheads="1"/>
                </p:cNvSpPr>
                <p:nvPr/>
              </p:nvSpPr>
              <p:spPr bwMode="auto">
                <a:xfrm>
                  <a:off x="2640" y="68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1" name="Rectangle 21"/>
                <p:cNvSpPr>
                  <a:spLocks noChangeArrowheads="1"/>
                </p:cNvSpPr>
                <p:nvPr/>
              </p:nvSpPr>
              <p:spPr bwMode="auto">
                <a:xfrm>
                  <a:off x="2640" y="968"/>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2" name="Rectangle 22"/>
                <p:cNvSpPr>
                  <a:spLocks noChangeArrowheads="1"/>
                </p:cNvSpPr>
                <p:nvPr/>
              </p:nvSpPr>
              <p:spPr bwMode="auto">
                <a:xfrm>
                  <a:off x="2640" y="125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3" name="Rectangle 23"/>
                <p:cNvSpPr>
                  <a:spLocks noChangeArrowheads="1"/>
                </p:cNvSpPr>
                <p:nvPr/>
              </p:nvSpPr>
              <p:spPr bwMode="auto">
                <a:xfrm>
                  <a:off x="2640" y="140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4" name="Rectangle 24"/>
                <p:cNvSpPr>
                  <a:spLocks noChangeArrowheads="1"/>
                </p:cNvSpPr>
                <p:nvPr/>
              </p:nvSpPr>
              <p:spPr bwMode="auto">
                <a:xfrm>
                  <a:off x="2640" y="824"/>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5" name="Line 25"/>
                <p:cNvSpPr>
                  <a:spLocks noChangeShapeType="1"/>
                </p:cNvSpPr>
                <p:nvPr/>
              </p:nvSpPr>
              <p:spPr bwMode="auto">
                <a:xfrm>
                  <a:off x="2880" y="76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6" name="Rectangle 26"/>
                <p:cNvSpPr>
                  <a:spLocks noChangeArrowheads="1"/>
                </p:cNvSpPr>
                <p:nvPr/>
              </p:nvSpPr>
              <p:spPr bwMode="auto">
                <a:xfrm>
                  <a:off x="3504" y="672"/>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7" name="Rectangle 27"/>
                <p:cNvSpPr>
                  <a:spLocks noChangeArrowheads="1"/>
                </p:cNvSpPr>
                <p:nvPr/>
              </p:nvSpPr>
              <p:spPr bwMode="auto">
                <a:xfrm>
                  <a:off x="3168" y="672"/>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4</a:t>
                  </a:r>
                  <a:endParaRPr kumimoji="1" lang="en-US" altLang="zh-CN" sz="3200" b="1">
                    <a:solidFill>
                      <a:srgbClr val="FFFF00"/>
                    </a:solidFill>
                    <a:latin typeface="幼圆" pitchFamily="49" charset="-122"/>
                    <a:ea typeface="幼圆" pitchFamily="49" charset="-122"/>
                  </a:endParaRPr>
                </a:p>
              </p:txBody>
            </p:sp>
            <p:sp>
              <p:nvSpPr>
                <p:cNvPr id="17558" name="Line 28"/>
                <p:cNvSpPr>
                  <a:spLocks noChangeShapeType="1"/>
                </p:cNvSpPr>
                <p:nvPr/>
              </p:nvSpPr>
              <p:spPr bwMode="auto">
                <a:xfrm>
                  <a:off x="3736" y="75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59" name="Rectangle 29"/>
                <p:cNvSpPr>
                  <a:spLocks noChangeArrowheads="1"/>
                </p:cNvSpPr>
                <p:nvPr/>
              </p:nvSpPr>
              <p:spPr bwMode="auto">
                <a:xfrm>
                  <a:off x="4320" y="672"/>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0" name="Rectangle 30"/>
                <p:cNvSpPr>
                  <a:spLocks noChangeArrowheads="1"/>
                </p:cNvSpPr>
                <p:nvPr/>
              </p:nvSpPr>
              <p:spPr bwMode="auto">
                <a:xfrm>
                  <a:off x="4032" y="67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3</a:t>
                  </a:r>
                  <a:endParaRPr kumimoji="1" lang="en-US" altLang="zh-CN" sz="3200" b="1">
                    <a:solidFill>
                      <a:srgbClr val="FFFF00"/>
                    </a:solidFill>
                    <a:latin typeface="幼圆" pitchFamily="49" charset="-122"/>
                    <a:ea typeface="幼圆" pitchFamily="49" charset="-122"/>
                  </a:endParaRPr>
                </a:p>
              </p:txBody>
            </p:sp>
            <p:sp>
              <p:nvSpPr>
                <p:cNvPr id="17561" name="Line 31"/>
                <p:cNvSpPr>
                  <a:spLocks noChangeShapeType="1"/>
                </p:cNvSpPr>
                <p:nvPr/>
              </p:nvSpPr>
              <p:spPr bwMode="auto">
                <a:xfrm>
                  <a:off x="4464" y="7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2" name="Rectangle 32"/>
                <p:cNvSpPr>
                  <a:spLocks noChangeArrowheads="1"/>
                </p:cNvSpPr>
                <p:nvPr/>
              </p:nvSpPr>
              <p:spPr bwMode="auto">
                <a:xfrm>
                  <a:off x="4704" y="67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2</a:t>
                  </a:r>
                  <a:endParaRPr kumimoji="1" lang="en-US" altLang="zh-CN" sz="3200" b="1">
                    <a:solidFill>
                      <a:srgbClr val="FFFF00"/>
                    </a:solidFill>
                    <a:latin typeface="幼圆" pitchFamily="49" charset="-122"/>
                    <a:ea typeface="幼圆" pitchFamily="49" charset="-122"/>
                  </a:endParaRPr>
                </a:p>
              </p:txBody>
            </p:sp>
            <p:sp>
              <p:nvSpPr>
                <p:cNvPr id="17563" name="Rectangle 33"/>
                <p:cNvSpPr>
                  <a:spLocks noChangeArrowheads="1"/>
                </p:cNvSpPr>
                <p:nvPr/>
              </p:nvSpPr>
              <p:spPr bwMode="auto">
                <a:xfrm>
                  <a:off x="4992" y="67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4" name="Line 34"/>
                <p:cNvSpPr>
                  <a:spLocks noChangeShapeType="1"/>
                </p:cNvSpPr>
                <p:nvPr/>
              </p:nvSpPr>
              <p:spPr bwMode="auto">
                <a:xfrm>
                  <a:off x="2888" y="104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5" name="Rectangle 35"/>
                <p:cNvSpPr>
                  <a:spLocks noChangeArrowheads="1"/>
                </p:cNvSpPr>
                <p:nvPr/>
              </p:nvSpPr>
              <p:spPr bwMode="auto">
                <a:xfrm>
                  <a:off x="3504" y="96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6" name="Rectangle 36"/>
                <p:cNvSpPr>
                  <a:spLocks noChangeArrowheads="1"/>
                </p:cNvSpPr>
                <p:nvPr/>
              </p:nvSpPr>
              <p:spPr bwMode="auto">
                <a:xfrm>
                  <a:off x="3168" y="96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5</a:t>
                  </a:r>
                  <a:endParaRPr kumimoji="1" lang="en-US" altLang="zh-CN" sz="3200" b="1">
                    <a:solidFill>
                      <a:srgbClr val="FFFF00"/>
                    </a:solidFill>
                    <a:latin typeface="幼圆" pitchFamily="49" charset="-122"/>
                    <a:ea typeface="幼圆" pitchFamily="49" charset="-122"/>
                  </a:endParaRPr>
                </a:p>
              </p:txBody>
            </p:sp>
            <p:sp>
              <p:nvSpPr>
                <p:cNvPr id="17567" name="Line 37"/>
                <p:cNvSpPr>
                  <a:spLocks noChangeShapeType="1"/>
                </p:cNvSpPr>
                <p:nvPr/>
              </p:nvSpPr>
              <p:spPr bwMode="auto">
                <a:xfrm>
                  <a:off x="3736" y="103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8" name="Rectangle 38"/>
                <p:cNvSpPr>
                  <a:spLocks noChangeArrowheads="1"/>
                </p:cNvSpPr>
                <p:nvPr/>
              </p:nvSpPr>
              <p:spPr bwMode="auto">
                <a:xfrm>
                  <a:off x="4368" y="96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69" name="Rectangle 39"/>
                <p:cNvSpPr>
                  <a:spLocks noChangeArrowheads="1"/>
                </p:cNvSpPr>
                <p:nvPr/>
              </p:nvSpPr>
              <p:spPr bwMode="auto">
                <a:xfrm>
                  <a:off x="4032" y="960"/>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2</a:t>
                  </a:r>
                  <a:endParaRPr kumimoji="1" lang="en-US" altLang="zh-CN" sz="3200" b="1">
                    <a:solidFill>
                      <a:srgbClr val="FFFF00"/>
                    </a:solidFill>
                    <a:latin typeface="幼圆" pitchFamily="49" charset="-122"/>
                    <a:ea typeface="幼圆" pitchFamily="49" charset="-122"/>
                  </a:endParaRPr>
                </a:p>
              </p:txBody>
            </p:sp>
            <p:sp>
              <p:nvSpPr>
                <p:cNvPr id="17570" name="Line 40"/>
                <p:cNvSpPr>
                  <a:spLocks noChangeShapeType="1"/>
                </p:cNvSpPr>
                <p:nvPr/>
              </p:nvSpPr>
              <p:spPr bwMode="auto">
                <a:xfrm>
                  <a:off x="2888" y="120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1" name="Rectangle 41"/>
                <p:cNvSpPr>
                  <a:spLocks noChangeArrowheads="1"/>
                </p:cNvSpPr>
                <p:nvPr/>
              </p:nvSpPr>
              <p:spPr bwMode="auto">
                <a:xfrm>
                  <a:off x="3504" y="113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2" name="Rectangle 42"/>
                <p:cNvSpPr>
                  <a:spLocks noChangeArrowheads="1"/>
                </p:cNvSpPr>
                <p:nvPr/>
              </p:nvSpPr>
              <p:spPr bwMode="auto">
                <a:xfrm>
                  <a:off x="3168" y="113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5</a:t>
                  </a:r>
                  <a:endParaRPr kumimoji="1" lang="en-US" altLang="zh-CN" sz="3200" b="1">
                    <a:solidFill>
                      <a:srgbClr val="FFFF00"/>
                    </a:solidFill>
                    <a:latin typeface="幼圆" pitchFamily="49" charset="-122"/>
                    <a:ea typeface="幼圆" pitchFamily="49" charset="-122"/>
                  </a:endParaRPr>
                </a:p>
              </p:txBody>
            </p:sp>
            <p:sp>
              <p:nvSpPr>
                <p:cNvPr id="17573" name="Line 43"/>
                <p:cNvSpPr>
                  <a:spLocks noChangeShapeType="1"/>
                </p:cNvSpPr>
                <p:nvPr/>
              </p:nvSpPr>
              <p:spPr bwMode="auto">
                <a:xfrm>
                  <a:off x="2880" y="148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4" name="Rectangle 44"/>
                <p:cNvSpPr>
                  <a:spLocks noChangeArrowheads="1"/>
                </p:cNvSpPr>
                <p:nvPr/>
              </p:nvSpPr>
              <p:spPr bwMode="auto">
                <a:xfrm>
                  <a:off x="3504" y="1424"/>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5" name="Rectangle 45"/>
                <p:cNvSpPr>
                  <a:spLocks noChangeArrowheads="1"/>
                </p:cNvSpPr>
                <p:nvPr/>
              </p:nvSpPr>
              <p:spPr bwMode="auto">
                <a:xfrm>
                  <a:off x="3168" y="1424"/>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5</a:t>
                  </a:r>
                  <a:endParaRPr kumimoji="1" lang="en-US" altLang="zh-CN" sz="3200" b="1">
                    <a:solidFill>
                      <a:srgbClr val="FFFF00"/>
                    </a:solidFill>
                    <a:latin typeface="幼圆" pitchFamily="49" charset="-122"/>
                    <a:ea typeface="幼圆" pitchFamily="49" charset="-122"/>
                  </a:endParaRPr>
                </a:p>
              </p:txBody>
            </p:sp>
            <p:sp>
              <p:nvSpPr>
                <p:cNvPr id="17576" name="Line 46"/>
                <p:cNvSpPr>
                  <a:spLocks noChangeShapeType="1"/>
                </p:cNvSpPr>
                <p:nvPr/>
              </p:nvSpPr>
              <p:spPr bwMode="auto">
                <a:xfrm>
                  <a:off x="3776" y="14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7" name="Rectangle 47"/>
                <p:cNvSpPr>
                  <a:spLocks noChangeArrowheads="1"/>
                </p:cNvSpPr>
                <p:nvPr/>
              </p:nvSpPr>
              <p:spPr bwMode="auto">
                <a:xfrm>
                  <a:off x="4368" y="141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78" name="Rectangle 48"/>
                <p:cNvSpPr>
                  <a:spLocks noChangeArrowheads="1"/>
                </p:cNvSpPr>
                <p:nvPr/>
              </p:nvSpPr>
              <p:spPr bwMode="auto">
                <a:xfrm>
                  <a:off x="4032" y="1416"/>
                  <a:ext cx="33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FFFF00"/>
                      </a:solidFill>
                      <a:latin typeface="幼圆" pitchFamily="49" charset="-122"/>
                      <a:ea typeface="幼圆" pitchFamily="49" charset="-122"/>
                    </a:rPr>
                    <a:t>4</a:t>
                  </a:r>
                  <a:endParaRPr kumimoji="1" lang="en-US" altLang="zh-CN" sz="3200" b="1">
                    <a:solidFill>
                      <a:srgbClr val="FFFF00"/>
                    </a:solidFill>
                    <a:latin typeface="幼圆" pitchFamily="49" charset="-122"/>
                    <a:ea typeface="幼圆" pitchFamily="49" charset="-122"/>
                  </a:endParaRPr>
                </a:p>
              </p:txBody>
            </p:sp>
          </p:grpSp>
          <p:grpSp>
            <p:nvGrpSpPr>
              <p:cNvPr id="17520" name="Group 49"/>
              <p:cNvGrpSpPr>
                <a:grpSpLocks/>
              </p:cNvGrpSpPr>
              <p:nvPr/>
            </p:nvGrpSpPr>
            <p:grpSpPr bwMode="auto">
              <a:xfrm>
                <a:off x="5088" y="672"/>
                <a:ext cx="96" cy="144"/>
                <a:chOff x="1824" y="2736"/>
                <a:chExt cx="96" cy="192"/>
              </a:xfrm>
            </p:grpSpPr>
            <p:sp>
              <p:nvSpPr>
                <p:cNvPr id="17536" name="Line 50"/>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37" name="Line 51"/>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521" name="Group 52"/>
              <p:cNvGrpSpPr>
                <a:grpSpLocks/>
              </p:cNvGrpSpPr>
              <p:nvPr/>
            </p:nvGrpSpPr>
            <p:grpSpPr bwMode="auto">
              <a:xfrm>
                <a:off x="4512" y="960"/>
                <a:ext cx="96" cy="144"/>
                <a:chOff x="1824" y="2736"/>
                <a:chExt cx="96" cy="192"/>
              </a:xfrm>
            </p:grpSpPr>
            <p:sp>
              <p:nvSpPr>
                <p:cNvPr id="17534" name="Line 53"/>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35" name="Line 54"/>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522" name="Group 55"/>
              <p:cNvGrpSpPr>
                <a:grpSpLocks/>
              </p:cNvGrpSpPr>
              <p:nvPr/>
            </p:nvGrpSpPr>
            <p:grpSpPr bwMode="auto">
              <a:xfrm>
                <a:off x="3640" y="1136"/>
                <a:ext cx="96" cy="144"/>
                <a:chOff x="1824" y="2736"/>
                <a:chExt cx="96" cy="192"/>
              </a:xfrm>
            </p:grpSpPr>
            <p:sp>
              <p:nvSpPr>
                <p:cNvPr id="17532" name="Line 56"/>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33" name="Line 57"/>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523" name="Group 58"/>
              <p:cNvGrpSpPr>
                <a:grpSpLocks/>
              </p:cNvGrpSpPr>
              <p:nvPr/>
            </p:nvGrpSpPr>
            <p:grpSpPr bwMode="auto">
              <a:xfrm>
                <a:off x="4512" y="1416"/>
                <a:ext cx="96" cy="144"/>
                <a:chOff x="1824" y="2736"/>
                <a:chExt cx="96" cy="192"/>
              </a:xfrm>
            </p:grpSpPr>
            <p:sp>
              <p:nvSpPr>
                <p:cNvPr id="17530" name="Line 59"/>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31" name="Line 60"/>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524" name="Group 61"/>
              <p:cNvGrpSpPr>
                <a:grpSpLocks/>
              </p:cNvGrpSpPr>
              <p:nvPr/>
            </p:nvGrpSpPr>
            <p:grpSpPr bwMode="auto">
              <a:xfrm>
                <a:off x="2784" y="816"/>
                <a:ext cx="96" cy="144"/>
                <a:chOff x="1824" y="2736"/>
                <a:chExt cx="96" cy="192"/>
              </a:xfrm>
            </p:grpSpPr>
            <p:sp>
              <p:nvSpPr>
                <p:cNvPr id="17528" name="Line 62"/>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29" name="Line 63"/>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525" name="Group 64"/>
              <p:cNvGrpSpPr>
                <a:grpSpLocks/>
              </p:cNvGrpSpPr>
              <p:nvPr/>
            </p:nvGrpSpPr>
            <p:grpSpPr bwMode="auto">
              <a:xfrm>
                <a:off x="2768" y="1264"/>
                <a:ext cx="96" cy="144"/>
                <a:chOff x="1824" y="2736"/>
                <a:chExt cx="96" cy="192"/>
              </a:xfrm>
            </p:grpSpPr>
            <p:sp>
              <p:nvSpPr>
                <p:cNvPr id="17526" name="Line 65"/>
                <p:cNvSpPr>
                  <a:spLocks noChangeShapeType="1"/>
                </p:cNvSpPr>
                <p:nvPr/>
              </p:nvSpPr>
              <p:spPr bwMode="auto">
                <a:xfrm flipH="1">
                  <a:off x="1824"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527" name="Line 66"/>
                <p:cNvSpPr>
                  <a:spLocks noChangeShapeType="1"/>
                </p:cNvSpPr>
                <p:nvPr/>
              </p:nvSpPr>
              <p:spPr bwMode="auto">
                <a:xfrm>
                  <a:off x="18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grpSp>
      <p:grpSp>
        <p:nvGrpSpPr>
          <p:cNvPr id="17414" name="Group 170"/>
          <p:cNvGrpSpPr>
            <a:grpSpLocks/>
          </p:cNvGrpSpPr>
          <p:nvPr/>
        </p:nvGrpSpPr>
        <p:grpSpPr bwMode="auto">
          <a:xfrm>
            <a:off x="4017963" y="2636838"/>
            <a:ext cx="5162550" cy="3384550"/>
            <a:chOff x="2531" y="1888"/>
            <a:chExt cx="3252" cy="2132"/>
          </a:xfrm>
        </p:grpSpPr>
        <p:sp>
          <p:nvSpPr>
            <p:cNvPr id="17432" name="Text Box 68"/>
            <p:cNvSpPr txBox="1">
              <a:spLocks noChangeArrowheads="1"/>
            </p:cNvSpPr>
            <p:nvPr/>
          </p:nvSpPr>
          <p:spPr bwMode="auto">
            <a:xfrm>
              <a:off x="2691" y="1997"/>
              <a:ext cx="30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zh-CN" b="1">
                  <a:solidFill>
                    <a:srgbClr val="FFFF00"/>
                  </a:solidFill>
                  <a:latin typeface="幼圆" pitchFamily="49" charset="-122"/>
                  <a:ea typeface="幼圆" pitchFamily="49" charset="-122"/>
                </a:rPr>
                <a:t>步骤   0    1   2     3   4    5      6</a:t>
              </a:r>
              <a:endParaRPr kumimoji="1" lang="en-US" altLang="zh-CN" sz="2400" b="1">
                <a:solidFill>
                  <a:srgbClr val="FFFF00"/>
                </a:solidFill>
                <a:latin typeface="幼圆" pitchFamily="49" charset="-122"/>
                <a:ea typeface="幼圆" pitchFamily="49" charset="-122"/>
              </a:endParaRPr>
            </a:p>
          </p:txBody>
        </p:sp>
        <p:grpSp>
          <p:nvGrpSpPr>
            <p:cNvPr id="17433" name="Group 169"/>
            <p:cNvGrpSpPr>
              <a:grpSpLocks/>
            </p:cNvGrpSpPr>
            <p:nvPr/>
          </p:nvGrpSpPr>
          <p:grpSpPr bwMode="auto">
            <a:xfrm>
              <a:off x="2531" y="1888"/>
              <a:ext cx="3252" cy="2132"/>
              <a:chOff x="2531" y="1888"/>
              <a:chExt cx="3252" cy="2132"/>
            </a:xfrm>
          </p:grpSpPr>
          <p:sp>
            <p:nvSpPr>
              <p:cNvPr id="17434" name="Line 70"/>
              <p:cNvSpPr>
                <a:spLocks noChangeShapeType="1"/>
              </p:cNvSpPr>
              <p:nvPr/>
            </p:nvSpPr>
            <p:spPr bwMode="auto">
              <a:xfrm>
                <a:off x="4557" y="1897"/>
                <a:ext cx="0" cy="2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5" name="Line 71"/>
              <p:cNvSpPr>
                <a:spLocks noChangeShapeType="1"/>
              </p:cNvSpPr>
              <p:nvPr/>
            </p:nvSpPr>
            <p:spPr bwMode="auto">
              <a:xfrm>
                <a:off x="4237" y="1897"/>
                <a:ext cx="0" cy="2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6" name="Line 72"/>
              <p:cNvSpPr>
                <a:spLocks noChangeShapeType="1"/>
              </p:cNvSpPr>
              <p:nvPr/>
            </p:nvSpPr>
            <p:spPr bwMode="auto">
              <a:xfrm>
                <a:off x="3864" y="1897"/>
                <a:ext cx="0" cy="2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7" name="Line 73"/>
              <p:cNvSpPr>
                <a:spLocks noChangeShapeType="1"/>
              </p:cNvSpPr>
              <p:nvPr/>
            </p:nvSpPr>
            <p:spPr bwMode="auto">
              <a:xfrm>
                <a:off x="3544" y="1897"/>
                <a:ext cx="0" cy="2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8" name="Line 74"/>
              <p:cNvSpPr>
                <a:spLocks noChangeShapeType="1"/>
              </p:cNvSpPr>
              <p:nvPr/>
            </p:nvSpPr>
            <p:spPr bwMode="auto">
              <a:xfrm>
                <a:off x="3171" y="1897"/>
                <a:ext cx="0" cy="2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17439" name="Group 75"/>
              <p:cNvGrpSpPr>
                <a:grpSpLocks/>
              </p:cNvGrpSpPr>
              <p:nvPr/>
            </p:nvGrpSpPr>
            <p:grpSpPr bwMode="auto">
              <a:xfrm>
                <a:off x="2531" y="1888"/>
                <a:ext cx="3252" cy="2132"/>
                <a:chOff x="1488" y="2296"/>
                <a:chExt cx="2928" cy="1872"/>
              </a:xfrm>
            </p:grpSpPr>
            <p:sp>
              <p:nvSpPr>
                <p:cNvPr id="17440" name="Line 76"/>
                <p:cNvSpPr>
                  <a:spLocks noChangeShapeType="1"/>
                </p:cNvSpPr>
                <p:nvPr/>
              </p:nvSpPr>
              <p:spPr bwMode="auto">
                <a:xfrm>
                  <a:off x="1488" y="3168"/>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17441" name="Group 77"/>
                <p:cNvGrpSpPr>
                  <a:grpSpLocks/>
                </p:cNvGrpSpPr>
                <p:nvPr/>
              </p:nvGrpSpPr>
              <p:grpSpPr bwMode="auto">
                <a:xfrm>
                  <a:off x="1488" y="2296"/>
                  <a:ext cx="2928" cy="1872"/>
                  <a:chOff x="1488" y="2296"/>
                  <a:chExt cx="2928" cy="1872"/>
                </a:xfrm>
              </p:grpSpPr>
              <p:sp>
                <p:nvSpPr>
                  <p:cNvPr id="17442" name="Line 78"/>
                  <p:cNvSpPr>
                    <a:spLocks noChangeShapeType="1"/>
                  </p:cNvSpPr>
                  <p:nvPr/>
                </p:nvSpPr>
                <p:spPr bwMode="auto">
                  <a:xfrm>
                    <a:off x="1488" y="2880"/>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43" name="Line 79"/>
                  <p:cNvSpPr>
                    <a:spLocks noChangeShapeType="1"/>
                  </p:cNvSpPr>
                  <p:nvPr/>
                </p:nvSpPr>
                <p:spPr bwMode="auto">
                  <a:xfrm>
                    <a:off x="1488" y="2640"/>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17444" name="Group 80"/>
                  <p:cNvGrpSpPr>
                    <a:grpSpLocks/>
                  </p:cNvGrpSpPr>
                  <p:nvPr/>
                </p:nvGrpSpPr>
                <p:grpSpPr bwMode="auto">
                  <a:xfrm>
                    <a:off x="1488" y="2296"/>
                    <a:ext cx="2928" cy="1872"/>
                    <a:chOff x="1488" y="2296"/>
                    <a:chExt cx="2928" cy="1872"/>
                  </a:xfrm>
                </p:grpSpPr>
                <p:grpSp>
                  <p:nvGrpSpPr>
                    <p:cNvPr id="17445" name="Group 81"/>
                    <p:cNvGrpSpPr>
                      <a:grpSpLocks/>
                    </p:cNvGrpSpPr>
                    <p:nvPr/>
                  </p:nvGrpSpPr>
                  <p:grpSpPr bwMode="auto">
                    <a:xfrm>
                      <a:off x="1488" y="2296"/>
                      <a:ext cx="2928" cy="1872"/>
                      <a:chOff x="1488" y="2296"/>
                      <a:chExt cx="2928" cy="1872"/>
                    </a:xfrm>
                  </p:grpSpPr>
                  <p:sp>
                    <p:nvSpPr>
                      <p:cNvPr id="17454" name="Text Box 82"/>
                      <p:cNvSpPr txBox="1">
                        <a:spLocks noChangeArrowheads="1"/>
                      </p:cNvSpPr>
                      <p:nvPr/>
                    </p:nvSpPr>
                    <p:spPr bwMode="auto">
                      <a:xfrm>
                        <a:off x="1632" y="2592"/>
                        <a:ext cx="278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b="1">
                            <a:solidFill>
                              <a:srgbClr val="FFFF00"/>
                            </a:solidFill>
                            <a:latin typeface="幼圆" pitchFamily="49" charset="-122"/>
                            <a:ea typeface="幼圆" pitchFamily="49" charset="-122"/>
                          </a:rPr>
                          <a:t>输出</a:t>
                        </a:r>
                        <a:r>
                          <a:rPr kumimoji="1" lang="zh-CN" altLang="en-US" sz="2400" b="1">
                            <a:solidFill>
                              <a:srgbClr val="FFFF00"/>
                            </a:solidFill>
                            <a:latin typeface="幼圆" pitchFamily="49" charset="-122"/>
                            <a:ea typeface="幼圆" pitchFamily="49" charset="-122"/>
                          </a:rPr>
                          <a:t>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6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1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3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2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4    </a:t>
                        </a:r>
                        <a:r>
                          <a:rPr kumimoji="1" lang="en-US" altLang="zh-CN" b="1">
                            <a:solidFill>
                              <a:srgbClr val="FFFF00"/>
                            </a:solidFill>
                            <a:latin typeface="幼圆" pitchFamily="49" charset="-122"/>
                            <a:ea typeface="幼圆" pitchFamily="49" charset="-122"/>
                          </a:rPr>
                          <a:t>V</a:t>
                        </a:r>
                        <a:r>
                          <a:rPr kumimoji="1" lang="en-US" altLang="zh-CN" b="1" baseline="-25000">
                            <a:solidFill>
                              <a:srgbClr val="FFFF00"/>
                            </a:solidFill>
                            <a:latin typeface="幼圆" pitchFamily="49" charset="-122"/>
                            <a:ea typeface="幼圆" pitchFamily="49" charset="-122"/>
                          </a:rPr>
                          <a:t>5                 </a:t>
                        </a:r>
                      </a:p>
                    </p:txBody>
                  </p:sp>
                  <p:sp>
                    <p:nvSpPr>
                      <p:cNvPr id="17455" name="Text Box 83"/>
                      <p:cNvSpPr txBox="1">
                        <a:spLocks noChangeArrowheads="1"/>
                      </p:cNvSpPr>
                      <p:nvPr/>
                    </p:nvSpPr>
                    <p:spPr bwMode="auto">
                      <a:xfrm>
                        <a:off x="1656" y="2912"/>
                        <a:ext cx="268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FF00"/>
                            </a:solidFill>
                            <a:latin typeface="幼圆" pitchFamily="49" charset="-122"/>
                            <a:ea typeface="幼圆" pitchFamily="49" charset="-122"/>
                          </a:rPr>
                          <a:t>m      0    1    2   3    4    5    6=n </a:t>
                        </a:r>
                      </a:p>
                    </p:txBody>
                  </p:sp>
                  <p:sp>
                    <p:nvSpPr>
                      <p:cNvPr id="17456" name="Text Box 84"/>
                      <p:cNvSpPr txBox="1">
                        <a:spLocks noChangeArrowheads="1"/>
                      </p:cNvSpPr>
                      <p:nvPr/>
                    </p:nvSpPr>
                    <p:spPr bwMode="auto">
                      <a:xfrm>
                        <a:off x="1488" y="3168"/>
                        <a:ext cx="62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b="1">
                            <a:solidFill>
                              <a:srgbClr val="FFFF00"/>
                            </a:solidFill>
                            <a:latin typeface="幼圆" pitchFamily="49" charset="-122"/>
                            <a:ea typeface="幼圆" pitchFamily="49" charset="-122"/>
                          </a:rPr>
                          <a:t>栈 </a:t>
                        </a:r>
                        <a:r>
                          <a:rPr kumimoji="1" lang="en-US" altLang="zh-CN" b="1">
                            <a:solidFill>
                              <a:srgbClr val="FFFF00"/>
                            </a:solidFill>
                            <a:latin typeface="幼圆" pitchFamily="49" charset="-122"/>
                            <a:ea typeface="幼圆" pitchFamily="49" charset="-122"/>
                          </a:rPr>
                          <a:t>TOP</a:t>
                        </a:r>
                        <a:endParaRPr kumimoji="1" lang="en-US" altLang="zh-CN" sz="2400" b="1">
                          <a:solidFill>
                            <a:srgbClr val="FFFF00"/>
                          </a:solidFill>
                          <a:latin typeface="幼圆" pitchFamily="49" charset="-122"/>
                          <a:ea typeface="幼圆" pitchFamily="49" charset="-122"/>
                        </a:endParaRPr>
                      </a:p>
                    </p:txBody>
                  </p:sp>
                  <p:grpSp>
                    <p:nvGrpSpPr>
                      <p:cNvPr id="17457" name="Group 85"/>
                      <p:cNvGrpSpPr>
                        <a:grpSpLocks/>
                      </p:cNvGrpSpPr>
                      <p:nvPr/>
                    </p:nvGrpSpPr>
                    <p:grpSpPr bwMode="auto">
                      <a:xfrm>
                        <a:off x="2160" y="3208"/>
                        <a:ext cx="144" cy="192"/>
                        <a:chOff x="4704" y="2400"/>
                        <a:chExt cx="144" cy="192"/>
                      </a:xfrm>
                    </p:grpSpPr>
                    <p:sp>
                      <p:nvSpPr>
                        <p:cNvPr id="17515" name="Rectangle 86"/>
                        <p:cNvSpPr>
                          <a:spLocks noChangeArrowheads="1"/>
                        </p:cNvSpPr>
                        <p:nvPr/>
                      </p:nvSpPr>
                      <p:spPr bwMode="auto">
                        <a:xfrm>
                          <a:off x="4704" y="240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6</a:t>
                          </a:r>
                          <a:endParaRPr kumimoji="1" lang="en-US" altLang="zh-CN" sz="2400" b="1">
                            <a:solidFill>
                              <a:srgbClr val="FFFF00"/>
                            </a:solidFill>
                            <a:latin typeface="幼圆" pitchFamily="49" charset="-122"/>
                            <a:ea typeface="幼圆" pitchFamily="49" charset="-122"/>
                          </a:endParaRPr>
                        </a:p>
                      </p:txBody>
                    </p:sp>
                    <p:sp>
                      <p:nvSpPr>
                        <p:cNvPr id="17516" name="Rectangle 87"/>
                        <p:cNvSpPr>
                          <a:spLocks noChangeArrowheads="1"/>
                        </p:cNvSpPr>
                        <p:nvPr/>
                      </p:nvSpPr>
                      <p:spPr bwMode="auto">
                        <a:xfrm>
                          <a:off x="4704" y="249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grpSp>
                  <p:sp>
                    <p:nvSpPr>
                      <p:cNvPr id="17458" name="Rectangle 88"/>
                      <p:cNvSpPr>
                        <a:spLocks noChangeArrowheads="1"/>
                      </p:cNvSpPr>
                      <p:nvPr/>
                    </p:nvSpPr>
                    <p:spPr bwMode="auto">
                      <a:xfrm>
                        <a:off x="2496" y="32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grpSp>
                    <p:nvGrpSpPr>
                      <p:cNvPr id="17459" name="Group 89"/>
                      <p:cNvGrpSpPr>
                        <a:grpSpLocks/>
                      </p:cNvGrpSpPr>
                      <p:nvPr/>
                    </p:nvGrpSpPr>
                    <p:grpSpPr bwMode="auto">
                      <a:xfrm>
                        <a:off x="2784" y="3208"/>
                        <a:ext cx="144" cy="192"/>
                        <a:chOff x="4704" y="2400"/>
                        <a:chExt cx="144" cy="192"/>
                      </a:xfrm>
                    </p:grpSpPr>
                    <p:sp>
                      <p:nvSpPr>
                        <p:cNvPr id="17513" name="Rectangle 90"/>
                        <p:cNvSpPr>
                          <a:spLocks noChangeArrowheads="1"/>
                        </p:cNvSpPr>
                        <p:nvPr/>
                      </p:nvSpPr>
                      <p:spPr bwMode="auto">
                        <a:xfrm>
                          <a:off x="4704" y="240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3</a:t>
                          </a:r>
                          <a:endParaRPr kumimoji="1" lang="en-US" altLang="zh-CN" sz="2400" b="1">
                            <a:solidFill>
                              <a:srgbClr val="FFFF00"/>
                            </a:solidFill>
                            <a:latin typeface="幼圆" pitchFamily="49" charset="-122"/>
                            <a:ea typeface="幼圆" pitchFamily="49" charset="-122"/>
                          </a:endParaRPr>
                        </a:p>
                      </p:txBody>
                    </p:sp>
                    <p:sp>
                      <p:nvSpPr>
                        <p:cNvPr id="17514" name="Rectangle 91"/>
                        <p:cNvSpPr>
                          <a:spLocks noChangeArrowheads="1"/>
                        </p:cNvSpPr>
                        <p:nvPr/>
                      </p:nvSpPr>
                      <p:spPr bwMode="auto">
                        <a:xfrm>
                          <a:off x="4704" y="249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4</a:t>
                          </a:r>
                          <a:endParaRPr kumimoji="1" lang="en-US" altLang="zh-CN" sz="2400" b="1">
                            <a:solidFill>
                              <a:srgbClr val="FFFF00"/>
                            </a:solidFill>
                            <a:latin typeface="幼圆" pitchFamily="49" charset="-122"/>
                            <a:ea typeface="幼圆" pitchFamily="49" charset="-122"/>
                          </a:endParaRPr>
                        </a:p>
                      </p:txBody>
                    </p:sp>
                  </p:grpSp>
                  <p:sp>
                    <p:nvSpPr>
                      <p:cNvPr id="17460" name="Rectangle 92"/>
                      <p:cNvSpPr>
                        <a:spLocks noChangeArrowheads="1"/>
                      </p:cNvSpPr>
                      <p:nvPr/>
                    </p:nvSpPr>
                    <p:spPr bwMode="auto">
                      <a:xfrm>
                        <a:off x="3368" y="32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4</a:t>
                        </a:r>
                        <a:endParaRPr kumimoji="1" lang="en-US" altLang="zh-CN" sz="2400" b="1">
                          <a:solidFill>
                            <a:srgbClr val="FFFF00"/>
                          </a:solidFill>
                          <a:latin typeface="幼圆" pitchFamily="49" charset="-122"/>
                          <a:ea typeface="幼圆" pitchFamily="49" charset="-122"/>
                        </a:endParaRPr>
                      </a:p>
                    </p:txBody>
                  </p:sp>
                  <p:grpSp>
                    <p:nvGrpSpPr>
                      <p:cNvPr id="17461" name="Group 93"/>
                      <p:cNvGrpSpPr>
                        <a:grpSpLocks/>
                      </p:cNvGrpSpPr>
                      <p:nvPr/>
                    </p:nvGrpSpPr>
                    <p:grpSpPr bwMode="auto">
                      <a:xfrm>
                        <a:off x="3104" y="3216"/>
                        <a:ext cx="144" cy="192"/>
                        <a:chOff x="4704" y="2400"/>
                        <a:chExt cx="144" cy="192"/>
                      </a:xfrm>
                    </p:grpSpPr>
                    <p:sp>
                      <p:nvSpPr>
                        <p:cNvPr id="17511" name="Rectangle 94"/>
                        <p:cNvSpPr>
                          <a:spLocks noChangeArrowheads="1"/>
                        </p:cNvSpPr>
                        <p:nvPr/>
                      </p:nvSpPr>
                      <p:spPr bwMode="auto">
                        <a:xfrm>
                          <a:off x="4704" y="240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sp>
                      <p:nvSpPr>
                        <p:cNvPr id="17512" name="Rectangle 95"/>
                        <p:cNvSpPr>
                          <a:spLocks noChangeArrowheads="1"/>
                        </p:cNvSpPr>
                        <p:nvPr/>
                      </p:nvSpPr>
                      <p:spPr bwMode="auto">
                        <a:xfrm>
                          <a:off x="4704" y="249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4</a:t>
                          </a:r>
                          <a:endParaRPr kumimoji="1" lang="en-US" altLang="zh-CN" sz="2400" b="1">
                            <a:solidFill>
                              <a:srgbClr val="FFFF00"/>
                            </a:solidFill>
                            <a:latin typeface="幼圆" pitchFamily="49" charset="-122"/>
                            <a:ea typeface="幼圆" pitchFamily="49" charset="-122"/>
                          </a:endParaRPr>
                        </a:p>
                      </p:txBody>
                    </p:sp>
                  </p:grpSp>
                  <p:sp>
                    <p:nvSpPr>
                      <p:cNvPr id="17462" name="Rectangle 96"/>
                      <p:cNvSpPr>
                        <a:spLocks noChangeArrowheads="1"/>
                      </p:cNvSpPr>
                      <p:nvPr/>
                    </p:nvSpPr>
                    <p:spPr bwMode="auto">
                      <a:xfrm>
                        <a:off x="3736"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5</a:t>
                        </a:r>
                        <a:endParaRPr kumimoji="1" lang="en-US" altLang="zh-CN" sz="2400" b="1">
                          <a:solidFill>
                            <a:srgbClr val="FFFF00"/>
                          </a:solidFill>
                          <a:latin typeface="幼圆" pitchFamily="49" charset="-122"/>
                          <a:ea typeface="幼圆" pitchFamily="49" charset="-122"/>
                        </a:endParaRPr>
                      </a:p>
                    </p:txBody>
                  </p:sp>
                  <p:sp>
                    <p:nvSpPr>
                      <p:cNvPr id="17463" name="Line 97"/>
                      <p:cNvSpPr>
                        <a:spLocks noChangeShapeType="1"/>
                      </p:cNvSpPr>
                      <p:nvPr/>
                    </p:nvSpPr>
                    <p:spPr bwMode="auto">
                      <a:xfrm>
                        <a:off x="1488" y="3448"/>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64" name="Text Box 98"/>
                      <p:cNvSpPr txBox="1">
                        <a:spLocks noChangeArrowheads="1"/>
                      </p:cNvSpPr>
                      <p:nvPr/>
                    </p:nvSpPr>
                    <p:spPr bwMode="auto">
                      <a:xfrm>
                        <a:off x="1520" y="3440"/>
                        <a:ext cx="273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b="1">
                            <a:solidFill>
                              <a:srgbClr val="FFFF00"/>
                            </a:solidFill>
                            <a:latin typeface="幼圆" pitchFamily="49" charset="-122"/>
                            <a:ea typeface="幼圆" pitchFamily="49" charset="-122"/>
                          </a:rPr>
                          <a:t>入度域</a:t>
                        </a:r>
                        <a:endParaRPr kumimoji="1" lang="zh-CN" altLang="en-US" sz="2400" b="1">
                          <a:solidFill>
                            <a:srgbClr val="FFFF00"/>
                          </a:solidFill>
                          <a:latin typeface="幼圆" pitchFamily="49" charset="-122"/>
                          <a:ea typeface="幼圆" pitchFamily="49" charset="-122"/>
                        </a:endParaRPr>
                      </a:p>
                    </p:txBody>
                  </p:sp>
                  <p:sp>
                    <p:nvSpPr>
                      <p:cNvPr id="17465" name="Rectangle 99"/>
                      <p:cNvSpPr>
                        <a:spLocks noChangeArrowheads="1"/>
                      </p:cNvSpPr>
                      <p:nvPr/>
                    </p:nvSpPr>
                    <p:spPr bwMode="auto">
                      <a:xfrm>
                        <a:off x="2160" y="354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nvGrpSpPr>
                      <p:cNvPr id="17466" name="Group 100"/>
                      <p:cNvGrpSpPr>
                        <a:grpSpLocks/>
                      </p:cNvGrpSpPr>
                      <p:nvPr/>
                    </p:nvGrpSpPr>
                    <p:grpSpPr bwMode="auto">
                      <a:xfrm>
                        <a:off x="2160" y="3640"/>
                        <a:ext cx="144" cy="480"/>
                        <a:chOff x="1872" y="3168"/>
                        <a:chExt cx="144" cy="480"/>
                      </a:xfrm>
                    </p:grpSpPr>
                    <p:sp>
                      <p:nvSpPr>
                        <p:cNvPr id="17506" name="Rectangle 101"/>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sp>
                      <p:nvSpPr>
                        <p:cNvPr id="17507" name="Rectangle 102"/>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sp>
                      <p:nvSpPr>
                        <p:cNvPr id="17508" name="Rectangle 103"/>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sp>
                      <p:nvSpPr>
                        <p:cNvPr id="17509" name="Rectangle 104"/>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3</a:t>
                          </a:r>
                          <a:endParaRPr kumimoji="1" lang="en-US" altLang="zh-CN" sz="2400" b="1">
                            <a:solidFill>
                              <a:srgbClr val="FFFF00"/>
                            </a:solidFill>
                            <a:latin typeface="幼圆" pitchFamily="49" charset="-122"/>
                            <a:ea typeface="幼圆" pitchFamily="49" charset="-122"/>
                          </a:endParaRPr>
                        </a:p>
                      </p:txBody>
                    </p:sp>
                    <p:sp>
                      <p:nvSpPr>
                        <p:cNvPr id="17510" name="Rectangle 105"/>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grpSp>
                    <p:nvGrpSpPr>
                      <p:cNvPr id="17467" name="Group 106"/>
                      <p:cNvGrpSpPr>
                        <a:grpSpLocks/>
                      </p:cNvGrpSpPr>
                      <p:nvPr/>
                    </p:nvGrpSpPr>
                    <p:grpSpPr bwMode="auto">
                      <a:xfrm>
                        <a:off x="2496" y="3544"/>
                        <a:ext cx="144" cy="576"/>
                        <a:chOff x="2208" y="3072"/>
                        <a:chExt cx="144" cy="576"/>
                      </a:xfrm>
                    </p:grpSpPr>
                    <p:grpSp>
                      <p:nvGrpSpPr>
                        <p:cNvPr id="17499" name="Group 107"/>
                        <p:cNvGrpSpPr>
                          <a:grpSpLocks/>
                        </p:cNvGrpSpPr>
                        <p:nvPr/>
                      </p:nvGrpSpPr>
                      <p:grpSpPr bwMode="auto">
                        <a:xfrm>
                          <a:off x="2208" y="3072"/>
                          <a:ext cx="144" cy="480"/>
                          <a:chOff x="1872" y="3168"/>
                          <a:chExt cx="144" cy="480"/>
                        </a:xfrm>
                      </p:grpSpPr>
                      <p:sp>
                        <p:nvSpPr>
                          <p:cNvPr id="17501" name="Rectangle 108"/>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sp>
                        <p:nvSpPr>
                          <p:cNvPr id="17502" name="Rectangle 109"/>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sp>
                        <p:nvSpPr>
                          <p:cNvPr id="17503" name="Rectangle 110"/>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504" name="Rectangle 111"/>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sp>
                        <p:nvSpPr>
                          <p:cNvPr id="17505" name="Rectangle 112"/>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grpSp>
                    <p:sp>
                      <p:nvSpPr>
                        <p:cNvPr id="17500" name="Rectangle 113"/>
                        <p:cNvSpPr>
                          <a:spLocks noChangeArrowheads="1"/>
                        </p:cNvSpPr>
                        <p:nvPr/>
                      </p:nvSpPr>
                      <p:spPr bwMode="auto">
                        <a:xfrm>
                          <a:off x="2208"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grpSp>
                    <p:nvGrpSpPr>
                      <p:cNvPr id="17468" name="Group 114"/>
                      <p:cNvGrpSpPr>
                        <a:grpSpLocks/>
                      </p:cNvGrpSpPr>
                      <p:nvPr/>
                    </p:nvGrpSpPr>
                    <p:grpSpPr bwMode="auto">
                      <a:xfrm>
                        <a:off x="2784" y="3544"/>
                        <a:ext cx="144" cy="576"/>
                        <a:chOff x="2208" y="3072"/>
                        <a:chExt cx="144" cy="576"/>
                      </a:xfrm>
                    </p:grpSpPr>
                    <p:grpSp>
                      <p:nvGrpSpPr>
                        <p:cNvPr id="17492" name="Group 115"/>
                        <p:cNvGrpSpPr>
                          <a:grpSpLocks/>
                        </p:cNvGrpSpPr>
                        <p:nvPr/>
                      </p:nvGrpSpPr>
                      <p:grpSpPr bwMode="auto">
                        <a:xfrm>
                          <a:off x="2208" y="3072"/>
                          <a:ext cx="144" cy="480"/>
                          <a:chOff x="1872" y="3168"/>
                          <a:chExt cx="144" cy="480"/>
                        </a:xfrm>
                      </p:grpSpPr>
                      <p:sp>
                        <p:nvSpPr>
                          <p:cNvPr id="17494" name="Rectangle 116"/>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95" name="Rectangle 117"/>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sp>
                        <p:nvSpPr>
                          <p:cNvPr id="17496" name="Rectangle 118"/>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97" name="Rectangle 119"/>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98" name="Rectangle 120"/>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2</a:t>
                            </a:r>
                            <a:endParaRPr kumimoji="1" lang="en-US" altLang="zh-CN" sz="2400" b="1">
                              <a:solidFill>
                                <a:srgbClr val="FFFF00"/>
                              </a:solidFill>
                              <a:latin typeface="幼圆" pitchFamily="49" charset="-122"/>
                              <a:ea typeface="幼圆" pitchFamily="49" charset="-122"/>
                            </a:endParaRPr>
                          </a:p>
                        </p:txBody>
                      </p:sp>
                    </p:grpSp>
                    <p:sp>
                      <p:nvSpPr>
                        <p:cNvPr id="17493" name="Rectangle 121"/>
                        <p:cNvSpPr>
                          <a:spLocks noChangeArrowheads="1"/>
                        </p:cNvSpPr>
                        <p:nvPr/>
                      </p:nvSpPr>
                      <p:spPr bwMode="auto">
                        <a:xfrm>
                          <a:off x="2208"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grpSp>
                    <p:nvGrpSpPr>
                      <p:cNvPr id="17469" name="Group 122"/>
                      <p:cNvGrpSpPr>
                        <a:grpSpLocks/>
                      </p:cNvGrpSpPr>
                      <p:nvPr/>
                    </p:nvGrpSpPr>
                    <p:grpSpPr bwMode="auto">
                      <a:xfrm>
                        <a:off x="3104" y="3544"/>
                        <a:ext cx="144" cy="576"/>
                        <a:chOff x="2208" y="3072"/>
                        <a:chExt cx="144" cy="576"/>
                      </a:xfrm>
                    </p:grpSpPr>
                    <p:grpSp>
                      <p:nvGrpSpPr>
                        <p:cNvPr id="17485" name="Group 123"/>
                        <p:cNvGrpSpPr>
                          <a:grpSpLocks/>
                        </p:cNvGrpSpPr>
                        <p:nvPr/>
                      </p:nvGrpSpPr>
                      <p:grpSpPr bwMode="auto">
                        <a:xfrm>
                          <a:off x="2208" y="3072"/>
                          <a:ext cx="144" cy="480"/>
                          <a:chOff x="1872" y="3168"/>
                          <a:chExt cx="144" cy="480"/>
                        </a:xfrm>
                      </p:grpSpPr>
                      <p:sp>
                        <p:nvSpPr>
                          <p:cNvPr id="17487" name="Rectangle 124"/>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8" name="Rectangle 125"/>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9" name="Rectangle 126"/>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90" name="Rectangle 127"/>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91" name="Rectangle 128"/>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grpSp>
                    <p:sp>
                      <p:nvSpPr>
                        <p:cNvPr id="17486" name="Rectangle 129"/>
                        <p:cNvSpPr>
                          <a:spLocks noChangeArrowheads="1"/>
                        </p:cNvSpPr>
                        <p:nvPr/>
                      </p:nvSpPr>
                      <p:spPr bwMode="auto">
                        <a:xfrm>
                          <a:off x="2208"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grpSp>
                    <p:nvGrpSpPr>
                      <p:cNvPr id="17470" name="Group 130"/>
                      <p:cNvGrpSpPr>
                        <a:grpSpLocks/>
                      </p:cNvGrpSpPr>
                      <p:nvPr/>
                    </p:nvGrpSpPr>
                    <p:grpSpPr bwMode="auto">
                      <a:xfrm>
                        <a:off x="3408" y="3544"/>
                        <a:ext cx="144" cy="576"/>
                        <a:chOff x="2208" y="3072"/>
                        <a:chExt cx="144" cy="576"/>
                      </a:xfrm>
                    </p:grpSpPr>
                    <p:grpSp>
                      <p:nvGrpSpPr>
                        <p:cNvPr id="17478" name="Group 131"/>
                        <p:cNvGrpSpPr>
                          <a:grpSpLocks/>
                        </p:cNvGrpSpPr>
                        <p:nvPr/>
                      </p:nvGrpSpPr>
                      <p:grpSpPr bwMode="auto">
                        <a:xfrm>
                          <a:off x="2208" y="3072"/>
                          <a:ext cx="144" cy="480"/>
                          <a:chOff x="1872" y="3168"/>
                          <a:chExt cx="144" cy="480"/>
                        </a:xfrm>
                      </p:grpSpPr>
                      <p:sp>
                        <p:nvSpPr>
                          <p:cNvPr id="17480" name="Rectangle 132"/>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1" name="Rectangle 133"/>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2" name="Rectangle 134"/>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3" name="Rectangle 135"/>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84" name="Rectangle 136"/>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1</a:t>
                            </a:r>
                            <a:endParaRPr kumimoji="1" lang="en-US" altLang="zh-CN" sz="2400" b="1">
                              <a:solidFill>
                                <a:srgbClr val="FFFF00"/>
                              </a:solidFill>
                              <a:latin typeface="幼圆" pitchFamily="49" charset="-122"/>
                              <a:ea typeface="幼圆" pitchFamily="49" charset="-122"/>
                            </a:endParaRPr>
                          </a:p>
                        </p:txBody>
                      </p:sp>
                    </p:grpSp>
                    <p:sp>
                      <p:nvSpPr>
                        <p:cNvPr id="17479" name="Rectangle 137"/>
                        <p:cNvSpPr>
                          <a:spLocks noChangeArrowheads="1"/>
                        </p:cNvSpPr>
                        <p:nvPr/>
                      </p:nvSpPr>
                      <p:spPr bwMode="auto">
                        <a:xfrm>
                          <a:off x="2208"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sp>
                    <p:nvSpPr>
                      <p:cNvPr id="17471" name="Rectangle 138"/>
                      <p:cNvSpPr>
                        <a:spLocks noChangeArrowheads="1"/>
                      </p:cNvSpPr>
                      <p:nvPr/>
                    </p:nvSpPr>
                    <p:spPr bwMode="auto">
                      <a:xfrm>
                        <a:off x="2784" y="354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solidFill>
                            <a:srgbClr val="FFFF00"/>
                          </a:solidFill>
                          <a:latin typeface="幼圆" pitchFamily="49" charset="-122"/>
                          <a:ea typeface="幼圆" pitchFamily="49" charset="-122"/>
                        </a:endParaRPr>
                      </a:p>
                    </p:txBody>
                  </p:sp>
                  <p:sp>
                    <p:nvSpPr>
                      <p:cNvPr id="17472" name="Line 139"/>
                      <p:cNvSpPr>
                        <a:spLocks noChangeShapeType="1"/>
                      </p:cNvSpPr>
                      <p:nvPr/>
                    </p:nvSpPr>
                    <p:spPr bwMode="auto">
                      <a:xfrm>
                        <a:off x="3648" y="2304"/>
                        <a:ext cx="0" cy="18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73" name="Line 140"/>
                      <p:cNvSpPr>
                        <a:spLocks noChangeShapeType="1"/>
                      </p:cNvSpPr>
                      <p:nvPr/>
                    </p:nvSpPr>
                    <p:spPr bwMode="auto">
                      <a:xfrm>
                        <a:off x="3984" y="2304"/>
                        <a:ext cx="0" cy="1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74" name="Line 141"/>
                      <p:cNvSpPr>
                        <a:spLocks noChangeShapeType="1"/>
                      </p:cNvSpPr>
                      <p:nvPr/>
                    </p:nvSpPr>
                    <p:spPr bwMode="auto">
                      <a:xfrm>
                        <a:off x="4368" y="2304"/>
                        <a:ext cx="0" cy="1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75" name="Line 142"/>
                      <p:cNvSpPr>
                        <a:spLocks noChangeShapeType="1"/>
                      </p:cNvSpPr>
                      <p:nvPr/>
                    </p:nvSpPr>
                    <p:spPr bwMode="auto">
                      <a:xfrm>
                        <a:off x="1488" y="4168"/>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76" name="Line 143"/>
                      <p:cNvSpPr>
                        <a:spLocks noChangeShapeType="1"/>
                      </p:cNvSpPr>
                      <p:nvPr/>
                    </p:nvSpPr>
                    <p:spPr bwMode="auto">
                      <a:xfrm>
                        <a:off x="1488" y="2296"/>
                        <a:ext cx="0"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77" name="Line 144"/>
                      <p:cNvSpPr>
                        <a:spLocks noChangeShapeType="1"/>
                      </p:cNvSpPr>
                      <p:nvPr/>
                    </p:nvSpPr>
                    <p:spPr bwMode="auto">
                      <a:xfrm flipH="1">
                        <a:off x="1488" y="230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grpSp>
                  <p:nvGrpSpPr>
                    <p:cNvPr id="17446" name="Group 145"/>
                    <p:cNvGrpSpPr>
                      <a:grpSpLocks/>
                    </p:cNvGrpSpPr>
                    <p:nvPr/>
                  </p:nvGrpSpPr>
                  <p:grpSpPr bwMode="auto">
                    <a:xfrm>
                      <a:off x="3744" y="3552"/>
                      <a:ext cx="144" cy="576"/>
                      <a:chOff x="2208" y="3072"/>
                      <a:chExt cx="144" cy="576"/>
                    </a:xfrm>
                  </p:grpSpPr>
                  <p:grpSp>
                    <p:nvGrpSpPr>
                      <p:cNvPr id="17447" name="Group 146"/>
                      <p:cNvGrpSpPr>
                        <a:grpSpLocks/>
                      </p:cNvGrpSpPr>
                      <p:nvPr/>
                    </p:nvGrpSpPr>
                    <p:grpSpPr bwMode="auto">
                      <a:xfrm>
                        <a:off x="2208" y="3072"/>
                        <a:ext cx="144" cy="480"/>
                        <a:chOff x="1872" y="3168"/>
                        <a:chExt cx="144" cy="480"/>
                      </a:xfrm>
                    </p:grpSpPr>
                    <p:sp>
                      <p:nvSpPr>
                        <p:cNvPr id="17449" name="Rectangle 147"/>
                        <p:cNvSpPr>
                          <a:spLocks noChangeArrowheads="1"/>
                        </p:cNvSpPr>
                        <p:nvPr/>
                      </p:nvSpPr>
                      <p:spPr bwMode="auto">
                        <a:xfrm>
                          <a:off x="1872" y="3360"/>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50" name="Rectangle 148"/>
                        <p:cNvSpPr>
                          <a:spLocks noChangeArrowheads="1"/>
                        </p:cNvSpPr>
                        <p:nvPr/>
                      </p:nvSpPr>
                      <p:spPr bwMode="auto">
                        <a:xfrm>
                          <a:off x="1872" y="3264"/>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51" name="Rectangle 149"/>
                        <p:cNvSpPr>
                          <a:spLocks noChangeArrowheads="1"/>
                        </p:cNvSpPr>
                        <p:nvPr/>
                      </p:nvSpPr>
                      <p:spPr bwMode="auto">
                        <a:xfrm>
                          <a:off x="1872" y="3168"/>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52" name="Rectangle 150"/>
                        <p:cNvSpPr>
                          <a:spLocks noChangeArrowheads="1"/>
                        </p:cNvSpPr>
                        <p:nvPr/>
                      </p:nvSpPr>
                      <p:spPr bwMode="auto">
                        <a:xfrm>
                          <a:off x="1872" y="3456"/>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sp>
                      <p:nvSpPr>
                        <p:cNvPr id="17453" name="Rectangle 151"/>
                        <p:cNvSpPr>
                          <a:spLocks noChangeArrowheads="1"/>
                        </p:cNvSpPr>
                        <p:nvPr/>
                      </p:nvSpPr>
                      <p:spPr bwMode="auto">
                        <a:xfrm>
                          <a:off x="1872"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sp>
                    <p:nvSpPr>
                      <p:cNvPr id="17448" name="Rectangle 152"/>
                      <p:cNvSpPr>
                        <a:spLocks noChangeArrowheads="1"/>
                      </p:cNvSpPr>
                      <p:nvPr/>
                    </p:nvSpPr>
                    <p:spPr bwMode="auto">
                      <a:xfrm>
                        <a:off x="2208" y="355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200" b="1">
                            <a:solidFill>
                              <a:srgbClr val="FFFF00"/>
                            </a:solidFill>
                            <a:latin typeface="幼圆" pitchFamily="49" charset="-122"/>
                            <a:ea typeface="幼圆" pitchFamily="49" charset="-122"/>
                          </a:rPr>
                          <a:t>0</a:t>
                        </a:r>
                        <a:endParaRPr kumimoji="1" lang="en-US" altLang="zh-CN" sz="2400" b="1">
                          <a:solidFill>
                            <a:srgbClr val="FFFF00"/>
                          </a:solidFill>
                          <a:latin typeface="幼圆" pitchFamily="49" charset="-122"/>
                          <a:ea typeface="幼圆" pitchFamily="49" charset="-122"/>
                        </a:endParaRPr>
                      </a:p>
                    </p:txBody>
                  </p:sp>
                </p:grpSp>
              </p:grpSp>
            </p:grpSp>
          </p:grpSp>
        </p:grpSp>
      </p:grpSp>
      <p:grpSp>
        <p:nvGrpSpPr>
          <p:cNvPr id="17415" name="Group 153"/>
          <p:cNvGrpSpPr>
            <a:grpSpLocks/>
          </p:cNvGrpSpPr>
          <p:nvPr/>
        </p:nvGrpSpPr>
        <p:grpSpPr bwMode="auto">
          <a:xfrm>
            <a:off x="6732588" y="908050"/>
            <a:ext cx="2016125" cy="1584325"/>
            <a:chOff x="2112" y="240"/>
            <a:chExt cx="960" cy="768"/>
          </a:xfrm>
        </p:grpSpPr>
        <p:sp>
          <p:nvSpPr>
            <p:cNvPr id="182426" name="Oval 154"/>
            <p:cNvSpPr>
              <a:spLocks noChangeArrowheads="1"/>
            </p:cNvSpPr>
            <p:nvPr/>
          </p:nvSpPr>
          <p:spPr bwMode="auto">
            <a:xfrm>
              <a:off x="2112" y="240"/>
              <a:ext cx="240" cy="1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1</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82427" name="Oval 155"/>
            <p:cNvSpPr>
              <a:spLocks noChangeArrowheads="1"/>
            </p:cNvSpPr>
            <p:nvPr/>
          </p:nvSpPr>
          <p:spPr bwMode="auto">
            <a:xfrm>
              <a:off x="2112" y="569"/>
              <a:ext cx="240" cy="1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4</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82428" name="Oval 156"/>
            <p:cNvSpPr>
              <a:spLocks noChangeArrowheads="1"/>
            </p:cNvSpPr>
            <p:nvPr/>
          </p:nvSpPr>
          <p:spPr bwMode="auto">
            <a:xfrm>
              <a:off x="2112" y="898"/>
              <a:ext cx="240" cy="1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6</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82429" name="Oval 157"/>
            <p:cNvSpPr>
              <a:spLocks noChangeArrowheads="1"/>
            </p:cNvSpPr>
            <p:nvPr/>
          </p:nvSpPr>
          <p:spPr bwMode="auto">
            <a:xfrm>
              <a:off x="2832" y="240"/>
              <a:ext cx="240" cy="1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2</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82430" name="Oval 158"/>
            <p:cNvSpPr>
              <a:spLocks noChangeArrowheads="1"/>
            </p:cNvSpPr>
            <p:nvPr/>
          </p:nvSpPr>
          <p:spPr bwMode="auto">
            <a:xfrm>
              <a:off x="2832" y="569"/>
              <a:ext cx="240" cy="1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3</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82431" name="Oval 159"/>
            <p:cNvSpPr>
              <a:spLocks noChangeArrowheads="1"/>
            </p:cNvSpPr>
            <p:nvPr/>
          </p:nvSpPr>
          <p:spPr bwMode="auto">
            <a:xfrm>
              <a:off x="2832" y="898"/>
              <a:ext cx="240" cy="1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kumimoji="1" lang="en-US" altLang="zh-CN" sz="1400" b="1">
                  <a:solidFill>
                    <a:srgbClr val="FFFF00"/>
                  </a:solidFill>
                  <a:effectLst>
                    <a:outerShdw blurRad="38100" dist="38100" dir="2700000" algn="tl">
                      <a:srgbClr val="C0C0C0"/>
                    </a:outerShdw>
                  </a:effectLst>
                  <a:latin typeface="幼圆" pitchFamily="49" charset="-122"/>
                  <a:ea typeface="幼圆" pitchFamily="49" charset="-122"/>
                </a:rPr>
                <a:t>V</a:t>
              </a:r>
              <a:r>
                <a:rPr kumimoji="1" lang="en-US" altLang="zh-CN" sz="1400" b="1" baseline="-25000">
                  <a:solidFill>
                    <a:srgbClr val="FFFF00"/>
                  </a:solidFill>
                  <a:effectLst>
                    <a:outerShdw blurRad="38100" dist="38100" dir="2700000" algn="tl">
                      <a:srgbClr val="C0C0C0"/>
                    </a:outerShdw>
                  </a:effectLst>
                  <a:latin typeface="幼圆" pitchFamily="49" charset="-122"/>
                  <a:ea typeface="幼圆" pitchFamily="49" charset="-122"/>
                </a:rPr>
                <a:t>5</a:t>
              </a:r>
              <a:endParaRPr kumimoji="1" lang="en-US" altLang="zh-CN" sz="3200" b="1">
                <a:solidFill>
                  <a:srgbClr val="FFFF00"/>
                </a:solidFill>
                <a:effectLst>
                  <a:outerShdw blurRad="38100" dist="38100" dir="2700000" algn="tl">
                    <a:srgbClr val="C0C0C0"/>
                  </a:outerShdw>
                </a:effectLst>
                <a:latin typeface="幼圆" pitchFamily="49" charset="-122"/>
                <a:ea typeface="幼圆" pitchFamily="49" charset="-122"/>
              </a:endParaRPr>
            </a:p>
          </p:txBody>
        </p:sp>
        <p:sp>
          <p:nvSpPr>
            <p:cNvPr id="17424" name="Line 160"/>
            <p:cNvSpPr>
              <a:spLocks noChangeShapeType="1"/>
            </p:cNvSpPr>
            <p:nvPr/>
          </p:nvSpPr>
          <p:spPr bwMode="auto">
            <a:xfrm>
              <a:off x="2352" y="295"/>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25" name="Line 161"/>
            <p:cNvSpPr>
              <a:spLocks noChangeShapeType="1"/>
            </p:cNvSpPr>
            <p:nvPr/>
          </p:nvSpPr>
          <p:spPr bwMode="auto">
            <a:xfrm>
              <a:off x="2232" y="350"/>
              <a:ext cx="0" cy="2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26" name="Line 162"/>
            <p:cNvSpPr>
              <a:spLocks noChangeShapeType="1"/>
            </p:cNvSpPr>
            <p:nvPr/>
          </p:nvSpPr>
          <p:spPr bwMode="auto">
            <a:xfrm>
              <a:off x="2232" y="679"/>
              <a:ext cx="0" cy="21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27" name="Line 163"/>
            <p:cNvSpPr>
              <a:spLocks noChangeShapeType="1"/>
            </p:cNvSpPr>
            <p:nvPr/>
          </p:nvSpPr>
          <p:spPr bwMode="auto">
            <a:xfrm>
              <a:off x="2352" y="953"/>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28" name="Line 164"/>
            <p:cNvSpPr>
              <a:spLocks noChangeShapeType="1"/>
            </p:cNvSpPr>
            <p:nvPr/>
          </p:nvSpPr>
          <p:spPr bwMode="auto">
            <a:xfrm>
              <a:off x="2952" y="679"/>
              <a:ext cx="0" cy="2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29" name="Line 165"/>
            <p:cNvSpPr>
              <a:spLocks noChangeShapeType="1"/>
            </p:cNvSpPr>
            <p:nvPr/>
          </p:nvSpPr>
          <p:spPr bwMode="auto">
            <a:xfrm>
              <a:off x="2952" y="350"/>
              <a:ext cx="0" cy="21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0" name="Line 166"/>
            <p:cNvSpPr>
              <a:spLocks noChangeShapeType="1"/>
            </p:cNvSpPr>
            <p:nvPr/>
          </p:nvSpPr>
          <p:spPr bwMode="auto">
            <a:xfrm>
              <a:off x="2292" y="350"/>
              <a:ext cx="600" cy="2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17431" name="Line 167"/>
            <p:cNvSpPr>
              <a:spLocks noChangeShapeType="1"/>
            </p:cNvSpPr>
            <p:nvPr/>
          </p:nvSpPr>
          <p:spPr bwMode="auto">
            <a:xfrm>
              <a:off x="2352" y="679"/>
              <a:ext cx="480" cy="2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sp>
        <p:nvSpPr>
          <p:cNvPr id="182440" name="Text Box 168"/>
          <p:cNvSpPr txBox="1">
            <a:spLocks noChangeArrowheads="1"/>
          </p:cNvSpPr>
          <p:nvPr/>
        </p:nvSpPr>
        <p:spPr bwMode="auto">
          <a:xfrm>
            <a:off x="0" y="2784475"/>
            <a:ext cx="3924300" cy="3597275"/>
          </a:xfrm>
          <a:prstGeom prst="rect">
            <a:avLst/>
          </a:prstGeom>
          <a:ln/>
          <a:extLst/>
        </p:spPr>
        <p:style>
          <a:lnRef idx="1">
            <a:schemeClr val="accent1"/>
          </a:lnRef>
          <a:fillRef idx="3">
            <a:schemeClr val="accent1"/>
          </a:fillRef>
          <a:effectRef idx="2">
            <a:schemeClr val="accent1"/>
          </a:effectRef>
          <a:fontRef idx="minor">
            <a:schemeClr val="lt1"/>
          </a:fontRef>
        </p:style>
        <p:txBody>
          <a:bodyPr>
            <a:spAutoFit/>
          </a:bodyPr>
          <a:lstStyle/>
          <a:p>
            <a:pPr>
              <a:spcBef>
                <a:spcPct val="50000"/>
              </a:spcBef>
              <a:buFontTx/>
              <a:buChar char="•"/>
              <a:defRPr/>
            </a:pP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 </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使用栈记载入度为</a:t>
            </a: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0</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的顶点（没有前驱或前驱已经输出的顶点）</a:t>
            </a:r>
          </a:p>
          <a:p>
            <a:pPr>
              <a:spcBef>
                <a:spcPct val="50000"/>
              </a:spcBef>
              <a:buFontTx/>
              <a:buChar char="•"/>
              <a:defRPr/>
            </a:pP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 先将入度为</a:t>
            </a: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0</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的顶点入栈；</a:t>
            </a:r>
          </a:p>
          <a:p>
            <a:pPr>
              <a:spcBef>
                <a:spcPct val="50000"/>
              </a:spcBef>
              <a:buFontTx/>
              <a:buChar char="•"/>
              <a:defRPr/>
            </a:pP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 用栈进行控制： 输出栈顶顶点，并将其后继顶点的入度减</a:t>
            </a: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1</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，若为</a:t>
            </a: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0</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，则将该顶点入栈；</a:t>
            </a:r>
          </a:p>
          <a:p>
            <a:pPr>
              <a:spcBef>
                <a:spcPct val="50000"/>
              </a:spcBef>
              <a:buFontTx/>
              <a:buChar char="•"/>
              <a:defRPr/>
            </a:pP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直到栈空，若输出顶点数</a:t>
            </a:r>
            <a:r>
              <a:rPr kumimoji="1" lang="en-US" altLang="zh-CN" sz="2000" dirty="0">
                <a:solidFill>
                  <a:srgbClr val="000018"/>
                </a:solidFill>
                <a:effectLst>
                  <a:outerShdw blurRad="38100" dist="38100" dir="2700000" algn="tl">
                    <a:srgbClr val="000000"/>
                  </a:outerShdw>
                </a:effectLst>
                <a:latin typeface="幼圆" pitchFamily="49" charset="-122"/>
                <a:ea typeface="幼圆" pitchFamily="49" charset="-122"/>
              </a:rPr>
              <a:t>=</a:t>
            </a:r>
            <a:r>
              <a:rPr kumimoji="1" lang="zh-CN" altLang="en-US" sz="2000" dirty="0">
                <a:solidFill>
                  <a:srgbClr val="000018"/>
                </a:solidFill>
                <a:effectLst>
                  <a:outerShdw blurRad="38100" dist="38100" dir="2700000" algn="tl">
                    <a:srgbClr val="000000"/>
                  </a:outerShdw>
                </a:effectLst>
                <a:latin typeface="幼圆" pitchFamily="49" charset="-122"/>
                <a:ea typeface="幼圆" pitchFamily="49" charset="-122"/>
              </a:rPr>
              <a:t>图的顶点数，则图无回路，得到一个拓扑有序序列，否则图存在回路。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平衡">
  <a:themeElements>
    <a:clrScheme name="平衡">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平衡">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衡">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678</TotalTime>
  <Words>2421</Words>
  <Application>Microsoft Office PowerPoint</Application>
  <PresentationFormat>全屏显示(4:3)</PresentationFormat>
  <Paragraphs>374</Paragraphs>
  <Slides>22</Slides>
  <Notes>1</Notes>
  <HiddenSlides>6</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22</vt:i4>
      </vt:variant>
    </vt:vector>
  </HeadingPairs>
  <TitlesOfParts>
    <vt:vector size="37" baseType="lpstr">
      <vt:lpstr>MS Hei</vt:lpstr>
      <vt:lpstr>方正姚体</vt:lpstr>
      <vt:lpstr>楷体_GB2312</vt:lpstr>
      <vt:lpstr>宋体</vt:lpstr>
      <vt:lpstr>幼圆</vt:lpstr>
      <vt:lpstr>Arial</vt:lpstr>
      <vt:lpstr>Impact</vt:lpstr>
      <vt:lpstr>Rockwell</vt:lpstr>
      <vt:lpstr>Times New Roman</vt:lpstr>
      <vt:lpstr>Wingdings</vt:lpstr>
      <vt:lpstr>平衡</vt:lpstr>
      <vt:lpstr>Document</vt:lpstr>
      <vt:lpstr>Microsoft Visio 2003-2010 绘图</vt:lpstr>
      <vt:lpstr>剪辑</vt:lpstr>
      <vt:lpstr>Visio</vt:lpstr>
      <vt:lpstr>PowerPoint 演示文稿</vt:lpstr>
      <vt:lpstr>PowerPoint 演示文稿</vt:lpstr>
      <vt:lpstr>图的应用- 拓扑排序topological sort</vt:lpstr>
      <vt:lpstr>图的应用-拓扑排序</vt:lpstr>
      <vt:lpstr>图的应用-拓扑排序</vt:lpstr>
      <vt:lpstr>图的应用-拓扑排序</vt:lpstr>
      <vt:lpstr>图的应用-拓扑排序</vt:lpstr>
      <vt:lpstr>图的应用-拓扑排序</vt:lpstr>
      <vt:lpstr>图的应用-拓扑排序</vt:lpstr>
      <vt:lpstr>独立实验1</vt:lpstr>
      <vt:lpstr>图的应用-关键路径</vt:lpstr>
      <vt:lpstr>PowerPoint 演示文稿</vt:lpstr>
      <vt:lpstr>PowerPoint 演示文稿</vt:lpstr>
      <vt:lpstr>图的应用-关键路径</vt:lpstr>
      <vt:lpstr>算法分析 </vt:lpstr>
      <vt:lpstr>PowerPoint 演示文稿</vt:lpstr>
      <vt:lpstr>PowerPoint 演示文稿</vt:lpstr>
      <vt:lpstr>作业   习题（P256）</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dc:title>
  <dc:creator>User</dc:creator>
  <cp:lastModifiedBy>Administrator</cp:lastModifiedBy>
  <cp:revision>149</cp:revision>
  <dcterms:created xsi:type="dcterms:W3CDTF">2010-07-21T07:12:04Z</dcterms:created>
  <dcterms:modified xsi:type="dcterms:W3CDTF">2018-11-23T00:22:41Z</dcterms:modified>
</cp:coreProperties>
</file>