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209171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244860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72376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229665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106894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356598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287190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119549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396898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206649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958F0B0-8ECD-4104-A85D-6F2A8998029D}" type="datetimeFigureOut">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226264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8F0B0-8ECD-4104-A85D-6F2A8998029D}" type="datetimeFigureOut">
              <a:rPr lang="zh-CN" altLang="en-US" smtClean="0"/>
              <a:t>2015/11/12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9E8DB-ADD9-4964-8E67-EBA102657F20}" type="slidenum">
              <a:rPr lang="zh-CN" altLang="en-US" smtClean="0"/>
              <a:t>‹#›</a:t>
            </a:fld>
            <a:endParaRPr lang="zh-CN" altLang="en-US"/>
          </a:p>
        </p:txBody>
      </p:sp>
    </p:spTree>
    <p:extLst>
      <p:ext uri="{BB962C8B-B14F-4D97-AF65-F5344CB8AC3E}">
        <p14:creationId xmlns:p14="http://schemas.microsoft.com/office/powerpoint/2010/main" val="267792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21874" y="163773"/>
            <a:ext cx="3985386" cy="584775"/>
          </a:xfrm>
          <a:prstGeom prst="rect">
            <a:avLst/>
          </a:prstGeom>
          <a:noFill/>
        </p:spPr>
        <p:txBody>
          <a:bodyPr wrap="none" rtlCol="0">
            <a:spAutoFit/>
          </a:bodyPr>
          <a:lstStyle/>
          <a:p>
            <a:r>
              <a:rPr lang="zh-CN" altLang="en-US" sz="3200" b="1" dirty="0" smtClean="0"/>
              <a:t>第</a:t>
            </a:r>
            <a:r>
              <a:rPr lang="zh-CN" altLang="en-US" sz="3200" b="1" dirty="0"/>
              <a:t>三</a:t>
            </a:r>
            <a:r>
              <a:rPr lang="zh-CN" altLang="en-US" sz="3200" b="1" dirty="0" smtClean="0"/>
              <a:t>次</a:t>
            </a:r>
            <a:r>
              <a:rPr lang="zh-CN" altLang="en-US" sz="3200" b="1" dirty="0" smtClean="0"/>
              <a:t>实验 </a:t>
            </a:r>
            <a:r>
              <a:rPr lang="zh-CN" altLang="en-US" sz="3200" b="1" dirty="0" smtClean="0"/>
              <a:t>图的应用</a:t>
            </a:r>
            <a:endParaRPr lang="zh-CN" altLang="en-US" sz="3200" b="1" dirty="0"/>
          </a:p>
        </p:txBody>
      </p:sp>
      <p:sp>
        <p:nvSpPr>
          <p:cNvPr id="4" name="Rectangle 2"/>
          <p:cNvSpPr>
            <a:spLocks noChangeArrowheads="1"/>
          </p:cNvSpPr>
          <p:nvPr/>
        </p:nvSpPr>
        <p:spPr bwMode="auto">
          <a:xfrm>
            <a:off x="-21600" y="1495298"/>
            <a:ext cx="12213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rPr>
              <a:t>[</a:t>
            </a:r>
            <a:r>
              <a:rPr kumimoji="0" 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问题描述</a:t>
            </a:r>
            <a:r>
              <a:rPr kumimoji="0" lang="zh-CN" altLang="zh-CN" sz="2400" b="1" i="0" u="none" strike="noStrike" cap="none" normalizeH="0" baseline="0" dirty="0" smtClean="0">
                <a:ln>
                  <a:noFill/>
                </a:ln>
                <a:solidFill>
                  <a:schemeClr val="tx1"/>
                </a:solidFill>
                <a:effectLst/>
              </a:rPr>
              <a:t>]</a:t>
            </a:r>
            <a:endParaRPr kumimoji="0" lang="zh-CN" altLang="zh-CN" sz="2400" b="0" i="0" u="none" strike="noStrike" cap="none" normalizeH="0" baseline="0" dirty="0" smtClean="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给定一个图，设计一个程序，找出一条从某一顶点</a:t>
            </a:r>
            <a:r>
              <a:rPr kumimoji="0" lang="zh-CN" altLang="zh-CN" sz="2400" b="0" i="0" u="none" strike="noStrike" cap="none" normalizeH="0" baseline="0" dirty="0" smtClean="0">
                <a:ln>
                  <a:noFill/>
                </a:ln>
                <a:solidFill>
                  <a:schemeClr val="tx1"/>
                </a:solidFill>
                <a:effectLst/>
              </a:rPr>
              <a:t>A</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到另一顶点</a:t>
            </a:r>
            <a:r>
              <a:rPr kumimoji="0" lang="zh-CN" altLang="zh-CN" sz="2400" b="0" i="0" u="none" strike="noStrike" cap="none" normalizeH="0" baseline="0" dirty="0" smtClean="0">
                <a:ln>
                  <a:noFill/>
                </a:ln>
                <a:solidFill>
                  <a:schemeClr val="tx1"/>
                </a:solidFill>
                <a:effectLst/>
              </a:rPr>
              <a:t>B</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边数最少的一条路径。</a:t>
            </a:r>
            <a:endParaRPr kumimoji="0" lang="zh-CN" sz="2400" b="0" i="0" u="none" strike="noStrike" cap="none" normalizeH="0" baseline="0" dirty="0" smtClean="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rPr>
              <a:t>[</a:t>
            </a:r>
            <a:r>
              <a:rPr kumimoji="0" 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输入</a:t>
            </a:r>
            <a:r>
              <a:rPr kumimoji="0" lang="zh-CN" altLang="zh-CN" sz="2400" b="1" i="0" u="none" strike="noStrike" cap="none" normalizeH="0" baseline="0" dirty="0" smtClean="0">
                <a:ln>
                  <a:noFill/>
                </a:ln>
                <a:solidFill>
                  <a:schemeClr val="tx1"/>
                </a:solidFill>
                <a:effectLst/>
              </a:rPr>
              <a:t>]</a:t>
            </a:r>
            <a:endParaRPr kumimoji="0" lang="zh-CN" altLang="zh-CN" sz="2400" b="0" i="0" u="none" strike="noStrike" cap="none" normalizeH="0" baseline="0" dirty="0" smtClean="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图的顶点个数</a:t>
            </a:r>
            <a:r>
              <a:rPr kumimoji="0" lang="zh-CN" altLang="zh-CN" sz="2400" b="0" i="0" u="none" strike="noStrike" cap="none" normalizeH="0" baseline="0" dirty="0" smtClean="0">
                <a:ln>
                  <a:noFill/>
                </a:ln>
                <a:solidFill>
                  <a:schemeClr val="tx1"/>
                </a:solidFill>
                <a:effectLst/>
              </a:rPr>
              <a:t>N</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，图中顶点之间的</a:t>
            </a:r>
            <a:r>
              <a:rPr lang="zh-CN" altLang="en-US" sz="2400" dirty="0" smtClean="0">
                <a:latin typeface="宋体" panose="02010600030101010101" pitchFamily="2" charset="-122"/>
                <a:ea typeface="宋体" panose="02010600030101010101" pitchFamily="2" charset="-122"/>
              </a:rPr>
              <a:t>边的</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关系及要找的路径的起点</a:t>
            </a:r>
            <a:r>
              <a:rPr kumimoji="0" lang="zh-CN" altLang="zh-CN" sz="2400" b="0" i="0" u="none" strike="noStrike" cap="none" normalizeH="0" baseline="0" dirty="0" smtClean="0">
                <a:ln>
                  <a:noFill/>
                </a:ln>
                <a:solidFill>
                  <a:schemeClr val="tx1"/>
                </a:solidFill>
                <a:effectLst/>
              </a:rPr>
              <a:t>A</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和终点</a:t>
            </a:r>
            <a:r>
              <a:rPr kumimoji="0" lang="zh-CN" altLang="zh-CN" sz="2400" b="0" i="0" u="none" strike="noStrike" cap="none" normalizeH="0" baseline="0" dirty="0" smtClean="0">
                <a:ln>
                  <a:noFill/>
                </a:ln>
                <a:solidFill>
                  <a:schemeClr val="tx1"/>
                </a:solidFill>
                <a:effectLst/>
              </a:rPr>
              <a:t>B</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rPr>
              <a:t>[</a:t>
            </a:r>
            <a:r>
              <a:rPr kumimoji="0" 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输出</a:t>
            </a:r>
            <a:r>
              <a:rPr kumimoji="0" lang="zh-CN" altLang="zh-CN" sz="2400" b="1" i="0" u="none" strike="noStrike" cap="none" normalizeH="0" baseline="0" dirty="0" smtClean="0">
                <a:ln>
                  <a:noFill/>
                </a:ln>
                <a:solidFill>
                  <a:schemeClr val="tx1"/>
                </a:solidFill>
                <a:effectLst/>
              </a:rPr>
              <a:t>]</a:t>
            </a:r>
            <a:endParaRPr kumimoji="0" lang="zh-CN" altLang="zh-CN" sz="2400" b="0" i="0" u="none" strike="noStrike" cap="none" normalizeH="0" baseline="0" dirty="0" smtClean="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若</a:t>
            </a:r>
            <a:r>
              <a:rPr kumimoji="0" lang="zh-CN" altLang="zh-CN" sz="2400" b="0" i="0" u="none" strike="noStrike" cap="none" normalizeH="0" baseline="0" dirty="0" smtClean="0">
                <a:ln>
                  <a:noFill/>
                </a:ln>
                <a:solidFill>
                  <a:schemeClr val="tx1"/>
                </a:solidFill>
                <a:effectLst/>
              </a:rPr>
              <a:t>A</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到</a:t>
            </a:r>
            <a:r>
              <a:rPr kumimoji="0" lang="zh-CN" altLang="zh-CN" sz="2400" b="0" i="0" u="none" strike="noStrike" cap="none" normalizeH="0" baseline="0" dirty="0" smtClean="0">
                <a:ln>
                  <a:noFill/>
                </a:ln>
                <a:solidFill>
                  <a:schemeClr val="tx1"/>
                </a:solidFill>
                <a:effectLst/>
              </a:rPr>
              <a:t>B</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无路径，则输出“</a:t>
            </a:r>
            <a:r>
              <a:rPr kumimoji="0" lang="zh-CN" altLang="zh-CN" sz="2400" b="0" i="0" u="none" strike="noStrike" cap="none" normalizeH="0" baseline="0" dirty="0" smtClean="0">
                <a:ln>
                  <a:noFill/>
                </a:ln>
                <a:solidFill>
                  <a:schemeClr val="tx1"/>
                </a:solidFill>
                <a:effectLst/>
              </a:rPr>
              <a:t>There is no path</a:t>
            </a:r>
            <a:r>
              <a:rPr kumimoji="0" lang="zh-CN"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，否则输出</a:t>
            </a:r>
            <a:r>
              <a:rPr kumimoji="0" lang="zh-CN" altLang="zh-CN" sz="2400" b="0" i="0" u="none" strike="noStrike" cap="none" normalizeH="0" baseline="0" dirty="0" smtClean="0">
                <a:ln>
                  <a:noFill/>
                </a:ln>
                <a:solidFill>
                  <a:schemeClr val="tx1"/>
                </a:solidFill>
                <a:effectLst/>
              </a:rPr>
              <a:t>A</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到</a:t>
            </a:r>
            <a:r>
              <a:rPr kumimoji="0" lang="zh-CN" altLang="zh-CN" sz="2400" b="0" i="0" u="none" strike="noStrike" cap="none" normalizeH="0" baseline="0" dirty="0" smtClean="0">
                <a:ln>
                  <a:noFill/>
                </a:ln>
                <a:solidFill>
                  <a:schemeClr val="tx1"/>
                </a:solidFill>
                <a:effectLst/>
              </a:rPr>
              <a:t>B</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路径上各顶点。</a:t>
            </a:r>
            <a:endParaRPr kumimoji="0" lang="zh-CN" sz="2400" b="0" i="0" u="none" strike="noStrike" cap="none" normalizeH="0" baseline="0" dirty="0" smtClean="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rPr>
              <a:t>[</a:t>
            </a:r>
            <a:r>
              <a:rPr kumimoji="0" lang="zh-CN" sz="2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存储结构</a:t>
            </a:r>
            <a:r>
              <a:rPr kumimoji="0" lang="zh-CN" altLang="zh-CN" sz="2400" b="1" i="0" u="none" strike="noStrike" cap="none" normalizeH="0" baseline="0" dirty="0" smtClean="0">
                <a:ln>
                  <a:noFill/>
                </a:ln>
                <a:solidFill>
                  <a:schemeClr val="tx1"/>
                </a:solidFill>
                <a:effectLst/>
              </a:rPr>
              <a:t>]</a:t>
            </a:r>
            <a:endParaRPr kumimoji="0" lang="zh-CN" altLang="zh-CN" sz="2400" b="0" i="0" u="none" strike="noStrike" cap="none" normalizeH="0" baseline="0" dirty="0" smtClean="0">
              <a:ln>
                <a:noFill/>
              </a:ln>
              <a:solidFill>
                <a:schemeClr val="tx1"/>
              </a:solidFill>
              <a:effectLst/>
            </a:endParaRPr>
          </a:p>
          <a:p>
            <a:pPr lvl="0"/>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图采用邻接矩阵</a:t>
            </a:r>
            <a:r>
              <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或</a:t>
            </a:r>
            <a:r>
              <a:rPr lang="zh-CN" altLang="en-US" sz="2400" dirty="0">
                <a:latin typeface="宋体" panose="02010600030101010101" pitchFamily="2" charset="-122"/>
              </a:rPr>
              <a:t>邻接表</a:t>
            </a:r>
            <a:r>
              <a:rPr kumimoji="0" 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的方式存储。</a:t>
            </a:r>
            <a:endParaRPr kumimoji="0" lang="zh-CN"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0188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lvl="0" indent="228600" eaLnBrk="0" fontAlgn="base" hangingPunct="0">
              <a:lnSpc>
                <a:spcPct val="100000"/>
              </a:lnSpc>
              <a:spcBef>
                <a:spcPct val="0"/>
              </a:spcBef>
              <a:spcAft>
                <a:spcPct val="0"/>
              </a:spcAft>
              <a:buNone/>
            </a:pPr>
            <a:r>
              <a:rPr lang="zh-CN" altLang="zh-CN" b="1" dirty="0"/>
              <a:t>[</a:t>
            </a:r>
            <a:r>
              <a:rPr lang="zh-CN" altLang="zh-CN" b="1" dirty="0">
                <a:latin typeface="宋体" panose="02010600030101010101" pitchFamily="2" charset="-122"/>
              </a:rPr>
              <a:t>算法的基本思想</a:t>
            </a:r>
            <a:r>
              <a:rPr lang="zh-CN" altLang="zh-CN" b="1" dirty="0"/>
              <a:t>]</a:t>
            </a:r>
            <a:endParaRPr lang="zh-CN" altLang="zh-CN" dirty="0"/>
          </a:p>
          <a:p>
            <a:pPr marL="0" lvl="0" indent="228600" algn="just" eaLnBrk="0" fontAlgn="base" hangingPunct="0">
              <a:lnSpc>
                <a:spcPct val="100000"/>
              </a:lnSpc>
              <a:spcBef>
                <a:spcPct val="0"/>
              </a:spcBef>
              <a:spcAft>
                <a:spcPct val="0"/>
              </a:spcAft>
              <a:buNone/>
            </a:pPr>
            <a:r>
              <a:rPr lang="zh-CN" altLang="zh-CN" dirty="0">
                <a:latin typeface="宋体" panose="02010600030101010101" pitchFamily="2" charset="-122"/>
              </a:rPr>
              <a:t>采用广度优先搜索的方法，从顶点</a:t>
            </a:r>
            <a:r>
              <a:rPr lang="zh-CN" altLang="zh-CN" dirty="0"/>
              <a:t>A</a:t>
            </a:r>
            <a:r>
              <a:rPr lang="zh-CN" altLang="zh-CN" dirty="0">
                <a:latin typeface="宋体" panose="02010600030101010101" pitchFamily="2" charset="-122"/>
              </a:rPr>
              <a:t>开始，依次访问与</a:t>
            </a:r>
            <a:r>
              <a:rPr lang="zh-CN" altLang="zh-CN" dirty="0"/>
              <a:t>A</a:t>
            </a:r>
            <a:r>
              <a:rPr lang="zh-CN" altLang="zh-CN" dirty="0">
                <a:latin typeface="宋体" panose="02010600030101010101" pitchFamily="2" charset="-122"/>
              </a:rPr>
              <a:t>邻接的顶点</a:t>
            </a:r>
            <a:r>
              <a:rPr lang="zh-CN" altLang="zh-CN" dirty="0"/>
              <a:t>V</a:t>
            </a:r>
            <a:r>
              <a:rPr lang="zh-CN" altLang="zh-CN" baseline="-30000" dirty="0">
                <a:latin typeface="宋体" panose="02010600030101010101" pitchFamily="2" charset="-122"/>
              </a:rPr>
              <a:t>A1</a:t>
            </a:r>
            <a:r>
              <a:rPr lang="zh-CN" altLang="zh-CN" dirty="0">
                <a:latin typeface="宋体" panose="02010600030101010101" pitchFamily="2" charset="-122"/>
              </a:rPr>
              <a:t>,</a:t>
            </a:r>
            <a:r>
              <a:rPr lang="zh-CN" altLang="zh-CN" dirty="0"/>
              <a:t>V</a:t>
            </a:r>
            <a:r>
              <a:rPr lang="zh-CN" altLang="zh-CN" baseline="-30000" dirty="0">
                <a:latin typeface="宋体" panose="02010600030101010101" pitchFamily="2" charset="-122"/>
              </a:rPr>
              <a:t>A2</a:t>
            </a:r>
            <a:r>
              <a:rPr lang="zh-CN" altLang="zh-CN" dirty="0">
                <a:latin typeface="宋体" panose="02010600030101010101" pitchFamily="2" charset="-122"/>
              </a:rPr>
              <a:t>,...,V</a:t>
            </a:r>
            <a:r>
              <a:rPr lang="zh-CN" altLang="zh-CN" baseline="-30000" dirty="0">
                <a:latin typeface="宋体" panose="02010600030101010101" pitchFamily="2" charset="-122"/>
              </a:rPr>
              <a:t>AK</a:t>
            </a:r>
            <a:r>
              <a:rPr lang="zh-CN" altLang="zh-CN" dirty="0">
                <a:latin typeface="宋体" panose="02010600030101010101" pitchFamily="2" charset="-122"/>
              </a:rPr>
              <a:t>,</a:t>
            </a:r>
            <a:r>
              <a:rPr lang="zh-CN" altLang="zh-CN" dirty="0"/>
              <a:t> </a:t>
            </a:r>
            <a:r>
              <a:rPr lang="zh-CN" altLang="zh-CN" dirty="0" smtClean="0">
                <a:latin typeface="宋体" panose="02010600030101010101" pitchFamily="2" charset="-122"/>
              </a:rPr>
              <a:t>访问</a:t>
            </a:r>
            <a:r>
              <a:rPr lang="zh-CN" altLang="zh-CN" dirty="0">
                <a:latin typeface="宋体" panose="02010600030101010101" pitchFamily="2" charset="-122"/>
              </a:rPr>
              <a:t>遍之后</a:t>
            </a:r>
            <a:r>
              <a:rPr lang="zh-CN" altLang="zh-CN" dirty="0"/>
              <a:t>,</a:t>
            </a:r>
            <a:r>
              <a:rPr lang="zh-CN" altLang="zh-CN" dirty="0">
                <a:latin typeface="宋体" panose="02010600030101010101" pitchFamily="2" charset="-122"/>
              </a:rPr>
              <a:t>若没有访问</a:t>
            </a:r>
            <a:r>
              <a:rPr lang="zh-CN" altLang="zh-CN" dirty="0"/>
              <a:t>B</a:t>
            </a:r>
            <a:r>
              <a:rPr lang="zh-CN" altLang="zh-CN" dirty="0">
                <a:latin typeface="宋体" panose="02010600030101010101" pitchFamily="2" charset="-122"/>
              </a:rPr>
              <a:t>，则继续访问与</a:t>
            </a:r>
            <a:r>
              <a:rPr lang="zh-CN" altLang="zh-CN" dirty="0"/>
              <a:t>V</a:t>
            </a:r>
            <a:r>
              <a:rPr lang="zh-CN" altLang="zh-CN" baseline="-30000" dirty="0">
                <a:latin typeface="宋体" panose="02010600030101010101" pitchFamily="2" charset="-122"/>
              </a:rPr>
              <a:t>A1</a:t>
            </a:r>
            <a:r>
              <a:rPr lang="zh-CN" altLang="zh-CN" dirty="0">
                <a:latin typeface="宋体" panose="02010600030101010101" pitchFamily="2" charset="-122"/>
              </a:rPr>
              <a:t>邻接的顶点</a:t>
            </a:r>
            <a:r>
              <a:rPr lang="zh-CN" altLang="zh-CN" dirty="0"/>
              <a:t>V</a:t>
            </a:r>
            <a:r>
              <a:rPr lang="zh-CN" altLang="zh-CN" baseline="-30000" dirty="0">
                <a:latin typeface="宋体" panose="02010600030101010101" pitchFamily="2" charset="-122"/>
              </a:rPr>
              <a:t>A11</a:t>
            </a:r>
            <a:r>
              <a:rPr lang="zh-CN" altLang="zh-CN" dirty="0">
                <a:latin typeface="宋体" panose="02010600030101010101" pitchFamily="2" charset="-122"/>
              </a:rPr>
              <a:t>,</a:t>
            </a:r>
            <a:r>
              <a:rPr lang="zh-CN" altLang="zh-CN" dirty="0"/>
              <a:t>V</a:t>
            </a:r>
            <a:r>
              <a:rPr lang="zh-CN" altLang="zh-CN" baseline="-30000" dirty="0">
                <a:latin typeface="宋体" panose="02010600030101010101" pitchFamily="2" charset="-122"/>
              </a:rPr>
              <a:t>A12</a:t>
            </a:r>
            <a:r>
              <a:rPr lang="zh-CN" altLang="zh-CN" dirty="0">
                <a:latin typeface="宋体" panose="02010600030101010101" pitchFamily="2" charset="-122"/>
              </a:rPr>
              <a:t>,...,V</a:t>
            </a:r>
            <a:r>
              <a:rPr lang="zh-CN" altLang="zh-CN" baseline="-30000" dirty="0">
                <a:latin typeface="宋体" panose="02010600030101010101" pitchFamily="2" charset="-122"/>
              </a:rPr>
              <a:t>A1M</a:t>
            </a:r>
            <a:r>
              <a:rPr lang="zh-CN" altLang="zh-CN" dirty="0">
                <a:latin typeface="宋体" panose="02010600030101010101" pitchFamily="2" charset="-122"/>
              </a:rPr>
              <a:t>，再访问与</a:t>
            </a:r>
            <a:r>
              <a:rPr lang="zh-CN" altLang="zh-CN" dirty="0"/>
              <a:t>V</a:t>
            </a:r>
            <a:r>
              <a:rPr lang="zh-CN" altLang="zh-CN" baseline="-30000" dirty="0">
                <a:latin typeface="宋体" panose="02010600030101010101" pitchFamily="2" charset="-122"/>
              </a:rPr>
              <a:t>A</a:t>
            </a:r>
            <a:r>
              <a:rPr lang="zh-CN" altLang="zh-CN" baseline="-30000" dirty="0" smtClean="0">
                <a:latin typeface="宋体" panose="02010600030101010101" pitchFamily="2" charset="-122"/>
              </a:rPr>
              <a:t>2</a:t>
            </a:r>
            <a:r>
              <a:rPr lang="zh-CN" altLang="zh-CN" dirty="0" smtClean="0">
                <a:latin typeface="宋体" panose="02010600030101010101" pitchFamily="2" charset="-122"/>
              </a:rPr>
              <a:t>邻接</a:t>
            </a:r>
            <a:r>
              <a:rPr lang="zh-CN" altLang="zh-CN" dirty="0">
                <a:latin typeface="宋体" panose="02010600030101010101" pitchFamily="2" charset="-122"/>
              </a:rPr>
              <a:t>顶点...，如此下去，直至找到B，最先到达B点的路径，一定是边数最少的路径</a:t>
            </a:r>
            <a:r>
              <a:rPr lang="zh-CN" altLang="zh-CN" dirty="0" smtClean="0">
                <a:latin typeface="宋体" panose="02010600030101010101" pitchFamily="2" charset="-122"/>
              </a:rPr>
              <a:t>。</a:t>
            </a:r>
            <a:endParaRPr lang="en-US" altLang="zh-CN" dirty="0" smtClean="0">
              <a:latin typeface="宋体" panose="02010600030101010101" pitchFamily="2" charset="-122"/>
            </a:endParaRPr>
          </a:p>
          <a:p>
            <a:pPr marL="0" lvl="0" indent="228600" algn="just" eaLnBrk="0" fontAlgn="base" hangingPunct="0">
              <a:lnSpc>
                <a:spcPct val="100000"/>
              </a:lnSpc>
              <a:spcBef>
                <a:spcPct val="0"/>
              </a:spcBef>
              <a:spcAft>
                <a:spcPct val="0"/>
              </a:spcAft>
              <a:buNone/>
            </a:pPr>
            <a:r>
              <a:rPr lang="en-US" altLang="zh-CN" dirty="0">
                <a:latin typeface="宋体" panose="02010600030101010101" pitchFamily="2" charset="-122"/>
              </a:rPr>
              <a:t> </a:t>
            </a:r>
            <a:r>
              <a:rPr lang="en-US" altLang="zh-CN" dirty="0" smtClean="0">
                <a:latin typeface="宋体" panose="02010600030101010101" pitchFamily="2" charset="-122"/>
              </a:rPr>
              <a:t>   </a:t>
            </a:r>
            <a:r>
              <a:rPr lang="zh-CN" altLang="zh-CN" dirty="0" smtClean="0">
                <a:latin typeface="宋体" panose="02010600030101010101" pitchFamily="2" charset="-122"/>
              </a:rPr>
              <a:t>实现</a:t>
            </a:r>
            <a:r>
              <a:rPr lang="zh-CN" altLang="zh-CN" dirty="0">
                <a:latin typeface="宋体" panose="02010600030101010101" pitchFamily="2" charset="-122"/>
              </a:rPr>
              <a:t>时采用队列记录被访问过的顶点。每次访问与队头顶点相邻接的顶点</a:t>
            </a:r>
            <a:r>
              <a:rPr lang="zh-CN" altLang="zh-CN" dirty="0" smtClean="0">
                <a:latin typeface="宋体" panose="02010600030101010101" pitchFamily="2" charset="-122"/>
              </a:rPr>
              <a:t>，然后</a:t>
            </a:r>
            <a:r>
              <a:rPr lang="zh-CN" altLang="zh-CN" dirty="0">
                <a:latin typeface="宋体" panose="02010600030101010101" pitchFamily="2" charset="-122"/>
              </a:rPr>
              <a:t>将队头顶点从队列中删去。若队空，则说明到不存在通路。在访问顶点过程中</a:t>
            </a:r>
            <a:r>
              <a:rPr lang="zh-CN" altLang="zh-CN" dirty="0" smtClean="0">
                <a:latin typeface="宋体" panose="02010600030101010101" pitchFamily="2" charset="-122"/>
              </a:rPr>
              <a:t>，每次</a:t>
            </a:r>
            <a:r>
              <a:rPr lang="zh-CN" altLang="zh-CN" dirty="0">
                <a:latin typeface="宋体" panose="02010600030101010101" pitchFamily="2" charset="-122"/>
              </a:rPr>
              <a:t>把当前顶点的序号作为与其邻接的未访问的顶点的前驱顶点记录下来，以便输出时回溯。</a:t>
            </a:r>
            <a:endParaRPr lang="zh-CN" altLang="zh-CN" dirty="0"/>
          </a:p>
          <a:p>
            <a:pPr marL="0" indent="0">
              <a:buNone/>
            </a:pPr>
            <a:endParaRPr lang="zh-CN" altLang="en-US" dirty="0"/>
          </a:p>
        </p:txBody>
      </p:sp>
    </p:spTree>
    <p:extLst>
      <p:ext uri="{BB962C8B-B14F-4D97-AF65-F5344CB8AC3E}">
        <p14:creationId xmlns:p14="http://schemas.microsoft.com/office/powerpoint/2010/main" val="2407598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146</Words>
  <Application>Microsoft Office PowerPoint</Application>
  <PresentationFormat>宽屏</PresentationFormat>
  <Paragraphs>12</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宋体</vt:lpstr>
      <vt:lpstr>Arial</vt:lpstr>
      <vt:lpstr>Calibri</vt:lpstr>
      <vt:lpstr>Calibri Light</vt:lpstr>
      <vt:lpstr>Office 主题</vt:lpstr>
      <vt:lpstr>PowerPoint 演示文稿</vt:lpstr>
      <vt:lpstr>PowerPoint 演示文稿</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cp:revision>
  <dcterms:created xsi:type="dcterms:W3CDTF">2015-10-28T06:42:19Z</dcterms:created>
  <dcterms:modified xsi:type="dcterms:W3CDTF">2015-11-12T05:16:31Z</dcterms:modified>
</cp:coreProperties>
</file>