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5950-111A-4215-8E10-85D2B548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EEF00-2BE8-292B-F73D-BC8EFD986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E09B2-FB19-01DE-7ECF-7EDE6386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C923-9077-47DB-893C-125874723CD5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C56A9-337C-4D9C-CA26-62C3F5E0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80D20-AA18-18E5-FE4E-14F2AF90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A905-0C5F-48AF-9001-3C84D48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15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D488-E72B-6B0D-8840-B5C009ED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05B18-4D79-95B8-F957-10660FDF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9E0A9-019F-7084-F99B-213839F5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C923-9077-47DB-893C-125874723CD5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DD33D-24DD-47EA-DCCD-4BCE319F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B0BBB-0484-6E7D-F302-881CCDFF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A905-0C5F-48AF-9001-3C84D48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32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B4AF6-4EE9-DE7E-3AF7-326403A67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E8B7E-5364-236A-9038-B44BFDFF5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DD7D9-6AC3-FEB3-E2DB-29EB5886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C923-9077-47DB-893C-125874723CD5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C3186-6038-6945-EA82-C3929BE9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4FB00-17AE-7698-A4E6-430B0DEE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A905-0C5F-48AF-9001-3C84D48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9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DE47-D0FB-E0A3-70EA-E0C52257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E9DF-E4E6-2A26-2703-E3B79078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73F14-5C19-81BF-07E4-3CB8DEAB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C923-9077-47DB-893C-125874723CD5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CB916-238E-992B-00F5-1D5FC9C7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A4E7B-8D95-0F18-2EEA-66D585C7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A905-0C5F-48AF-9001-3C84D48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57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EA32-BA3C-D50C-CA6F-372DBBD3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B7BC6-5265-420B-FF9D-BB28E6407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72EE1-8A58-B5F5-09FF-5E386FD8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C923-9077-47DB-893C-125874723CD5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12795-1E60-7628-02F2-2E290339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87F3C-F251-A46A-B824-725EEFB2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A905-0C5F-48AF-9001-3C84D48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10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5763-A73D-7B5B-0494-98619A37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475CC-2262-DCDA-1755-0DF35F063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21EE1-ABCE-6197-B256-C44024BF2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A1253-9C2C-19BC-5416-6E0BD548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C923-9077-47DB-893C-125874723CD5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C9DD0-47F2-D956-C66B-73DB57F1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6BDB2-6190-73B3-6DF6-0878F2A3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A905-0C5F-48AF-9001-3C84D48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4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BEF9-D4CC-CDAC-60ED-EDFD3B92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4E83F-3316-6F20-05B8-30EC2F449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AA4CE-315F-1BC0-CF16-3C576D898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98714-E032-1060-D074-B89FFEE4F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9B6BE-08DB-85CA-00BB-5E98CB9B4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9771C-63F7-A431-7F18-3FAA090F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C923-9077-47DB-893C-125874723CD5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5B9F6-1546-CCEE-1437-0CB91AD8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FE915-44CA-FAC2-6309-5DD2463F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A905-0C5F-48AF-9001-3C84D48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21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62AC-40C0-8C39-2DD9-285296FB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F126B-A678-7D93-9ACD-5ABBD4B1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C923-9077-47DB-893C-125874723CD5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A3894-03A6-94D8-5B59-82077B52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FA505-25B8-22A2-455D-D8D7A20B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A905-0C5F-48AF-9001-3C84D48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64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6EA27-548B-83DE-4EFA-A962B71E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C923-9077-47DB-893C-125874723CD5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6957B7-696A-FF7C-D4C5-52D3F9D7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C8D3F-6B0F-3EB8-E54F-9D2FC11A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A905-0C5F-48AF-9001-3C84D48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46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1376-BA08-B8F0-E554-FFAA912E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47C3-C764-3908-DB33-4A778BD58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119BF-B035-771F-653E-4ACE77D88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52A7A-E159-19CC-4CC1-8F229C77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C923-9077-47DB-893C-125874723CD5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02DAF-10E3-0971-86AC-70AEBF1C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293C0-BFF4-50FD-61FA-EB7636B1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A905-0C5F-48AF-9001-3C84D48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82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A76C-9FE0-0320-5AD3-180D4A85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1E6A1-036B-8BC2-F735-95DE5E82D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EC656-D62B-5C07-79CE-3911DEA6B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E7A05-F382-DC4C-2950-5ECC5AE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C923-9077-47DB-893C-125874723CD5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06863-F1E0-6E6E-2F5C-98936AEE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C7786-826F-042A-D438-F9C3F4C2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A905-0C5F-48AF-9001-3C84D48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11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C7EEB-18F9-83AB-10FC-1402FE77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77846-5795-6C22-94B0-E0491CC6B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A72A6-1C4D-2D8C-94D1-683BEC96E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16C923-9077-47DB-893C-125874723CD5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DE23-30CB-1AFC-5A6E-10A5E42F8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5A6F7-3CF2-E9C6-A3BB-08C4006C5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9DA905-0C5F-48AF-9001-3C84D48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7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out TATA in the UK | St. James' Court, A Taj Hotel, London">
            <a:extLst>
              <a:ext uri="{FF2B5EF4-FFF2-40B4-BE49-F238E27FC236}">
                <a16:creationId xmlns:a16="http://schemas.microsoft.com/office/drawing/2014/main" id="{ABBC9F87-AA71-5D27-30AC-D1A124B9B1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2" t="17104" r="30345" b="5905"/>
          <a:stretch/>
        </p:blipFill>
        <p:spPr bwMode="auto">
          <a:xfrm>
            <a:off x="1012292" y="1702322"/>
            <a:ext cx="2261850" cy="26938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FE9DDB8-4008-EA9E-3BE1-0E4F0E5DF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206" y="2504797"/>
            <a:ext cx="5758478" cy="1242453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Times New Roman" panose="02020603050405020304" pitchFamily="18" charset="0"/>
              </a:rPr>
              <a:t>IAM Implementation Plan</a:t>
            </a:r>
            <a:endParaRPr kumimoji="0" lang="en-GB" sz="2400" b="0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17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709D7-0884-853E-B005-20A299244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88872"/>
              </p:ext>
            </p:extLst>
          </p:nvPr>
        </p:nvGraphicFramePr>
        <p:xfrm>
          <a:off x="470117" y="779803"/>
          <a:ext cx="10863290" cy="5841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658">
                  <a:extLst>
                    <a:ext uri="{9D8B030D-6E8A-4147-A177-3AD203B41FA5}">
                      <a16:colId xmlns:a16="http://schemas.microsoft.com/office/drawing/2014/main" val="3673551116"/>
                    </a:ext>
                  </a:extLst>
                </a:gridCol>
                <a:gridCol w="2172658">
                  <a:extLst>
                    <a:ext uri="{9D8B030D-6E8A-4147-A177-3AD203B41FA5}">
                      <a16:colId xmlns:a16="http://schemas.microsoft.com/office/drawing/2014/main" val="2068531799"/>
                    </a:ext>
                  </a:extLst>
                </a:gridCol>
                <a:gridCol w="2438917">
                  <a:extLst>
                    <a:ext uri="{9D8B030D-6E8A-4147-A177-3AD203B41FA5}">
                      <a16:colId xmlns:a16="http://schemas.microsoft.com/office/drawing/2014/main" val="1340718013"/>
                    </a:ext>
                  </a:extLst>
                </a:gridCol>
                <a:gridCol w="2211622">
                  <a:extLst>
                    <a:ext uri="{9D8B030D-6E8A-4147-A177-3AD203B41FA5}">
                      <a16:colId xmlns:a16="http://schemas.microsoft.com/office/drawing/2014/main" val="607950934"/>
                    </a:ext>
                  </a:extLst>
                </a:gridCol>
                <a:gridCol w="1867435">
                  <a:extLst>
                    <a:ext uri="{9D8B030D-6E8A-4147-A177-3AD203B41FA5}">
                      <a16:colId xmlns:a16="http://schemas.microsoft.com/office/drawing/2014/main" val="1383484932"/>
                    </a:ext>
                  </a:extLst>
                </a:gridCol>
              </a:tblGrid>
              <a:tr h="634954">
                <a:tc>
                  <a:txBody>
                    <a:bodyPr/>
                    <a:lstStyle/>
                    <a:p>
                      <a:r>
                        <a:rPr lang="en-GB" dirty="0"/>
                        <a:t>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Implementation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Testing and Sandboxing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Journaling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418269"/>
                  </a:ext>
                </a:extLst>
              </a:tr>
              <a:tr h="634954">
                <a:tc>
                  <a:txBody>
                    <a:bodyPr/>
                    <a:lstStyle/>
                    <a:p>
                      <a:r>
                        <a:rPr lang="en-GB" dirty="0"/>
                        <a:t>5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659507"/>
                  </a:ext>
                </a:extLst>
              </a:tr>
              <a:tr h="634954">
                <a:tc>
                  <a:txBody>
                    <a:bodyPr/>
                    <a:lstStyle/>
                    <a:p>
                      <a:r>
                        <a:rPr lang="en-GB" dirty="0"/>
                        <a:t>Scope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Designed IAM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IAM functionality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Creation of playbooks/runbooks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Monitoring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00455"/>
                  </a:ext>
                </a:extLst>
              </a:tr>
              <a:tr h="634954">
                <a:tc>
                  <a:txBody>
                    <a:bodyPr/>
                    <a:lstStyle/>
                    <a:p>
                      <a:r>
                        <a:rPr lang="en-GB" dirty="0"/>
                        <a:t>Preproduction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Integration with current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Vulnerability and pen testing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Training sessions for technical staff and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Maintenance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826358"/>
                  </a:ext>
                </a:extLst>
              </a:tr>
              <a:tr h="634954">
                <a:tc>
                  <a:txBody>
                    <a:bodyPr/>
                    <a:lstStyle/>
                    <a:p>
                      <a:r>
                        <a:rPr lang="en-GB" dirty="0"/>
                        <a:t>Milestone: Completion of Preproduction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Governance and policies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Testing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Final documentation and feedback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Logs and audits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868019"/>
                  </a:ext>
                </a:extLst>
              </a:tr>
              <a:tr h="63495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Milestone: Completion of integration of IAM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Milestone: Completion of Testing</a:t>
                      </a:r>
                    </a:p>
                    <a:p>
                      <a:endParaRPr lang="en-GB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Milestone: Completion of staff training </a:t>
                      </a:r>
                    </a:p>
                    <a:p>
                      <a:endParaRPr lang="en-GB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Milestone: System maintenance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163274"/>
                  </a:ext>
                </a:extLst>
              </a:tr>
              <a:tr h="63495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8324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091A85F-30C2-5CFC-C69B-E0F7B5DEA01E}"/>
              </a:ext>
            </a:extLst>
          </p:cNvPr>
          <p:cNvSpPr txBox="1"/>
          <p:nvPr/>
        </p:nvSpPr>
        <p:spPr>
          <a:xfrm>
            <a:off x="5117883" y="6421827"/>
            <a:ext cx="134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16 Weeks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C89738-A536-7BDA-752E-1025EC9807BB}"/>
              </a:ext>
            </a:extLst>
          </p:cNvPr>
          <p:cNvSpPr txBox="1"/>
          <p:nvPr/>
        </p:nvSpPr>
        <p:spPr>
          <a:xfrm>
            <a:off x="470117" y="20534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80531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D5D407-3EB2-456B-3B16-8E564B7D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459489"/>
              </p:ext>
            </p:extLst>
          </p:nvPr>
        </p:nvGraphicFramePr>
        <p:xfrm>
          <a:off x="177442" y="30754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39098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13523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936387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9700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Scope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Preproduction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weeks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6271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53E9008-47BF-D80E-90AC-CBE0ECB20D14}"/>
              </a:ext>
            </a:extLst>
          </p:cNvPr>
          <p:cNvSpPr txBox="1"/>
          <p:nvPr/>
        </p:nvSpPr>
        <p:spPr>
          <a:xfrm>
            <a:off x="177442" y="1209317"/>
            <a:ext cx="114782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involves clearly outlining the boundaries and objectives of the IAM integration project. It includes determining which systems, applications, and resources will be included in the IAM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Understanding the stakeholders involved in the project is essential for defining scope. This includes IT administrators, security teams, application owners, and end-users who will be affected by the IAM integration.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Determining the resources required for the integration project, including budget, personnel, and time, falls within the scope definition.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38A40-0AC5-1930-6F4E-79BDB5479B9A}"/>
              </a:ext>
            </a:extLst>
          </p:cNvPr>
          <p:cNvSpPr txBox="1"/>
          <p:nvPr/>
        </p:nvSpPr>
        <p:spPr>
          <a:xfrm>
            <a:off x="177442" y="3771577"/>
            <a:ext cx="99070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Preproduction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Environment Setup: Before implementing the IAM solution in a production environment, a preproduction environment is set up. This environment mirrors the production environment but allows for testing and validation without impacting live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During preproduction, configurations for user access, roles, permissions, and policies are validated to ensure they align with the defined scope and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57269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9D351D-7C64-6B56-8D7A-49CA8ED5E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724217"/>
              </p:ext>
            </p:extLst>
          </p:nvPr>
        </p:nvGraphicFramePr>
        <p:xfrm>
          <a:off x="177441" y="307542"/>
          <a:ext cx="879913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756">
                  <a:extLst>
                    <a:ext uri="{9D8B030D-6E8A-4147-A177-3AD203B41FA5}">
                      <a16:colId xmlns:a16="http://schemas.microsoft.com/office/drawing/2014/main" val="4239098204"/>
                    </a:ext>
                  </a:extLst>
                </a:gridCol>
                <a:gridCol w="1519707">
                  <a:extLst>
                    <a:ext uri="{9D8B030D-6E8A-4147-A177-3AD203B41FA5}">
                      <a16:colId xmlns:a16="http://schemas.microsoft.com/office/drawing/2014/main" val="3101352374"/>
                    </a:ext>
                  </a:extLst>
                </a:gridCol>
                <a:gridCol w="1970468">
                  <a:extLst>
                    <a:ext uri="{9D8B030D-6E8A-4147-A177-3AD203B41FA5}">
                      <a16:colId xmlns:a16="http://schemas.microsoft.com/office/drawing/2014/main" val="693638767"/>
                    </a:ext>
                  </a:extLst>
                </a:gridCol>
                <a:gridCol w="1918952">
                  <a:extLst>
                    <a:ext uri="{9D8B030D-6E8A-4147-A177-3AD203B41FA5}">
                      <a16:colId xmlns:a16="http://schemas.microsoft.com/office/drawing/2014/main" val="2966902887"/>
                    </a:ext>
                  </a:extLst>
                </a:gridCol>
                <a:gridCol w="1249252">
                  <a:extLst>
                    <a:ext uri="{9D8B030D-6E8A-4147-A177-3AD203B41FA5}">
                      <a16:colId xmlns:a16="http://schemas.microsoft.com/office/drawing/2014/main" val="3009700746"/>
                    </a:ext>
                  </a:extLst>
                </a:gridCol>
              </a:tblGrid>
              <a:tr h="735647">
                <a:tc>
                  <a:txBody>
                    <a:bodyPr/>
                    <a:lstStyle/>
                    <a:p>
                      <a:r>
                        <a:rPr lang="en-GB" dirty="0"/>
                        <a:t>Implementation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IAM setup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Integration with current systems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Governance and policies </a:t>
                      </a:r>
                    </a:p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weeks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6271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20FCC64-CA6B-8D63-1082-7AAE7A4C3659}"/>
              </a:ext>
            </a:extLst>
          </p:cNvPr>
          <p:cNvSpPr txBox="1"/>
          <p:nvPr/>
        </p:nvSpPr>
        <p:spPr>
          <a:xfrm>
            <a:off x="177441" y="1625802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IAM setup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50F162-A501-1791-095C-F7261039E987}"/>
              </a:ext>
            </a:extLst>
          </p:cNvPr>
          <p:cNvSpPr txBox="1"/>
          <p:nvPr/>
        </p:nvSpPr>
        <p:spPr>
          <a:xfrm>
            <a:off x="177441" y="2049869"/>
            <a:ext cx="89279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IAM solution must align with the integration requirements and provide the necessary features and functionalities. Consider factors such as scalability, compatibility with existing systems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CCB1B0-7239-5560-DAA0-F437B566B872}"/>
              </a:ext>
            </a:extLst>
          </p:cNvPr>
          <p:cNvSpPr txBox="1"/>
          <p:nvPr/>
        </p:nvSpPr>
        <p:spPr>
          <a:xfrm>
            <a:off x="177441" y="305966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Integration with current systems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F26823-14DF-3B70-547B-659153D39522}"/>
              </a:ext>
            </a:extLst>
          </p:cNvPr>
          <p:cNvSpPr txBox="1"/>
          <p:nvPr/>
        </p:nvSpPr>
        <p:spPr>
          <a:xfrm>
            <a:off x="152040" y="3429000"/>
            <a:ext cx="94684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Determine which systems and applications need to be integrated with the IAM solution, the level of access control required, and any specific authentication mechanisms needed.</a:t>
            </a:r>
          </a:p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0FDB6-BB34-9E00-3670-E1C4DEFB115B}"/>
              </a:ext>
            </a:extLst>
          </p:cNvPr>
          <p:cNvSpPr txBox="1"/>
          <p:nvPr/>
        </p:nvSpPr>
        <p:spPr>
          <a:xfrm>
            <a:off x="177441" y="4069518"/>
            <a:ext cx="75631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Involve responsibilities of stakeholders, timelines, and milestones. Identify any potential challenges or risks that may arise during the integration process and plan for mitigation strategies.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F282CC-5255-F5FB-4416-ECC23E83D608}"/>
              </a:ext>
            </a:extLst>
          </p:cNvPr>
          <p:cNvSpPr txBox="1"/>
          <p:nvPr/>
        </p:nvSpPr>
        <p:spPr>
          <a:xfrm>
            <a:off x="152040" y="5144996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Governance and policies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C898D-4F49-E9F2-FAAA-60605EBCDD6C}"/>
              </a:ext>
            </a:extLst>
          </p:cNvPr>
          <p:cNvSpPr txBox="1"/>
          <p:nvPr/>
        </p:nvSpPr>
        <p:spPr>
          <a:xfrm>
            <a:off x="177441" y="5600848"/>
            <a:ext cx="7199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Keep up to date with current governance standards and update policies</a:t>
            </a:r>
          </a:p>
        </p:txBody>
      </p:sp>
    </p:spTree>
    <p:extLst>
      <p:ext uri="{BB962C8B-B14F-4D97-AF65-F5344CB8AC3E}">
        <p14:creationId xmlns:p14="http://schemas.microsoft.com/office/powerpoint/2010/main" val="371581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5E2F54-6EDD-35BF-C26B-335C700FF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105187"/>
              </p:ext>
            </p:extLst>
          </p:nvPr>
        </p:nvGraphicFramePr>
        <p:xfrm>
          <a:off x="177441" y="307542"/>
          <a:ext cx="1016739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479">
                  <a:extLst>
                    <a:ext uri="{9D8B030D-6E8A-4147-A177-3AD203B41FA5}">
                      <a16:colId xmlns:a16="http://schemas.microsoft.com/office/drawing/2014/main" val="4239098204"/>
                    </a:ext>
                  </a:extLst>
                </a:gridCol>
                <a:gridCol w="2033479">
                  <a:extLst>
                    <a:ext uri="{9D8B030D-6E8A-4147-A177-3AD203B41FA5}">
                      <a16:colId xmlns:a16="http://schemas.microsoft.com/office/drawing/2014/main" val="3101352374"/>
                    </a:ext>
                  </a:extLst>
                </a:gridCol>
                <a:gridCol w="2586059">
                  <a:extLst>
                    <a:ext uri="{9D8B030D-6E8A-4147-A177-3AD203B41FA5}">
                      <a16:colId xmlns:a16="http://schemas.microsoft.com/office/drawing/2014/main" val="693638767"/>
                    </a:ext>
                  </a:extLst>
                </a:gridCol>
                <a:gridCol w="2060154">
                  <a:extLst>
                    <a:ext uri="{9D8B030D-6E8A-4147-A177-3AD203B41FA5}">
                      <a16:colId xmlns:a16="http://schemas.microsoft.com/office/drawing/2014/main" val="3009700746"/>
                    </a:ext>
                  </a:extLst>
                </a:gridCol>
                <a:gridCol w="1454224">
                  <a:extLst>
                    <a:ext uri="{9D8B030D-6E8A-4147-A177-3AD203B41FA5}">
                      <a16:colId xmlns:a16="http://schemas.microsoft.com/office/drawing/2014/main" val="3832999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IAM functionality testing</a:t>
                      </a:r>
                    </a:p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Vulnerability and pen testing</a:t>
                      </a:r>
                    </a:p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Testing feedback</a:t>
                      </a:r>
                    </a:p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 Weeks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6271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23E2B37-417D-AB2A-7781-8501042336E3}"/>
              </a:ext>
            </a:extLst>
          </p:cNvPr>
          <p:cNvSpPr txBox="1"/>
          <p:nvPr/>
        </p:nvSpPr>
        <p:spPr>
          <a:xfrm>
            <a:off x="177441" y="1627608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IAM Functionality Testing: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E86D7-FD11-A8A9-C122-5214DA5B989E}"/>
              </a:ext>
            </a:extLst>
          </p:cNvPr>
          <p:cNvSpPr txBox="1"/>
          <p:nvPr/>
        </p:nvSpPr>
        <p:spPr>
          <a:xfrm>
            <a:off x="177440" y="2079440"/>
            <a:ext cx="8988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IAM functionality testing aims to verify that the IAM solution performs its intended functions accurately and efficiently.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881082-7CA4-3345-3BC8-076F5A056903}"/>
              </a:ext>
            </a:extLst>
          </p:cNvPr>
          <p:cNvSpPr txBox="1"/>
          <p:nvPr/>
        </p:nvSpPr>
        <p:spPr>
          <a:xfrm>
            <a:off x="177440" y="2788991"/>
            <a:ext cx="104428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 access control policies, Testing user authentication mechanisms, testing user provisioning/deprovisioning, testing single sign-on (SSO) functionality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04ED52-CB37-4136-0AA1-938E13E8D113}"/>
              </a:ext>
            </a:extLst>
          </p:cNvPr>
          <p:cNvSpPr txBox="1"/>
          <p:nvPr/>
        </p:nvSpPr>
        <p:spPr>
          <a:xfrm>
            <a:off x="177440" y="3429000"/>
            <a:ext cx="111479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Vulnerability Testing: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Vulnerability testing aims to identify and mitigate security vulnerabilities in the IAM solution that could be exploited by attackers.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Simulate real-world attacks to identify potential security weaknesses in the IAM infrastructure, such as misconfigurations, weak authentication mechanisms, or unauthorized access paths.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F4150D-049B-31E1-B388-30112704C31C}"/>
              </a:ext>
            </a:extLst>
          </p:cNvPr>
          <p:cNvSpPr txBox="1"/>
          <p:nvPr/>
        </p:nvSpPr>
        <p:spPr>
          <a:xfrm>
            <a:off x="177440" y="5183326"/>
            <a:ext cx="100241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Feedback: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Feedback gathering involves soliciting input from stakeholders, including IT administrators, end-users, and security professionals, to assess the usability, functionality, and security of the IAM solution.</a:t>
            </a:r>
          </a:p>
        </p:txBody>
      </p:sp>
    </p:spTree>
    <p:extLst>
      <p:ext uri="{BB962C8B-B14F-4D97-AF65-F5344CB8AC3E}">
        <p14:creationId xmlns:p14="http://schemas.microsoft.com/office/powerpoint/2010/main" val="333158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B43273-B836-630C-1B93-8D8D4F4EF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93865"/>
              </p:ext>
            </p:extLst>
          </p:nvPr>
        </p:nvGraphicFramePr>
        <p:xfrm>
          <a:off x="177441" y="307542"/>
          <a:ext cx="949536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346">
                  <a:extLst>
                    <a:ext uri="{9D8B030D-6E8A-4147-A177-3AD203B41FA5}">
                      <a16:colId xmlns:a16="http://schemas.microsoft.com/office/drawing/2014/main" val="4239098204"/>
                    </a:ext>
                  </a:extLst>
                </a:gridCol>
                <a:gridCol w="2623280">
                  <a:extLst>
                    <a:ext uri="{9D8B030D-6E8A-4147-A177-3AD203B41FA5}">
                      <a16:colId xmlns:a16="http://schemas.microsoft.com/office/drawing/2014/main" val="3101352374"/>
                    </a:ext>
                  </a:extLst>
                </a:gridCol>
                <a:gridCol w="1718632">
                  <a:extLst>
                    <a:ext uri="{9D8B030D-6E8A-4147-A177-3AD203B41FA5}">
                      <a16:colId xmlns:a16="http://schemas.microsoft.com/office/drawing/2014/main" val="693638767"/>
                    </a:ext>
                  </a:extLst>
                </a:gridCol>
                <a:gridCol w="2049137">
                  <a:extLst>
                    <a:ext uri="{9D8B030D-6E8A-4147-A177-3AD203B41FA5}">
                      <a16:colId xmlns:a16="http://schemas.microsoft.com/office/drawing/2014/main" val="3009700746"/>
                    </a:ext>
                  </a:extLst>
                </a:gridCol>
                <a:gridCol w="1288974">
                  <a:extLst>
                    <a:ext uri="{9D8B030D-6E8A-4147-A177-3AD203B41FA5}">
                      <a16:colId xmlns:a16="http://schemas.microsoft.com/office/drawing/2014/main" val="3926743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Journaling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Playbook, Runbook Creation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Training sessions 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Documentation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 Weeks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6271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C7A1FFC-50F0-5EA6-7393-BFAAA434BCB4}"/>
              </a:ext>
            </a:extLst>
          </p:cNvPr>
          <p:cNvSpPr txBox="1"/>
          <p:nvPr/>
        </p:nvSpPr>
        <p:spPr>
          <a:xfrm>
            <a:off x="177440" y="1254601"/>
            <a:ext cx="103657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Runbook/Playbook Creation: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Runbooks or playbooks are comprehensive documents that provide step-by-step instructions for performing specific tasks, procedures, or troubleshooting actions related to the IAM solution.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Detailing procedures for recovering from IAM system failures, data breaches, or other security incidents ensures preparedness for worst-case scenarios.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55CB76-ACD7-82CD-E738-286275BD85CC}"/>
              </a:ext>
            </a:extLst>
          </p:cNvPr>
          <p:cNvSpPr txBox="1"/>
          <p:nvPr/>
        </p:nvSpPr>
        <p:spPr>
          <a:xfrm>
            <a:off x="177439" y="3008927"/>
            <a:ext cx="103657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Training Sessions: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Training sessions aim to educate IT staff, administrators, and end-users on how to effectively use, administer, and secure the IAM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Providing hands-on training sessions to IT staff and administrators on configuring, managing, and troubleshooting the IAM infrastructure.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Conducting training sessions or workshops for end-users to familiarize them with the IAM solution's features, access request processes, password management, and security best practices.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86A8B7-513D-96E6-5359-A5B79286AC65}"/>
              </a:ext>
            </a:extLst>
          </p:cNvPr>
          <p:cNvSpPr txBox="1"/>
          <p:nvPr/>
        </p:nvSpPr>
        <p:spPr>
          <a:xfrm>
            <a:off x="305718" y="5317251"/>
            <a:ext cx="92238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Documentation: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Documentation provides comprehensive reference materials, guidelines, and resources for configuring, deploying, and maintaining the IAM solution.</a:t>
            </a:r>
          </a:p>
        </p:txBody>
      </p:sp>
    </p:spTree>
    <p:extLst>
      <p:ext uri="{BB962C8B-B14F-4D97-AF65-F5344CB8AC3E}">
        <p14:creationId xmlns:p14="http://schemas.microsoft.com/office/powerpoint/2010/main" val="112460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5173D1-B5B7-3D6B-7194-3868669BF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693918"/>
              </p:ext>
            </p:extLst>
          </p:nvPr>
        </p:nvGraphicFramePr>
        <p:xfrm>
          <a:off x="177442" y="307542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39098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13523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936387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9700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Deployment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Monitoring </a:t>
                      </a:r>
                    </a:p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Maintenance </a:t>
                      </a:r>
                    </a:p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Logs and Auditing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6271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D35878-6656-8088-B70A-9CFB73A7398F}"/>
              </a:ext>
            </a:extLst>
          </p:cNvPr>
          <p:cNvSpPr txBox="1"/>
          <p:nvPr/>
        </p:nvSpPr>
        <p:spPr>
          <a:xfrm>
            <a:off x="177442" y="1342735"/>
            <a:ext cx="103106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Monitoring: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Monitoring involves continuously observing the IAM infrastructure's performance, availability, and security posture to detect anomalies, errors, or security incidents in real-time.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Implementing proactive measures to identify and address performance bottlenecks, capacity limitations, or security vulnerabilities before they impact system availability or integrity.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5E9FDE-BCEB-AA4E-5927-2B19E4F47FCB}"/>
              </a:ext>
            </a:extLst>
          </p:cNvPr>
          <p:cNvSpPr txBox="1"/>
          <p:nvPr/>
        </p:nvSpPr>
        <p:spPr>
          <a:xfrm>
            <a:off x="177442" y="3097061"/>
            <a:ext cx="107953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Maintenance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Maintenance involves performing routine tasks and updates to keep the IAM infrastructure operating smoothly, securely, and in compliance with organizational policies and regulatory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Applying security patches, software updates, and firmware upgrades to address known vulnerabilities and improve system stability and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Regularly reviewing and updating configuration settings, access controls, and authentication mechanisms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F5B66B-0235-21A3-47FC-9AC57FFA3095}"/>
              </a:ext>
            </a:extLst>
          </p:cNvPr>
          <p:cNvSpPr txBox="1"/>
          <p:nvPr/>
        </p:nvSpPr>
        <p:spPr>
          <a:xfrm>
            <a:off x="276595" y="5380672"/>
            <a:ext cx="96606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Logs/Auditing: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Logs and auditing provide a detailed record of user activities, system events, and access-related transactions within the IAM infrastructure, facilitating compliance, forensics, and incident response.</a:t>
            </a:r>
          </a:p>
        </p:txBody>
      </p:sp>
    </p:spTree>
    <p:extLst>
      <p:ext uri="{BB962C8B-B14F-4D97-AF65-F5344CB8AC3E}">
        <p14:creationId xmlns:p14="http://schemas.microsoft.com/office/powerpoint/2010/main" val="101110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828</Words>
  <Application>Microsoft Office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Abdurr</dc:creator>
  <cp:lastModifiedBy>Abdurr Haroon Patel</cp:lastModifiedBy>
  <cp:revision>3</cp:revision>
  <dcterms:created xsi:type="dcterms:W3CDTF">2024-03-31T14:57:30Z</dcterms:created>
  <dcterms:modified xsi:type="dcterms:W3CDTF">2024-04-01T13:20:18Z</dcterms:modified>
</cp:coreProperties>
</file>