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60" r:id="rId4"/>
    <p:sldId id="262" r:id="rId5"/>
    <p:sldId id="263" r:id="rId6"/>
    <p:sldId id="264" r:id="rId7"/>
    <p:sldId id="266" r:id="rId8"/>
    <p:sldId id="267" r:id="rId9"/>
    <p:sldId id="269" r:id="rId10"/>
    <p:sldId id="268" r:id="rId11"/>
    <p:sldId id="272" r:id="rId12"/>
    <p:sldId id="270" r:id="rId13"/>
    <p:sldId id="273" r:id="rId14"/>
    <p:sldId id="271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168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orient="horz" pos="4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087"/>
    <a:srgbClr val="F8CBAD"/>
    <a:srgbClr val="5A9AD5"/>
    <a:srgbClr val="FFFFFF"/>
    <a:srgbClr val="C00000"/>
    <a:srgbClr val="F4F4F4"/>
    <a:srgbClr val="002243"/>
    <a:srgbClr val="E4F3FA"/>
    <a:srgbClr val="002060"/>
    <a:srgbClr val="1A5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6395" autoAdjust="0"/>
  </p:normalViewPr>
  <p:slideViewPr>
    <p:cSldViewPr snapToGrid="0">
      <p:cViewPr>
        <p:scale>
          <a:sx n="125" d="100"/>
          <a:sy n="125" d="100"/>
        </p:scale>
        <p:origin x="696" y="78"/>
      </p:cViewPr>
      <p:guideLst>
        <p:guide orient="horz" pos="168"/>
        <p:guide pos="168"/>
        <p:guide pos="7512"/>
        <p:guide orient="horz" pos="4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F068-9F36-4EA7-AEE3-5DBB4FCDA25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C4320-4E3E-4D61-82E4-A36ECE9B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1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6F3448-3337-A740-B29C-9F6778ED4FC7}" type="slidenum">
              <a:rPr kumimoji="1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26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4320-4E3E-4D61-82E4-A36ECE9BA1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65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4320-4E3E-4D61-82E4-A36ECE9BA1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1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B414-7621-41BB-A4DF-994C73D7BAF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C956-C4DF-4CC9-B72D-689EE183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9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B414-7621-41BB-A4DF-994C73D7BAF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C956-C4DF-4CC9-B72D-689EE183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B414-7621-41BB-A4DF-994C73D7BAF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C956-C4DF-4CC9-B72D-689EE183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000" y="-23803"/>
            <a:ext cx="12288000" cy="69056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-47999" y="2482101"/>
            <a:ext cx="6144001" cy="1270007"/>
          </a:xfrm>
          <a:prstGeom prst="rect">
            <a:avLst/>
          </a:prstGeom>
        </p:spPr>
        <p:txBody>
          <a:bodyPr wrap="square" lIns="468000" tIns="0" rIns="0" bIns="0" anchor="t">
            <a:noAutofit/>
          </a:bodyPr>
          <a:lstStyle>
            <a:lvl1pPr>
              <a:lnSpc>
                <a:spcPct val="110000"/>
              </a:lnSpc>
              <a:defRPr sz="3397" baseline="0">
                <a:latin typeface="Meiryo UI" panose="020B0604030504040204" pitchFamily="50" charset="-128"/>
              </a:defRPr>
            </a:lvl1pPr>
          </a:lstStyle>
          <a:p>
            <a:r>
              <a:rPr lang="en-US" altLang="ja-JP" dirty="0"/>
              <a:t>Title Font:34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-47999" y="4146537"/>
            <a:ext cx="6144000" cy="368991"/>
          </a:xfrm>
          <a:prstGeom prst="rect">
            <a:avLst/>
          </a:prstGeom>
        </p:spPr>
        <p:txBody>
          <a:bodyPr wrap="square" lIns="468000" tIns="0" rIns="0" bIns="0" anchor="b">
            <a:noAutofit/>
          </a:bodyPr>
          <a:lstStyle>
            <a:lvl1pPr>
              <a:defRPr sz="2397" baseline="0">
                <a:latin typeface="Meiryo UI" panose="020B0604030504040204" pitchFamily="50" charset="-128"/>
              </a:defRPr>
            </a:lvl1pPr>
          </a:lstStyle>
          <a:p>
            <a:r>
              <a:rPr lang="en-US" altLang="ja-JP" dirty="0"/>
              <a:t>Presenter name Font:24</a:t>
            </a:r>
            <a:endParaRPr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-48000" y="4657993"/>
            <a:ext cx="6144000" cy="1214592"/>
          </a:xfrm>
          <a:prstGeom prst="rect">
            <a:avLst/>
          </a:prstGeom>
        </p:spPr>
        <p:txBody>
          <a:bodyPr lIns="468000" tIns="0" rIns="0" bIns="0" anchor="t">
            <a:noAutofit/>
          </a:bodyPr>
          <a:lstStyle>
            <a:lvl1pPr>
              <a:defRPr sz="1599" baseline="0">
                <a:latin typeface="Meiryo UI" panose="020B0604030504040204" pitchFamily="50" charset="-128"/>
              </a:defRPr>
            </a:lvl1pPr>
            <a:lvl2pPr>
              <a:defRPr sz="1599"/>
            </a:lvl2pPr>
            <a:lvl3pPr>
              <a:defRPr sz="1599"/>
            </a:lvl3pPr>
            <a:lvl4pPr>
              <a:defRPr sz="1599"/>
            </a:lvl4pPr>
          </a:lstStyle>
          <a:p>
            <a:pPr lvl="0"/>
            <a:r>
              <a:rPr kumimoji="1" lang="en-US" altLang="ja-JP" dirty="0"/>
              <a:t>Department or Presentation item list Font: 16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380" y="453622"/>
            <a:ext cx="3021720" cy="86320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013" y="6312156"/>
            <a:ext cx="1428471" cy="2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76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2" y="845218"/>
            <a:ext cx="12191999" cy="5179204"/>
          </a:xfrm>
          <a:prstGeom prst="rect">
            <a:avLst/>
          </a:prstGeom>
        </p:spPr>
        <p:txBody>
          <a:bodyPr lIns="144000" tIns="396000" rIns="648000"/>
          <a:lstStyle>
            <a:lvl1pPr marL="719310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3397" baseline="0">
                <a:latin typeface="Meiryo UI" panose="020B0604030504040204" pitchFamily="50" charset="-128"/>
              </a:defRPr>
            </a:lvl1pPr>
            <a:lvl2pPr marL="799333" indent="-342571">
              <a:buFont typeface="+mj-lt"/>
              <a:buAutoNum type="arabicPeriod"/>
              <a:defRPr/>
            </a:lvl2pPr>
            <a:lvl3pPr marL="1256095" indent="-342571">
              <a:buFont typeface="+mj-lt"/>
              <a:buAutoNum type="arabicPeriod"/>
              <a:defRPr/>
            </a:lvl3pPr>
            <a:lvl4pPr marL="1712857" indent="-342571">
              <a:buFont typeface="+mj-lt"/>
              <a:buAutoNum type="arabicPeriod"/>
              <a:defRPr/>
            </a:lvl4pPr>
            <a:lvl5pPr marL="2169619" indent="-342571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5096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-48000" y="-23803"/>
            <a:ext cx="12288000" cy="6905605"/>
          </a:xfrm>
          <a:prstGeom prst="rect">
            <a:avLst/>
          </a:prstGeom>
        </p:spPr>
      </p:pic>
      <p:sp>
        <p:nvSpPr>
          <p:cNvPr id="4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-48000" y="1"/>
            <a:ext cx="12288000" cy="1186023"/>
          </a:xfrm>
          <a:prstGeom prst="rect">
            <a:avLst/>
          </a:prstGeom>
        </p:spPr>
        <p:txBody>
          <a:bodyPr wrap="square" lIns="288000" rIns="360000">
            <a:noAutofit/>
          </a:bodyPr>
          <a:lstStyle>
            <a:lvl1pPr>
              <a:defRPr sz="7093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Verdana" charset="0"/>
              </a:defRPr>
            </a:lvl1pPr>
          </a:lstStyle>
          <a:p>
            <a:pPr lvl="0"/>
            <a:r>
              <a:rPr kumimoji="1" lang="en-US" altLang="ja-JP"/>
              <a:t>0.</a:t>
            </a:r>
            <a:r>
              <a:rPr kumimoji="1" lang="ja-JP" altLang="en-US"/>
              <a:t>マスター テキストの書式設定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0368" y="6249153"/>
            <a:ext cx="1508261" cy="428921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-48000" y="1157814"/>
            <a:ext cx="12288000" cy="1254567"/>
          </a:xfrm>
        </p:spPr>
        <p:txBody>
          <a:bodyPr wrap="square" rIns="648000" anchor="t">
            <a:noAutofit/>
          </a:bodyPr>
          <a:lstStyle>
            <a:lvl1pPr marL="0" indent="0" algn="l">
              <a:lnSpc>
                <a:spcPct val="120000"/>
              </a:lnSpc>
              <a:buSzPct val="120000"/>
              <a:buFont typeface="+mj-lt"/>
              <a:buNone/>
              <a:defRPr sz="3397" b="0" baseline="0">
                <a:solidFill>
                  <a:schemeClr val="bg1"/>
                </a:solidFill>
                <a:latin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080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>
          <a:xfrm>
            <a:off x="6272923" y="5266241"/>
            <a:ext cx="2743200" cy="364787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4"/>
          </p:nvPr>
        </p:nvSpPr>
        <p:spPr>
          <a:xfrm>
            <a:off x="0" y="845217"/>
            <a:ext cx="12192000" cy="521517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3019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+サマリ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sz="quarter" idx="15"/>
          </p:nvPr>
        </p:nvSpPr>
        <p:spPr>
          <a:xfrm>
            <a:off x="0" y="845217"/>
            <a:ext cx="12192000" cy="521517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>
          <a:xfrm>
            <a:off x="6272923" y="5266241"/>
            <a:ext cx="2743200" cy="364787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7703025"/>
            <a:ext cx="12192000" cy="456975"/>
          </a:xfrm>
          <a:prstGeom prst="rect">
            <a:avLst/>
          </a:prstGeom>
        </p:spPr>
        <p:txBody>
          <a:bodyPr lIns="360000" rIns="360000" bIns="36000" anchor="b" anchorCtr="0">
            <a:spAutoFit/>
          </a:bodyPr>
          <a:lstStyle>
            <a:lvl1pPr algn="ctr">
              <a:spcAft>
                <a:spcPts val="0"/>
              </a:spcAft>
              <a:defRPr sz="2497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サマリー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69162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6272923" y="5266241"/>
            <a:ext cx="2743200" cy="364787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94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ーポレートマーク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9769" y="2566220"/>
            <a:ext cx="5212468" cy="14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4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1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1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644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B414-7621-41BB-A4DF-994C73D7BAF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C956-C4DF-4CC9-B72D-689EE183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6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B414-7621-41BB-A4DF-994C73D7BAF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C956-C4DF-4CC9-B72D-689EE183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0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B414-7621-41BB-A4DF-994C73D7BAF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C956-C4DF-4CC9-B72D-689EE183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B414-7621-41BB-A4DF-994C73D7BAF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C956-C4DF-4CC9-B72D-689EE183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B414-7621-41BB-A4DF-994C73D7BAF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C956-C4DF-4CC9-B72D-689EE183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2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B414-7621-41BB-A4DF-994C73D7BAF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C956-C4DF-4CC9-B72D-689EE183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B414-7621-41BB-A4DF-994C73D7BAF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C956-C4DF-4CC9-B72D-689EE183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B414-7621-41BB-A4DF-994C73D7BAF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C956-C4DF-4CC9-B72D-689EE183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9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B414-7621-41BB-A4DF-994C73D7BAF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C956-C4DF-4CC9-B72D-689EE183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0" y="198324"/>
            <a:ext cx="12192000" cy="353616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1" name="object 7"/>
          <p:cNvSpPr/>
          <p:nvPr/>
        </p:nvSpPr>
        <p:spPr>
          <a:xfrm>
            <a:off x="2592000" y="6251531"/>
            <a:ext cx="960000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827" y="0"/>
                </a:lnTo>
              </a:path>
            </a:pathLst>
          </a:custGeom>
          <a:ln w="6273">
            <a:solidFill>
              <a:srgbClr val="DC0032"/>
            </a:solidFill>
          </a:ln>
        </p:spPr>
        <p:txBody>
          <a:bodyPr wrap="square" lIns="0" tIns="0" rIns="0" bIns="0" rtlCol="0"/>
          <a:lstStyle/>
          <a:p>
            <a:endParaRPr sz="1799" dirty="0">
              <a:latin typeface="Meiryo UI" panose="020B0604030504040204" pitchFamily="50" charset="-128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2157763" y="6217243"/>
            <a:ext cx="346287" cy="640757"/>
          </a:xfrm>
          <a:custGeom>
            <a:avLst/>
            <a:gdLst/>
            <a:ahLst/>
            <a:cxnLst/>
            <a:rect l="l" t="t" r="r" b="b"/>
            <a:pathLst>
              <a:path w="259714" h="641350">
                <a:moveTo>
                  <a:pt x="259626" y="0"/>
                </a:moveTo>
                <a:lnTo>
                  <a:pt x="203631" y="0"/>
                </a:lnTo>
                <a:lnTo>
                  <a:pt x="0" y="641159"/>
                </a:lnTo>
                <a:lnTo>
                  <a:pt x="55994" y="641159"/>
                </a:lnTo>
                <a:lnTo>
                  <a:pt x="259626" y="0"/>
                </a:lnTo>
                <a:close/>
              </a:path>
            </a:pathLst>
          </a:custGeom>
          <a:solidFill>
            <a:srgbClr val="DC003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799" dirty="0">
              <a:latin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328" y="6249153"/>
            <a:ext cx="1506301" cy="430297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2592000" y="6353415"/>
            <a:ext cx="7680000" cy="322776"/>
            <a:chOff x="2097358" y="6328231"/>
            <a:chExt cx="5760000" cy="323075"/>
          </a:xfrm>
        </p:grpSpPr>
        <p:sp>
          <p:nvSpPr>
            <p:cNvPr id="13" name="object 9"/>
            <p:cNvSpPr txBox="1"/>
            <p:nvPr/>
          </p:nvSpPr>
          <p:spPr>
            <a:xfrm>
              <a:off x="2097358" y="6328231"/>
              <a:ext cx="5760000" cy="2156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9666">
                <a:lnSpc>
                  <a:spcPct val="100000"/>
                </a:lnSpc>
              </a:pPr>
              <a:r>
                <a:rPr lang="en-US" altLang="ja-JP" sz="700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PT. DENSO MANUFACTURING INDONESIA</a:t>
              </a:r>
            </a:p>
            <a:p>
              <a:pPr marL="19666">
                <a:lnSpc>
                  <a:spcPct val="100000"/>
                </a:lnSpc>
              </a:pPr>
              <a:r>
                <a:rPr lang="en-US" sz="700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System</a:t>
              </a:r>
              <a:r>
                <a:rPr lang="en-US" sz="700" baseline="0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Development</a:t>
              </a:r>
              <a:endParaRPr sz="700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object 9"/>
            <p:cNvSpPr txBox="1"/>
            <p:nvPr/>
          </p:nvSpPr>
          <p:spPr>
            <a:xfrm>
              <a:off x="2097358" y="6574291"/>
              <a:ext cx="5760000" cy="770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88">
                <a:lnSpc>
                  <a:spcPct val="100000"/>
                </a:lnSpc>
                <a:spcBef>
                  <a:spcPts val="309"/>
                </a:spcBef>
              </a:pPr>
              <a:r>
                <a:rPr sz="500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© DENSO </a:t>
              </a:r>
              <a:r>
                <a:rPr sz="500" spc="-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</a:t>
              </a:r>
              <a:r>
                <a:rPr lang="en-US" sz="500" spc="-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r>
                <a:rPr sz="500" spc="-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PORATION </a:t>
              </a:r>
              <a:r>
                <a:rPr sz="500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All </a:t>
              </a:r>
              <a:r>
                <a:rPr sz="500" spc="-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Rights</a:t>
              </a:r>
              <a:r>
                <a:rPr sz="500" spc="-9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sz="500" spc="-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Reserved.</a:t>
              </a:r>
              <a:endParaRPr sz="500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845216"/>
            <a:ext cx="12192000" cy="5215171"/>
          </a:xfrm>
          <a:prstGeom prst="rect">
            <a:avLst/>
          </a:prstGeom>
        </p:spPr>
        <p:txBody>
          <a:bodyPr vert="horz" lIns="720000" tIns="36000" rIns="648000" bIns="3600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スライド番号プレースホルダー 8"/>
          <p:cNvSpPr txBox="1">
            <a:spLocks/>
          </p:cNvSpPr>
          <p:nvPr userDrawn="1"/>
        </p:nvSpPr>
        <p:spPr>
          <a:xfrm>
            <a:off x="9448800" y="-23006"/>
            <a:ext cx="2743200" cy="364787"/>
          </a:xfrm>
          <a:prstGeom prst="rect">
            <a:avLst/>
          </a:prstGeom>
        </p:spPr>
        <p:txBody>
          <a:bodyPr vert="horz" lIns="91356" tIns="45677" rIns="91356" bIns="45677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300" kern="1200">
                <a:solidFill>
                  <a:srgbClr val="828282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554CA-2BEA-3E4B-997B-FC51848F792A}" type="slidenum">
              <a:rPr lang="ja-JP" altLang="en-US" sz="1299" smtClean="0"/>
              <a:pPr/>
              <a:t>‹#›</a:t>
            </a:fld>
            <a:r>
              <a:rPr lang="en-US" altLang="ja-JP" sz="1299" dirty="0">
                <a:ea typeface="Verdana" panose="020B0604030504040204" pitchFamily="34" charset="0"/>
              </a:rPr>
              <a:t> /7</a:t>
            </a:r>
            <a:endParaRPr lang="ja-JP" altLang="en-US" sz="1299" dirty="0"/>
          </a:p>
        </p:txBody>
      </p:sp>
      <p:pic>
        <p:nvPicPr>
          <p:cNvPr id="16" name="図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29" y="6473524"/>
            <a:ext cx="1428471" cy="2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eaLnBrk="1" hangingPunct="1">
        <a:defRPr kumimoji="1" sz="3333" b="1">
          <a:latin typeface="Meiryo UI" panose="020B0604030504040204" pitchFamily="50" charset="-128"/>
          <a:ea typeface="+mj-ea"/>
          <a:cs typeface="+mj-cs"/>
        </a:defRPr>
      </a:lvl1pPr>
    </p:titleStyle>
    <p:bodyStyle>
      <a:lvl1pPr marL="0" indent="0" eaLnBrk="1" hangingPunct="1">
        <a:spcAft>
          <a:spcPts val="800"/>
        </a:spcAft>
        <a:buFont typeface="Wingdings" panose="05000000000000000000" pitchFamily="2" charset="2"/>
        <a:buNone/>
        <a:defRPr kumimoji="1" sz="2667">
          <a:latin typeface="+mn-lt"/>
          <a:ea typeface="+mn-ea"/>
          <a:cs typeface="+mn-cs"/>
        </a:defRPr>
      </a:lvl1pPr>
      <a:lvl2pPr marL="609585" indent="0" eaLnBrk="1" hangingPunct="1">
        <a:buFont typeface="Wingdings" panose="05000000000000000000" pitchFamily="2" charset="2"/>
        <a:buNone/>
        <a:defRPr kumimoji="1" sz="2400">
          <a:latin typeface="+mn-lt"/>
          <a:ea typeface="+mn-ea"/>
          <a:cs typeface="+mn-cs"/>
        </a:defRPr>
      </a:lvl2pPr>
      <a:lvl3pPr marL="1439964" indent="0" eaLnBrk="1" hangingPunct="1">
        <a:buFont typeface="Wingdings" panose="05000000000000000000" pitchFamily="2" charset="2"/>
        <a:buNone/>
        <a:defRPr kumimoji="1" sz="2133">
          <a:latin typeface="+mn-lt"/>
          <a:ea typeface="+mn-ea"/>
          <a:cs typeface="+mn-cs"/>
        </a:defRPr>
      </a:lvl3pPr>
      <a:lvl4pPr marL="2159946" indent="0" eaLnBrk="1" hangingPunct="1">
        <a:buFont typeface="Wingdings" panose="05000000000000000000" pitchFamily="2" charset="2"/>
        <a:buNone/>
        <a:defRPr kumimoji="1" sz="1867">
          <a:latin typeface="+mn-lt"/>
          <a:ea typeface="+mn-ea"/>
          <a:cs typeface="+mn-cs"/>
        </a:defRPr>
      </a:lvl4pPr>
      <a:lvl5pPr marL="2639934" indent="0" eaLnBrk="1" hangingPunct="1">
        <a:buFont typeface="Wingdings" panose="05000000000000000000" pitchFamily="2" charset="2"/>
        <a:buNone/>
        <a:defRPr kumimoji="1" sz="1067">
          <a:latin typeface="+mn-lt"/>
          <a:ea typeface="+mn-ea"/>
          <a:cs typeface="+mn-cs"/>
        </a:defRPr>
      </a:lvl5pPr>
      <a:lvl6pPr marL="3047924" eaLnBrk="1" hangingPunct="1">
        <a:defRPr kumimoji="1">
          <a:latin typeface="+mn-lt"/>
          <a:ea typeface="+mn-ea"/>
          <a:cs typeface="+mn-cs"/>
        </a:defRPr>
      </a:lvl6pPr>
      <a:lvl7pPr marL="3657509" eaLnBrk="1" hangingPunct="1">
        <a:defRPr kumimoji="1">
          <a:latin typeface="+mn-lt"/>
          <a:ea typeface="+mn-ea"/>
          <a:cs typeface="+mn-cs"/>
        </a:defRPr>
      </a:lvl7pPr>
      <a:lvl8pPr marL="4267093" eaLnBrk="1" hangingPunct="1">
        <a:defRPr kumimoji="1">
          <a:latin typeface="+mn-lt"/>
          <a:ea typeface="+mn-ea"/>
          <a:cs typeface="+mn-cs"/>
        </a:defRPr>
      </a:lvl8pPr>
      <a:lvl9pPr marL="4876678" eaLnBrk="1" hangingPunct="1">
        <a:defRPr kumimoji="1">
          <a:latin typeface="+mn-lt"/>
          <a:ea typeface="+mn-ea"/>
          <a:cs typeface="+mn-cs"/>
        </a:defRPr>
      </a:lvl9pPr>
    </p:bodyStyle>
    <p:otherStyle>
      <a:lvl1pPr marL="0" eaLnBrk="1" hangingPunct="1">
        <a:defRPr kumimoji="1">
          <a:latin typeface="+mn-lt"/>
          <a:ea typeface="+mn-ea"/>
          <a:cs typeface="+mn-cs"/>
        </a:defRPr>
      </a:lvl1pPr>
      <a:lvl2pPr marL="609585" eaLnBrk="1" hangingPunct="1">
        <a:defRPr kumimoji="1">
          <a:latin typeface="+mn-lt"/>
          <a:ea typeface="+mn-ea"/>
          <a:cs typeface="+mn-cs"/>
        </a:defRPr>
      </a:lvl2pPr>
      <a:lvl3pPr marL="1219170" eaLnBrk="1" hangingPunct="1">
        <a:defRPr kumimoji="1">
          <a:latin typeface="+mn-lt"/>
          <a:ea typeface="+mn-ea"/>
          <a:cs typeface="+mn-cs"/>
        </a:defRPr>
      </a:lvl3pPr>
      <a:lvl4pPr marL="1828754" eaLnBrk="1" hangingPunct="1">
        <a:defRPr kumimoji="1">
          <a:latin typeface="+mn-lt"/>
          <a:ea typeface="+mn-ea"/>
          <a:cs typeface="+mn-cs"/>
        </a:defRPr>
      </a:lvl4pPr>
      <a:lvl5pPr marL="2438339" eaLnBrk="1" hangingPunct="1">
        <a:defRPr kumimoji="1">
          <a:latin typeface="+mn-lt"/>
          <a:ea typeface="+mn-ea"/>
          <a:cs typeface="+mn-cs"/>
        </a:defRPr>
      </a:lvl5pPr>
      <a:lvl6pPr marL="3047924" eaLnBrk="1" hangingPunct="1">
        <a:defRPr kumimoji="1">
          <a:latin typeface="+mn-lt"/>
          <a:ea typeface="+mn-ea"/>
          <a:cs typeface="+mn-cs"/>
        </a:defRPr>
      </a:lvl6pPr>
      <a:lvl7pPr marL="3657509" eaLnBrk="1" hangingPunct="1">
        <a:defRPr kumimoji="1">
          <a:latin typeface="+mn-lt"/>
          <a:ea typeface="+mn-ea"/>
          <a:cs typeface="+mn-cs"/>
        </a:defRPr>
      </a:lvl7pPr>
      <a:lvl8pPr marL="4267093" eaLnBrk="1" hangingPunct="1">
        <a:defRPr kumimoji="1">
          <a:latin typeface="+mn-lt"/>
          <a:ea typeface="+mn-ea"/>
          <a:cs typeface="+mn-cs"/>
        </a:defRPr>
      </a:lvl8pPr>
      <a:lvl9pPr marL="4876678" eaLnBrk="1" hangingPunct="1">
        <a:defRPr kumimoji="1"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4" pos="5329">
          <p15:clr>
            <a:srgbClr val="F26B43"/>
          </p15:clr>
        </p15:guide>
        <p15:guide id="5" orient="horz" pos="396">
          <p15:clr>
            <a:srgbClr val="F26B43"/>
          </p15:clr>
        </p15:guide>
        <p15:guide id="6" orient="horz" pos="2775">
          <p15:clr>
            <a:srgbClr val="F26B43"/>
          </p15:clr>
        </p15:guide>
        <p15:guide id="8" pos="431">
          <p15:clr>
            <a:srgbClr val="F26B43"/>
          </p15:clr>
        </p15:guide>
        <p15:guide id="9" pos="2880">
          <p15:clr>
            <a:srgbClr val="F26B43"/>
          </p15:clr>
        </p15:guide>
        <p15:guide id="10" orient="horz" pos="2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3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flipH="1">
            <a:off x="8800364" y="0"/>
            <a:ext cx="2676698" cy="6858000"/>
          </a:xfrm>
          <a:prstGeom prst="parallelogram">
            <a:avLst>
              <a:gd name="adj" fmla="val 73855"/>
            </a:avLst>
          </a:prstGeom>
          <a:solidFill>
            <a:srgbClr val="E4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 flipH="1">
            <a:off x="9495170" y="0"/>
            <a:ext cx="2676698" cy="6858000"/>
          </a:xfrm>
          <a:prstGeom prst="parallelogram">
            <a:avLst>
              <a:gd name="adj" fmla="val 73855"/>
            </a:avLst>
          </a:prstGeom>
          <a:solidFill>
            <a:srgbClr val="BBE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8545483" y="0"/>
            <a:ext cx="2676698" cy="6858000"/>
          </a:xfrm>
          <a:prstGeom prst="parallelogram">
            <a:avLst>
              <a:gd name="adj" fmla="val 73855"/>
            </a:avLst>
          </a:prstGeom>
          <a:solidFill>
            <a:srgbClr val="E6002E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9240289" y="0"/>
            <a:ext cx="2676698" cy="6858000"/>
          </a:xfrm>
          <a:prstGeom prst="parallelogram">
            <a:avLst>
              <a:gd name="adj" fmla="val 73855"/>
            </a:avLst>
          </a:prstGeom>
          <a:solidFill>
            <a:srgbClr val="EB608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31" y="0"/>
            <a:ext cx="3281536" cy="15769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9011" y="2335358"/>
            <a:ext cx="2502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MILOS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011" y="3503809"/>
            <a:ext cx="5611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Mini</a:t>
            </a:r>
            <a:r>
              <a:rPr lang="en-US" sz="2400" dirty="0" smtClean="0">
                <a:latin typeface="Arial Black" panose="020B0A04020102020204" pitchFamily="34" charset="0"/>
              </a:rPr>
              <a:t>mum</a:t>
            </a:r>
            <a:r>
              <a:rPr lang="en-US" sz="2400" dirty="0" smtClean="0">
                <a:latin typeface="Arial Black" panose="020B0A04020102020204" pitchFamily="34" charset="0"/>
              </a:rPr>
              <a:t> </a:t>
            </a:r>
            <a:r>
              <a:rPr lang="en-US" sz="2400" dirty="0">
                <a:latin typeface="Arial Black" panose="020B0A04020102020204" pitchFamily="34" charset="0"/>
              </a:rPr>
              <a:t>Level Stock System With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Visualization Stock</a:t>
            </a:r>
            <a:r>
              <a:rPr lang="en-US" sz="2400" dirty="0">
                <a:latin typeface="Arial Black" panose="020B0A04020102020204" pitchFamily="34" charset="0"/>
              </a:rPr>
              <a:t> In </a:t>
            </a:r>
            <a:r>
              <a:rPr lang="en-US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Chutter</a:t>
            </a:r>
            <a:r>
              <a:rPr lang="en-US" sz="2400" dirty="0">
                <a:latin typeface="Arial Black" panose="020B0A04020102020204" pitchFamily="34" charset="0"/>
              </a:rPr>
              <a:t> At </a:t>
            </a:r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BF43 Armature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9011" y="5777819"/>
            <a:ext cx="4376535" cy="523220"/>
            <a:chOff x="399011" y="5777819"/>
            <a:chExt cx="4376535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399011" y="5777819"/>
              <a:ext cx="305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sz="1400" dirty="0" err="1"/>
                <a:t>Mochammad</a:t>
              </a:r>
              <a:r>
                <a:rPr lang="en-US" sz="1400" dirty="0"/>
                <a:t> Aditya </a:t>
              </a:r>
              <a:r>
                <a:rPr lang="en-US" sz="1400" dirty="0" err="1"/>
                <a:t>Firmansyah</a:t>
              </a:r>
              <a:endParaRPr lang="en-US" sz="1400" dirty="0"/>
            </a:p>
            <a:p>
              <a:pPr marL="342900" indent="-342900">
                <a:buFontTx/>
                <a:buChar char="-"/>
              </a:pPr>
              <a:r>
                <a:rPr lang="en-US" sz="1400" dirty="0" err="1"/>
                <a:t>Ripan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33403" y="5777819"/>
              <a:ext cx="1442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(DM2260931)</a:t>
              </a:r>
            </a:p>
            <a:p>
              <a:r>
                <a:rPr lang="en-US" sz="1400" dirty="0"/>
                <a:t>(DM2260933)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1411" y="5930219"/>
            <a:ext cx="4376535" cy="523220"/>
            <a:chOff x="399011" y="5777819"/>
            <a:chExt cx="4376535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399011" y="5777819"/>
              <a:ext cx="305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sz="1400" dirty="0" err="1"/>
                <a:t>Mochammad</a:t>
              </a:r>
              <a:r>
                <a:rPr lang="en-US" sz="1400" dirty="0"/>
                <a:t> Aditya </a:t>
              </a:r>
              <a:r>
                <a:rPr lang="en-US" sz="1400" dirty="0" err="1"/>
                <a:t>Firmansyah</a:t>
              </a:r>
              <a:endParaRPr lang="en-US" sz="1400" dirty="0"/>
            </a:p>
            <a:p>
              <a:pPr marL="342900" indent="-342900">
                <a:buFontTx/>
                <a:buChar char="-"/>
              </a:pPr>
              <a:r>
                <a:rPr lang="en-US" sz="1400" dirty="0" err="1"/>
                <a:t>Ripan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33403" y="5777819"/>
              <a:ext cx="1442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(DM2260931)</a:t>
              </a:r>
            </a:p>
            <a:p>
              <a:r>
                <a:rPr lang="en-US" sz="1400" dirty="0"/>
                <a:t>(DM2260933)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6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96000" y="2805640"/>
            <a:ext cx="12288000" cy="890060"/>
          </a:xfrm>
        </p:spPr>
        <p:txBody>
          <a:bodyPr/>
          <a:lstStyle/>
          <a:p>
            <a:r>
              <a:rPr lang="en-US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RESULT</a:t>
            </a:r>
            <a:r>
              <a:rPr lang="en-US" sz="5400" dirty="0" smtClean="0">
                <a:latin typeface="Arial Black" panose="020B0A04020102020204" pitchFamily="34" charset="0"/>
              </a:rPr>
              <a:t> PROJECT 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18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0BE8E8-EC1F-A528-2E75-94FB51847F03}"/>
              </a:ext>
            </a:extLst>
          </p:cNvPr>
          <p:cNvCxnSpPr>
            <a:cxnSpLocks/>
          </p:cNvCxnSpPr>
          <p:nvPr/>
        </p:nvCxnSpPr>
        <p:spPr>
          <a:xfrm>
            <a:off x="482600" y="298449"/>
            <a:ext cx="0" cy="6731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96F12E-B538-F3F7-4788-9252D07F560B}"/>
              </a:ext>
            </a:extLst>
          </p:cNvPr>
          <p:cNvSpPr txBox="1"/>
          <p:nvPr/>
        </p:nvSpPr>
        <p:spPr>
          <a:xfrm>
            <a:off x="607330" y="311834"/>
            <a:ext cx="844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RESULT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PROJECT</a:t>
            </a: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2A71EA-EBE5-0F74-B9C0-6A0B41599A23}"/>
              </a:ext>
            </a:extLst>
          </p:cNvPr>
          <p:cNvSpPr/>
          <p:nvPr/>
        </p:nvSpPr>
        <p:spPr>
          <a:xfrm>
            <a:off x="597642" y="1314530"/>
            <a:ext cx="646331" cy="6463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</a:t>
            </a:r>
            <a:endParaRPr kumimoji="0" lang="en-ID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3D7D3-01B6-F98E-8ED9-C5FE48268D04}"/>
              </a:ext>
            </a:extLst>
          </p:cNvPr>
          <p:cNvSpPr txBox="1"/>
          <p:nvPr/>
        </p:nvSpPr>
        <p:spPr>
          <a:xfrm>
            <a:off x="8136467" y="2199905"/>
            <a:ext cx="21674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Login System </a:t>
            </a: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2ADBD-F3C7-DE18-3964-E472359BB299}"/>
              </a:ext>
            </a:extLst>
          </p:cNvPr>
          <p:cNvSpPr txBox="1"/>
          <p:nvPr/>
        </p:nvSpPr>
        <p:spPr>
          <a:xfrm>
            <a:off x="8094133" y="2683831"/>
            <a:ext cx="2209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to access and control the stock level web system.</a:t>
            </a:r>
            <a:endParaRPr kumimoji="0" lang="en-ID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3869D-F688-59B0-C08B-99765E5999C9}"/>
              </a:ext>
            </a:extLst>
          </p:cNvPr>
          <p:cNvSpPr txBox="1"/>
          <p:nvPr/>
        </p:nvSpPr>
        <p:spPr>
          <a:xfrm>
            <a:off x="1595966" y="1314530"/>
            <a:ext cx="416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</a:t>
            </a:r>
            <a:r>
              <a:rPr kumimoji="0" lang="en-ID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  <a:r>
              <a: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feature.</a:t>
            </a:r>
            <a:endParaRPr kumimoji="0" lang="en-ID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72" y="2199905"/>
            <a:ext cx="4813886" cy="27078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4006850" y="3187700"/>
            <a:ext cx="1754716" cy="520700"/>
          </a:xfrm>
          <a:prstGeom prst="rect">
            <a:avLst/>
          </a:prstGeom>
          <a:noFill/>
          <a:ln w="3175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2ADBD-F3C7-DE18-3964-E472359BB299}"/>
              </a:ext>
            </a:extLst>
          </p:cNvPr>
          <p:cNvSpPr txBox="1"/>
          <p:nvPr/>
        </p:nvSpPr>
        <p:spPr>
          <a:xfrm>
            <a:off x="8136467" y="3623660"/>
            <a:ext cx="2209801" cy="769441"/>
          </a:xfrm>
          <a:prstGeom prst="rect">
            <a:avLst/>
          </a:prstGeom>
          <a:noFill/>
          <a:ln>
            <a:solidFill>
              <a:srgbClr val="C0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NPK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	: 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DM2260900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: </a:t>
            </a:r>
            <a:r>
              <a:rPr lang="en-US" sz="1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BF43</a:t>
            </a:r>
            <a:endParaRPr kumimoji="0" lang="en-ID" sz="11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14" idx="1"/>
            <a:endCxn id="11" idx="3"/>
          </p:cNvCxnSpPr>
          <p:nvPr/>
        </p:nvCxnSpPr>
        <p:spPr>
          <a:xfrm flipH="1" flipV="1">
            <a:off x="5761566" y="3448050"/>
            <a:ext cx="2374901" cy="5603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0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"/>
          <a:stretch/>
        </p:blipFill>
        <p:spPr>
          <a:xfrm>
            <a:off x="2933804" y="2258766"/>
            <a:ext cx="5485440" cy="3105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0BE8E8-EC1F-A528-2E75-94FB51847F03}"/>
              </a:ext>
            </a:extLst>
          </p:cNvPr>
          <p:cNvCxnSpPr>
            <a:cxnSpLocks/>
          </p:cNvCxnSpPr>
          <p:nvPr/>
        </p:nvCxnSpPr>
        <p:spPr>
          <a:xfrm>
            <a:off x="482600" y="298449"/>
            <a:ext cx="0" cy="6731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96F12E-B538-F3F7-4788-9252D07F560B}"/>
              </a:ext>
            </a:extLst>
          </p:cNvPr>
          <p:cNvSpPr txBox="1"/>
          <p:nvPr/>
        </p:nvSpPr>
        <p:spPr>
          <a:xfrm>
            <a:off x="607330" y="311834"/>
            <a:ext cx="844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RESULT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PROJECT</a:t>
            </a: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2A71EA-EBE5-0F74-B9C0-6A0B41599A23}"/>
              </a:ext>
            </a:extLst>
          </p:cNvPr>
          <p:cNvSpPr/>
          <p:nvPr/>
        </p:nvSpPr>
        <p:spPr>
          <a:xfrm>
            <a:off x="597642" y="1314530"/>
            <a:ext cx="646331" cy="6463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Arial Black" panose="020B0A04020102020204" pitchFamily="34" charset="0"/>
              </a:rPr>
              <a:t>2</a:t>
            </a:r>
            <a:endParaRPr kumimoji="0" lang="en-ID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3D7D3-01B6-F98E-8ED9-C5FE48268D04}"/>
              </a:ext>
            </a:extLst>
          </p:cNvPr>
          <p:cNvSpPr txBox="1"/>
          <p:nvPr/>
        </p:nvSpPr>
        <p:spPr>
          <a:xfrm>
            <a:off x="9099550" y="3415003"/>
            <a:ext cx="21674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Chart Level Stock 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2ADBD-F3C7-DE18-3964-E472359BB299}"/>
              </a:ext>
            </a:extLst>
          </p:cNvPr>
          <p:cNvSpPr txBox="1"/>
          <p:nvPr/>
        </p:nvSpPr>
        <p:spPr>
          <a:xfrm>
            <a:off x="9055100" y="3783895"/>
            <a:ext cx="22098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This chart shows the amount of stock for each part number in the F/G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chutter</a:t>
            </a:r>
            <a:endParaRPr kumimoji="0" lang="en-ID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3869D-F688-59B0-C08B-99765E5999C9}"/>
              </a:ext>
            </a:extLst>
          </p:cNvPr>
          <p:cNvSpPr txBox="1"/>
          <p:nvPr/>
        </p:nvSpPr>
        <p:spPr>
          <a:xfrm>
            <a:off x="1595966" y="1314530"/>
            <a:ext cx="416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</a:t>
            </a:r>
            <a:r>
              <a:rPr lang="en-ID" sz="2400" b="1" noProof="0" dirty="0" smtClean="0">
                <a:solidFill>
                  <a:srgbClr val="002060"/>
                </a:solidFill>
                <a:latin typeface="Calibri" panose="020F0502020204030204"/>
              </a:rPr>
              <a:t>Visualization</a:t>
            </a:r>
            <a:r>
              <a:rPr kumimoji="0" lang="en-ID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Level Stock</a:t>
            </a:r>
            <a:endParaRPr kumimoji="0" lang="en-ID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79520" y="3102990"/>
            <a:ext cx="3070860" cy="1834770"/>
          </a:xfrm>
          <a:prstGeom prst="rect">
            <a:avLst/>
          </a:prstGeom>
          <a:noFill/>
          <a:ln w="3175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577330" y="3553645"/>
            <a:ext cx="252222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30370" y="4710706"/>
            <a:ext cx="424180" cy="88900"/>
          </a:xfrm>
          <a:prstGeom prst="rect">
            <a:avLst/>
          </a:prstGeom>
          <a:noFill/>
          <a:ln w="3175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Rectangle 17"/>
          <p:cNvSpPr/>
          <p:nvPr/>
        </p:nvSpPr>
        <p:spPr>
          <a:xfrm>
            <a:off x="4230370" y="4110599"/>
            <a:ext cx="424180" cy="88900"/>
          </a:xfrm>
          <a:prstGeom prst="rect">
            <a:avLst/>
          </a:prstGeom>
          <a:noFill/>
          <a:ln w="3175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Rectangle 18"/>
          <p:cNvSpPr/>
          <p:nvPr/>
        </p:nvSpPr>
        <p:spPr>
          <a:xfrm>
            <a:off x="4230370" y="3562345"/>
            <a:ext cx="424180" cy="88900"/>
          </a:xfrm>
          <a:prstGeom prst="rect">
            <a:avLst/>
          </a:prstGeom>
          <a:noFill/>
          <a:ln w="3175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Rectangle 19"/>
          <p:cNvSpPr/>
          <p:nvPr/>
        </p:nvSpPr>
        <p:spPr>
          <a:xfrm>
            <a:off x="4230370" y="4567693"/>
            <a:ext cx="424180" cy="88900"/>
          </a:xfrm>
          <a:prstGeom prst="rect">
            <a:avLst/>
          </a:prstGeom>
          <a:noFill/>
          <a:ln w="3175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59050" y="3606795"/>
            <a:ext cx="167132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59050" y="4155049"/>
            <a:ext cx="167132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59050" y="4612143"/>
            <a:ext cx="167132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2"/>
          </p:cNvCxnSpPr>
          <p:nvPr/>
        </p:nvCxnSpPr>
        <p:spPr>
          <a:xfrm flipV="1">
            <a:off x="4442460" y="4799606"/>
            <a:ext cx="0" cy="720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93D7D3-01B6-F98E-8ED9-C5FE48268D04}"/>
              </a:ext>
            </a:extLst>
          </p:cNvPr>
          <p:cNvSpPr txBox="1"/>
          <p:nvPr/>
        </p:nvSpPr>
        <p:spPr>
          <a:xfrm>
            <a:off x="1371602" y="3434593"/>
            <a:ext cx="118744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 Max </a:t>
            </a:r>
            <a:r>
              <a:rPr lang="en-US" sz="105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Qty</a:t>
            </a:r>
            <a:endParaRPr kumimoji="0" lang="en-ID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93D7D3-01B6-F98E-8ED9-C5FE48268D04}"/>
              </a:ext>
            </a:extLst>
          </p:cNvPr>
          <p:cNvSpPr txBox="1"/>
          <p:nvPr/>
        </p:nvSpPr>
        <p:spPr>
          <a:xfrm>
            <a:off x="1752600" y="4030185"/>
            <a:ext cx="8064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QTY Real</a:t>
            </a:r>
            <a:endParaRPr kumimoji="0" lang="en-ID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93D7D3-01B6-F98E-8ED9-C5FE48268D04}"/>
              </a:ext>
            </a:extLst>
          </p:cNvPr>
          <p:cNvSpPr txBox="1"/>
          <p:nvPr/>
        </p:nvSpPr>
        <p:spPr>
          <a:xfrm>
            <a:off x="1371602" y="4475002"/>
            <a:ext cx="118744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 Min </a:t>
            </a:r>
            <a:r>
              <a:rPr lang="en-US" sz="105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Qty</a:t>
            </a:r>
            <a:endParaRPr kumimoji="0" lang="en-ID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3D7D3-01B6-F98E-8ED9-C5FE48268D04}"/>
              </a:ext>
            </a:extLst>
          </p:cNvPr>
          <p:cNvSpPr txBox="1"/>
          <p:nvPr/>
        </p:nvSpPr>
        <p:spPr>
          <a:xfrm>
            <a:off x="3942608" y="5514950"/>
            <a:ext cx="99970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kumimoji="0" lang="en-ID" sz="105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Number</a:t>
            </a:r>
            <a:endParaRPr kumimoji="0" lang="en-ID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93720" y="2799431"/>
            <a:ext cx="424180" cy="88900"/>
          </a:xfrm>
          <a:prstGeom prst="rect">
            <a:avLst/>
          </a:prstGeom>
          <a:noFill/>
          <a:ln w="3175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2" name="Right Brace 41"/>
          <p:cNvSpPr/>
          <p:nvPr/>
        </p:nvSpPr>
        <p:spPr>
          <a:xfrm rot="5400000" flipH="1">
            <a:off x="4129973" y="2978978"/>
            <a:ext cx="45719" cy="383833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152832" y="2102944"/>
            <a:ext cx="0" cy="10498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293D7D3-01B6-F98E-8ED9-C5FE48268D04}"/>
              </a:ext>
            </a:extLst>
          </p:cNvPr>
          <p:cNvSpPr txBox="1"/>
          <p:nvPr/>
        </p:nvSpPr>
        <p:spPr>
          <a:xfrm>
            <a:off x="3073520" y="1831997"/>
            <a:ext cx="215862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By Kanban / Pcs</a:t>
            </a:r>
            <a:endParaRPr kumimoji="0" lang="en-ID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0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97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4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394645" y="118303"/>
            <a:ext cx="4634051" cy="1532596"/>
            <a:chOff x="932615" y="1818923"/>
            <a:chExt cx="5009320" cy="1532596"/>
          </a:xfrm>
        </p:grpSpPr>
        <p:grpSp>
          <p:nvGrpSpPr>
            <p:cNvPr id="6" name="Group 5"/>
            <p:cNvGrpSpPr/>
            <p:nvPr/>
          </p:nvGrpSpPr>
          <p:grpSpPr>
            <a:xfrm>
              <a:off x="932615" y="1818923"/>
              <a:ext cx="5009320" cy="1532596"/>
              <a:chOff x="932615" y="1818923"/>
              <a:chExt cx="5009320" cy="153259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278280" y="1892867"/>
                <a:ext cx="4663655" cy="1282431"/>
              </a:xfrm>
              <a:prstGeom prst="roundRect">
                <a:avLst>
                  <a:gd name="adj" fmla="val 10272"/>
                </a:avLst>
              </a:prstGeom>
              <a:gradFill flip="none" rotWithShape="1">
                <a:gsLst>
                  <a:gs pos="91000">
                    <a:schemeClr val="accent2"/>
                  </a:gs>
                  <a:gs pos="55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  <p:pic>
            <p:nvPicPr>
              <p:cNvPr id="11" name="Picture 10" descr="A group of people standing around a target&#10;&#10;Description automatically generated">
                <a:extLst>
                  <a:ext uri="{FF2B5EF4-FFF2-40B4-BE49-F238E27FC236}">
                    <a16:creationId xmlns:a16="http://schemas.microsoft.com/office/drawing/2014/main" id="{DF3BE90C-3816-3421-3415-75E9E1DEEC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99" t="11217" r="11402" b="10649"/>
              <a:stretch/>
            </p:blipFill>
            <p:spPr>
              <a:xfrm>
                <a:off x="932615" y="1818923"/>
                <a:ext cx="1454637" cy="143689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FC66907-70C7-96B0-FAAE-AC907C2F4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4262" y="2219579"/>
                <a:ext cx="289351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52B9860-F61A-0A2C-F830-1FC942D9CA0F}"/>
                  </a:ext>
                </a:extLst>
              </p:cNvPr>
              <p:cNvGrpSpPr/>
              <p:nvPr/>
            </p:nvGrpSpPr>
            <p:grpSpPr>
              <a:xfrm>
                <a:off x="3267425" y="2196078"/>
                <a:ext cx="1548414" cy="707886"/>
                <a:chOff x="3566905" y="2568168"/>
                <a:chExt cx="1548414" cy="707886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3980448" y="2718327"/>
                  <a:ext cx="11348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Part </a:t>
                  </a:r>
                </a:p>
                <a:p>
                  <a:r>
                    <a:rPr lang="en-US" sz="1000" b="1" dirty="0">
                      <a:solidFill>
                        <a:srgbClr val="FFFF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Shortage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658268B-C277-737F-4F12-2D92452EECC6}"/>
                    </a:ext>
                  </a:extLst>
                </p:cNvPr>
                <p:cNvSpPr txBox="1"/>
                <p:nvPr/>
              </p:nvSpPr>
              <p:spPr>
                <a:xfrm>
                  <a:off x="3566905" y="2568168"/>
                  <a:ext cx="7755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rgbClr val="FF0000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2852064" y="3136075"/>
                <a:ext cx="2457086" cy="215444"/>
              </a:xfrm>
              <a:prstGeom prst="rect">
                <a:avLst/>
              </a:prstGeom>
              <a:noFill/>
              <a:ln w="19050">
                <a:noFill/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509367" y="2755369"/>
                <a:ext cx="3362245" cy="400110"/>
              </a:xfrm>
              <a:prstGeom prst="rect">
                <a:avLst/>
              </a:prstGeom>
              <a:noFill/>
              <a:ln w="19050">
                <a:noFill/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Minimizing stock in the </a:t>
                </a:r>
                <a:r>
                  <a:rPr lang="en-US" sz="1000" b="1" dirty="0" err="1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chutter</a:t>
                </a:r>
                <a:r>
                  <a:rPr lang="en-US" sz="1000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:r>
                  <a:rPr lang="en-US" sz="10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controlling chart.</a:t>
                </a:r>
                <a:r>
                  <a:rPr lang="en-US" sz="1000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Get early information about  level stock.</a:t>
                </a:r>
                <a:endParaRPr lang="en-US" sz="1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481265" y="1892008"/>
              <a:ext cx="3418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r>
                <a:rPr lang="en-US" sz="1600" b="1" dirty="0" smtClean="0">
                  <a:solidFill>
                    <a:srgbClr val="FFFF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Minimum </a:t>
              </a:r>
              <a:r>
                <a:rPr lang="en-US" sz="1600" b="1" dirty="0">
                  <a:solidFill>
                    <a:srgbClr val="FFFF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Level Stock</a:t>
              </a:r>
              <a:r>
                <a: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0588" y="54434"/>
            <a:ext cx="6864827" cy="1008436"/>
            <a:chOff x="618077" y="240190"/>
            <a:chExt cx="6864827" cy="1008436"/>
          </a:xfrm>
        </p:grpSpPr>
        <p:sp>
          <p:nvSpPr>
            <p:cNvPr id="7" name="TextBox 6"/>
            <p:cNvSpPr txBox="1"/>
            <p:nvPr/>
          </p:nvSpPr>
          <p:spPr>
            <a:xfrm>
              <a:off x="633281" y="240190"/>
              <a:ext cx="5066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Minimum </a:t>
              </a:r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Level </a:t>
              </a:r>
              <a:r>
                <a:rPr lang="en-US" sz="2800" dirty="0" smtClean="0">
                  <a:solidFill>
                    <a:srgbClr val="00206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Stock By</a:t>
              </a:r>
              <a:endParaRPr lang="en-US" sz="2800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8077" y="663851"/>
              <a:ext cx="6864827" cy="58477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C000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Smart Inventory System </a:t>
              </a:r>
              <a:endParaRPr lang="en-US" sz="3200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88631" y="1670458"/>
            <a:ext cx="4440065" cy="1615223"/>
            <a:chOff x="1222704" y="3988738"/>
            <a:chExt cx="5249265" cy="1909596"/>
          </a:xfrm>
        </p:grpSpPr>
        <p:sp>
          <p:nvSpPr>
            <p:cNvPr id="39" name="Freeform 38"/>
            <p:cNvSpPr/>
            <p:nvPr/>
          </p:nvSpPr>
          <p:spPr>
            <a:xfrm>
              <a:off x="1251242" y="3988738"/>
              <a:ext cx="1391976" cy="1909596"/>
            </a:xfrm>
            <a:custGeom>
              <a:avLst/>
              <a:gdLst>
                <a:gd name="connsiteX0" fmla="*/ 182443 w 1391976"/>
                <a:gd name="connsiteY0" fmla="*/ 0 h 1776122"/>
                <a:gd name="connsiteX1" fmla="*/ 1096455 w 1391976"/>
                <a:gd name="connsiteY1" fmla="*/ 0 h 1776122"/>
                <a:gd name="connsiteX2" fmla="*/ 1107774 w 1391976"/>
                <a:gd name="connsiteY2" fmla="*/ 12454 h 1776122"/>
                <a:gd name="connsiteX3" fmla="*/ 1391976 w 1391976"/>
                <a:gd name="connsiteY3" fmla="*/ 804124 h 1776122"/>
                <a:gd name="connsiteX4" fmla="*/ 939063 w 1391976"/>
                <a:gd name="connsiteY4" fmla="*/ 1764505 h 1776122"/>
                <a:gd name="connsiteX5" fmla="*/ 923528 w 1391976"/>
                <a:gd name="connsiteY5" fmla="*/ 1776122 h 1776122"/>
                <a:gd name="connsiteX6" fmla="*/ 182443 w 1391976"/>
                <a:gd name="connsiteY6" fmla="*/ 1776122 h 1776122"/>
                <a:gd name="connsiteX7" fmla="*/ 0 w 1391976"/>
                <a:gd name="connsiteY7" fmla="*/ 1593679 h 1776122"/>
                <a:gd name="connsiteX8" fmla="*/ 0 w 1391976"/>
                <a:gd name="connsiteY8" fmla="*/ 182443 h 1776122"/>
                <a:gd name="connsiteX9" fmla="*/ 182443 w 1391976"/>
                <a:gd name="connsiteY9" fmla="*/ 0 h 177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1976" h="1776122">
                  <a:moveTo>
                    <a:pt x="182443" y="0"/>
                  </a:moveTo>
                  <a:lnTo>
                    <a:pt x="1096455" y="0"/>
                  </a:lnTo>
                  <a:lnTo>
                    <a:pt x="1107774" y="12454"/>
                  </a:lnTo>
                  <a:cubicBezTo>
                    <a:pt x="1285321" y="227591"/>
                    <a:pt x="1391976" y="503402"/>
                    <a:pt x="1391976" y="804124"/>
                  </a:cubicBezTo>
                  <a:cubicBezTo>
                    <a:pt x="1391976" y="1190766"/>
                    <a:pt x="1215669" y="1536230"/>
                    <a:pt x="939063" y="1764505"/>
                  </a:cubicBezTo>
                  <a:lnTo>
                    <a:pt x="923528" y="1776122"/>
                  </a:lnTo>
                  <a:lnTo>
                    <a:pt x="182443" y="1776122"/>
                  </a:lnTo>
                  <a:cubicBezTo>
                    <a:pt x="81683" y="1776122"/>
                    <a:pt x="0" y="1694439"/>
                    <a:pt x="0" y="1593679"/>
                  </a:cubicBezTo>
                  <a:lnTo>
                    <a:pt x="0" y="182443"/>
                  </a:lnTo>
                  <a:cubicBezTo>
                    <a:pt x="0" y="81683"/>
                    <a:pt x="81683" y="0"/>
                    <a:pt x="182443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6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2265049" y="3988738"/>
              <a:ext cx="4206920" cy="1909596"/>
            </a:xfrm>
            <a:custGeom>
              <a:avLst/>
              <a:gdLst>
                <a:gd name="connsiteX0" fmla="*/ 172927 w 3359513"/>
                <a:gd name="connsiteY0" fmla="*/ 0 h 1776122"/>
                <a:gd name="connsiteX1" fmla="*/ 3177070 w 3359513"/>
                <a:gd name="connsiteY1" fmla="*/ 0 h 1776122"/>
                <a:gd name="connsiteX2" fmla="*/ 3359513 w 3359513"/>
                <a:gd name="connsiteY2" fmla="*/ 182443 h 1776122"/>
                <a:gd name="connsiteX3" fmla="*/ 3359513 w 3359513"/>
                <a:gd name="connsiteY3" fmla="*/ 1593679 h 1776122"/>
                <a:gd name="connsiteX4" fmla="*/ 3177070 w 3359513"/>
                <a:gd name="connsiteY4" fmla="*/ 1776122 h 1776122"/>
                <a:gd name="connsiteX5" fmla="*/ 0 w 3359513"/>
                <a:gd name="connsiteY5" fmla="*/ 1776122 h 1776122"/>
                <a:gd name="connsiteX6" fmla="*/ 15535 w 3359513"/>
                <a:gd name="connsiteY6" fmla="*/ 1764505 h 1776122"/>
                <a:gd name="connsiteX7" fmla="*/ 468448 w 3359513"/>
                <a:gd name="connsiteY7" fmla="*/ 804124 h 1776122"/>
                <a:gd name="connsiteX8" fmla="*/ 184246 w 3359513"/>
                <a:gd name="connsiteY8" fmla="*/ 12454 h 1776122"/>
                <a:gd name="connsiteX9" fmla="*/ 172927 w 3359513"/>
                <a:gd name="connsiteY9" fmla="*/ 0 h 177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9513" h="1776122">
                  <a:moveTo>
                    <a:pt x="172927" y="0"/>
                  </a:moveTo>
                  <a:lnTo>
                    <a:pt x="3177070" y="0"/>
                  </a:lnTo>
                  <a:cubicBezTo>
                    <a:pt x="3277830" y="0"/>
                    <a:pt x="3359513" y="81683"/>
                    <a:pt x="3359513" y="182443"/>
                  </a:cubicBezTo>
                  <a:lnTo>
                    <a:pt x="3359513" y="1593679"/>
                  </a:lnTo>
                  <a:cubicBezTo>
                    <a:pt x="3359513" y="1694439"/>
                    <a:pt x="3277830" y="1776122"/>
                    <a:pt x="3177070" y="1776122"/>
                  </a:cubicBezTo>
                  <a:lnTo>
                    <a:pt x="0" y="1776122"/>
                  </a:lnTo>
                  <a:lnTo>
                    <a:pt x="15535" y="1764505"/>
                  </a:lnTo>
                  <a:cubicBezTo>
                    <a:pt x="292141" y="1536230"/>
                    <a:pt x="468448" y="1190766"/>
                    <a:pt x="468448" y="804124"/>
                  </a:cubicBezTo>
                  <a:cubicBezTo>
                    <a:pt x="468448" y="503402"/>
                    <a:pt x="361793" y="227591"/>
                    <a:pt x="184246" y="12454"/>
                  </a:cubicBezTo>
                  <a:lnTo>
                    <a:pt x="172927" y="0"/>
                  </a:lnTo>
                  <a:close/>
                </a:path>
              </a:pathLst>
            </a:custGeom>
            <a:gradFill>
              <a:gsLst>
                <a:gs pos="82000">
                  <a:schemeClr val="accent4">
                    <a:lumMod val="50000"/>
                  </a:schemeClr>
                </a:gs>
                <a:gs pos="32000">
                  <a:schemeClr val="accent4">
                    <a:lumMod val="75000"/>
                    <a:alpha val="48000"/>
                  </a:schemeClr>
                </a:gs>
              </a:gsLst>
              <a:lin ang="2700000" scaled="1"/>
            </a:gradFill>
            <a:ln>
              <a:solidFill>
                <a:schemeClr val="accent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22704" y="4976413"/>
              <a:ext cx="1326906" cy="363869"/>
            </a:xfrm>
            <a:prstGeom prst="rect">
              <a:avLst/>
            </a:prstGeom>
            <a:noFill/>
            <a:ln w="19050"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>
                  <a:solidFill>
                    <a:srgbClr val="FFFF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Purpose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2526477" y="4700544"/>
              <a:ext cx="2520267" cy="322633"/>
              <a:chOff x="2526477" y="4776736"/>
              <a:chExt cx="2520267" cy="32263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Oval 41"/>
              <p:cNvSpPr/>
              <p:nvPr/>
            </p:nvSpPr>
            <p:spPr>
              <a:xfrm>
                <a:off x="2526477" y="4776736"/>
                <a:ext cx="300082" cy="322633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sz="1200" dirty="0" smtClean="0">
                    <a:solidFill>
                      <a:schemeClr val="bg2"/>
                    </a:solidFill>
                    <a:latin typeface="Arial Black" panose="020B0A04020102020204" pitchFamily="34" charset="0"/>
                  </a:rPr>
                  <a:t>2</a:t>
                </a:r>
                <a:endParaRPr kumimoji="1" lang="en-US" sz="1600" dirty="0">
                  <a:solidFill>
                    <a:schemeClr val="bg2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1" name="Pentagon 80"/>
              <p:cNvSpPr/>
              <p:nvPr/>
            </p:nvSpPr>
            <p:spPr>
              <a:xfrm rot="10800000">
                <a:off x="2772364" y="4854866"/>
                <a:ext cx="2274380" cy="180861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sz="160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365472" y="5311939"/>
              <a:ext cx="3269039" cy="322633"/>
              <a:chOff x="2439282" y="5366702"/>
              <a:chExt cx="2857589" cy="32263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Oval 42"/>
              <p:cNvSpPr/>
              <p:nvPr/>
            </p:nvSpPr>
            <p:spPr>
              <a:xfrm>
                <a:off x="2439282" y="5366702"/>
                <a:ext cx="300082" cy="322633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sz="1200" dirty="0" smtClean="0">
                    <a:solidFill>
                      <a:schemeClr val="bg2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3</a:t>
                </a:r>
                <a:endParaRPr kumimoji="1" lang="en-US" sz="1600" dirty="0">
                  <a:solidFill>
                    <a:schemeClr val="bg2"/>
                  </a:solidFill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Pentagon 81"/>
              <p:cNvSpPr/>
              <p:nvPr/>
            </p:nvSpPr>
            <p:spPr>
              <a:xfrm rot="10800000">
                <a:off x="2698694" y="5434267"/>
                <a:ext cx="2598177" cy="173238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sz="16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775915" y="5390680"/>
                <a:ext cx="2420059" cy="254708"/>
              </a:xfrm>
              <a:prstGeom prst="rect">
                <a:avLst/>
              </a:prstGeom>
              <a:noFill/>
              <a:ln w="19050">
                <a:noFill/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Digitalize Stock Out Form, and Level Stock</a:t>
                </a:r>
                <a:endPara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2373393" y="4081962"/>
              <a:ext cx="3107106" cy="322633"/>
              <a:chOff x="2451317" y="4177441"/>
              <a:chExt cx="3107106" cy="32263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Oval 40"/>
              <p:cNvSpPr/>
              <p:nvPr/>
            </p:nvSpPr>
            <p:spPr>
              <a:xfrm>
                <a:off x="2451317" y="4177441"/>
                <a:ext cx="300082" cy="322633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sz="1200" dirty="0" smtClean="0">
                    <a:solidFill>
                      <a:schemeClr val="bg2"/>
                    </a:solidFill>
                    <a:latin typeface="Arial Black" panose="020B0A04020102020204" pitchFamily="34" charset="0"/>
                  </a:rPr>
                  <a:t>1</a:t>
                </a:r>
                <a:endParaRPr kumimoji="1" lang="en-US" sz="1600" dirty="0">
                  <a:solidFill>
                    <a:schemeClr val="bg2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0" name="Pentagon 79"/>
              <p:cNvSpPr/>
              <p:nvPr/>
            </p:nvSpPr>
            <p:spPr>
              <a:xfrm rot="10800000">
                <a:off x="2697461" y="4251291"/>
                <a:ext cx="2860962" cy="180861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sz="16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790107" y="4195589"/>
                <a:ext cx="2768316" cy="254708"/>
              </a:xfrm>
              <a:prstGeom prst="rect">
                <a:avLst/>
              </a:prstGeom>
              <a:noFill/>
              <a:ln w="19050">
                <a:noFill/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Visualize </a:t>
                </a:r>
                <a:r>
                  <a:rPr lang="en-US" sz="8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&amp; Integrate </a:t>
                </a:r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 E-Kanban 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2768598" y="4327869"/>
              <a:ext cx="2935911" cy="363869"/>
            </a:xfrm>
            <a:prstGeom prst="rect">
              <a:avLst/>
            </a:prstGeom>
            <a:noFill/>
            <a:ln w="19050"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Using a web system </a:t>
              </a:r>
              <a:r>
                <a:rPr lang="en-US" sz="700" b="1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 display the amount of stock </a:t>
              </a:r>
              <a:r>
                <a:rPr lang="en-US" sz="7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 the </a:t>
              </a:r>
              <a:r>
                <a:rPr lang="en-US" sz="700" b="1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chutter</a:t>
              </a:r>
              <a:r>
                <a:rPr lang="en-US" sz="7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 Using E-Kanban for controlling stock out 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832317" y="5533449"/>
              <a:ext cx="2706881" cy="363869"/>
            </a:xfrm>
            <a:prstGeom prst="rect">
              <a:avLst/>
            </a:prstGeom>
            <a:noFill/>
            <a:ln w="19050"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Changing Working </a:t>
              </a:r>
              <a:r>
                <a:rPr lang="en-US" sz="7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style to </a:t>
              </a:r>
              <a:r>
                <a:rPr lang="en-US" sz="700" b="1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digital</a:t>
              </a:r>
              <a:r>
                <a:rPr lang="en-US" sz="7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to improve </a:t>
              </a:r>
              <a:r>
                <a:rPr lang="en-US" sz="7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accuracy in data logging and reduce cycle time</a:t>
              </a:r>
              <a:endParaRPr lang="en-US" sz="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956" y="4372925"/>
              <a:ext cx="620620" cy="62061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4" name="TextBox 73"/>
            <p:cNvSpPr txBox="1"/>
            <p:nvPr/>
          </p:nvSpPr>
          <p:spPr>
            <a:xfrm>
              <a:off x="2833630" y="5028961"/>
              <a:ext cx="3022125" cy="236515"/>
            </a:xfrm>
            <a:prstGeom prst="rect">
              <a:avLst/>
            </a:prstGeom>
            <a:noFill/>
            <a:ln w="19050"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endParaRPr lang="en-US" sz="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2908" y="1124672"/>
            <a:ext cx="5672833" cy="1803928"/>
            <a:chOff x="5925587" y="1926894"/>
            <a:chExt cx="5690482" cy="1809540"/>
          </a:xfrm>
        </p:grpSpPr>
        <p:grpSp>
          <p:nvGrpSpPr>
            <p:cNvPr id="2" name="Group 1"/>
            <p:cNvGrpSpPr/>
            <p:nvPr/>
          </p:nvGrpSpPr>
          <p:grpSpPr>
            <a:xfrm>
              <a:off x="6209144" y="1926894"/>
              <a:ext cx="5406925" cy="1809540"/>
              <a:chOff x="6209144" y="1926894"/>
              <a:chExt cx="5406925" cy="180954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209144" y="1926894"/>
                <a:ext cx="5406925" cy="1759583"/>
              </a:xfrm>
              <a:prstGeom prst="roundRect">
                <a:avLst>
                  <a:gd name="adj" fmla="val 10272"/>
                </a:avLst>
              </a:prstGeom>
              <a:gradFill>
                <a:gsLst>
                  <a:gs pos="100000">
                    <a:schemeClr val="accent4">
                      <a:lumMod val="5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2700000" scaled="1"/>
              </a:gradFill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467078" y="2360039"/>
                <a:ext cx="1384226" cy="432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</a:t>
                </a:r>
                <a:r>
                  <a:rPr lang="en-US" sz="11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Mieruka</a:t>
                </a:r>
                <a:r>
                  <a:rPr lang="en-U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Stock at </a:t>
                </a:r>
                <a:r>
                  <a:rPr lang="en-US" sz="11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Chutter</a:t>
                </a:r>
                <a:endPara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989827" y="3165276"/>
                <a:ext cx="1776689" cy="432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Shortage Because </a:t>
                </a:r>
                <a:r>
                  <a:rPr lang="en-U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dditional Schedule</a:t>
                </a:r>
                <a:endPara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806287" y="2383108"/>
                <a:ext cx="1603498" cy="4308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Manual Data Logging = </a:t>
                </a:r>
                <a:r>
                  <a:rPr lang="en-US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Long Cycle Time</a:t>
                </a:r>
                <a:endPara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453373" y="2880949"/>
                <a:ext cx="5074651" cy="193212"/>
                <a:chOff x="6482150" y="2837134"/>
                <a:chExt cx="5074651" cy="193212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5E5CA0D-4FD2-96DC-34C3-F737C0ACEB41}"/>
                    </a:ext>
                  </a:extLst>
                </p:cNvPr>
                <p:cNvCxnSpPr/>
                <p:nvPr/>
              </p:nvCxnSpPr>
              <p:spPr>
                <a:xfrm>
                  <a:off x="6598156" y="2958928"/>
                  <a:ext cx="4871782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7037800" y="2844961"/>
                  <a:ext cx="172864" cy="1728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sz="1000" dirty="0" smtClean="0">
                      <a:solidFill>
                        <a:srgbClr val="FF0000"/>
                      </a:solidFill>
                      <a:latin typeface="Arial Black" panose="020B0A04020102020204" pitchFamily="34" charset="0"/>
                    </a:rPr>
                    <a:t>1</a:t>
                  </a:r>
                  <a:endParaRPr kumimoji="1" lang="en-US" dirty="0">
                    <a:solidFill>
                      <a:srgbClr val="FF0000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8736365" y="2853521"/>
                  <a:ext cx="172864" cy="1728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sz="1000" dirty="0" smtClean="0">
                      <a:solidFill>
                        <a:srgbClr val="FF0000"/>
                      </a:solidFill>
                      <a:latin typeface="Arial Black" panose="020B0A04020102020204" pitchFamily="34" charset="0"/>
                    </a:rPr>
                    <a:t>2</a:t>
                  </a:r>
                  <a:endParaRPr kumimoji="1" lang="en-US" sz="1000" dirty="0">
                    <a:solidFill>
                      <a:srgbClr val="FF0000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0605384" y="2837134"/>
                  <a:ext cx="172864" cy="1728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sz="1000" dirty="0" smtClean="0">
                      <a:solidFill>
                        <a:srgbClr val="FF0000"/>
                      </a:solidFill>
                      <a:latin typeface="Arial Black" panose="020B0A04020102020204" pitchFamily="34" charset="0"/>
                    </a:rPr>
                    <a:t>3</a:t>
                  </a:r>
                  <a:endParaRPr kumimoji="1" lang="en-US" dirty="0">
                    <a:solidFill>
                      <a:srgbClr val="FF0000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4" name="Diamond 53"/>
                <p:cNvSpPr/>
                <p:nvPr/>
              </p:nvSpPr>
              <p:spPr>
                <a:xfrm>
                  <a:off x="6482150" y="2854183"/>
                  <a:ext cx="145853" cy="145853"/>
                </a:xfrm>
                <a:prstGeom prst="diamond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/>
                </a:p>
              </p:txBody>
            </p:sp>
            <p:sp>
              <p:nvSpPr>
                <p:cNvPr id="57" name="Diamond 56"/>
                <p:cNvSpPr/>
                <p:nvPr/>
              </p:nvSpPr>
              <p:spPr>
                <a:xfrm>
                  <a:off x="11410948" y="2884493"/>
                  <a:ext cx="145853" cy="145853"/>
                </a:xfrm>
                <a:prstGeom prst="diamond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6377604" y="3077223"/>
                <a:ext cx="1553489" cy="586594"/>
              </a:xfrm>
              <a:prstGeom prst="rect">
                <a:avLst/>
              </a:prstGeom>
              <a:noFill/>
              <a:ln w="19050">
                <a:noFill/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There is </a:t>
                </a:r>
                <a:r>
                  <a:rPr lang="en-US" sz="800" b="1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 visualization </a:t>
                </a:r>
                <a:r>
                  <a:rPr lang="en-US" sz="8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the number of </a:t>
                </a:r>
                <a:r>
                  <a:rPr lang="en-US" sz="800" b="1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stock</a:t>
                </a:r>
                <a:r>
                  <a:rPr lang="en-US" sz="8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parts on the F/G </a:t>
                </a:r>
                <a:r>
                  <a:rPr lang="en-US" sz="800" b="1" dirty="0" err="1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chutter</a:t>
                </a:r>
                <a:r>
                  <a:rPr lang="en-US" sz="800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And</a:t>
                </a:r>
                <a:r>
                  <a:rPr lang="en-US" sz="8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E-Kanban not use</a:t>
                </a:r>
                <a:r>
                  <a:rPr lang="en-US" sz="800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control stock.</a:t>
                </a:r>
                <a:endParaRPr lang="en-US" sz="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868789" y="2268795"/>
                <a:ext cx="1945300" cy="586594"/>
              </a:xfrm>
              <a:prstGeom prst="rect">
                <a:avLst/>
              </a:prstGeom>
              <a:noFill/>
              <a:ln w="19050">
                <a:noFill/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 day = </a:t>
                </a:r>
                <a:r>
                  <a:rPr lang="en-US" sz="800" b="1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3-4</a:t>
                </a:r>
                <a:r>
                  <a:rPr lang="en-US" sz="8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800" b="1" dirty="0" err="1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dandori</a:t>
                </a:r>
                <a:endParaRPr lang="en-US" sz="800" b="1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Loss time = </a:t>
                </a:r>
                <a:r>
                  <a:rPr lang="en-US" sz="800" b="1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10-20 minutes</a:t>
                </a:r>
              </a:p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ROP = </a:t>
                </a:r>
                <a:r>
                  <a:rPr lang="en-US" sz="8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65% </a:t>
                </a:r>
                <a:r>
                  <a:rPr lang="en-US" sz="800" b="1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– </a:t>
                </a:r>
                <a:r>
                  <a:rPr lang="en-US" sz="8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75%</a:t>
                </a:r>
                <a:endParaRPr lang="en-US" sz="800" b="1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Because there is no stock, </a:t>
                </a:r>
                <a:r>
                  <a:rPr lang="en-US" sz="800" b="1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often </a:t>
                </a:r>
                <a:r>
                  <a:rPr lang="en-US" sz="800" b="1" dirty="0" err="1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dandori</a:t>
                </a:r>
                <a:endParaRPr lang="en-US" sz="800" b="1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724916" y="3026346"/>
                <a:ext cx="1827323" cy="710088"/>
              </a:xfrm>
              <a:prstGeom prst="rect">
                <a:avLst/>
              </a:prstGeom>
              <a:noFill/>
              <a:ln w="19050">
                <a:noFill/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Stock Out Manual filling and not controlling</a:t>
                </a:r>
              </a:p>
              <a:p>
                <a:pPr algn="ctr"/>
                <a:r>
                  <a:rPr lang="en-US" sz="8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 Fill </a:t>
                </a:r>
                <a:r>
                  <a:rPr lang="en-US" sz="800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sz="8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 Second (Loss Time)</a:t>
                </a:r>
              </a:p>
              <a:p>
                <a:pPr algn="ctr"/>
                <a:r>
                  <a:rPr lang="en-US" sz="8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 Day = 8 Fill = 8 X 30 = 240 Second (Loss Time)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925587" y="1955911"/>
              <a:ext cx="2882979" cy="338554"/>
            </a:xfrm>
            <a:prstGeom prst="rect">
              <a:avLst/>
            </a:prstGeom>
            <a:noFill/>
            <a:ln w="19050"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solidFill>
                    <a:srgbClr val="FFFF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Current Condition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1903" y="3242267"/>
            <a:ext cx="5541868" cy="1857041"/>
            <a:chOff x="6118567" y="3923910"/>
            <a:chExt cx="5820766" cy="1950498"/>
          </a:xfrm>
        </p:grpSpPr>
        <p:sp>
          <p:nvSpPr>
            <p:cNvPr id="20" name="Rounded Rectangle 19"/>
            <p:cNvSpPr/>
            <p:nvPr/>
          </p:nvSpPr>
          <p:spPr>
            <a:xfrm>
              <a:off x="10261347" y="3992421"/>
              <a:ext cx="1627705" cy="898009"/>
            </a:xfrm>
            <a:prstGeom prst="roundRect">
              <a:avLst>
                <a:gd name="adj" fmla="val 10272"/>
              </a:avLst>
            </a:prstGeom>
            <a:gradFill flip="none" rotWithShape="1">
              <a:gsLst>
                <a:gs pos="96000">
                  <a:schemeClr val="accent5">
                    <a:lumMod val="50000"/>
                  </a:schemeClr>
                </a:gs>
                <a:gs pos="0">
                  <a:schemeClr val="accent5"/>
                </a:gs>
              </a:gsLst>
              <a:lin ang="54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7951178" y="4961759"/>
              <a:ext cx="2160045" cy="912649"/>
            </a:xfrm>
            <a:prstGeom prst="roundRect">
              <a:avLst>
                <a:gd name="adj" fmla="val 10272"/>
              </a:avLst>
            </a:prstGeom>
            <a:gradFill>
              <a:gsLst>
                <a:gs pos="96000">
                  <a:schemeClr val="accent4">
                    <a:lumMod val="75000"/>
                  </a:schemeClr>
                </a:gs>
                <a:gs pos="0">
                  <a:schemeClr val="accent5">
                    <a:lumMod val="50000"/>
                  </a:schemeClr>
                </a:gs>
              </a:gsLst>
              <a:lin ang="2700000" scaled="1"/>
            </a:gra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953997" y="3985848"/>
              <a:ext cx="2157227" cy="911059"/>
            </a:xfrm>
            <a:prstGeom prst="roundRect">
              <a:avLst>
                <a:gd name="adj" fmla="val 10272"/>
              </a:avLst>
            </a:prstGeom>
            <a:gradFill flip="none" rotWithShape="1">
              <a:gsLst>
                <a:gs pos="96000">
                  <a:schemeClr val="accent4">
                    <a:lumMod val="75000"/>
                  </a:schemeClr>
                </a:gs>
                <a:gs pos="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197831" y="3988738"/>
              <a:ext cx="1525965" cy="1885669"/>
            </a:xfrm>
            <a:prstGeom prst="roundRect">
              <a:avLst>
                <a:gd name="adj" fmla="val 10272"/>
              </a:avLst>
            </a:prstGeom>
            <a:gradFill flip="none" rotWithShape="1">
              <a:gsLst>
                <a:gs pos="96000">
                  <a:schemeClr val="accent5">
                    <a:lumMod val="50000"/>
                  </a:schemeClr>
                </a:gs>
                <a:gs pos="0">
                  <a:schemeClr val="accent5"/>
                </a:gs>
              </a:gsLst>
              <a:lin ang="162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03152" y="4050144"/>
              <a:ext cx="1483787" cy="581878"/>
            </a:xfrm>
            <a:prstGeom prst="rect">
              <a:avLst/>
            </a:prstGeom>
            <a:noFill/>
            <a:ln w="19050"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Visualize Data </a:t>
              </a:r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stock at </a:t>
              </a:r>
              <a:r>
                <a:rPr lang="en-US" sz="10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chutter</a:t>
              </a:r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F/g </a:t>
              </a:r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website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45898" y="4080538"/>
              <a:ext cx="1219189" cy="581878"/>
            </a:xfrm>
            <a:prstGeom prst="rect">
              <a:avLst/>
            </a:prstGeom>
            <a:noFill/>
            <a:ln w="19050"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Integrate </a:t>
              </a:r>
              <a:r>
                <a:rPr lang="en-US" sz="10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Scanner </a:t>
              </a:r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 for stock in </a:t>
              </a:r>
              <a:r>
                <a:rPr lang="en-US" sz="10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qty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Picture 45" descr="A person standing next to a chart&#10;&#10;Description automatically generated">
              <a:extLst>
                <a:ext uri="{FF2B5EF4-FFF2-40B4-BE49-F238E27FC236}">
                  <a16:creationId xmlns:a16="http://schemas.microsoft.com/office/drawing/2014/main" id="{53B745A4-EB0E-80FE-CD5C-99B8CD8F4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77542" y1="24166" x2="77542" y2="29773"/>
                          <a14:foregroundMark x1="67560" y1="34446" x2="57209" y2="51135"/>
                          <a14:foregroundMark x1="25693" y1="15487" x2="31701" y2="19493"/>
                          <a14:foregroundMark x1="26248" y1="29239" x2="36599" y2="27370"/>
                          <a14:foregroundMark x1="21534" y1="26435" x2="28096" y2="26435"/>
                          <a14:foregroundMark x1="15250" y1="19493" x2="15342" y2="33912"/>
                          <a14:foregroundMark x1="15527" y1="33244" x2="31423" y2="34446"/>
                          <a14:foregroundMark x1="36876" y1="15888" x2="36969" y2="32176"/>
                          <a14:foregroundMark x1="35675" y1="35247" x2="22458" y2="35381"/>
                          <a14:foregroundMark x1="25878" y1="18959" x2="37523" y2="20961"/>
                          <a14:foregroundMark x1="34935" y1="13752" x2="20055" y2="15354"/>
                          <a14:foregroundMark x1="12847" y1="12817" x2="13494" y2="32710"/>
                          <a14:foregroundMark x1="17098" y1="13485" x2="20148" y2="26168"/>
                          <a14:foregroundMark x1="12569" y1="32310" x2="13863" y2="37917"/>
                          <a14:foregroundMark x1="18669" y1="37784" x2="39464" y2="38718"/>
                          <a14:foregroundMark x1="41035" y1="17223" x2="41035" y2="36716"/>
                          <a14:foregroundMark x1="53697" y1="39252" x2="55083" y2="60481"/>
                          <a14:foregroundMark x1="54621" y1="38852" x2="66266" y2="40320"/>
                          <a14:foregroundMark x1="68022" y1="39786" x2="68299" y2="56075"/>
                          <a14:foregroundMark x1="69039" y1="39119" x2="69316" y2="60748"/>
                          <a14:foregroundMark x1="52218" y1="40854" x2="53882" y2="65554"/>
                          <a14:foregroundMark x1="54436" y1="64219" x2="68299" y2="63952"/>
                          <a14:foregroundMark x1="53142" y1="58211" x2="57486" y2="60481"/>
                          <a14:foregroundMark x1="66451" y1="35247" x2="64787" y2="37784"/>
                          <a14:foregroundMark x1="76248" y1="27637" x2="77063" y2="30899"/>
                          <a14:foregroundMark x1="83641" y1="54072" x2="84196" y2="57810"/>
                          <a14:foregroundMark x1="42514" y1="15754" x2="42884" y2="40854"/>
                          <a14:foregroundMark x1="35675" y1="63551" x2="35952" y2="79172"/>
                          <a14:foregroundMark x1="26063" y1="61148" x2="27726" y2="82510"/>
                          <a14:foregroundMark x1="26895" y1="59146" x2="42421" y2="61682"/>
                          <a14:foregroundMark x1="25139" y1="58478" x2="25508" y2="82377"/>
                          <a14:foregroundMark x1="29760" y1="70494" x2="32717" y2="84513"/>
                          <a14:foregroundMark x1="36044" y1="68892" x2="38909" y2="82109"/>
                          <a14:foregroundMark x1="40296" y1="71162" x2="29390" y2="78371"/>
                          <a14:foregroundMark x1="57671" y1="53805" x2="57301" y2="64753"/>
                          <a14:foregroundMark x1="84473" y1="85314" x2="84473" y2="85314"/>
                          <a14:foregroundMark x1="83826" y1="82911" x2="84750" y2="84379"/>
                          <a14:foregroundMark x1="77172" y1="87984" x2="78558" y2="88117"/>
                          <a14:backgroundMark x1="76617" y1="31776" x2="77911" y2="321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5" t="6693" r="9152" b="6499"/>
            <a:stretch/>
          </p:blipFill>
          <p:spPr>
            <a:xfrm>
              <a:off x="6242965" y="4670749"/>
              <a:ext cx="1435695" cy="105787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7933517" y="5074901"/>
              <a:ext cx="1468681" cy="581878"/>
            </a:xfrm>
            <a:prstGeom prst="rect">
              <a:avLst/>
            </a:prstGeom>
            <a:noFill/>
            <a:ln w="19050"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Integrate Scanner </a:t>
              </a:r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stock out  </a:t>
              </a:r>
              <a:r>
                <a:rPr lang="en-US" sz="10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realtime</a:t>
              </a:r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292117" y="4000030"/>
              <a:ext cx="1647216" cy="1066777"/>
            </a:xfrm>
            <a:prstGeom prst="rect">
              <a:avLst/>
            </a:prstGeom>
            <a:noFill/>
            <a:ln w="19050"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Notification </a:t>
              </a:r>
              <a:r>
                <a:rPr lang="en-US" sz="10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Priority part</a:t>
              </a:r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based on </a:t>
              </a:r>
              <a:r>
                <a:rPr lang="en-US" sz="10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assy</a:t>
              </a:r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line needed</a:t>
              </a:r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</a:t>
              </a:r>
              <a:r>
                <a:rPr lang="en-US" sz="10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Warning </a:t>
              </a:r>
              <a:r>
                <a:rPr lang="en-US" sz="10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earlier when part will shortage 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2917" y="4012762"/>
              <a:ext cx="1137571" cy="8776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6678" y="5134423"/>
              <a:ext cx="859518" cy="65401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953" y="5043227"/>
              <a:ext cx="176544" cy="176544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7497" y="4100670"/>
              <a:ext cx="176544" cy="176544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450" y="3923910"/>
              <a:ext cx="188717" cy="18871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108" y="4910169"/>
              <a:ext cx="192059" cy="1920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1455" y="3926879"/>
              <a:ext cx="181325" cy="1813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567" y="3923910"/>
              <a:ext cx="181235" cy="18123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4" name="Rounded Rectangle 113"/>
            <p:cNvSpPr/>
            <p:nvPr/>
          </p:nvSpPr>
          <p:spPr>
            <a:xfrm>
              <a:off x="10261347" y="4976413"/>
              <a:ext cx="1627705" cy="897994"/>
            </a:xfrm>
            <a:prstGeom prst="roundRect">
              <a:avLst>
                <a:gd name="adj" fmla="val 10272"/>
              </a:avLst>
            </a:prstGeom>
            <a:gradFill flip="none" rotWithShape="1">
              <a:gsLst>
                <a:gs pos="96000">
                  <a:schemeClr val="accent5">
                    <a:lumMod val="50000"/>
                  </a:schemeClr>
                </a:gs>
                <a:gs pos="0">
                  <a:schemeClr val="accent5"/>
                </a:gs>
              </a:gsLst>
              <a:lin ang="54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246620" y="5042637"/>
              <a:ext cx="1158377" cy="743511"/>
            </a:xfrm>
            <a:prstGeom prst="rect">
              <a:avLst/>
            </a:prstGeom>
            <a:noFill/>
            <a:ln w="19050"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QR Code </a:t>
              </a:r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system Stock In and Stock out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122" y="4930152"/>
              <a:ext cx="168889" cy="168889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7000" b="100000" l="1350" r="93800">
                          <a14:foregroundMark x1="60150" y1="40550" x2="54000" y2="53250"/>
                          <a14:foregroundMark x1="60800" y1="40350" x2="53000" y2="40350"/>
                          <a14:foregroundMark x1="60250" y1="29000" x2="28150" y2="39550"/>
                          <a14:foregroundMark x1="50450" y1="42350" x2="55700" y2="71000"/>
                          <a14:foregroundMark x1="63000" y1="53250" x2="64000" y2="67700"/>
                          <a14:foregroundMark x1="43550" y1="52550" x2="46450" y2="73700"/>
                          <a14:foregroundMark x1="54900" y1="41450" x2="42700" y2="43250"/>
                          <a14:foregroundMark x1="38800" y1="41350" x2="24800" y2="52800"/>
                          <a14:foregroundMark x1="38350" y1="39350" x2="32800" y2="48350"/>
                          <a14:foregroundMark x1="36000" y1="42450" x2="27450" y2="54450"/>
                          <a14:foregroundMark x1="39150" y1="39900" x2="32700" y2="52450"/>
                          <a14:foregroundMark x1="39350" y1="45700" x2="25450" y2="59900"/>
                          <a14:foregroundMark x1="48350" y1="44800" x2="46000" y2="57700"/>
                          <a14:foregroundMark x1="46700" y1="46250" x2="48550" y2="57000"/>
                          <a14:foregroundMark x1="59800" y1="48800" x2="59700" y2="56250"/>
                          <a14:foregroundMark x1="62000" y1="50550" x2="60150" y2="56250"/>
                          <a14:foregroundMark x1="61150" y1="42350" x2="60700" y2="46250"/>
                          <a14:foregroundMark x1="61250" y1="44250" x2="61150" y2="46550"/>
                          <a14:foregroundMark x1="51700" y1="44150" x2="53800" y2="475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1221" y="5109799"/>
              <a:ext cx="631222" cy="63122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2" name="Group 141"/>
          <p:cNvGrpSpPr/>
          <p:nvPr/>
        </p:nvGrpSpPr>
        <p:grpSpPr>
          <a:xfrm>
            <a:off x="6406768" y="3469568"/>
            <a:ext cx="4582868" cy="1578525"/>
            <a:chOff x="7653854" y="3346879"/>
            <a:chExt cx="4582868" cy="1578525"/>
          </a:xfrm>
        </p:grpSpPr>
        <p:sp>
          <p:nvSpPr>
            <p:cNvPr id="59" name="Oval 58"/>
            <p:cNvSpPr/>
            <p:nvPr/>
          </p:nvSpPr>
          <p:spPr>
            <a:xfrm>
              <a:off x="7653854" y="3534876"/>
              <a:ext cx="1234366" cy="1234366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100" b="1" u="sng" dirty="0" smtClean="0">
                  <a:solidFill>
                    <a:srgbClr val="FFFF00"/>
                  </a:solidFill>
                  <a:latin typeface="Arial Black" panose="020B0A04020102020204" pitchFamily="34" charset="0"/>
                </a:rPr>
                <a:t>Benefits</a:t>
              </a:r>
              <a:endParaRPr kumimoji="1" lang="en-US" sz="700" b="1" u="sng" dirty="0">
                <a:solidFill>
                  <a:srgbClr val="FFFF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8963493" y="3725567"/>
              <a:ext cx="212208" cy="410539"/>
            </a:xfrm>
            <a:prstGeom prst="parallelogram">
              <a:avLst>
                <a:gd name="adj" fmla="val 97977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176438" y="3346879"/>
              <a:ext cx="110895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Increase Productivity</a:t>
              </a:r>
              <a:endParaRPr lang="en-US" sz="1100" b="1" dirty="0">
                <a:latin typeface="Arial Black" panose="020B0A040201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171188" y="3678495"/>
              <a:ext cx="1220675" cy="461665"/>
            </a:xfrm>
            <a:prstGeom prst="rect">
              <a:avLst/>
            </a:prstGeom>
            <a:noFill/>
            <a:ln w="19050"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Reduce Cycle time with </a:t>
              </a:r>
              <a:r>
                <a:rPr lang="en-US" sz="8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streamline the work process </a:t>
              </a:r>
              <a:endParaRPr lang="en-US" sz="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227006" y="4340629"/>
              <a:ext cx="7217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solidFill>
                    <a:schemeClr val="bg1"/>
                  </a:solidFill>
                </a:rPr>
                <a:t>Manual  Stock In Out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456350" y="3867788"/>
              <a:ext cx="72177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Double Job</a:t>
              </a:r>
              <a:endParaRPr lang="en-US" sz="5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211131" y="3858771"/>
              <a:ext cx="102559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One job for the same result </a:t>
              </a:r>
              <a:endParaRPr lang="en-US" sz="5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456350" y="3969905"/>
              <a:ext cx="72177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 Second </a:t>
              </a:r>
              <a:endParaRPr lang="en-US" sz="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0358334" y="3479288"/>
              <a:ext cx="789025" cy="13158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302428" y="3454616"/>
              <a:ext cx="9457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  Stock In</a:t>
              </a:r>
              <a:endParaRPr lang="en-US" sz="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10364852" y="3688999"/>
              <a:ext cx="782507" cy="1451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11389172" y="3592704"/>
              <a:ext cx="655463" cy="1323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363038" y="3966248"/>
              <a:ext cx="72177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 Second</a:t>
              </a:r>
              <a:endParaRPr lang="en-US" sz="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ight Brace 75"/>
            <p:cNvSpPr/>
            <p:nvPr/>
          </p:nvSpPr>
          <p:spPr>
            <a:xfrm>
              <a:off x="11211731" y="3542816"/>
              <a:ext cx="82245" cy="236669"/>
            </a:xfrm>
            <a:prstGeom prst="rightBrac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11248165" y="3919969"/>
              <a:ext cx="0" cy="15388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Parallelogram 127"/>
            <p:cNvSpPr/>
            <p:nvPr/>
          </p:nvSpPr>
          <p:spPr>
            <a:xfrm flipH="1">
              <a:off x="9410056" y="4151106"/>
              <a:ext cx="208859" cy="404059"/>
            </a:xfrm>
            <a:prstGeom prst="parallelogram">
              <a:avLst>
                <a:gd name="adj" fmla="val 97977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690389" y="4247394"/>
              <a:ext cx="163023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Prevent Part Shortage</a:t>
              </a:r>
              <a:endParaRPr lang="en-US" sz="1100" b="1" dirty="0">
                <a:latin typeface="Arial Black" panose="020B0A04020102020204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9675715" y="4586850"/>
              <a:ext cx="1351895" cy="338554"/>
            </a:xfrm>
            <a:prstGeom prst="rect">
              <a:avLst/>
            </a:prstGeom>
            <a:noFill/>
            <a:ln w="19050"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Get </a:t>
              </a:r>
              <a:r>
                <a:rPr lang="en-US" sz="800" b="1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early notification </a:t>
              </a:r>
              <a:r>
                <a:rPr lang="en-US" sz="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level stock in </a:t>
              </a:r>
              <a:r>
                <a:rPr lang="en-US" sz="8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chutter</a:t>
              </a:r>
              <a:r>
                <a:rPr lang="en-US" sz="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endParaRPr lang="en-US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Diamond 130"/>
            <p:cNvSpPr/>
            <p:nvPr/>
          </p:nvSpPr>
          <p:spPr>
            <a:xfrm>
              <a:off x="11952069" y="4092697"/>
              <a:ext cx="118723" cy="118723"/>
            </a:xfrm>
            <a:prstGeom prst="diamond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cxnSp>
          <p:nvCxnSpPr>
            <p:cNvPr id="137" name="Straight Connector 136"/>
            <p:cNvCxnSpPr>
              <a:stCxn id="59" idx="6"/>
            </p:cNvCxnSpPr>
            <p:nvPr/>
          </p:nvCxnSpPr>
          <p:spPr>
            <a:xfrm>
              <a:off x="8888220" y="4152059"/>
              <a:ext cx="311328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1356015" y="3554479"/>
              <a:ext cx="72177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System </a:t>
              </a:r>
              <a:endParaRPr 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296587" y="3664084"/>
              <a:ext cx="9252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  stock Out</a:t>
              </a:r>
              <a:endParaRPr lang="en-US" sz="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Diamond 139"/>
            <p:cNvSpPr/>
            <p:nvPr/>
          </p:nvSpPr>
          <p:spPr>
            <a:xfrm rot="20740366">
              <a:off x="9567009" y="4517953"/>
              <a:ext cx="118723" cy="118723"/>
            </a:xfrm>
            <a:prstGeom prst="diamond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1" name="Diamond 140"/>
            <p:cNvSpPr/>
            <p:nvPr/>
          </p:nvSpPr>
          <p:spPr>
            <a:xfrm rot="1800000">
              <a:off x="9123846" y="3654560"/>
              <a:ext cx="118723" cy="118723"/>
            </a:xfrm>
            <a:prstGeom prst="diamond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20612" y="5255266"/>
            <a:ext cx="3153844" cy="767598"/>
            <a:chOff x="4886053" y="5184937"/>
            <a:chExt cx="3153844" cy="767598"/>
          </a:xfrm>
        </p:grpSpPr>
        <p:sp>
          <p:nvSpPr>
            <p:cNvPr id="28" name="TextBox 27"/>
            <p:cNvSpPr txBox="1"/>
            <p:nvPr/>
          </p:nvSpPr>
          <p:spPr>
            <a:xfrm>
              <a:off x="5054072" y="5306204"/>
              <a:ext cx="2985825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Reduce Additional Schedule for reduce </a:t>
              </a:r>
              <a:r>
                <a:rPr lang="en-US" sz="9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9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andori</a:t>
              </a:r>
              <a:endParaRPr lang="en-US" sz="9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9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Day = 1-2 </a:t>
              </a:r>
              <a:r>
                <a:rPr lang="en-US" sz="900" b="1" dirty="0" err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Dandori</a:t>
              </a:r>
              <a:endParaRPr lang="en-US" sz="9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9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Loss Time = 5-10 minutes</a:t>
              </a:r>
            </a:p>
            <a:p>
              <a:pPr algn="ctr"/>
              <a:r>
                <a:rPr lang="en-US" sz="9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ROP = 80-90 %</a:t>
              </a:r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4886053" y="5184937"/>
              <a:ext cx="281251" cy="281251"/>
            </a:xfrm>
            <a:prstGeom prst="star5">
              <a:avLst>
                <a:gd name="adj" fmla="val 21140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576008" y="5199770"/>
            <a:ext cx="2072088" cy="828229"/>
            <a:chOff x="7546009" y="5166688"/>
            <a:chExt cx="2072088" cy="828229"/>
          </a:xfrm>
        </p:grpSpPr>
        <p:sp>
          <p:nvSpPr>
            <p:cNvPr id="132" name="TextBox 131"/>
            <p:cNvSpPr txBox="1"/>
            <p:nvPr/>
          </p:nvSpPr>
          <p:spPr>
            <a:xfrm>
              <a:off x="7686635" y="5348586"/>
              <a:ext cx="1931462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Reduce Cycle time for filling Stock out form </a:t>
              </a:r>
            </a:p>
            <a:p>
              <a:pPr algn="ctr"/>
              <a:r>
                <a:rPr lang="en-US" sz="9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process scan = 15 Second</a:t>
              </a:r>
            </a:p>
            <a:p>
              <a:pPr algn="ctr"/>
              <a:r>
                <a:rPr lang="en-US" sz="9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Day = 8 X 15 =  120 Second</a:t>
              </a:r>
              <a:endParaRPr lang="en-US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5-Point Star 132"/>
            <p:cNvSpPr/>
            <p:nvPr/>
          </p:nvSpPr>
          <p:spPr>
            <a:xfrm>
              <a:off x="7546009" y="5166688"/>
              <a:ext cx="281251" cy="281251"/>
            </a:xfrm>
            <a:prstGeom prst="star5">
              <a:avLst>
                <a:gd name="adj" fmla="val 21140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8075" y="5259026"/>
            <a:ext cx="3903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TARGET</a:t>
            </a:r>
            <a:r>
              <a:rPr lang="en-US" sz="2800" dirty="0" smtClean="0">
                <a:latin typeface="Arial Black" panose="020B0A04020102020204" pitchFamily="34" charset="0"/>
              </a:rPr>
              <a:t> PROJECT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020050" y="2304925"/>
            <a:ext cx="1776367" cy="215444"/>
          </a:xfrm>
          <a:prstGeom prst="rect">
            <a:avLst/>
          </a:prstGeom>
          <a:noFill/>
          <a:ln w="19050"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 System For preventive</a:t>
            </a: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022435" y="2502074"/>
            <a:ext cx="2483326" cy="307777"/>
          </a:xfrm>
          <a:prstGeom prst="rect">
            <a:avLst/>
          </a:prstGeom>
          <a:noFill/>
          <a:ln w="19050"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early notification </a:t>
            </a:r>
            <a:r>
              <a:rPr lang="en-US" sz="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part will be in shortage and the </a:t>
            </a:r>
            <a:r>
              <a:rPr lang="en-US" sz="7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scheduled production </a:t>
            </a:r>
            <a:r>
              <a:rPr lang="en-US" sz="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assembly line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3990013" y="5237808"/>
            <a:ext cx="2404632" cy="779530"/>
            <a:chOff x="7478170" y="5345010"/>
            <a:chExt cx="2404632" cy="779530"/>
          </a:xfrm>
        </p:grpSpPr>
        <p:sp>
          <p:nvSpPr>
            <p:cNvPr id="111" name="TextBox 110"/>
            <p:cNvSpPr txBox="1"/>
            <p:nvPr/>
          </p:nvSpPr>
          <p:spPr>
            <a:xfrm>
              <a:off x="7591898" y="5478209"/>
              <a:ext cx="2290904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Visualize Data of </a:t>
              </a:r>
            </a:p>
            <a:p>
              <a:pPr marL="228600" indent="-228600" algn="ctr">
                <a:buAutoNum type="arabicPeriod"/>
              </a:pPr>
              <a:r>
                <a:rPr lang="en-US" sz="9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 stock in F/G S/A</a:t>
              </a:r>
            </a:p>
            <a:p>
              <a:pPr marL="228600" indent="-228600" algn="ctr">
                <a:buAutoNum type="arabicPeriod"/>
              </a:pPr>
              <a:r>
                <a:rPr lang="en-US" sz="9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 Priority based on scheduling </a:t>
              </a:r>
              <a:r>
                <a:rPr lang="en-US" sz="900" b="1" dirty="0" err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Assy</a:t>
              </a:r>
              <a:r>
                <a:rPr lang="en-US" sz="9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Line</a:t>
              </a:r>
            </a:p>
          </p:txBody>
        </p:sp>
        <p:sp>
          <p:nvSpPr>
            <p:cNvPr id="113" name="5-Point Star 112"/>
            <p:cNvSpPr/>
            <p:nvPr/>
          </p:nvSpPr>
          <p:spPr>
            <a:xfrm>
              <a:off x="7478170" y="5345010"/>
              <a:ext cx="281251" cy="281251"/>
            </a:xfrm>
            <a:prstGeom prst="star5">
              <a:avLst>
                <a:gd name="adj" fmla="val 21140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3799624" y="5819775"/>
            <a:ext cx="0" cy="3295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799624" y="6149340"/>
            <a:ext cx="695479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0" y="5836920"/>
            <a:ext cx="3799624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727027" y="5771526"/>
            <a:ext cx="130787" cy="13078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43" name="Oval 142"/>
          <p:cNvSpPr/>
          <p:nvPr/>
        </p:nvSpPr>
        <p:spPr>
          <a:xfrm>
            <a:off x="3734229" y="6083946"/>
            <a:ext cx="130787" cy="13078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44" name="Oval 143"/>
          <p:cNvSpPr/>
          <p:nvPr/>
        </p:nvSpPr>
        <p:spPr>
          <a:xfrm>
            <a:off x="10639589" y="6082203"/>
            <a:ext cx="130787" cy="13078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89499" y="2893516"/>
            <a:ext cx="1836173" cy="369332"/>
          </a:xfrm>
          <a:prstGeom prst="rect">
            <a:avLst/>
          </a:prstGeom>
          <a:noFill/>
          <a:ln w="19050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What we do?</a:t>
            </a:r>
            <a:endParaRPr lang="en-US" b="1" u="sng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4919603" y="6281343"/>
            <a:ext cx="5055152" cy="523220"/>
            <a:chOff x="399011" y="5777819"/>
            <a:chExt cx="4376535" cy="523220"/>
          </a:xfrm>
        </p:grpSpPr>
        <p:sp>
          <p:nvSpPr>
            <p:cNvPr id="146" name="TextBox 145"/>
            <p:cNvSpPr txBox="1"/>
            <p:nvPr/>
          </p:nvSpPr>
          <p:spPr>
            <a:xfrm>
              <a:off x="399011" y="5777819"/>
              <a:ext cx="305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sz="1400" dirty="0" err="1"/>
                <a:t>Mochammad</a:t>
              </a:r>
              <a:r>
                <a:rPr lang="en-US" sz="1400" dirty="0"/>
                <a:t> Aditya </a:t>
              </a:r>
              <a:r>
                <a:rPr lang="en-US" sz="1400" dirty="0" err="1"/>
                <a:t>Firmansyah</a:t>
              </a:r>
              <a:endParaRPr lang="en-US" sz="1400" dirty="0"/>
            </a:p>
            <a:p>
              <a:pPr marL="342900" indent="-342900">
                <a:buFontTx/>
                <a:buChar char="-"/>
              </a:pPr>
              <a:r>
                <a:rPr lang="en-US" sz="1400" dirty="0" err="1"/>
                <a:t>Ripan</a:t>
              </a:r>
              <a:endParaRPr lang="en-US" sz="14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33403" y="5777819"/>
              <a:ext cx="1442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(DM2260931)</a:t>
              </a:r>
            </a:p>
            <a:p>
              <a:r>
                <a:rPr lang="en-US" sz="1400" dirty="0"/>
                <a:t>(DM2260933)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1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>
            <a:off x="1200150" y="619125"/>
            <a:ext cx="10448925" cy="0"/>
          </a:xfrm>
          <a:prstGeom prst="line">
            <a:avLst/>
          </a:prstGeom>
          <a:ln w="38100">
            <a:solidFill>
              <a:srgbClr val="EB60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839" y="944048"/>
            <a:ext cx="9098280" cy="4577644"/>
          </a:xfrm>
          <a:prstGeom prst="rect">
            <a:avLst/>
          </a:prstGeom>
        </p:spPr>
      </p:pic>
      <p:sp>
        <p:nvSpPr>
          <p:cNvPr id="4" name="Parallelogram 3"/>
          <p:cNvSpPr/>
          <p:nvPr/>
        </p:nvSpPr>
        <p:spPr>
          <a:xfrm>
            <a:off x="-2673204" y="182297"/>
            <a:ext cx="4279046" cy="586510"/>
          </a:xfrm>
          <a:prstGeom prst="parallelogram">
            <a:avLst/>
          </a:prstGeom>
          <a:solidFill>
            <a:srgbClr val="EB608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" name="Parallelogram 4"/>
          <p:cNvSpPr/>
          <p:nvPr/>
        </p:nvSpPr>
        <p:spPr>
          <a:xfrm>
            <a:off x="-2513088" y="-109836"/>
            <a:ext cx="4800421" cy="584265"/>
          </a:xfrm>
          <a:prstGeom prst="parallelogram">
            <a:avLst/>
          </a:prstGeom>
          <a:solidFill>
            <a:srgbClr val="E4F3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473196" y="5737899"/>
            <a:ext cx="6452526" cy="287278"/>
            <a:chOff x="4595241" y="5826621"/>
            <a:chExt cx="6452526" cy="287278"/>
          </a:xfrm>
        </p:grpSpPr>
        <p:sp>
          <p:nvSpPr>
            <p:cNvPr id="18" name="TextBox 17"/>
            <p:cNvSpPr txBox="1"/>
            <p:nvPr/>
          </p:nvSpPr>
          <p:spPr>
            <a:xfrm flipH="1">
              <a:off x="6823692" y="5852289"/>
              <a:ext cx="7134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  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8269916" y="5837742"/>
              <a:ext cx="8920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Due Date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175854" y="5868568"/>
              <a:ext cx="528637" cy="223090"/>
              <a:chOff x="3396000" y="5980113"/>
              <a:chExt cx="528637" cy="22309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396000" y="5980113"/>
                <a:ext cx="528637" cy="223090"/>
              </a:xfrm>
              <a:prstGeom prst="rect">
                <a:avLst/>
              </a:prstGeom>
              <a:noFill/>
              <a:ln w="6350">
                <a:solidFill>
                  <a:schemeClr val="bg2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481388" y="6091658"/>
                <a:ext cx="342900" cy="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7639189" y="5868568"/>
              <a:ext cx="528637" cy="223090"/>
              <a:chOff x="2765730" y="5772591"/>
              <a:chExt cx="528637" cy="22309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765730" y="5772591"/>
                <a:ext cx="528637" cy="223090"/>
              </a:xfrm>
              <a:prstGeom prst="rect">
                <a:avLst/>
              </a:prstGeom>
              <a:noFill/>
              <a:ln w="6350">
                <a:solidFill>
                  <a:schemeClr val="bg2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  <p:sp>
            <p:nvSpPr>
              <p:cNvPr id="26" name="5-Point Star 25"/>
              <p:cNvSpPr/>
              <p:nvPr/>
            </p:nvSpPr>
            <p:spPr>
              <a:xfrm>
                <a:off x="2982797" y="5830048"/>
                <a:ext cx="94502" cy="94502"/>
              </a:xfrm>
              <a:prstGeom prst="star5">
                <a:avLst/>
              </a:prstGeom>
              <a:solidFill>
                <a:srgbClr val="5A9AD5"/>
              </a:solidFill>
              <a:ln>
                <a:solidFill>
                  <a:srgbClr val="5A9A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595241" y="5830048"/>
              <a:ext cx="1348516" cy="283851"/>
              <a:chOff x="4595241" y="5830048"/>
              <a:chExt cx="1348516" cy="283851"/>
            </a:xfrm>
          </p:grpSpPr>
          <p:sp>
            <p:nvSpPr>
              <p:cNvPr id="17" name="TextBox 16"/>
              <p:cNvSpPr txBox="1"/>
              <p:nvPr/>
            </p:nvSpPr>
            <p:spPr>
              <a:xfrm flipH="1">
                <a:off x="5230350" y="5852289"/>
                <a:ext cx="7134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Planning 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4595241" y="5871549"/>
                <a:ext cx="528637" cy="223090"/>
                <a:chOff x="4124326" y="5868568"/>
                <a:chExt cx="528637" cy="22309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124326" y="5868568"/>
                  <a:ext cx="528637" cy="223090"/>
                </a:xfrm>
                <a:prstGeom prst="rect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dirty="0"/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4217194" y="5980227"/>
                  <a:ext cx="342900" cy="0"/>
                </a:xfrm>
                <a:prstGeom prst="straightConnector1">
                  <a:avLst/>
                </a:prstGeom>
                <a:ln>
                  <a:solidFill>
                    <a:srgbClr val="5A9AD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 flipH="1">
                <a:off x="5142103" y="5830048"/>
                <a:ext cx="70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 flipH="1">
              <a:off x="6729314" y="5830048"/>
              <a:ext cx="70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8186084" y="5830048"/>
              <a:ext cx="70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9175762" y="5826621"/>
              <a:ext cx="1872005" cy="283851"/>
              <a:chOff x="4595241" y="5830048"/>
              <a:chExt cx="1872005" cy="283851"/>
            </a:xfrm>
          </p:grpSpPr>
          <p:sp>
            <p:nvSpPr>
              <p:cNvPr id="38" name="TextBox 37"/>
              <p:cNvSpPr txBox="1"/>
              <p:nvPr/>
            </p:nvSpPr>
            <p:spPr>
              <a:xfrm flipH="1">
                <a:off x="5230349" y="5852289"/>
                <a:ext cx="12368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Working Day 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595241" y="5871549"/>
                <a:ext cx="528637" cy="223090"/>
              </a:xfrm>
              <a:prstGeom prst="rect">
                <a:avLst/>
              </a:prstGeom>
              <a:noFill/>
              <a:ln w="6350">
                <a:solidFill>
                  <a:schemeClr val="bg2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flipH="1">
                <a:off x="5142103" y="5830048"/>
                <a:ext cx="70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9316726" y="5932416"/>
              <a:ext cx="264524" cy="94502"/>
            </a:xfrm>
            <a:prstGeom prst="rect">
              <a:avLst/>
            </a:prstGeom>
            <a:solidFill>
              <a:srgbClr val="F8CBAD"/>
            </a:solidFill>
            <a:ln>
              <a:solidFill>
                <a:srgbClr val="F8C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531397" y="23557"/>
            <a:ext cx="55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rial Black" panose="020B0A04020102020204" pitchFamily="34" charset="0"/>
              </a:rPr>
              <a:t>S</a:t>
            </a:r>
            <a:r>
              <a:rPr 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CHEDULE</a:t>
            </a:r>
            <a:r>
              <a:rPr lang="en-US" sz="2800" dirty="0" smtClean="0">
                <a:latin typeface="Arial Black" panose="020B0A04020102020204" pitchFamily="34" charset="0"/>
              </a:rPr>
              <a:t> PROJECT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6224" y="24452"/>
            <a:ext cx="366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FLOW</a:t>
            </a:r>
            <a:r>
              <a:rPr lang="en-US" sz="2800" dirty="0" smtClean="0">
                <a:latin typeface="Arial Black" panose="020B0A04020102020204" pitchFamily="34" charset="0"/>
              </a:rPr>
              <a:t> PROCESS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70008" y="1400178"/>
            <a:ext cx="836216" cy="38549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Part In Visual inspection</a:t>
            </a:r>
            <a:endParaRPr kumimoji="1"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01020" y="1400174"/>
            <a:ext cx="836216" cy="38549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Check by operator</a:t>
            </a:r>
            <a:endParaRPr kumimoji="1"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4199687" y="1284527"/>
            <a:ext cx="920573" cy="616784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Part OK?</a:t>
            </a:r>
            <a:endParaRPr kumimoji="1"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41865" y="2205305"/>
            <a:ext cx="836216" cy="38549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Put on NG box </a:t>
            </a:r>
            <a:endParaRPr kumimoji="1"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5763919" y="1284527"/>
            <a:ext cx="920573" cy="616784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Take and Scan Kanban </a:t>
            </a:r>
            <a:endParaRPr kumimoji="1"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800792" y="2227498"/>
            <a:ext cx="836216" cy="38549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Fill In </a:t>
            </a:r>
            <a:r>
              <a:rPr kumimoji="1" lang="en-U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Qty</a:t>
            </a:r>
            <a:r>
              <a:rPr kumimoji="1"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adjustment form </a:t>
            </a:r>
            <a:endParaRPr kumimoji="1"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58209" y="1408796"/>
            <a:ext cx="962765" cy="38549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Level stock </a:t>
            </a:r>
            <a:r>
              <a:rPr kumimoji="1" lang="en-US" sz="7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kumimoji="1"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68142" y="1400174"/>
            <a:ext cx="836216" cy="38549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Put Kanban on box part OK</a:t>
            </a:r>
            <a:endParaRPr kumimoji="1"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078075" y="1400174"/>
            <a:ext cx="836216" cy="38549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Put box on F/G store</a:t>
            </a:r>
            <a:endParaRPr kumimoji="1"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 flipV="1">
            <a:off x="2406224" y="1592919"/>
            <a:ext cx="394796" cy="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1" idx="1"/>
          </p:cNvCxnSpPr>
          <p:nvPr/>
        </p:nvCxnSpPr>
        <p:spPr>
          <a:xfrm>
            <a:off x="3637236" y="1592919"/>
            <a:ext cx="562451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3" idx="1"/>
          </p:cNvCxnSpPr>
          <p:nvPr/>
        </p:nvCxnSpPr>
        <p:spPr>
          <a:xfrm>
            <a:off x="5120260" y="1592919"/>
            <a:ext cx="643659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16" idx="1"/>
          </p:cNvCxnSpPr>
          <p:nvPr/>
        </p:nvCxnSpPr>
        <p:spPr>
          <a:xfrm>
            <a:off x="6684492" y="1592919"/>
            <a:ext cx="573717" cy="8622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17" idx="1"/>
          </p:cNvCxnSpPr>
          <p:nvPr/>
        </p:nvCxnSpPr>
        <p:spPr>
          <a:xfrm flipV="1">
            <a:off x="8220974" y="1592919"/>
            <a:ext cx="447168" cy="8622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3"/>
            <a:endCxn id="18" idx="1"/>
          </p:cNvCxnSpPr>
          <p:nvPr/>
        </p:nvCxnSpPr>
        <p:spPr>
          <a:xfrm>
            <a:off x="9504358" y="1592919"/>
            <a:ext cx="573717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" idx="2"/>
          </p:cNvCxnSpPr>
          <p:nvPr/>
        </p:nvCxnSpPr>
        <p:spPr>
          <a:xfrm flipH="1">
            <a:off x="6224205" y="1901311"/>
            <a:ext cx="1" cy="31549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2"/>
            <a:endCxn id="12" idx="0"/>
          </p:cNvCxnSpPr>
          <p:nvPr/>
        </p:nvCxnSpPr>
        <p:spPr>
          <a:xfrm flipH="1">
            <a:off x="4659973" y="1901311"/>
            <a:ext cx="1" cy="30399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642313" y="1234937"/>
            <a:ext cx="521652" cy="261610"/>
          </a:xfrm>
          <a:prstGeom prst="rect">
            <a:avLst/>
          </a:prstGeom>
          <a:noFill/>
          <a:ln>
            <a:solidFill>
              <a:schemeClr val="accent2"/>
            </a:solidFill>
            <a:prstDash val="dashDot"/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 Black" panose="020B0A04020102020204" pitchFamily="34" charset="0"/>
              </a:rPr>
              <a:t>Yes</a:t>
            </a:r>
            <a:endParaRPr lang="en-US" sz="1100" b="1" dirty="0">
              <a:latin typeface="Arial Black" panose="020B0A040201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42259" y="1236278"/>
            <a:ext cx="482433" cy="261610"/>
          </a:xfrm>
          <a:prstGeom prst="rect">
            <a:avLst/>
          </a:prstGeom>
          <a:noFill/>
          <a:ln>
            <a:solidFill>
              <a:schemeClr val="accent2"/>
            </a:solidFill>
            <a:prstDash val="dashDot"/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 Black" panose="020B0A04020102020204" pitchFamily="34" charset="0"/>
              </a:rPr>
              <a:t>Yes</a:t>
            </a:r>
            <a:endParaRPr lang="en-US" sz="1100" b="1" dirty="0">
              <a:latin typeface="Arial Black" panose="020B0A040201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9265" y="1860427"/>
            <a:ext cx="413173" cy="26161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 Black" panose="020B0A04020102020204" pitchFamily="34" charset="0"/>
              </a:rPr>
              <a:t>No</a:t>
            </a:r>
            <a:endParaRPr lang="en-US" sz="1100" b="1" dirty="0">
              <a:latin typeface="Arial Black" panose="020B0A040201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77309" y="1858828"/>
            <a:ext cx="411439" cy="26161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 Black" panose="020B0A04020102020204" pitchFamily="34" charset="0"/>
              </a:rPr>
              <a:t>No</a:t>
            </a:r>
            <a:endParaRPr lang="en-US" sz="1100" b="1" dirty="0">
              <a:latin typeface="Arial Black" panose="020B0A04020102020204" pitchFamily="34" charset="0"/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11488008" y="1347066"/>
            <a:ext cx="491706" cy="491706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>
                <a:latin typeface="Arial Black" panose="020B0A04020102020204" pitchFamily="34" charset="0"/>
              </a:rPr>
              <a:t>A</a:t>
            </a:r>
            <a:endParaRPr kumimoji="1" lang="en-US" dirty="0">
              <a:latin typeface="Arial Black" panose="020B0A04020102020204" pitchFamily="34" charset="0"/>
            </a:endParaRPr>
          </a:p>
        </p:txBody>
      </p:sp>
      <p:cxnSp>
        <p:nvCxnSpPr>
          <p:cNvPr id="82" name="Straight Arrow Connector 81"/>
          <p:cNvCxnSpPr>
            <a:stCxn id="18" idx="3"/>
            <a:endCxn id="81" idx="2"/>
          </p:cNvCxnSpPr>
          <p:nvPr/>
        </p:nvCxnSpPr>
        <p:spPr>
          <a:xfrm>
            <a:off x="10914291" y="1592919"/>
            <a:ext cx="573717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/>
          <p:cNvSpPr/>
          <p:nvPr/>
        </p:nvSpPr>
        <p:spPr>
          <a:xfrm>
            <a:off x="1721951" y="2147790"/>
            <a:ext cx="491706" cy="491706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88" name="Flowchart: Decision 87"/>
          <p:cNvSpPr/>
          <p:nvPr/>
        </p:nvSpPr>
        <p:spPr>
          <a:xfrm>
            <a:off x="2844648" y="2094056"/>
            <a:ext cx="920573" cy="616784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Check leader</a:t>
            </a:r>
            <a:endParaRPr kumimoji="1"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Flowchart: Connector 88"/>
          <p:cNvSpPr/>
          <p:nvPr/>
        </p:nvSpPr>
        <p:spPr>
          <a:xfrm>
            <a:off x="5973047" y="2875009"/>
            <a:ext cx="491706" cy="491706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dirty="0">
                <a:latin typeface="Arial Black" panose="020B0A04020102020204" pitchFamily="34" charset="0"/>
              </a:rPr>
              <a:t>B</a:t>
            </a:r>
          </a:p>
        </p:txBody>
      </p:sp>
      <p:cxnSp>
        <p:nvCxnSpPr>
          <p:cNvPr id="91" name="Straight Arrow Connector 90"/>
          <p:cNvCxnSpPr>
            <a:stCxn id="89" idx="0"/>
            <a:endCxn id="15" idx="2"/>
          </p:cNvCxnSpPr>
          <p:nvPr/>
        </p:nvCxnSpPr>
        <p:spPr>
          <a:xfrm flipV="1">
            <a:off x="6218900" y="2612988"/>
            <a:ext cx="0" cy="262021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2" idx="1"/>
            <a:endCxn id="88" idx="3"/>
          </p:cNvCxnSpPr>
          <p:nvPr/>
        </p:nvCxnSpPr>
        <p:spPr>
          <a:xfrm flipH="1">
            <a:off x="3765221" y="2398050"/>
            <a:ext cx="476644" cy="4398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8" idx="1"/>
            <a:endCxn id="86" idx="6"/>
          </p:cNvCxnSpPr>
          <p:nvPr/>
        </p:nvCxnSpPr>
        <p:spPr>
          <a:xfrm flipH="1" flipV="1">
            <a:off x="2213657" y="2393643"/>
            <a:ext cx="630991" cy="880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343964" y="2035661"/>
            <a:ext cx="519316" cy="261610"/>
          </a:xfrm>
          <a:prstGeom prst="rect">
            <a:avLst/>
          </a:prstGeom>
          <a:noFill/>
          <a:ln>
            <a:solidFill>
              <a:schemeClr val="accent2"/>
            </a:solidFill>
            <a:prstDash val="dashDot"/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 Black" panose="020B0A04020102020204" pitchFamily="34" charset="0"/>
              </a:rPr>
              <a:t>Yes</a:t>
            </a:r>
            <a:endParaRPr lang="en-US" sz="1100" b="1" dirty="0">
              <a:latin typeface="Arial Black" panose="020B0A04020102020204" pitchFamily="34" charset="0"/>
            </a:endParaRPr>
          </a:p>
        </p:txBody>
      </p:sp>
      <p:sp>
        <p:nvSpPr>
          <p:cNvPr id="107" name="Flowchart: Terminator 106"/>
          <p:cNvSpPr/>
          <p:nvPr/>
        </p:nvSpPr>
        <p:spPr>
          <a:xfrm>
            <a:off x="2844648" y="3010423"/>
            <a:ext cx="925095" cy="267418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  <a:endParaRPr kumimoji="1"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Arrow Connector 107"/>
          <p:cNvCxnSpPr>
            <a:stCxn id="88" idx="2"/>
            <a:endCxn id="107" idx="0"/>
          </p:cNvCxnSpPr>
          <p:nvPr/>
        </p:nvCxnSpPr>
        <p:spPr>
          <a:xfrm>
            <a:off x="3304935" y="2710840"/>
            <a:ext cx="2261" cy="29958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472582" y="2663897"/>
            <a:ext cx="471606" cy="26161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 Black" panose="020B0A04020102020204" pitchFamily="34" charset="0"/>
              </a:rPr>
              <a:t>No</a:t>
            </a:r>
            <a:endParaRPr lang="en-US" sz="1100" b="1" dirty="0">
              <a:latin typeface="Arial Black" panose="020B0A04020102020204" pitchFamily="34" charset="0"/>
            </a:endParaRPr>
          </a:p>
        </p:txBody>
      </p:sp>
      <p:sp>
        <p:nvSpPr>
          <p:cNvPr id="115" name="Flowchart: Terminator 114"/>
          <p:cNvSpPr/>
          <p:nvPr/>
        </p:nvSpPr>
        <p:spPr>
          <a:xfrm>
            <a:off x="242408" y="1467832"/>
            <a:ext cx="925095" cy="267418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kumimoji="1"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Straight Arrow Connector 115"/>
          <p:cNvCxnSpPr>
            <a:stCxn id="115" idx="3"/>
            <a:endCxn id="8" idx="1"/>
          </p:cNvCxnSpPr>
          <p:nvPr/>
        </p:nvCxnSpPr>
        <p:spPr>
          <a:xfrm flipV="1">
            <a:off x="1167503" y="1592923"/>
            <a:ext cx="402505" cy="8618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onnector 119"/>
          <p:cNvSpPr/>
          <p:nvPr/>
        </p:nvSpPr>
        <p:spPr>
          <a:xfrm>
            <a:off x="241778" y="4130522"/>
            <a:ext cx="491706" cy="491706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>
                <a:latin typeface="Arial Black" panose="020B0A04020102020204" pitchFamily="34" charset="0"/>
              </a:rPr>
              <a:t>A</a:t>
            </a:r>
            <a:endParaRPr kumimoji="1" lang="en-US" dirty="0">
              <a:latin typeface="Arial Black" panose="020B0A04020102020204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339644" y="4183630"/>
            <a:ext cx="836216" cy="38549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BOP take scanner in F/G Store</a:t>
            </a:r>
            <a:endParaRPr kumimoji="1"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Arrow Connector 121"/>
          <p:cNvCxnSpPr>
            <a:stCxn id="120" idx="6"/>
            <a:endCxn id="121" idx="1"/>
          </p:cNvCxnSpPr>
          <p:nvPr/>
        </p:nvCxnSpPr>
        <p:spPr>
          <a:xfrm>
            <a:off x="733484" y="4376375"/>
            <a:ext cx="606160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Decision 127"/>
          <p:cNvSpPr/>
          <p:nvPr/>
        </p:nvSpPr>
        <p:spPr>
          <a:xfrm>
            <a:off x="2690358" y="4067983"/>
            <a:ext cx="920573" cy="616784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Scan </a:t>
            </a:r>
            <a:r>
              <a:rPr kumimoji="1" lang="en-US" sz="600" dirty="0">
                <a:latin typeface="Arial" panose="020B0604020202020204" pitchFamily="34" charset="0"/>
                <a:cs typeface="Arial" panose="020B0604020202020204" pitchFamily="34" charset="0"/>
              </a:rPr>
              <a:t>out box to be taken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4178591" y="4189376"/>
            <a:ext cx="962765" cy="38549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Level stock Update</a:t>
            </a:r>
            <a:endParaRPr kumimoji="1"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5682192" y="4183630"/>
            <a:ext cx="836216" cy="38549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BOP take the part </a:t>
            </a:r>
            <a:endParaRPr kumimoji="1"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Straight Arrow Connector 133"/>
          <p:cNvCxnSpPr>
            <a:stCxn id="121" idx="3"/>
            <a:endCxn id="128" idx="1"/>
          </p:cNvCxnSpPr>
          <p:nvPr/>
        </p:nvCxnSpPr>
        <p:spPr>
          <a:xfrm>
            <a:off x="2175860" y="4376375"/>
            <a:ext cx="514498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8" idx="3"/>
            <a:endCxn id="130" idx="1"/>
          </p:cNvCxnSpPr>
          <p:nvPr/>
        </p:nvCxnSpPr>
        <p:spPr>
          <a:xfrm>
            <a:off x="3610931" y="4376375"/>
            <a:ext cx="567660" cy="574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0" idx="3"/>
            <a:endCxn id="131" idx="1"/>
          </p:cNvCxnSpPr>
          <p:nvPr/>
        </p:nvCxnSpPr>
        <p:spPr>
          <a:xfrm flipV="1">
            <a:off x="5141356" y="4376375"/>
            <a:ext cx="540836" cy="574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28" idx="2"/>
            <a:endCxn id="83" idx="0"/>
          </p:cNvCxnSpPr>
          <p:nvPr/>
        </p:nvCxnSpPr>
        <p:spPr>
          <a:xfrm flipH="1">
            <a:off x="3150644" y="4684767"/>
            <a:ext cx="1" cy="427387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Terminator 157"/>
          <p:cNvSpPr/>
          <p:nvPr/>
        </p:nvSpPr>
        <p:spPr>
          <a:xfrm>
            <a:off x="7171974" y="4242666"/>
            <a:ext cx="925095" cy="267418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kumimoji="1"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Arrow Connector 159"/>
          <p:cNvCxnSpPr>
            <a:stCxn id="131" idx="3"/>
            <a:endCxn id="158" idx="1"/>
          </p:cNvCxnSpPr>
          <p:nvPr/>
        </p:nvCxnSpPr>
        <p:spPr>
          <a:xfrm>
            <a:off x="6518408" y="4376375"/>
            <a:ext cx="653566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301697" y="4711060"/>
            <a:ext cx="468766" cy="26161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 Black" panose="020B0A04020102020204" pitchFamily="34" charset="0"/>
              </a:rPr>
              <a:t>No</a:t>
            </a:r>
            <a:endParaRPr lang="en-US" sz="1100" b="1" dirty="0">
              <a:latin typeface="Arial Black" panose="020B0A040201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01951" y="4033781"/>
            <a:ext cx="461443" cy="246221"/>
          </a:xfrm>
          <a:prstGeom prst="rect">
            <a:avLst/>
          </a:prstGeom>
          <a:noFill/>
          <a:ln>
            <a:solidFill>
              <a:schemeClr val="accent2"/>
            </a:solidFill>
            <a:prstDash val="dashDot"/>
          </a:ln>
          <a:effectLst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 Black" panose="020B0A04020102020204" pitchFamily="34" charset="0"/>
              </a:rPr>
              <a:t>Yes</a:t>
            </a:r>
            <a:endParaRPr lang="en-US" sz="1000" b="1" dirty="0">
              <a:latin typeface="Arial Black" panose="020B0A04020102020204" pitchFamily="34" charset="0"/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1035">
            <a:off x="8767318" y="2248526"/>
            <a:ext cx="4234139" cy="42341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1" name="TextBox 170"/>
          <p:cNvSpPr txBox="1"/>
          <p:nvPr/>
        </p:nvSpPr>
        <p:spPr>
          <a:xfrm>
            <a:off x="5775867" y="802175"/>
            <a:ext cx="12385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*Was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scan successful?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452206" y="1828356"/>
            <a:ext cx="8127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*Are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parts OK?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343964" y="3703748"/>
            <a:ext cx="10762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*Was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scan successful?</a:t>
            </a:r>
          </a:p>
        </p:txBody>
      </p:sp>
      <p:cxnSp>
        <p:nvCxnSpPr>
          <p:cNvPr id="29" name="Elbow Connector 28"/>
          <p:cNvCxnSpPr>
            <a:stCxn id="15" idx="3"/>
            <a:endCxn id="16" idx="2"/>
          </p:cNvCxnSpPr>
          <p:nvPr/>
        </p:nvCxnSpPr>
        <p:spPr>
          <a:xfrm flipV="1">
            <a:off x="6637008" y="1794286"/>
            <a:ext cx="1102584" cy="625957"/>
          </a:xfrm>
          <a:prstGeom prst="bentConnector2">
            <a:avLst/>
          </a:prstGeom>
          <a:ln w="12700">
            <a:solidFill>
              <a:srgbClr val="0022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2732536" y="5112154"/>
            <a:ext cx="836216" cy="38549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Fill In </a:t>
            </a:r>
            <a:r>
              <a:rPr kumimoji="1" lang="en-U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Qty</a:t>
            </a:r>
            <a:r>
              <a:rPr kumimoji="1"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adjustment form </a:t>
            </a:r>
            <a:endParaRPr kumimoji="1"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Elbow Connector 83"/>
          <p:cNvCxnSpPr>
            <a:stCxn id="83" idx="3"/>
            <a:endCxn id="130" idx="2"/>
          </p:cNvCxnSpPr>
          <p:nvPr/>
        </p:nvCxnSpPr>
        <p:spPr>
          <a:xfrm flipV="1">
            <a:off x="3568752" y="4574866"/>
            <a:ext cx="1091222" cy="730033"/>
          </a:xfrm>
          <a:prstGeom prst="bentConnector2">
            <a:avLst/>
          </a:prstGeom>
          <a:ln w="12700">
            <a:solidFill>
              <a:srgbClr val="0022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200150" y="619125"/>
            <a:ext cx="10448925" cy="0"/>
          </a:xfrm>
          <a:prstGeom prst="line">
            <a:avLst/>
          </a:prstGeom>
          <a:ln w="38100">
            <a:solidFill>
              <a:srgbClr val="EB60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arallelogram 63"/>
          <p:cNvSpPr/>
          <p:nvPr/>
        </p:nvSpPr>
        <p:spPr>
          <a:xfrm>
            <a:off x="-2673204" y="182297"/>
            <a:ext cx="4279046" cy="586510"/>
          </a:xfrm>
          <a:prstGeom prst="parallelogram">
            <a:avLst/>
          </a:prstGeom>
          <a:solidFill>
            <a:srgbClr val="EB608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5" name="Parallelogram 64"/>
          <p:cNvSpPr/>
          <p:nvPr/>
        </p:nvSpPr>
        <p:spPr>
          <a:xfrm>
            <a:off x="-2513088" y="-109836"/>
            <a:ext cx="4800421" cy="584265"/>
          </a:xfrm>
          <a:prstGeom prst="parallelogram">
            <a:avLst/>
          </a:prstGeom>
          <a:solidFill>
            <a:srgbClr val="E4F3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484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054" y="31068"/>
            <a:ext cx="366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FLOW</a:t>
            </a:r>
            <a:r>
              <a:rPr lang="en-US" sz="2800" dirty="0" smtClean="0">
                <a:latin typeface="Arial Black" panose="020B0A04020102020204" pitchFamily="34" charset="0"/>
              </a:rPr>
              <a:t> SYSTEM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10299296" y="2839321"/>
            <a:ext cx="1650584" cy="1316820"/>
            <a:chOff x="9718642" y="2581417"/>
            <a:chExt cx="1650584" cy="1316820"/>
          </a:xfrm>
        </p:grpSpPr>
        <p:sp>
          <p:nvSpPr>
            <p:cNvPr id="167" name="Rounded Rectangle 166"/>
            <p:cNvSpPr/>
            <p:nvPr/>
          </p:nvSpPr>
          <p:spPr>
            <a:xfrm>
              <a:off x="9718642" y="2638491"/>
              <a:ext cx="180457" cy="17477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9718642" y="3006754"/>
              <a:ext cx="180457" cy="174775"/>
            </a:xfrm>
            <a:prstGeom prst="roundRect">
              <a:avLst/>
            </a:prstGeom>
            <a:solidFill>
              <a:srgbClr val="1A5C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9718642" y="3338085"/>
              <a:ext cx="180457" cy="174775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959526" y="2581417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by Computer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9959526" y="2970513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9959526" y="3316363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by Manual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V="1">
              <a:off x="9718642" y="3775127"/>
              <a:ext cx="218662" cy="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9959526" y="3652016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Line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5201036" y="705630"/>
            <a:ext cx="6448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TRANSACTION</a:t>
            </a:r>
            <a:r>
              <a:rPr lang="en-US" sz="3200" dirty="0" smtClean="0">
                <a:latin typeface="Arial Black" panose="020B0A04020102020204" pitchFamily="34" charset="0"/>
              </a:rPr>
              <a:t> DETAIL </a:t>
            </a:r>
            <a:r>
              <a:rPr lang="en-US" sz="32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ADJUSTMENT FORM</a:t>
            </a:r>
            <a:endParaRPr lang="en-US" sz="32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50835" y="1586512"/>
            <a:ext cx="10787035" cy="2180920"/>
            <a:chOff x="552231" y="1828767"/>
            <a:chExt cx="10787035" cy="2180920"/>
          </a:xfrm>
        </p:grpSpPr>
        <p:sp>
          <p:nvSpPr>
            <p:cNvPr id="95" name="Flowchart: Data 94"/>
            <p:cNvSpPr/>
            <p:nvPr/>
          </p:nvSpPr>
          <p:spPr>
            <a:xfrm>
              <a:off x="4471343" y="2255401"/>
              <a:ext cx="1275558" cy="628164"/>
            </a:xfrm>
            <a:prstGeom prst="flowChartInputOutpu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Check </a:t>
              </a:r>
              <a:r>
                <a:rPr kumimoji="1"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kumimoji="1" lang="en-US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ty</a:t>
              </a:r>
              <a:r>
                <a:rPr kumimoji="1"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Before </a:t>
              </a:r>
              <a:endParaRPr kumimoji="1"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lowchart: Predefined Process 95"/>
            <p:cNvSpPr/>
            <p:nvPr/>
          </p:nvSpPr>
          <p:spPr>
            <a:xfrm>
              <a:off x="8269726" y="2208827"/>
              <a:ext cx="1579131" cy="717759"/>
            </a:xfrm>
            <a:prstGeom prst="flowChartPredefinedProcess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Update Table Inventory</a:t>
              </a:r>
              <a:endParaRPr kumimoji="1"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lowchart: Decision 96"/>
            <p:cNvSpPr/>
            <p:nvPr/>
          </p:nvSpPr>
          <p:spPr>
            <a:xfrm>
              <a:off x="2858732" y="2201967"/>
              <a:ext cx="1164566" cy="724619"/>
            </a:xfrm>
            <a:prstGeom prst="flowChartDecisi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Check part Number </a:t>
              </a:r>
              <a:endParaRPr kumimoji="1"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6331668" y="2290432"/>
              <a:ext cx="1238250" cy="54768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Fill New </a:t>
              </a:r>
              <a:r>
                <a:rPr kumimoji="1"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Qty</a:t>
              </a:r>
              <a:endParaRPr kumimoji="1"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Straight Arrow Connector 100"/>
            <p:cNvCxnSpPr>
              <a:stCxn id="123" idx="3"/>
              <a:endCxn id="97" idx="1"/>
            </p:cNvCxnSpPr>
            <p:nvPr/>
          </p:nvCxnSpPr>
          <p:spPr>
            <a:xfrm>
              <a:off x="2011448" y="2564276"/>
              <a:ext cx="847284" cy="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7" idx="3"/>
              <a:endCxn id="95" idx="2"/>
            </p:cNvCxnSpPr>
            <p:nvPr/>
          </p:nvCxnSpPr>
          <p:spPr>
            <a:xfrm>
              <a:off x="4023298" y="2564277"/>
              <a:ext cx="575601" cy="5206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5" idx="5"/>
              <a:endCxn id="98" idx="1"/>
            </p:cNvCxnSpPr>
            <p:nvPr/>
          </p:nvCxnSpPr>
          <p:spPr>
            <a:xfrm flipV="1">
              <a:off x="5619345" y="2564276"/>
              <a:ext cx="712323" cy="5207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98" idx="3"/>
              <a:endCxn id="96" idx="1"/>
            </p:cNvCxnSpPr>
            <p:nvPr/>
          </p:nvCxnSpPr>
          <p:spPr>
            <a:xfrm>
              <a:off x="7569918" y="2564276"/>
              <a:ext cx="699808" cy="343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907342" y="1828767"/>
              <a:ext cx="1680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*Is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part number listed in the 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database?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08888" y="2184320"/>
              <a:ext cx="491490" cy="276999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Black" panose="020B0A04020102020204" pitchFamily="34" charset="0"/>
                </a:rPr>
                <a:t>Yes</a:t>
              </a:r>
              <a:endParaRPr 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23815" y="2977005"/>
              <a:ext cx="41248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Black" panose="020B0A04020102020204" pitchFamily="34" charset="0"/>
                </a:rPr>
                <a:t>No</a:t>
              </a:r>
              <a:endParaRPr lang="en-US" sz="12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120" name="Straight Arrow Connector 119"/>
            <p:cNvCxnSpPr>
              <a:stCxn id="97" idx="2"/>
              <a:endCxn id="55" idx="0"/>
            </p:cNvCxnSpPr>
            <p:nvPr/>
          </p:nvCxnSpPr>
          <p:spPr>
            <a:xfrm flipH="1">
              <a:off x="3441014" y="2926586"/>
              <a:ext cx="1" cy="446103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Terminator 122"/>
            <p:cNvSpPr/>
            <p:nvPr/>
          </p:nvSpPr>
          <p:spPr>
            <a:xfrm>
              <a:off x="552231" y="2375357"/>
              <a:ext cx="1459217" cy="377838"/>
            </a:xfrm>
            <a:prstGeom prst="flowChartTerminator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1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Qty</a:t>
              </a:r>
              <a:r>
                <a:rPr kumimoji="1"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Adjustment </a:t>
              </a:r>
              <a:endParaRPr kumimoji="1"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Terminator 123"/>
            <p:cNvSpPr/>
            <p:nvPr/>
          </p:nvSpPr>
          <p:spPr>
            <a:xfrm>
              <a:off x="4761047" y="3507742"/>
              <a:ext cx="865909" cy="285750"/>
            </a:xfrm>
            <a:prstGeom prst="flowChartTerminator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End </a:t>
              </a:r>
              <a:endParaRPr kumimoji="1"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Terminator 127"/>
            <p:cNvSpPr/>
            <p:nvPr/>
          </p:nvSpPr>
          <p:spPr>
            <a:xfrm>
              <a:off x="10473357" y="2421401"/>
              <a:ext cx="865909" cy="285750"/>
            </a:xfrm>
            <a:prstGeom prst="flowChartTerminator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End </a:t>
              </a:r>
              <a:endParaRPr kumimoji="1"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9" name="Straight Arrow Connector 128"/>
            <p:cNvCxnSpPr>
              <a:stCxn id="96" idx="3"/>
              <a:endCxn id="128" idx="1"/>
            </p:cNvCxnSpPr>
            <p:nvPr/>
          </p:nvCxnSpPr>
          <p:spPr>
            <a:xfrm flipV="1">
              <a:off x="9848857" y="2564276"/>
              <a:ext cx="624500" cy="343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687218" y="3271023"/>
              <a:ext cx="1710925" cy="738664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*The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number is not registered, register the part number in the database by the </a:t>
              </a:r>
              <a:r>
                <a:rPr lang="en-US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admin.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821889" y="3372689"/>
              <a:ext cx="1238250" cy="54768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Call Admin</a:t>
              </a:r>
              <a:endParaRPr kumimoji="1"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Straight Arrow Connector 62"/>
            <p:cNvCxnSpPr>
              <a:stCxn id="55" idx="3"/>
              <a:endCxn id="124" idx="1"/>
            </p:cNvCxnSpPr>
            <p:nvPr/>
          </p:nvCxnSpPr>
          <p:spPr>
            <a:xfrm>
              <a:off x="4060139" y="3646533"/>
              <a:ext cx="700908" cy="4084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48" idx="0"/>
              <a:endCxn id="118" idx="1"/>
            </p:cNvCxnSpPr>
            <p:nvPr/>
          </p:nvCxnSpPr>
          <p:spPr>
            <a:xfrm flipV="1">
              <a:off x="1542681" y="3115505"/>
              <a:ext cx="1081134" cy="15551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50835" y="3754611"/>
            <a:ext cx="10787035" cy="2168907"/>
            <a:chOff x="552231" y="3910806"/>
            <a:chExt cx="10787035" cy="2168907"/>
          </a:xfrm>
        </p:grpSpPr>
        <p:grpSp>
          <p:nvGrpSpPr>
            <p:cNvPr id="176" name="Group 175"/>
            <p:cNvGrpSpPr/>
            <p:nvPr/>
          </p:nvGrpSpPr>
          <p:grpSpPr>
            <a:xfrm>
              <a:off x="552231" y="4109295"/>
              <a:ext cx="10787035" cy="1114560"/>
              <a:chOff x="552231" y="3960584"/>
              <a:chExt cx="10787035" cy="1114560"/>
            </a:xfrm>
          </p:grpSpPr>
          <p:sp>
            <p:nvSpPr>
              <p:cNvPr id="149" name="Flowchart: Data 148"/>
              <p:cNvSpPr/>
              <p:nvPr/>
            </p:nvSpPr>
            <p:spPr>
              <a:xfrm>
                <a:off x="4471343" y="4403959"/>
                <a:ext cx="1275558" cy="628164"/>
              </a:xfrm>
              <a:prstGeom prst="flowChartInputOutpu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Check Limit Min &amp; Max Before</a:t>
                </a:r>
                <a:endParaRPr kumimoji="1"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Flowchart: Predefined Process 149"/>
              <p:cNvSpPr/>
              <p:nvPr/>
            </p:nvSpPr>
            <p:spPr>
              <a:xfrm>
                <a:off x="8269726" y="4357385"/>
                <a:ext cx="1579131" cy="717759"/>
              </a:xfrm>
              <a:prstGeom prst="flowChartPredefinedProcess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Update Limit  Table </a:t>
                </a:r>
                <a:r>
                  <a:rPr kumimoji="1"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Level  Stock</a:t>
                </a:r>
                <a:endParaRPr kumimoji="1"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lowchart: Decision 150"/>
              <p:cNvSpPr/>
              <p:nvPr/>
            </p:nvSpPr>
            <p:spPr>
              <a:xfrm>
                <a:off x="2858732" y="4350525"/>
                <a:ext cx="1164566" cy="724619"/>
              </a:xfrm>
              <a:prstGeom prst="flowChartDecision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Check Part Number </a:t>
                </a:r>
                <a:endParaRPr kumimoji="1"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31668" y="4438990"/>
                <a:ext cx="1238250" cy="54768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Fill New Limit </a:t>
                </a:r>
                <a:endParaRPr kumimoji="1"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3" name="Straight Arrow Connector 152"/>
              <p:cNvCxnSpPr>
                <a:stCxn id="161" idx="3"/>
                <a:endCxn id="151" idx="1"/>
              </p:cNvCxnSpPr>
              <p:nvPr/>
            </p:nvCxnSpPr>
            <p:spPr>
              <a:xfrm>
                <a:off x="2011448" y="4712834"/>
                <a:ext cx="847284" cy="1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151" idx="3"/>
                <a:endCxn id="149" idx="2"/>
              </p:cNvCxnSpPr>
              <p:nvPr/>
            </p:nvCxnSpPr>
            <p:spPr>
              <a:xfrm>
                <a:off x="4023298" y="4712835"/>
                <a:ext cx="575601" cy="5206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149" idx="5"/>
                <a:endCxn id="152" idx="1"/>
              </p:cNvCxnSpPr>
              <p:nvPr/>
            </p:nvCxnSpPr>
            <p:spPr>
              <a:xfrm flipV="1">
                <a:off x="5619345" y="4712834"/>
                <a:ext cx="712323" cy="5207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152" idx="3"/>
                <a:endCxn id="150" idx="1"/>
              </p:cNvCxnSpPr>
              <p:nvPr/>
            </p:nvCxnSpPr>
            <p:spPr>
              <a:xfrm>
                <a:off x="7569918" y="4712834"/>
                <a:ext cx="699808" cy="3431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1902333" y="3960584"/>
                <a:ext cx="1680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*Is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part number listed in the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database?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008888" y="4332878"/>
                <a:ext cx="491490" cy="27699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 Black" panose="020B0A04020102020204" pitchFamily="34" charset="0"/>
                  </a:rPr>
                  <a:t>Yes</a:t>
                </a:r>
                <a:endParaRPr 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1" name="Flowchart: Terminator 160"/>
              <p:cNvSpPr/>
              <p:nvPr/>
            </p:nvSpPr>
            <p:spPr>
              <a:xfrm>
                <a:off x="552231" y="4523915"/>
                <a:ext cx="1459217" cy="377838"/>
              </a:xfrm>
              <a:prstGeom prst="flowChartTerminator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Min &amp; Max Adjustment </a:t>
                </a:r>
                <a:endParaRPr kumimoji="1"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Flowchart: Terminator 162"/>
              <p:cNvSpPr/>
              <p:nvPr/>
            </p:nvSpPr>
            <p:spPr>
              <a:xfrm>
                <a:off x="10473357" y="4569959"/>
                <a:ext cx="865909" cy="285750"/>
              </a:xfrm>
              <a:prstGeom prst="flowChartTerminator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End </a:t>
                </a:r>
                <a:endParaRPr kumimoji="1"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4" name="Straight Arrow Connector 163"/>
              <p:cNvCxnSpPr>
                <a:stCxn id="150" idx="3"/>
                <a:endCxn id="163" idx="1"/>
              </p:cNvCxnSpPr>
              <p:nvPr/>
            </p:nvCxnSpPr>
            <p:spPr>
              <a:xfrm flipV="1">
                <a:off x="9848857" y="4712834"/>
                <a:ext cx="624500" cy="3431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6277863" y="3910806"/>
              <a:ext cx="20066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*The 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limit value must be above the minimum limit value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30850" y="5066913"/>
              <a:ext cx="41248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Black" panose="020B0A04020102020204" pitchFamily="34" charset="0"/>
                </a:rPr>
                <a:t>No</a:t>
              </a:r>
              <a:endParaRPr 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79" name="Flowchart: Terminator 78"/>
            <p:cNvSpPr/>
            <p:nvPr/>
          </p:nvSpPr>
          <p:spPr>
            <a:xfrm>
              <a:off x="4768082" y="5597650"/>
              <a:ext cx="865909" cy="285750"/>
            </a:xfrm>
            <a:prstGeom prst="flowChartTerminator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End </a:t>
              </a:r>
              <a:endParaRPr kumimoji="1"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7218" y="5341049"/>
              <a:ext cx="1710925" cy="738664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*The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number is not registered, register the part number in the database by the </a:t>
              </a:r>
              <a:r>
                <a:rPr lang="en-US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admin.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828924" y="5462597"/>
              <a:ext cx="1238250" cy="54768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Call Admin</a:t>
              </a:r>
              <a:endParaRPr kumimoji="1"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Arrow Connector 81"/>
            <p:cNvCxnSpPr>
              <a:stCxn id="81" idx="3"/>
              <a:endCxn id="79" idx="1"/>
            </p:cNvCxnSpPr>
            <p:nvPr/>
          </p:nvCxnSpPr>
          <p:spPr>
            <a:xfrm>
              <a:off x="4067174" y="5736441"/>
              <a:ext cx="700908" cy="4084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0" idx="0"/>
              <a:endCxn id="78" idx="1"/>
            </p:cNvCxnSpPr>
            <p:nvPr/>
          </p:nvCxnSpPr>
          <p:spPr>
            <a:xfrm flipV="1">
              <a:off x="1542681" y="5205413"/>
              <a:ext cx="1088169" cy="1356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151" idx="2"/>
              <a:endCxn id="81" idx="0"/>
            </p:cNvCxnSpPr>
            <p:nvPr/>
          </p:nvCxnSpPr>
          <p:spPr>
            <a:xfrm>
              <a:off x="3441015" y="5223855"/>
              <a:ext cx="7034" cy="238742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/>
          <p:nvPr/>
        </p:nvCxnSpPr>
        <p:spPr>
          <a:xfrm>
            <a:off x="1200150" y="619125"/>
            <a:ext cx="10449312" cy="0"/>
          </a:xfrm>
          <a:prstGeom prst="line">
            <a:avLst/>
          </a:prstGeom>
          <a:ln w="38100">
            <a:solidFill>
              <a:srgbClr val="EB60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Parallelogram 93"/>
          <p:cNvSpPr/>
          <p:nvPr/>
        </p:nvSpPr>
        <p:spPr>
          <a:xfrm>
            <a:off x="-2673204" y="182297"/>
            <a:ext cx="4279046" cy="586510"/>
          </a:xfrm>
          <a:prstGeom prst="parallelogram">
            <a:avLst/>
          </a:prstGeom>
          <a:solidFill>
            <a:srgbClr val="EB608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9" name="Parallelogram 98"/>
          <p:cNvSpPr/>
          <p:nvPr/>
        </p:nvSpPr>
        <p:spPr>
          <a:xfrm>
            <a:off x="-2513088" y="-109836"/>
            <a:ext cx="4800421" cy="584265"/>
          </a:xfrm>
          <a:prstGeom prst="parallelogram">
            <a:avLst/>
          </a:prstGeom>
          <a:solidFill>
            <a:srgbClr val="E4F3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0841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6128" y="34719"/>
            <a:ext cx="366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FLOW</a:t>
            </a:r>
            <a:r>
              <a:rPr lang="en-US" sz="2800" dirty="0" smtClean="0">
                <a:latin typeface="Arial Black" panose="020B0A04020102020204" pitchFamily="34" charset="0"/>
              </a:rPr>
              <a:t> SYSTEM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3180" y="1090765"/>
            <a:ext cx="6448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TRANSACTION</a:t>
            </a:r>
            <a:r>
              <a:rPr lang="en-US" sz="3200" dirty="0" smtClean="0">
                <a:latin typeface="Arial Black" panose="020B0A04020102020204" pitchFamily="34" charset="0"/>
              </a:rPr>
              <a:t> DETAIL </a:t>
            </a:r>
            <a:r>
              <a:rPr lang="en-US" sz="32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STOCK IN </a:t>
            </a:r>
            <a:endParaRPr lang="en-US" sz="32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706013" y="1692547"/>
            <a:ext cx="927893" cy="285750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Stock In</a:t>
            </a:r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0835" y="2459947"/>
            <a:ext cx="1238250" cy="54768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Scan Kanban Stock In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Data 8"/>
          <p:cNvSpPr/>
          <p:nvPr/>
        </p:nvSpPr>
        <p:spPr>
          <a:xfrm>
            <a:off x="2362201" y="3718991"/>
            <a:ext cx="1467927" cy="568723"/>
          </a:xfrm>
          <a:prstGeom prst="flowChartInputOutpu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kumimoji="1"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Qty</a:t>
            </a:r>
            <a:r>
              <a:rPr kumimoji="1"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Part Number</a:t>
            </a:r>
            <a:endParaRPr kumimoji="1"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Data 11"/>
          <p:cNvSpPr/>
          <p:nvPr/>
        </p:nvSpPr>
        <p:spPr>
          <a:xfrm>
            <a:off x="2347914" y="5079568"/>
            <a:ext cx="1489277" cy="667884"/>
          </a:xfrm>
          <a:prstGeom prst="flowChartInputOutpu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Stock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4320664" y="5084024"/>
            <a:ext cx="1495425" cy="663428"/>
          </a:xfrm>
          <a:prstGeom prst="flowChartPredefined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Table inventory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owchart: Data 13"/>
          <p:cNvSpPr/>
          <p:nvPr/>
        </p:nvSpPr>
        <p:spPr>
          <a:xfrm>
            <a:off x="6427496" y="5079432"/>
            <a:ext cx="1342926" cy="668020"/>
          </a:xfrm>
          <a:prstGeom prst="flowChartInputOutpu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Insert History Stock In 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8253895" y="5058222"/>
            <a:ext cx="1457127" cy="710440"/>
          </a:xfrm>
          <a:prstGeom prst="flowChartPredefined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Level Stock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Terminator 15"/>
          <p:cNvSpPr/>
          <p:nvPr/>
        </p:nvSpPr>
        <p:spPr>
          <a:xfrm>
            <a:off x="6243510" y="2590916"/>
            <a:ext cx="865909" cy="285750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10194495" y="5270567"/>
            <a:ext cx="865909" cy="285750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1169960" y="1978297"/>
            <a:ext cx="0" cy="48165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67" idx="1"/>
          </p:cNvCxnSpPr>
          <p:nvPr/>
        </p:nvCxnSpPr>
        <p:spPr>
          <a:xfrm>
            <a:off x="1789085" y="2733791"/>
            <a:ext cx="601236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4"/>
            <a:endCxn id="12" idx="1"/>
          </p:cNvCxnSpPr>
          <p:nvPr/>
        </p:nvCxnSpPr>
        <p:spPr>
          <a:xfrm flipH="1">
            <a:off x="3092553" y="4287714"/>
            <a:ext cx="3612" cy="79185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5"/>
            <a:endCxn id="13" idx="1"/>
          </p:cNvCxnSpPr>
          <p:nvPr/>
        </p:nvCxnSpPr>
        <p:spPr>
          <a:xfrm>
            <a:off x="3688263" y="5413510"/>
            <a:ext cx="632401" cy="222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3"/>
            <a:endCxn id="14" idx="2"/>
          </p:cNvCxnSpPr>
          <p:nvPr/>
        </p:nvCxnSpPr>
        <p:spPr>
          <a:xfrm flipV="1">
            <a:off x="5816089" y="5413442"/>
            <a:ext cx="745700" cy="229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5"/>
            <a:endCxn id="15" idx="1"/>
          </p:cNvCxnSpPr>
          <p:nvPr/>
        </p:nvCxnSpPr>
        <p:spPr>
          <a:xfrm>
            <a:off x="7636129" y="5413442"/>
            <a:ext cx="617766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3"/>
            <a:endCxn id="17" idx="1"/>
          </p:cNvCxnSpPr>
          <p:nvPr/>
        </p:nvCxnSpPr>
        <p:spPr>
          <a:xfrm>
            <a:off x="9711022" y="5413442"/>
            <a:ext cx="48347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27127" y="3101035"/>
            <a:ext cx="491490" cy="27699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Yes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30128" y="2334419"/>
            <a:ext cx="412485" cy="276999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No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9711022" y="2710045"/>
            <a:ext cx="1650584" cy="1316820"/>
            <a:chOff x="9718642" y="2581417"/>
            <a:chExt cx="1650584" cy="1316820"/>
          </a:xfrm>
        </p:grpSpPr>
        <p:sp>
          <p:nvSpPr>
            <p:cNvPr id="82" name="Rounded Rectangle 81"/>
            <p:cNvSpPr/>
            <p:nvPr/>
          </p:nvSpPr>
          <p:spPr>
            <a:xfrm>
              <a:off x="9718642" y="2638491"/>
              <a:ext cx="180457" cy="17477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718642" y="3006754"/>
              <a:ext cx="180457" cy="174775"/>
            </a:xfrm>
            <a:prstGeom prst="roundRect">
              <a:avLst/>
            </a:prstGeom>
            <a:solidFill>
              <a:srgbClr val="1A5C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9718642" y="3338085"/>
              <a:ext cx="180457" cy="174775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959526" y="2581417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by Computer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59526" y="2970513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959526" y="3316363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by Manual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V="1">
              <a:off x="9718642" y="3775127"/>
              <a:ext cx="218662" cy="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9959526" y="3652016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Line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Flowchart: Decision 66"/>
          <p:cNvSpPr/>
          <p:nvPr/>
        </p:nvSpPr>
        <p:spPr>
          <a:xfrm>
            <a:off x="2390321" y="2351185"/>
            <a:ext cx="1411686" cy="765212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Scan Success?</a:t>
            </a:r>
            <a:endParaRPr kumimoji="1"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>
            <a:stCxn id="67" idx="2"/>
            <a:endCxn id="9" idx="1"/>
          </p:cNvCxnSpPr>
          <p:nvPr/>
        </p:nvCxnSpPr>
        <p:spPr>
          <a:xfrm>
            <a:off x="3096164" y="3116397"/>
            <a:ext cx="1" cy="60259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3"/>
            <a:endCxn id="89" idx="1"/>
          </p:cNvCxnSpPr>
          <p:nvPr/>
        </p:nvCxnSpPr>
        <p:spPr>
          <a:xfrm>
            <a:off x="3802007" y="2733791"/>
            <a:ext cx="647245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449252" y="2459947"/>
            <a:ext cx="1238250" cy="54768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kumimoji="1"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Qty</a:t>
            </a:r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adjustment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Elbow Connector 71"/>
          <p:cNvCxnSpPr>
            <a:stCxn id="89" idx="2"/>
            <a:endCxn id="9" idx="5"/>
          </p:cNvCxnSpPr>
          <p:nvPr/>
        </p:nvCxnSpPr>
        <p:spPr>
          <a:xfrm rot="5400000">
            <a:off x="3877997" y="2812973"/>
            <a:ext cx="995718" cy="1385042"/>
          </a:xfrm>
          <a:prstGeom prst="bentConnector2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9" idx="3"/>
            <a:endCxn id="16" idx="1"/>
          </p:cNvCxnSpPr>
          <p:nvPr/>
        </p:nvCxnSpPr>
        <p:spPr>
          <a:xfrm>
            <a:off x="5687502" y="2733791"/>
            <a:ext cx="556008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00150" y="619125"/>
            <a:ext cx="10467975" cy="0"/>
          </a:xfrm>
          <a:prstGeom prst="line">
            <a:avLst/>
          </a:prstGeom>
          <a:ln w="38100">
            <a:solidFill>
              <a:srgbClr val="EB60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673204" y="182297"/>
            <a:ext cx="4279046" cy="586510"/>
          </a:xfrm>
          <a:prstGeom prst="parallelogram">
            <a:avLst/>
          </a:prstGeom>
          <a:solidFill>
            <a:srgbClr val="EB608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1" name="Parallelogram 40"/>
          <p:cNvSpPr/>
          <p:nvPr/>
        </p:nvSpPr>
        <p:spPr>
          <a:xfrm>
            <a:off x="-2513088" y="-109836"/>
            <a:ext cx="4800421" cy="584265"/>
          </a:xfrm>
          <a:prstGeom prst="parallelogram">
            <a:avLst/>
          </a:prstGeom>
          <a:solidFill>
            <a:srgbClr val="E4F3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6942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001" y="49612"/>
            <a:ext cx="366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FLOW</a:t>
            </a:r>
            <a:r>
              <a:rPr lang="en-US" sz="2800" dirty="0" smtClean="0">
                <a:latin typeface="Arial Black" panose="020B0A04020102020204" pitchFamily="34" charset="0"/>
              </a:rPr>
              <a:t> SYSTEM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1383" y="769374"/>
            <a:ext cx="6448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TRANSACTION</a:t>
            </a:r>
            <a:r>
              <a:rPr lang="en-US" sz="3200" dirty="0" smtClean="0">
                <a:latin typeface="Arial Black" panose="020B0A04020102020204" pitchFamily="34" charset="0"/>
              </a:rPr>
              <a:t> DETAIL </a:t>
            </a:r>
            <a:r>
              <a:rPr lang="en-US" sz="32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STOCK OUT </a:t>
            </a:r>
            <a:endParaRPr lang="en-US" sz="32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709831" y="1611892"/>
            <a:ext cx="927893" cy="285750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Stock out</a:t>
            </a:r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4653" y="2208750"/>
            <a:ext cx="1238250" cy="54768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Scan Kanban Stock Out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Data 8"/>
          <p:cNvSpPr/>
          <p:nvPr/>
        </p:nvSpPr>
        <p:spPr>
          <a:xfrm>
            <a:off x="2362201" y="3021532"/>
            <a:ext cx="1275558" cy="628164"/>
          </a:xfrm>
          <a:prstGeom prst="flowChartInputOutpu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Check Max &amp; Min Stock </a:t>
            </a:r>
            <a:endParaRPr kumimoji="1"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2294137" y="4023332"/>
            <a:ext cx="1411686" cy="765212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t>Table Level </a:t>
            </a:r>
            <a:r>
              <a:rPr kumimoji="1"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Stock </a:t>
            </a:r>
            <a:endParaRPr kumimoji="1"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Data 11"/>
          <p:cNvSpPr/>
          <p:nvPr/>
        </p:nvSpPr>
        <p:spPr>
          <a:xfrm>
            <a:off x="2362201" y="5086350"/>
            <a:ext cx="1295400" cy="644378"/>
          </a:xfrm>
          <a:prstGeom prst="flowChartInputOutpu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Stock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4267199" y="5067300"/>
            <a:ext cx="1495425" cy="663428"/>
          </a:xfrm>
          <a:prstGeom prst="flowChartPredefined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Table inventory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owchart: Data 13"/>
          <p:cNvSpPr/>
          <p:nvPr/>
        </p:nvSpPr>
        <p:spPr>
          <a:xfrm>
            <a:off x="6515248" y="5067300"/>
            <a:ext cx="1342926" cy="668020"/>
          </a:xfrm>
          <a:prstGeom prst="flowChartInputOutpu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Insert History Stock Out 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8502399" y="5067300"/>
            <a:ext cx="1457127" cy="710440"/>
          </a:xfrm>
          <a:prstGeom prst="flowChartPredefined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Table </a:t>
            </a:r>
            <a:r>
              <a:rPr kumimoji="1"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Qty</a:t>
            </a:r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Sa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Terminator 15"/>
          <p:cNvSpPr/>
          <p:nvPr/>
        </p:nvSpPr>
        <p:spPr>
          <a:xfrm>
            <a:off x="8195977" y="4261333"/>
            <a:ext cx="865909" cy="285750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10628430" y="5279645"/>
            <a:ext cx="865909" cy="285750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1173778" y="1897642"/>
            <a:ext cx="0" cy="31110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41" idx="1"/>
          </p:cNvCxnSpPr>
          <p:nvPr/>
        </p:nvCxnSpPr>
        <p:spPr>
          <a:xfrm>
            <a:off x="1792903" y="2482594"/>
            <a:ext cx="501234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4"/>
            <a:endCxn id="10" idx="0"/>
          </p:cNvCxnSpPr>
          <p:nvPr/>
        </p:nvCxnSpPr>
        <p:spPr>
          <a:xfrm>
            <a:off x="2999980" y="3649696"/>
            <a:ext cx="0" cy="37363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2" idx="1"/>
          </p:cNvCxnSpPr>
          <p:nvPr/>
        </p:nvCxnSpPr>
        <p:spPr>
          <a:xfrm>
            <a:off x="2999980" y="4788544"/>
            <a:ext cx="9921" cy="29780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5"/>
            <a:endCxn id="13" idx="1"/>
          </p:cNvCxnSpPr>
          <p:nvPr/>
        </p:nvCxnSpPr>
        <p:spPr>
          <a:xfrm flipV="1">
            <a:off x="3528061" y="5399014"/>
            <a:ext cx="739138" cy="952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78" idx="2"/>
          </p:cNvCxnSpPr>
          <p:nvPr/>
        </p:nvCxnSpPr>
        <p:spPr>
          <a:xfrm>
            <a:off x="3705823" y="4405938"/>
            <a:ext cx="716937" cy="1068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5"/>
          </p:cNvCxnSpPr>
          <p:nvPr/>
        </p:nvCxnSpPr>
        <p:spPr>
          <a:xfrm flipV="1">
            <a:off x="5610907" y="4410487"/>
            <a:ext cx="709895" cy="614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3"/>
            <a:endCxn id="14" idx="2"/>
          </p:cNvCxnSpPr>
          <p:nvPr/>
        </p:nvCxnSpPr>
        <p:spPr>
          <a:xfrm>
            <a:off x="5762624" y="5399014"/>
            <a:ext cx="886917" cy="229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5"/>
            <a:endCxn id="15" idx="1"/>
          </p:cNvCxnSpPr>
          <p:nvPr/>
        </p:nvCxnSpPr>
        <p:spPr>
          <a:xfrm>
            <a:off x="7723881" y="5401310"/>
            <a:ext cx="778518" cy="2121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3"/>
            <a:endCxn id="17" idx="1"/>
          </p:cNvCxnSpPr>
          <p:nvPr/>
        </p:nvCxnSpPr>
        <p:spPr>
          <a:xfrm>
            <a:off x="9959526" y="5422520"/>
            <a:ext cx="668904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662662" y="3999282"/>
            <a:ext cx="491490" cy="27699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Yes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01764" y="4763058"/>
            <a:ext cx="412485" cy="276999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No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8890" y="4124283"/>
            <a:ext cx="1680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*Is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Stock below or above the Max &amp; Min limits?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711022" y="2710045"/>
            <a:ext cx="1650584" cy="1316820"/>
            <a:chOff x="9718642" y="2581417"/>
            <a:chExt cx="1650584" cy="1316820"/>
          </a:xfrm>
        </p:grpSpPr>
        <p:sp>
          <p:nvSpPr>
            <p:cNvPr id="82" name="Rounded Rectangle 81"/>
            <p:cNvSpPr/>
            <p:nvPr/>
          </p:nvSpPr>
          <p:spPr>
            <a:xfrm>
              <a:off x="9718642" y="2638491"/>
              <a:ext cx="180457" cy="17477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718642" y="3006754"/>
              <a:ext cx="180457" cy="174775"/>
            </a:xfrm>
            <a:prstGeom prst="roundRect">
              <a:avLst/>
            </a:prstGeom>
            <a:solidFill>
              <a:srgbClr val="1A5C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9718642" y="3338085"/>
              <a:ext cx="180457" cy="174775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959526" y="2581417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by Computer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59526" y="2970513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959526" y="3316363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by Manual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V="1">
              <a:off x="9718642" y="3775127"/>
              <a:ext cx="218662" cy="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9959526" y="3652016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Line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Flowchart: Decision 40"/>
          <p:cNvSpPr/>
          <p:nvPr/>
        </p:nvSpPr>
        <p:spPr>
          <a:xfrm>
            <a:off x="2294137" y="2099988"/>
            <a:ext cx="1411686" cy="765212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Success Scan?</a:t>
            </a:r>
            <a:endParaRPr kumimoji="1"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41" idx="2"/>
            <a:endCxn id="9" idx="1"/>
          </p:cNvCxnSpPr>
          <p:nvPr/>
        </p:nvCxnSpPr>
        <p:spPr>
          <a:xfrm>
            <a:off x="2999980" y="2865200"/>
            <a:ext cx="0" cy="15633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154152" y="2192727"/>
            <a:ext cx="1238250" cy="54768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kumimoji="1"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Qty</a:t>
            </a:r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Adjustment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>
            <a:stCxn id="41" idx="3"/>
            <a:endCxn id="55" idx="1"/>
          </p:cNvCxnSpPr>
          <p:nvPr/>
        </p:nvCxnSpPr>
        <p:spPr>
          <a:xfrm flipV="1">
            <a:off x="3705823" y="2466571"/>
            <a:ext cx="448329" cy="1602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5" idx="2"/>
            <a:endCxn id="9" idx="5"/>
          </p:cNvCxnSpPr>
          <p:nvPr/>
        </p:nvCxnSpPr>
        <p:spPr>
          <a:xfrm rot="5400000">
            <a:off x="3844141" y="2406477"/>
            <a:ext cx="595199" cy="1263074"/>
          </a:xfrm>
          <a:prstGeom prst="bentConnector2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07256" y="2689875"/>
            <a:ext cx="491490" cy="27699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Yes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05608" y="2060662"/>
            <a:ext cx="412485" cy="276999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No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66" name="Flowchart: Terminator 65"/>
          <p:cNvSpPr/>
          <p:nvPr/>
        </p:nvSpPr>
        <p:spPr>
          <a:xfrm>
            <a:off x="5958724" y="2313459"/>
            <a:ext cx="865909" cy="285750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55" idx="3"/>
            <a:endCxn id="66" idx="1"/>
          </p:cNvCxnSpPr>
          <p:nvPr/>
        </p:nvCxnSpPr>
        <p:spPr>
          <a:xfrm flipV="1">
            <a:off x="5392402" y="2456334"/>
            <a:ext cx="566322" cy="1023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6320802" y="4132093"/>
            <a:ext cx="1238250" cy="54768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Ok and take action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Arrow Connector 70"/>
          <p:cNvCxnSpPr>
            <a:stCxn id="70" idx="3"/>
            <a:endCxn id="16" idx="1"/>
          </p:cNvCxnSpPr>
          <p:nvPr/>
        </p:nvCxnSpPr>
        <p:spPr>
          <a:xfrm flipV="1">
            <a:off x="7559052" y="4404208"/>
            <a:ext cx="636925" cy="172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/>
          <p:cNvSpPr/>
          <p:nvPr/>
        </p:nvSpPr>
        <p:spPr>
          <a:xfrm>
            <a:off x="4274242" y="4070196"/>
            <a:ext cx="1485183" cy="692861"/>
          </a:xfrm>
          <a:prstGeom prst="flowChartInputOutpu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Warning Notification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1200150" y="619125"/>
            <a:ext cx="10458450" cy="0"/>
          </a:xfrm>
          <a:prstGeom prst="line">
            <a:avLst/>
          </a:prstGeom>
          <a:ln w="38100">
            <a:solidFill>
              <a:srgbClr val="EB60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/>
          <p:cNvSpPr/>
          <p:nvPr/>
        </p:nvSpPr>
        <p:spPr>
          <a:xfrm>
            <a:off x="-2673204" y="182297"/>
            <a:ext cx="4279046" cy="586510"/>
          </a:xfrm>
          <a:prstGeom prst="parallelogram">
            <a:avLst/>
          </a:prstGeom>
          <a:solidFill>
            <a:srgbClr val="EB608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3" name="Parallelogram 52"/>
          <p:cNvSpPr/>
          <p:nvPr/>
        </p:nvSpPr>
        <p:spPr>
          <a:xfrm>
            <a:off x="-2513088" y="-109836"/>
            <a:ext cx="4800421" cy="584265"/>
          </a:xfrm>
          <a:prstGeom prst="parallelogram">
            <a:avLst/>
          </a:prstGeom>
          <a:solidFill>
            <a:srgbClr val="E4F3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9630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5453" y="40954"/>
            <a:ext cx="366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FLOW</a:t>
            </a:r>
            <a:r>
              <a:rPr lang="en-US" sz="2800" dirty="0" smtClean="0">
                <a:latin typeface="Arial Black" panose="020B0A04020102020204" pitchFamily="34" charset="0"/>
              </a:rPr>
              <a:t> SYSTEM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3180" y="801285"/>
            <a:ext cx="6448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TRANSACTION</a:t>
            </a:r>
            <a:r>
              <a:rPr lang="en-US" sz="3200" dirty="0" smtClean="0">
                <a:latin typeface="Arial Black" panose="020B0A04020102020204" pitchFamily="34" charset="0"/>
              </a:rPr>
              <a:t> DETAIL </a:t>
            </a:r>
            <a:r>
              <a:rPr lang="en-US" sz="32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LOGIN FORM</a:t>
            </a:r>
            <a:endParaRPr lang="en-US" sz="32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709831" y="1611892"/>
            <a:ext cx="927893" cy="285750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4653" y="2208750"/>
            <a:ext cx="1238250" cy="54768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Open page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2294137" y="4023332"/>
            <a:ext cx="1411686" cy="765212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Success Login?</a:t>
            </a:r>
            <a:endParaRPr kumimoji="1"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7634771" y="2986734"/>
            <a:ext cx="1457127" cy="710440"/>
          </a:xfrm>
          <a:prstGeom prst="flowChartPredefined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Table User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Terminator 15"/>
          <p:cNvSpPr/>
          <p:nvPr/>
        </p:nvSpPr>
        <p:spPr>
          <a:xfrm>
            <a:off x="4340322" y="5432125"/>
            <a:ext cx="865909" cy="285750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1173778" y="1897642"/>
            <a:ext cx="0" cy="31110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41" idx="1"/>
          </p:cNvCxnSpPr>
          <p:nvPr/>
        </p:nvCxnSpPr>
        <p:spPr>
          <a:xfrm>
            <a:off x="1792903" y="2482594"/>
            <a:ext cx="410190" cy="370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4"/>
            <a:endCxn id="10" idx="0"/>
          </p:cNvCxnSpPr>
          <p:nvPr/>
        </p:nvCxnSpPr>
        <p:spPr>
          <a:xfrm>
            <a:off x="2999980" y="3649696"/>
            <a:ext cx="0" cy="37363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529290" y="3444991"/>
            <a:ext cx="410671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3" idx="3"/>
            <a:endCxn id="89" idx="1"/>
          </p:cNvCxnSpPr>
          <p:nvPr/>
        </p:nvCxnSpPr>
        <p:spPr>
          <a:xfrm>
            <a:off x="5378367" y="4402018"/>
            <a:ext cx="46893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8" idx="5"/>
            <a:endCxn id="16" idx="1"/>
          </p:cNvCxnSpPr>
          <p:nvPr/>
        </p:nvCxnSpPr>
        <p:spPr>
          <a:xfrm flipV="1">
            <a:off x="3594053" y="5575000"/>
            <a:ext cx="746269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73" idx="1"/>
          </p:cNvCxnSpPr>
          <p:nvPr/>
        </p:nvCxnSpPr>
        <p:spPr>
          <a:xfrm flipV="1">
            <a:off x="3705823" y="4402018"/>
            <a:ext cx="408557" cy="392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2" idx="0"/>
            <a:endCxn id="15" idx="2"/>
          </p:cNvCxnSpPr>
          <p:nvPr/>
        </p:nvCxnSpPr>
        <p:spPr>
          <a:xfrm flipV="1">
            <a:off x="8363334" y="3697174"/>
            <a:ext cx="1" cy="4310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856461" y="4777890"/>
            <a:ext cx="491490" cy="27699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Yes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05607" y="3827864"/>
            <a:ext cx="412485" cy="276999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No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8890" y="4124283"/>
            <a:ext cx="168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*Is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exist in database ?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9711022" y="2710045"/>
            <a:ext cx="1650584" cy="1316820"/>
            <a:chOff x="9718642" y="2581417"/>
            <a:chExt cx="1650584" cy="1316820"/>
          </a:xfrm>
        </p:grpSpPr>
        <p:sp>
          <p:nvSpPr>
            <p:cNvPr id="82" name="Rounded Rectangle 81"/>
            <p:cNvSpPr/>
            <p:nvPr/>
          </p:nvSpPr>
          <p:spPr>
            <a:xfrm>
              <a:off x="9718642" y="2638491"/>
              <a:ext cx="180457" cy="17477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718642" y="3006754"/>
              <a:ext cx="180457" cy="174775"/>
            </a:xfrm>
            <a:prstGeom prst="roundRect">
              <a:avLst/>
            </a:prstGeom>
            <a:solidFill>
              <a:srgbClr val="1A5C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9718642" y="3338085"/>
              <a:ext cx="180457" cy="174775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959526" y="2581417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by Computer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59526" y="2970513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959526" y="3316363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by Manual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V="1">
              <a:off x="9718642" y="3775127"/>
              <a:ext cx="218662" cy="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9959526" y="3652016"/>
              <a:ext cx="1409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Line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Flowchart: Decision 40"/>
          <p:cNvSpPr/>
          <p:nvPr/>
        </p:nvSpPr>
        <p:spPr>
          <a:xfrm>
            <a:off x="2203093" y="2103689"/>
            <a:ext cx="1411686" cy="765212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Success?</a:t>
            </a:r>
            <a:endParaRPr kumimoji="1"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41" idx="2"/>
            <a:endCxn id="50" idx="0"/>
          </p:cNvCxnSpPr>
          <p:nvPr/>
        </p:nvCxnSpPr>
        <p:spPr>
          <a:xfrm>
            <a:off x="2908936" y="2868901"/>
            <a:ext cx="0" cy="19920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154152" y="2208750"/>
            <a:ext cx="1238250" cy="54768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Check Connection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>
            <a:stCxn id="41" idx="3"/>
            <a:endCxn id="55" idx="1"/>
          </p:cNvCxnSpPr>
          <p:nvPr/>
        </p:nvCxnSpPr>
        <p:spPr>
          <a:xfrm flipV="1">
            <a:off x="3614779" y="2482594"/>
            <a:ext cx="539373" cy="370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64" idx="2"/>
            <a:endCxn id="50" idx="3"/>
          </p:cNvCxnSpPr>
          <p:nvPr/>
        </p:nvCxnSpPr>
        <p:spPr>
          <a:xfrm rot="5400000">
            <a:off x="4699694" y="1575216"/>
            <a:ext cx="595105" cy="2938370"/>
          </a:xfrm>
          <a:prstGeom prst="bentConnector2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07256" y="2689875"/>
            <a:ext cx="491490" cy="27699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Yes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05608" y="2060662"/>
            <a:ext cx="412485" cy="276999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No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66" name="Flowchart: Terminator 65"/>
          <p:cNvSpPr/>
          <p:nvPr/>
        </p:nvSpPr>
        <p:spPr>
          <a:xfrm>
            <a:off x="7928745" y="2334414"/>
            <a:ext cx="865909" cy="285750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164" idx="3"/>
            <a:endCxn id="66" idx="1"/>
          </p:cNvCxnSpPr>
          <p:nvPr/>
        </p:nvCxnSpPr>
        <p:spPr>
          <a:xfrm>
            <a:off x="7085556" y="2473005"/>
            <a:ext cx="843189" cy="428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/>
          <p:cNvSpPr/>
          <p:nvPr/>
        </p:nvSpPr>
        <p:spPr>
          <a:xfrm>
            <a:off x="2257388" y="5228570"/>
            <a:ext cx="1485183" cy="692861"/>
          </a:xfrm>
          <a:prstGeom prst="flowChartInputOutpu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Open page Index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289811" y="3068110"/>
            <a:ext cx="1238250" cy="54768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Fill username and Password 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114380" y="4128174"/>
            <a:ext cx="1263987" cy="54768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Username and Password </a:t>
            </a:r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not found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847306" y="4128174"/>
            <a:ext cx="1238250" cy="54768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Call admin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744209" y="4128174"/>
            <a:ext cx="1238250" cy="54768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Insert new user 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Straight Arrow Connector 92"/>
          <p:cNvCxnSpPr>
            <a:stCxn id="10" idx="2"/>
            <a:endCxn id="78" idx="1"/>
          </p:cNvCxnSpPr>
          <p:nvPr/>
        </p:nvCxnSpPr>
        <p:spPr>
          <a:xfrm>
            <a:off x="2999980" y="4788544"/>
            <a:ext cx="0" cy="4400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9" idx="3"/>
            <a:endCxn id="92" idx="1"/>
          </p:cNvCxnSpPr>
          <p:nvPr/>
        </p:nvCxnSpPr>
        <p:spPr>
          <a:xfrm>
            <a:off x="7085556" y="4402018"/>
            <a:ext cx="6586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5" idx="0"/>
            <a:endCxn id="66" idx="2"/>
          </p:cNvCxnSpPr>
          <p:nvPr/>
        </p:nvCxnSpPr>
        <p:spPr>
          <a:xfrm rot="16200000" flipV="1">
            <a:off x="8179233" y="2802631"/>
            <a:ext cx="366570" cy="163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847306" y="3746333"/>
            <a:ext cx="1281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*Admin SD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53926" y="3146364"/>
            <a:ext cx="128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*Make sure fill with correct data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150669" y="1581398"/>
            <a:ext cx="128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to DMIA/Local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5847306" y="2199161"/>
            <a:ext cx="1238250" cy="54768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Refresh page</a:t>
            </a:r>
            <a:endParaRPr kumimoji="1"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Straight Arrow Connector 164"/>
          <p:cNvCxnSpPr>
            <a:stCxn id="55" idx="3"/>
            <a:endCxn id="164" idx="1"/>
          </p:cNvCxnSpPr>
          <p:nvPr/>
        </p:nvCxnSpPr>
        <p:spPr>
          <a:xfrm flipV="1">
            <a:off x="5392402" y="2473005"/>
            <a:ext cx="454904" cy="958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00150" y="619125"/>
            <a:ext cx="10448925" cy="0"/>
          </a:xfrm>
          <a:prstGeom prst="line">
            <a:avLst/>
          </a:prstGeom>
          <a:ln w="38100">
            <a:solidFill>
              <a:srgbClr val="EB60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arallelogram 53"/>
          <p:cNvSpPr/>
          <p:nvPr/>
        </p:nvSpPr>
        <p:spPr>
          <a:xfrm>
            <a:off x="-2673204" y="182297"/>
            <a:ext cx="4279046" cy="586510"/>
          </a:xfrm>
          <a:prstGeom prst="parallelogram">
            <a:avLst/>
          </a:prstGeom>
          <a:solidFill>
            <a:srgbClr val="EB608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9" name="Parallelogram 58"/>
          <p:cNvSpPr/>
          <p:nvPr/>
        </p:nvSpPr>
        <p:spPr>
          <a:xfrm>
            <a:off x="-2513088" y="-109836"/>
            <a:ext cx="4800421" cy="584265"/>
          </a:xfrm>
          <a:prstGeom prst="parallelogram">
            <a:avLst/>
          </a:prstGeom>
          <a:solidFill>
            <a:srgbClr val="E4F3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7179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7333" y="0"/>
            <a:ext cx="366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FLOW</a:t>
            </a:r>
            <a:r>
              <a:rPr lang="en-US" sz="2800" dirty="0" smtClean="0">
                <a:latin typeface="Arial Black" panose="020B0A04020102020204" pitchFamily="34" charset="0"/>
              </a:rPr>
              <a:t> SYSTEM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5533" y="2205793"/>
            <a:ext cx="1743075" cy="1794421"/>
            <a:chOff x="4070584" y="2941559"/>
            <a:chExt cx="1743075" cy="1794421"/>
          </a:xfrm>
        </p:grpSpPr>
        <p:sp>
          <p:nvSpPr>
            <p:cNvPr id="50" name="Rounded Rectangle 49"/>
            <p:cNvSpPr/>
            <p:nvPr/>
          </p:nvSpPr>
          <p:spPr>
            <a:xfrm>
              <a:off x="4213460" y="2941559"/>
              <a:ext cx="1457325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100" dirty="0" smtClean="0">
                  <a:latin typeface="Arial Black" panose="020B0A04020102020204" pitchFamily="34" charset="0"/>
                </a:rPr>
                <a:t>Table </a:t>
              </a:r>
              <a:r>
                <a:rPr kumimoji="1" lang="en-US" sz="1100" dirty="0" smtClean="0">
                  <a:solidFill>
                    <a:srgbClr val="FFFF00"/>
                  </a:solidFill>
                  <a:latin typeface="Arial Black" panose="020B0A04020102020204" pitchFamily="34" charset="0"/>
                </a:rPr>
                <a:t>Inventory </a:t>
              </a:r>
              <a:endParaRPr kumimoji="1" lang="en-US" sz="1100" dirty="0">
                <a:solidFill>
                  <a:srgbClr val="FFFF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4" name="Straight Arrow Connector 53"/>
            <p:cNvCxnSpPr>
              <a:stCxn id="50" idx="2"/>
              <a:endCxn id="61" idx="0"/>
            </p:cNvCxnSpPr>
            <p:nvPr/>
          </p:nvCxnSpPr>
          <p:spPr>
            <a:xfrm flipH="1">
              <a:off x="4942122" y="3627359"/>
              <a:ext cx="1" cy="508457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070584" y="4135816"/>
              <a:ext cx="174307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 </a:t>
              </a:r>
              <a:r>
                <a:rPr lang="en-US" sz="1100" b="1" dirty="0" err="1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Qty</a:t>
              </a:r>
              <a:r>
                <a:rPr lang="en-US" sz="11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(pcs) in F/G store Sub </a:t>
              </a:r>
              <a:r>
                <a:rPr lang="en-US" sz="11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Assy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BF43 Armature Line 1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38940" y="2206292"/>
            <a:ext cx="1743075" cy="1709783"/>
            <a:chOff x="6242287" y="2941559"/>
            <a:chExt cx="1743075" cy="1709783"/>
          </a:xfrm>
        </p:grpSpPr>
        <p:sp>
          <p:nvSpPr>
            <p:cNvPr id="52" name="Rounded Rectangle 51"/>
            <p:cNvSpPr/>
            <p:nvPr/>
          </p:nvSpPr>
          <p:spPr>
            <a:xfrm>
              <a:off x="6385163" y="2941559"/>
              <a:ext cx="1457325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100" dirty="0" smtClean="0">
                  <a:latin typeface="Arial Black" panose="020B0A04020102020204" pitchFamily="34" charset="0"/>
                </a:rPr>
                <a:t>Table </a:t>
              </a:r>
              <a:r>
                <a:rPr kumimoji="1" lang="en-US" sz="1100" dirty="0" err="1" smtClean="0">
                  <a:solidFill>
                    <a:srgbClr val="FFFF00"/>
                  </a:solidFill>
                  <a:latin typeface="Arial Black" panose="020B0A04020102020204" pitchFamily="34" charset="0"/>
                </a:rPr>
                <a:t>Qty</a:t>
              </a:r>
              <a:r>
                <a:rPr kumimoji="1" lang="en-US" sz="1100" dirty="0" smtClean="0">
                  <a:solidFill>
                    <a:srgbClr val="FFFF00"/>
                  </a:solidFill>
                  <a:latin typeface="Arial Black" panose="020B0A04020102020204" pitchFamily="34" charset="0"/>
                </a:rPr>
                <a:t> Sa</a:t>
              </a:r>
              <a:endParaRPr kumimoji="1" lang="en-US" sz="1100" dirty="0">
                <a:solidFill>
                  <a:srgbClr val="FFFF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9" name="Straight Arrow Connector 58"/>
            <p:cNvCxnSpPr>
              <a:stCxn id="52" idx="2"/>
              <a:endCxn id="62" idx="0"/>
            </p:cNvCxnSpPr>
            <p:nvPr/>
          </p:nvCxnSpPr>
          <p:spPr>
            <a:xfrm flipH="1">
              <a:off x="7113825" y="3627359"/>
              <a:ext cx="1" cy="593096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242287" y="4220455"/>
              <a:ext cx="1743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 of </a:t>
              </a:r>
              <a:r>
                <a:rPr lang="en-US" sz="11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history stock out 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 always update 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570569" y="4367624"/>
            <a:ext cx="2181225" cy="6858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 Black" panose="020B0A04020102020204" pitchFamily="34" charset="0"/>
              </a:rPr>
              <a:t>Table </a:t>
            </a:r>
            <a:r>
              <a:rPr kumimoji="1" lang="en-US" sz="11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Dekidaka</a:t>
            </a:r>
            <a:r>
              <a:rPr kumimoji="1" lang="en-US" sz="11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stock </a:t>
            </a:r>
            <a:endParaRPr kumimoji="1" lang="en-US" sz="11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0" name="Straight Arrow Connector 59"/>
          <p:cNvCxnSpPr>
            <a:stCxn id="53" idx="3"/>
            <a:endCxn id="63" idx="1"/>
          </p:cNvCxnSpPr>
          <p:nvPr/>
        </p:nvCxnSpPr>
        <p:spPr>
          <a:xfrm>
            <a:off x="2751794" y="4710524"/>
            <a:ext cx="800332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52126" y="4410442"/>
            <a:ext cx="174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reference for the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and minimum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limits available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86316" y="843604"/>
            <a:ext cx="3595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DATABASE </a:t>
            </a:r>
            <a:r>
              <a:rPr lang="en-US" sz="2800" dirty="0" smtClean="0">
                <a:latin typeface="Arial Black" panose="020B0A04020102020204" pitchFamily="34" charset="0"/>
              </a:rPr>
              <a:t>INFORMATION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95533" y="4155714"/>
            <a:ext cx="1743075" cy="1709783"/>
            <a:chOff x="1925078" y="2941559"/>
            <a:chExt cx="1743075" cy="1709783"/>
          </a:xfrm>
        </p:grpSpPr>
        <p:sp>
          <p:nvSpPr>
            <p:cNvPr id="15" name="Rounded Rectangle 14"/>
            <p:cNvSpPr/>
            <p:nvPr/>
          </p:nvSpPr>
          <p:spPr>
            <a:xfrm>
              <a:off x="2067954" y="2941559"/>
              <a:ext cx="1457325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100" dirty="0" smtClean="0">
                  <a:latin typeface="Arial Black" panose="020B0A04020102020204" pitchFamily="34" charset="0"/>
                </a:rPr>
                <a:t>Table </a:t>
              </a:r>
              <a:r>
                <a:rPr kumimoji="1" lang="en-US" sz="1100" dirty="0" smtClean="0">
                  <a:solidFill>
                    <a:srgbClr val="FFFF00"/>
                  </a:solidFill>
                  <a:latin typeface="Arial Black" panose="020B0A04020102020204" pitchFamily="34" charset="0"/>
                </a:rPr>
                <a:t>Users</a:t>
              </a:r>
              <a:endParaRPr kumimoji="1" lang="en-US" sz="1100" dirty="0">
                <a:solidFill>
                  <a:srgbClr val="FFFF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6" name="Straight Arrow Connector 15"/>
            <p:cNvCxnSpPr>
              <a:stCxn id="15" idx="2"/>
              <a:endCxn id="17" idx="0"/>
            </p:cNvCxnSpPr>
            <p:nvPr/>
          </p:nvCxnSpPr>
          <p:spPr>
            <a:xfrm flipH="1">
              <a:off x="2796616" y="3627359"/>
              <a:ext cx="1" cy="593096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25078" y="4220455"/>
              <a:ext cx="1743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 of </a:t>
              </a:r>
              <a:r>
                <a:rPr lang="en-US" sz="11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who have access for open the page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70569" y="2375384"/>
            <a:ext cx="2181225" cy="6858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Arial Black" panose="020B0A04020102020204" pitchFamily="34" charset="0"/>
              </a:rPr>
              <a:t>Table </a:t>
            </a:r>
            <a:r>
              <a:rPr kumimoji="1" lang="en-US" sz="11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Assy</a:t>
            </a:r>
            <a:r>
              <a:rPr kumimoji="1" lang="en-US" sz="11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Schedule </a:t>
            </a:r>
            <a:endParaRPr kumimoji="1" lang="en-US" sz="11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Arrow Connector 19"/>
          <p:cNvCxnSpPr>
            <a:stCxn id="19" idx="3"/>
            <a:endCxn id="21" idx="1"/>
          </p:cNvCxnSpPr>
          <p:nvPr/>
        </p:nvCxnSpPr>
        <p:spPr>
          <a:xfrm>
            <a:off x="2751794" y="2718284"/>
            <a:ext cx="800332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52126" y="2333563"/>
            <a:ext cx="1743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data schedule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must be made, and have been made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638939" y="4155714"/>
            <a:ext cx="1743075" cy="1709783"/>
            <a:chOff x="6242287" y="2941559"/>
            <a:chExt cx="1743075" cy="1709783"/>
          </a:xfrm>
        </p:grpSpPr>
        <p:sp>
          <p:nvSpPr>
            <p:cNvPr id="44" name="Rounded Rectangle 43"/>
            <p:cNvSpPr/>
            <p:nvPr/>
          </p:nvSpPr>
          <p:spPr>
            <a:xfrm>
              <a:off x="6385163" y="2941559"/>
              <a:ext cx="1457325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100" dirty="0" smtClean="0">
                  <a:latin typeface="Arial Black" panose="020B0A04020102020204" pitchFamily="34" charset="0"/>
                </a:rPr>
                <a:t>Table </a:t>
              </a:r>
              <a:r>
                <a:rPr kumimoji="1" lang="en-US" sz="1100" dirty="0" err="1" smtClean="0">
                  <a:solidFill>
                    <a:srgbClr val="FFFF00"/>
                  </a:solidFill>
                  <a:latin typeface="Arial Black" panose="020B0A04020102020204" pitchFamily="34" charset="0"/>
                </a:rPr>
                <a:t>LeadTime</a:t>
              </a:r>
              <a:r>
                <a:rPr kumimoji="1" lang="en-US" sz="1100" dirty="0" smtClean="0">
                  <a:solidFill>
                    <a:srgbClr val="FFFF00"/>
                  </a:solidFill>
                  <a:latin typeface="Arial Black" panose="020B0A04020102020204" pitchFamily="34" charset="0"/>
                </a:rPr>
                <a:t> </a:t>
              </a:r>
              <a:endParaRPr kumimoji="1" lang="en-US" sz="1100" dirty="0">
                <a:solidFill>
                  <a:srgbClr val="FFFF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5" name="Straight Arrow Connector 44"/>
            <p:cNvCxnSpPr>
              <a:stCxn id="44" idx="2"/>
              <a:endCxn id="46" idx="0"/>
            </p:cNvCxnSpPr>
            <p:nvPr/>
          </p:nvCxnSpPr>
          <p:spPr>
            <a:xfrm flipH="1">
              <a:off x="7113825" y="3627359"/>
              <a:ext cx="1" cy="593096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242287" y="4220455"/>
              <a:ext cx="1743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 of </a:t>
              </a:r>
              <a:r>
                <a:rPr lang="en-US" sz="11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history </a:t>
              </a:r>
              <a:r>
                <a:rPr lang="en-US" sz="11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lead time 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each part number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1200150" y="619125"/>
            <a:ext cx="10001250" cy="0"/>
          </a:xfrm>
          <a:prstGeom prst="line">
            <a:avLst/>
          </a:prstGeom>
          <a:ln w="38100">
            <a:solidFill>
              <a:srgbClr val="EB60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arallelogram 47"/>
          <p:cNvSpPr/>
          <p:nvPr/>
        </p:nvSpPr>
        <p:spPr>
          <a:xfrm>
            <a:off x="-2673204" y="182297"/>
            <a:ext cx="4279046" cy="586510"/>
          </a:xfrm>
          <a:prstGeom prst="parallelogram">
            <a:avLst/>
          </a:prstGeom>
          <a:solidFill>
            <a:srgbClr val="EB608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9" name="Parallelogram 48"/>
          <p:cNvSpPr/>
          <p:nvPr/>
        </p:nvSpPr>
        <p:spPr>
          <a:xfrm>
            <a:off x="-2513088" y="-109836"/>
            <a:ext cx="4800421" cy="584265"/>
          </a:xfrm>
          <a:prstGeom prst="parallelogram">
            <a:avLst/>
          </a:prstGeom>
          <a:solidFill>
            <a:srgbClr val="E4F3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36090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プレゼンテーションスライドテンプレート_4x3_170518">
  <a:themeElements>
    <a:clrScheme name="DENSO170309">
      <a:dk1>
        <a:srgbClr val="000000"/>
      </a:dk1>
      <a:lt1>
        <a:srgbClr val="FFFFFF"/>
      </a:lt1>
      <a:dk2>
        <a:srgbClr val="B9D7EB"/>
      </a:dk2>
      <a:lt2>
        <a:srgbClr val="DC0032"/>
      </a:lt2>
      <a:accent1>
        <a:srgbClr val="828282"/>
      </a:accent1>
      <a:accent2>
        <a:srgbClr val="34B78F"/>
      </a:accent2>
      <a:accent3>
        <a:srgbClr val="A77BCA"/>
      </a:accent3>
      <a:accent4>
        <a:srgbClr val="0092BD"/>
      </a:accent4>
      <a:accent5>
        <a:srgbClr val="004386"/>
      </a:accent5>
      <a:accent6>
        <a:srgbClr val="EF60A3"/>
      </a:accent6>
      <a:hlink>
        <a:srgbClr val="000000"/>
      </a:hlink>
      <a:folHlink>
        <a:srgbClr val="000000"/>
      </a:folHlink>
    </a:clrScheme>
    <a:fontScheme name="DENSO1703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5A31BC68-EDA0-4B6D-B4CE-9BD30CB1C643}" vid="{26B9B838-5D37-4B26-A1D0-2E914534F7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1011</Words>
  <Application>Microsoft Office PowerPoint</Application>
  <PresentationFormat>Widescreen</PresentationFormat>
  <Paragraphs>260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游ゴシック</vt:lpstr>
      <vt:lpstr>Arial</vt:lpstr>
      <vt:lpstr>Arial Black</vt:lpstr>
      <vt:lpstr>Calibri</vt:lpstr>
      <vt:lpstr>Calibri Light</vt:lpstr>
      <vt:lpstr>Meiryo UI</vt:lpstr>
      <vt:lpstr>Times New Roman</vt:lpstr>
      <vt:lpstr>Verdana</vt:lpstr>
      <vt:lpstr>Wingdings</vt:lpstr>
      <vt:lpstr>Office Theme</vt:lpstr>
      <vt:lpstr>プレゼンテーションスライドテンプレート_4x3_170518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PROJECT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ITPKL5</dc:creator>
  <cp:lastModifiedBy>ITPKL11</cp:lastModifiedBy>
  <cp:revision>154</cp:revision>
  <dcterms:created xsi:type="dcterms:W3CDTF">2023-07-14T00:42:42Z</dcterms:created>
  <dcterms:modified xsi:type="dcterms:W3CDTF">2023-07-28T03:49:58Z</dcterms:modified>
</cp:coreProperties>
</file>