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86" r:id="rId9"/>
    <p:sldId id="287" r:id="rId10"/>
    <p:sldId id="289" r:id="rId11"/>
    <p:sldId id="290" r:id="rId12"/>
    <p:sldId id="269" r:id="rId13"/>
    <p:sldId id="288"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288" y="25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669792" y="350520"/>
            <a:ext cx="7351776" cy="3371088"/>
          </a:xfrm>
        </p:spPr>
        <p:txBody>
          <a:bodyPr/>
          <a:lstStyle/>
          <a:p>
            <a:r>
              <a:rPr lang="en-US" dirty="0" smtClean="0"/>
              <a:t>Unit 4</a:t>
            </a:r>
            <a:br>
              <a:rPr lang="en-US" dirty="0" smtClean="0"/>
            </a:br>
            <a:r>
              <a:rPr lang="en-US" dirty="0" smtClean="0"/>
              <a:t>I/O </a:t>
            </a:r>
            <a:r>
              <a:rPr lang="en-US" dirty="0" err="1" smtClean="0"/>
              <a:t>Generic,String</a:t>
            </a:r>
            <a:r>
              <a:rPr lang="en-US" dirty="0" smtClean="0"/>
              <a:t> Handling </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806952" y="4306824"/>
            <a:ext cx="7077456" cy="868680"/>
          </a:xfrm>
        </p:spPr>
        <p:txBody>
          <a:bodyPr/>
          <a:lstStyle/>
          <a:p>
            <a:pPr marL="0" indent="0">
              <a:buNone/>
            </a:pPr>
            <a:r>
              <a:rPr lang="en-US" dirty="0" smtClean="0"/>
              <a:t>ABDUR RAHIM S</a:t>
            </a:r>
          </a:p>
          <a:p>
            <a:pPr marL="0" indent="0">
              <a:buNone/>
            </a:pPr>
            <a:r>
              <a:rPr lang="en-US" dirty="0" smtClean="0"/>
              <a:t>821021104003</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Output:</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7" name="Text Placeholder 6"/>
          <p:cNvSpPr>
            <a:spLocks noGrp="1"/>
          </p:cNvSpPr>
          <p:nvPr>
            <p:ph type="body" sz="quarter" idx="13"/>
          </p:nvPr>
        </p:nvSpPr>
        <p:spPr/>
        <p:txBody>
          <a:bodyPr/>
          <a:lstStyle/>
          <a:p>
            <a:endParaRPr lang="en-IN" dirty="0"/>
          </a:p>
        </p:txBody>
      </p:sp>
      <p:pic>
        <p:nvPicPr>
          <p:cNvPr id="9" name="Picture 8" descr="Java Generics (With Examples) - Google Chrome"/>
          <p:cNvPicPr>
            <a:picLocks noChangeAspect="1"/>
          </p:cNvPicPr>
          <p:nvPr/>
        </p:nvPicPr>
        <p:blipFill rotWithShape="1">
          <a:blip r:embed="rId2">
            <a:extLst>
              <a:ext uri="{28A0092B-C50C-407E-A947-70E740481C1C}">
                <a14:useLocalDpi xmlns:a14="http://schemas.microsoft.com/office/drawing/2010/main" val="0"/>
              </a:ext>
            </a:extLst>
          </a:blip>
          <a:srcRect l="34368" t="45689" r="8751" b="37422"/>
          <a:stretch/>
        </p:blipFill>
        <p:spPr>
          <a:xfrm>
            <a:off x="1999487" y="1840992"/>
            <a:ext cx="8323929" cy="2877312"/>
          </a:xfrm>
          <a:prstGeom prst="rect">
            <a:avLst/>
          </a:prstGeom>
        </p:spPr>
      </p:pic>
    </p:spTree>
    <p:extLst>
      <p:ext uri="{BB962C8B-B14F-4D97-AF65-F5344CB8AC3E}">
        <p14:creationId xmlns:p14="http://schemas.microsoft.com/office/powerpoint/2010/main" val="97161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8000" dirty="0" smtClean="0">
                <a:ln>
                  <a:solidFill>
                    <a:schemeClr val="accent1">
                      <a:alpha val="20000"/>
                    </a:schemeClr>
                  </a:solidFill>
                </a:ln>
              </a:rPr>
              <a:t>Thank </a:t>
            </a:r>
            <a:r>
              <a:rPr lang="en-IN" sz="9600" dirty="0" smtClean="0">
                <a:ln>
                  <a:solidFill>
                    <a:schemeClr val="accent1">
                      <a:alpha val="20000"/>
                    </a:schemeClr>
                  </a:solidFill>
                </a:ln>
              </a:rPr>
              <a:t>you</a:t>
            </a:r>
            <a:r>
              <a:rPr lang="en-IN" sz="8000" dirty="0" smtClean="0">
                <a:ln>
                  <a:solidFill>
                    <a:schemeClr val="accent1">
                      <a:alpha val="20000"/>
                    </a:schemeClr>
                  </a:solidFill>
                </a:ln>
              </a:rPr>
              <a:t> </a:t>
            </a:r>
            <a:endParaRPr lang="en-IN" sz="8000" dirty="0">
              <a:ln>
                <a:solidFill>
                  <a:schemeClr val="accent1">
                    <a:alpha val="20000"/>
                  </a:schemeClr>
                </a:solidFill>
              </a:ln>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7015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pPr fontAlgn="base"/>
            <a:r>
              <a:rPr lang="en-IN" dirty="0"/>
              <a:t>Generics in Java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sz="quarter" idx="13"/>
          </p:nvPr>
        </p:nvSpPr>
        <p:spPr>
          <a:xfrm>
            <a:off x="1365250" y="2017335"/>
            <a:ext cx="9372600" cy="3358860"/>
          </a:xfrm>
        </p:spPr>
        <p:txBody>
          <a:bodyPr>
            <a:noAutofit/>
          </a:bodyPr>
          <a:lstStyle/>
          <a:p>
            <a:pPr algn="l"/>
            <a:r>
              <a:rPr lang="en-IN" sz="3600" i="1" dirty="0"/>
              <a:t>Generics means parameterized types. The idea is to allow type (Integer, String, … etc., and user-defined types) to be a parameter to methods, classes, and interfaces. Using Generics, it is possible to create classes that work with different data types. An entity such as class, interface, or method that operates on a parameterized type is a generic entity.</a:t>
            </a:r>
            <a:endParaRPr lang="en-US" sz="3600" i="1"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pPr fontAlgn="base"/>
            <a:r>
              <a:rPr lang="en-IN" dirty="0"/>
              <a:t>Why Generics?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sz="quarter" idx="13"/>
          </p:nvPr>
        </p:nvSpPr>
        <p:spPr>
          <a:xfrm>
            <a:off x="444500" y="1625385"/>
            <a:ext cx="7370572" cy="4093243"/>
          </a:xfrm>
        </p:spPr>
        <p:txBody>
          <a:bodyPr/>
          <a:lstStyle/>
          <a:p>
            <a:pPr fontAlgn="base">
              <a:lnSpc>
                <a:spcPct val="200000"/>
              </a:lnSpc>
            </a:pPr>
            <a:r>
              <a:rPr lang="en-IN" dirty="0"/>
              <a:t>The </a:t>
            </a:r>
            <a:r>
              <a:rPr lang="en-IN" b="1" dirty="0"/>
              <a:t>Object</a:t>
            </a:r>
            <a:r>
              <a:rPr lang="en-IN" dirty="0"/>
              <a:t> is the superclass of all other classes, and Object reference can refer to any object. These features lack type safety. Generics add that type of safety feature. We will discuss that type of safety feature in later examples.</a:t>
            </a:r>
          </a:p>
          <a:p>
            <a:pPr fontAlgn="base">
              <a:lnSpc>
                <a:spcPct val="200000"/>
              </a:lnSpc>
            </a:pPr>
            <a:r>
              <a:rPr lang="en-IN" dirty="0"/>
              <a:t>Generics in Java are similar to templates in C++. For example, classes like </a:t>
            </a:r>
            <a:r>
              <a:rPr lang="en-IN" dirty="0" err="1"/>
              <a:t>HashSet</a:t>
            </a:r>
            <a:r>
              <a:rPr lang="en-IN" dirty="0"/>
              <a:t>, </a:t>
            </a:r>
            <a:r>
              <a:rPr lang="en-IN" dirty="0" err="1"/>
              <a:t>ArrayList</a:t>
            </a:r>
            <a:r>
              <a:rPr lang="en-IN" dirty="0"/>
              <a:t>, </a:t>
            </a:r>
            <a:r>
              <a:rPr lang="en-IN" dirty="0" err="1"/>
              <a:t>HashMap</a:t>
            </a:r>
            <a:r>
              <a:rPr lang="en-IN" dirty="0"/>
              <a:t>, etc., use generics very well. There are some fundamental differences between the two approaches to generic types. </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fontAlgn="base"/>
            <a:r>
              <a:rPr lang="en-IN" dirty="0"/>
              <a:t>Types of Java Generics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a:lnSpc>
                <a:spcPct val="200000"/>
              </a:lnSpc>
            </a:pPr>
            <a:r>
              <a:rPr lang="en-IN" b="1" dirty="0"/>
              <a:t>Generic Method: </a:t>
            </a:r>
            <a:r>
              <a:rPr lang="en-IN" dirty="0"/>
              <a:t>Generic Java method takes a parameter and returns some value after performing a task. It is exactly like a normal function, however, a generic method has type parameters that are cited by actual type. This allows the generic method to be used in a more general way. The compiler takes care of the type of safety which enables programmers to code easily since they do not have to perform long, individual type castings.</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Generic Classes: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p:txBody>
          <a:bodyPr/>
          <a:lstStyle/>
          <a:p>
            <a:pPr>
              <a:lnSpc>
                <a:spcPct val="250000"/>
              </a:lnSpc>
            </a:pPr>
            <a:r>
              <a:rPr lang="en-IN" dirty="0"/>
              <a:t> A generic class is implemented exactly like a non-generic class. The only difference is that it contains a type parameter section. There can be more than one type of parameter, separated by a comma. The classes, which accept one or more parameters, ​are known as parameterized classes or parameterized types.</a:t>
            </a:r>
            <a:endParaRPr lang="en-IN" dirty="0"/>
          </a:p>
        </p:txBody>
      </p:sp>
    </p:spTree>
    <p:extLst>
      <p:ext uri="{BB962C8B-B14F-4D97-AF65-F5344CB8AC3E}">
        <p14:creationId xmlns:p14="http://schemas.microsoft.com/office/powerpoint/2010/main" val="417952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a:t>Generic Class</a:t>
            </a:r>
            <a:br>
              <a:rPr lang="en-IN" dirty="0"/>
            </a:b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Rectangle 2"/>
          <p:cNvSpPr>
            <a:spLocks noGrp="1" noChangeArrowheads="1"/>
          </p:cNvSpPr>
          <p:nvPr>
            <p:ph type="body" sz="quarter" idx="13"/>
          </p:nvPr>
        </p:nvSpPr>
        <p:spPr bwMode="auto">
          <a:xfrm>
            <a:off x="444500" y="1794851"/>
            <a:ext cx="7675372" cy="458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Consolas" panose="020B0609020204030204" pitchFamily="49" charset="0"/>
              </a:rPr>
              <a:t>// To create an instance of generic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Consolas" panose="020B0609020204030204" pitchFamily="49" charset="0"/>
              </a:rPr>
              <a:t>class </a:t>
            </a:r>
            <a:r>
              <a:rPr kumimoji="0" lang="en-US" altLang="en-US" sz="2400" b="0" i="0" u="none" strike="noStrike" cap="none" normalizeH="0" baseline="0" dirty="0" err="1" smtClean="0">
                <a:ln>
                  <a:noFill/>
                </a:ln>
                <a:effectLst/>
                <a:latin typeface="Consolas" panose="020B0609020204030204" pitchFamily="49" charset="0"/>
              </a:rPr>
              <a:t>BaseType</a:t>
            </a:r>
            <a:r>
              <a:rPr kumimoji="0" lang="en-US" altLang="en-US" sz="2400" b="0" i="0" u="none" strike="noStrike" cap="none" normalizeH="0" baseline="0" dirty="0" smtClean="0">
                <a:ln>
                  <a:noFill/>
                </a:ln>
                <a:effectLst/>
                <a:latin typeface="Consolas" panose="020B0609020204030204" pitchFamily="49" charset="0"/>
              </a:rPr>
              <a:t> &lt;Type&gt; </a:t>
            </a:r>
            <a:r>
              <a:rPr kumimoji="0" lang="en-US" altLang="en-US" sz="2400" b="0" i="0" u="none" strike="noStrike" cap="none" normalizeH="0" baseline="0" dirty="0" err="1" smtClean="0">
                <a:ln>
                  <a:noFill/>
                </a:ln>
                <a:effectLst/>
                <a:latin typeface="Consolas" panose="020B0609020204030204" pitchFamily="49" charset="0"/>
              </a:rPr>
              <a:t>obj</a:t>
            </a:r>
            <a:r>
              <a:rPr kumimoji="0" lang="en-US" altLang="en-US" sz="2400" b="0" i="0" u="none" strike="noStrike" cap="none" normalizeH="0" baseline="0" dirty="0" smtClean="0">
                <a:ln>
                  <a:noFill/>
                </a:ln>
                <a:effectLst/>
                <a:latin typeface="Consolas" panose="020B0609020204030204" pitchFamily="49" charset="0"/>
              </a:rPr>
              <a:t> = new </a:t>
            </a:r>
            <a:r>
              <a:rPr kumimoji="0" lang="en-US" altLang="en-US" sz="2400" b="0" i="0" u="none" strike="noStrike" cap="none" normalizeH="0" baseline="0" dirty="0" err="1" smtClean="0">
                <a:ln>
                  <a:noFill/>
                </a:ln>
                <a:effectLst/>
                <a:latin typeface="Consolas" panose="020B0609020204030204" pitchFamily="49" charset="0"/>
              </a:rPr>
              <a:t>BaseType</a:t>
            </a:r>
            <a:r>
              <a:rPr kumimoji="0" lang="en-US" altLang="en-US" sz="2400" b="0" i="0" u="none" strike="noStrike" cap="none" normalizeH="0" baseline="0" dirty="0" smtClean="0">
                <a:ln>
                  <a:noFill/>
                </a:ln>
                <a:effectLst/>
                <a:latin typeface="Consolas" panose="020B0609020204030204" pitchFamily="49" charset="0"/>
              </a:rPr>
              <a:t> &lt;Type&gt;()</a:t>
            </a:r>
            <a:r>
              <a:rPr kumimoji="0" lang="en-US" altLang="en-US" sz="2000" b="0" i="0" u="none" strike="noStrike" cap="none" normalizeH="0" baseline="0" dirty="0" smtClean="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67532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a:t>Type Parameters in Java Generics</a:t>
            </a:r>
            <a:br>
              <a:rPr lang="en-IN" dirty="0"/>
            </a:b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p:cNvSpPr>
            <a:spLocks noGrp="1"/>
          </p:cNvSpPr>
          <p:nvPr>
            <p:ph type="body" sz="quarter" idx="13"/>
          </p:nvPr>
        </p:nvSpPr>
        <p:spPr/>
        <p:txBody>
          <a:bodyPr/>
          <a:lstStyle/>
          <a:p>
            <a:pPr fontAlgn="base"/>
            <a:r>
              <a:rPr lang="en-IN" sz="2000" dirty="0"/>
              <a:t>The type parameters naming conventions are important to learn generics thoroughly. The common type parameters are as follows:</a:t>
            </a:r>
          </a:p>
          <a:p>
            <a:pPr fontAlgn="base"/>
            <a:r>
              <a:rPr lang="en-IN" sz="2000" dirty="0"/>
              <a:t>T – Type</a:t>
            </a:r>
          </a:p>
          <a:p>
            <a:pPr fontAlgn="base"/>
            <a:r>
              <a:rPr lang="en-IN" sz="2000" dirty="0"/>
              <a:t>E – Element</a:t>
            </a:r>
          </a:p>
          <a:p>
            <a:pPr fontAlgn="base"/>
            <a:r>
              <a:rPr lang="en-IN" sz="2000" dirty="0"/>
              <a:t>K – Key</a:t>
            </a:r>
          </a:p>
          <a:p>
            <a:pPr fontAlgn="base"/>
            <a:r>
              <a:rPr lang="en-IN" sz="2000" dirty="0"/>
              <a:t>N – Number</a:t>
            </a:r>
          </a:p>
          <a:p>
            <a:pPr fontAlgn="base"/>
            <a:r>
              <a:rPr lang="en-IN" sz="2000" dirty="0"/>
              <a:t>V – Value</a:t>
            </a:r>
          </a:p>
          <a:p>
            <a:pPr marL="0" indent="0">
              <a:buNone/>
            </a:pPr>
            <a:endParaRPr lang="en-IN" sz="2000" dirty="0"/>
          </a:p>
        </p:txBody>
      </p:sp>
    </p:spTree>
    <p:extLst>
      <p:ext uri="{BB962C8B-B14F-4D97-AF65-F5344CB8AC3E}">
        <p14:creationId xmlns:p14="http://schemas.microsoft.com/office/powerpoint/2010/main" val="207576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a:t>Advantages of Generics: </a:t>
            </a:r>
            <a:br>
              <a:rPr lang="en-IN" dirty="0"/>
            </a:b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type="body" sz="quarter" idx="13"/>
          </p:nvPr>
        </p:nvSpPr>
        <p:spPr>
          <a:xfrm>
            <a:off x="444500" y="1625385"/>
            <a:ext cx="7529068" cy="4093243"/>
          </a:xfrm>
        </p:spPr>
        <p:txBody>
          <a:bodyPr/>
          <a:lstStyle/>
          <a:p>
            <a:pPr fontAlgn="base"/>
            <a:r>
              <a:rPr lang="en-IN" sz="1800" dirty="0"/>
              <a:t>Programs that use Generics has got many benefits over non-generic code. </a:t>
            </a:r>
          </a:p>
          <a:p>
            <a:pPr fontAlgn="base"/>
            <a:r>
              <a:rPr lang="en-IN" sz="1800" b="1" dirty="0"/>
              <a:t>1. Code Reuse:</a:t>
            </a:r>
            <a:r>
              <a:rPr lang="en-IN" sz="1800" dirty="0"/>
              <a:t> We can write a method/class/interface once and use it for any type we want.</a:t>
            </a:r>
          </a:p>
          <a:p>
            <a:pPr fontAlgn="base"/>
            <a:r>
              <a:rPr lang="en-IN" sz="1800" b="1" dirty="0"/>
              <a:t>2. Type Safety:</a:t>
            </a:r>
            <a:r>
              <a:rPr lang="en-IN" sz="1800" dirty="0"/>
              <a:t> Generics make errors to appear compile time than at run time (It’s always better to know problems in your code at compile time rather than making your code fail at run time). Suppose you want to create an </a:t>
            </a:r>
            <a:r>
              <a:rPr lang="en-IN" sz="1800" dirty="0" err="1"/>
              <a:t>ArrayList</a:t>
            </a:r>
            <a:r>
              <a:rPr lang="en-IN" sz="1800" dirty="0"/>
              <a:t> that store name of students, and if by mistake the programmer adds an integer object instead of a string, the compiler allows it. But, when we retrieve this data from </a:t>
            </a:r>
            <a:r>
              <a:rPr lang="en-IN" sz="1800" dirty="0" err="1"/>
              <a:t>ArrayList</a:t>
            </a:r>
            <a:r>
              <a:rPr lang="en-IN" sz="1800" dirty="0"/>
              <a:t>, it causes problems at runtime</a:t>
            </a:r>
            <a:r>
              <a:rPr lang="en-IN" sz="1800" dirty="0" smtClean="0"/>
              <a:t>.</a:t>
            </a:r>
            <a:endParaRPr lang="en-IN" sz="1800" dirty="0"/>
          </a:p>
        </p:txBody>
      </p:sp>
    </p:spTree>
    <p:extLst>
      <p:ext uri="{BB962C8B-B14F-4D97-AF65-F5344CB8AC3E}">
        <p14:creationId xmlns:p14="http://schemas.microsoft.com/office/powerpoint/2010/main" val="321534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p:txBody>
          <a:bodyPr/>
          <a:lstStyle/>
          <a:p>
            <a:r>
              <a:rPr lang="en-GB" dirty="0" smtClean="0"/>
              <a:t>Program:</a:t>
            </a:r>
            <a:endParaRPr lang="en-GB" dirty="0"/>
          </a:p>
        </p:txBody>
      </p:sp>
      <p:sp>
        <p:nvSpPr>
          <p:cNvPr id="5" name="Rectangle 2"/>
          <p:cNvSpPr>
            <a:spLocks noGrp="1" noChangeArrowheads="1"/>
          </p:cNvSpPr>
          <p:nvPr>
            <p:ph type="body" sz="quarter" idx="13"/>
          </p:nvPr>
        </p:nvSpPr>
        <p:spPr bwMode="auto">
          <a:xfrm>
            <a:off x="1385316" y="1317974"/>
            <a:ext cx="5834931"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l">
              <a:lnSpc>
                <a:spcPct val="100000"/>
              </a:lnSpc>
              <a:buClrTx/>
              <a:buNone/>
            </a:pPr>
            <a:r>
              <a:rPr lang="en-US" altLang="en-US" sz="1600" b="1" dirty="0">
                <a:solidFill>
                  <a:schemeClr val="bg1"/>
                </a:solidFill>
                <a:latin typeface="Consolas" panose="020B0609020204030204" pitchFamily="49" charset="0"/>
              </a:rPr>
              <a:t>class Main {</a:t>
            </a:r>
          </a:p>
          <a:p>
            <a:pPr marL="0" lvl="0" indent="0" algn="l">
              <a:lnSpc>
                <a:spcPct val="100000"/>
              </a:lnSpc>
              <a:buClrTx/>
              <a:buNone/>
            </a:pPr>
            <a:r>
              <a:rPr lang="en-US" altLang="en-US" sz="1600" b="1" dirty="0">
                <a:solidFill>
                  <a:schemeClr val="bg1"/>
                </a:solidFill>
                <a:latin typeface="Consolas" panose="020B0609020204030204" pitchFamily="49" charset="0"/>
              </a:rPr>
              <a:t>  public static void main(String[] </a:t>
            </a:r>
            <a:r>
              <a:rPr lang="en-US" altLang="en-US" sz="1600" b="1" dirty="0" err="1">
                <a:solidFill>
                  <a:schemeClr val="bg1"/>
                </a:solidFill>
                <a:latin typeface="Consolas" panose="020B0609020204030204" pitchFamily="49" charset="0"/>
              </a:rPr>
              <a:t>args</a:t>
            </a:r>
            <a:r>
              <a:rPr lang="en-US" altLang="en-US" sz="1600" b="1" dirty="0">
                <a:solidFill>
                  <a:schemeClr val="bg1"/>
                </a:solidFill>
                <a:latin typeface="Consolas" panose="020B0609020204030204" pitchFamily="49" charset="0"/>
              </a:rPr>
              <a:t>) {</a:t>
            </a:r>
          </a:p>
          <a:p>
            <a:pPr marL="0" lvl="0" indent="0" algn="l">
              <a:lnSpc>
                <a:spcPct val="100000"/>
              </a:lnSpc>
              <a:buClrTx/>
              <a:buNone/>
            </a:pPr>
            <a:endParaRPr lang="en-US" altLang="en-US" sz="1600" b="1" dirty="0">
              <a:solidFill>
                <a:schemeClr val="bg1"/>
              </a:solidFill>
              <a:latin typeface="Consolas" panose="020B0609020204030204" pitchFamily="49" charset="0"/>
            </a:endParaRPr>
          </a:p>
          <a:p>
            <a:pPr marL="0" lvl="0" indent="0" algn="l">
              <a:lnSpc>
                <a:spcPct val="100000"/>
              </a:lnSpc>
              <a:buClrTx/>
              <a:buNone/>
            </a:pPr>
            <a:r>
              <a:rPr lang="en-US" altLang="en-US" sz="1600" b="1" dirty="0">
                <a:solidFill>
                  <a:schemeClr val="bg1"/>
                </a:solidFill>
                <a:latin typeface="Consolas" panose="020B0609020204030204" pitchFamily="49" charset="0"/>
              </a:rPr>
              <a:t>    // initialize the class with Integer data</a:t>
            </a:r>
          </a:p>
          <a:p>
            <a:pPr marL="0" lvl="0" indent="0" algn="l">
              <a:lnSpc>
                <a:spcPct val="100000"/>
              </a:lnSpc>
              <a:buClrTx/>
              <a:buNone/>
            </a:pPr>
            <a:r>
              <a:rPr lang="en-US" altLang="en-US" sz="1600" b="1" dirty="0">
                <a:solidFill>
                  <a:schemeClr val="bg1"/>
                </a:solidFill>
                <a:latin typeface="Consolas" panose="020B0609020204030204" pitchFamily="49" charset="0"/>
              </a:rPr>
              <a:t>    </a:t>
            </a:r>
            <a:r>
              <a:rPr lang="en-US" altLang="en-US" sz="1600" b="1" dirty="0" err="1">
                <a:solidFill>
                  <a:schemeClr val="bg1"/>
                </a:solidFill>
                <a:latin typeface="Consolas" panose="020B0609020204030204" pitchFamily="49" charset="0"/>
              </a:rPr>
              <a:t>DemoClass</a:t>
            </a:r>
            <a:r>
              <a:rPr lang="en-US" altLang="en-US" sz="1600" b="1" dirty="0">
                <a:solidFill>
                  <a:schemeClr val="bg1"/>
                </a:solidFill>
                <a:latin typeface="Consolas" panose="020B0609020204030204" pitchFamily="49" charset="0"/>
              </a:rPr>
              <a:t> demo = new </a:t>
            </a:r>
            <a:r>
              <a:rPr lang="en-US" altLang="en-US" sz="1600" b="1" dirty="0" err="1">
                <a:solidFill>
                  <a:schemeClr val="bg1"/>
                </a:solidFill>
                <a:latin typeface="Consolas" panose="020B0609020204030204" pitchFamily="49" charset="0"/>
              </a:rPr>
              <a:t>DemoClass</a:t>
            </a:r>
            <a:r>
              <a:rPr lang="en-US" altLang="en-US" sz="1600" b="1" dirty="0">
                <a:solidFill>
                  <a:schemeClr val="bg1"/>
                </a:solidFill>
                <a:latin typeface="Consolas" panose="020B0609020204030204" pitchFamily="49" charset="0"/>
              </a:rPr>
              <a:t>();</a:t>
            </a:r>
          </a:p>
          <a:p>
            <a:pPr marL="0" lvl="0" indent="0" algn="l">
              <a:lnSpc>
                <a:spcPct val="100000"/>
              </a:lnSpc>
              <a:buClrTx/>
              <a:buNone/>
            </a:pPr>
            <a:endParaRPr lang="en-US" altLang="en-US" sz="1600" b="1" dirty="0">
              <a:solidFill>
                <a:schemeClr val="bg1"/>
              </a:solidFill>
              <a:latin typeface="Consolas" panose="020B0609020204030204" pitchFamily="49" charset="0"/>
            </a:endParaRPr>
          </a:p>
          <a:p>
            <a:pPr marL="0" lvl="0" indent="0" algn="l">
              <a:lnSpc>
                <a:spcPct val="100000"/>
              </a:lnSpc>
              <a:buClrTx/>
              <a:buNone/>
            </a:pPr>
            <a:r>
              <a:rPr lang="en-US" altLang="en-US" sz="1600" b="1" dirty="0">
                <a:solidFill>
                  <a:schemeClr val="bg1"/>
                </a:solidFill>
                <a:latin typeface="Consolas" panose="020B0609020204030204" pitchFamily="49" charset="0"/>
              </a:rPr>
              <a:t>    // generics method working with String</a:t>
            </a:r>
          </a:p>
          <a:p>
            <a:pPr marL="0" lvl="0" indent="0" algn="l">
              <a:lnSpc>
                <a:spcPct val="100000"/>
              </a:lnSpc>
              <a:buClrTx/>
              <a:buNone/>
            </a:pPr>
            <a:r>
              <a:rPr lang="en-US" altLang="en-US" sz="1600" b="1" dirty="0">
                <a:solidFill>
                  <a:schemeClr val="bg1"/>
                </a:solidFill>
                <a:latin typeface="Consolas" panose="020B0609020204030204" pitchFamily="49" charset="0"/>
              </a:rPr>
              <a:t>    demo.&lt;String&gt;</a:t>
            </a:r>
            <a:r>
              <a:rPr lang="en-US" altLang="en-US" sz="1600" b="1" dirty="0" err="1">
                <a:solidFill>
                  <a:schemeClr val="bg1"/>
                </a:solidFill>
                <a:latin typeface="Consolas" panose="020B0609020204030204" pitchFamily="49" charset="0"/>
              </a:rPr>
              <a:t>genericsMethod</a:t>
            </a:r>
            <a:r>
              <a:rPr lang="en-US" altLang="en-US" sz="1600" b="1" dirty="0">
                <a:solidFill>
                  <a:schemeClr val="bg1"/>
                </a:solidFill>
                <a:latin typeface="Consolas" panose="020B0609020204030204" pitchFamily="49" charset="0"/>
              </a:rPr>
              <a:t>("Java Programming");</a:t>
            </a:r>
          </a:p>
          <a:p>
            <a:pPr marL="0" lvl="0" indent="0" algn="l">
              <a:lnSpc>
                <a:spcPct val="100000"/>
              </a:lnSpc>
              <a:buClrTx/>
              <a:buNone/>
            </a:pPr>
            <a:endParaRPr lang="en-US" altLang="en-US" sz="1600" b="1" dirty="0">
              <a:solidFill>
                <a:schemeClr val="bg1"/>
              </a:solidFill>
              <a:latin typeface="Consolas" panose="020B0609020204030204" pitchFamily="49" charset="0"/>
            </a:endParaRPr>
          </a:p>
          <a:p>
            <a:pPr marL="0" lvl="0" indent="0" algn="l">
              <a:lnSpc>
                <a:spcPct val="100000"/>
              </a:lnSpc>
              <a:buClrTx/>
              <a:buNone/>
            </a:pPr>
            <a:r>
              <a:rPr lang="en-US" altLang="en-US" sz="1600" b="1" dirty="0">
                <a:solidFill>
                  <a:schemeClr val="bg1"/>
                </a:solidFill>
                <a:latin typeface="Consolas" panose="020B0609020204030204" pitchFamily="49" charset="0"/>
              </a:rPr>
              <a:t>    // generics method working with integer</a:t>
            </a:r>
          </a:p>
          <a:p>
            <a:pPr marL="0" lvl="0" indent="0" algn="l">
              <a:lnSpc>
                <a:spcPct val="100000"/>
              </a:lnSpc>
              <a:buClrTx/>
              <a:buNone/>
            </a:pPr>
            <a:r>
              <a:rPr lang="en-US" altLang="en-US" sz="1600" b="1" dirty="0">
                <a:solidFill>
                  <a:schemeClr val="bg1"/>
                </a:solidFill>
                <a:latin typeface="Consolas" panose="020B0609020204030204" pitchFamily="49" charset="0"/>
              </a:rPr>
              <a:t>    demo.&lt;Integer&gt;</a:t>
            </a:r>
            <a:r>
              <a:rPr lang="en-US" altLang="en-US" sz="1600" b="1" dirty="0" err="1">
                <a:solidFill>
                  <a:schemeClr val="bg1"/>
                </a:solidFill>
                <a:latin typeface="Consolas" panose="020B0609020204030204" pitchFamily="49" charset="0"/>
              </a:rPr>
              <a:t>genericsMethod</a:t>
            </a:r>
            <a:r>
              <a:rPr lang="en-US" altLang="en-US" sz="1600" b="1" dirty="0">
                <a:solidFill>
                  <a:schemeClr val="bg1"/>
                </a:solidFill>
                <a:latin typeface="Consolas" panose="020B0609020204030204" pitchFamily="49" charset="0"/>
              </a:rPr>
              <a:t>(25);</a:t>
            </a:r>
          </a:p>
          <a:p>
            <a:pPr marL="0" lvl="0" indent="0" algn="l">
              <a:lnSpc>
                <a:spcPct val="100000"/>
              </a:lnSpc>
              <a:buClrTx/>
              <a:buNone/>
            </a:pPr>
            <a:r>
              <a:rPr lang="en-US" altLang="en-US" sz="1600" b="1" dirty="0">
                <a:solidFill>
                  <a:schemeClr val="bg1"/>
                </a:solidFill>
                <a:latin typeface="Consolas" panose="020B0609020204030204" pitchFamily="49" charset="0"/>
              </a:rPr>
              <a:t>  }</a:t>
            </a:r>
          </a:p>
          <a:p>
            <a:pPr marL="0" lvl="0" indent="0" algn="l">
              <a:lnSpc>
                <a:spcPct val="100000"/>
              </a:lnSpc>
              <a:buClrTx/>
              <a:buNone/>
            </a:pPr>
            <a:r>
              <a:rPr lang="en-US" altLang="en-US" sz="1600" b="1" dirty="0">
                <a:solidFill>
                  <a:schemeClr val="bg1"/>
                </a:solidFill>
                <a:latin typeface="Consolas" panose="020B0609020204030204" pitchFamily="49" charset="0"/>
              </a:rPr>
              <a:t>}</a:t>
            </a:r>
          </a:p>
          <a:p>
            <a:pPr marL="0" lvl="0" indent="0" algn="l">
              <a:lnSpc>
                <a:spcPct val="100000"/>
              </a:lnSpc>
              <a:buClrTx/>
              <a:buNone/>
            </a:pPr>
            <a:endParaRPr lang="en-US" altLang="en-US" sz="1600" b="1" dirty="0">
              <a:solidFill>
                <a:schemeClr val="bg1"/>
              </a:solidFill>
              <a:latin typeface="Consolas" panose="020B0609020204030204" pitchFamily="49" charset="0"/>
            </a:endParaRPr>
          </a:p>
          <a:p>
            <a:pPr marL="0" lvl="0" indent="0" algn="l">
              <a:lnSpc>
                <a:spcPct val="100000"/>
              </a:lnSpc>
              <a:buClrTx/>
              <a:buNone/>
            </a:pPr>
            <a:r>
              <a:rPr lang="en-US" altLang="en-US" sz="1600" b="1" dirty="0">
                <a:solidFill>
                  <a:schemeClr val="bg1"/>
                </a:solidFill>
                <a:latin typeface="Consolas" panose="020B0609020204030204" pitchFamily="49" charset="0"/>
              </a:rPr>
              <a:t>class </a:t>
            </a:r>
            <a:r>
              <a:rPr lang="en-US" altLang="en-US" sz="1600" b="1" dirty="0" err="1">
                <a:solidFill>
                  <a:schemeClr val="bg1"/>
                </a:solidFill>
                <a:latin typeface="Consolas" panose="020B0609020204030204" pitchFamily="49" charset="0"/>
              </a:rPr>
              <a:t>DemoClass</a:t>
            </a:r>
            <a:r>
              <a:rPr lang="en-US" altLang="en-US" sz="1600" b="1" dirty="0">
                <a:solidFill>
                  <a:schemeClr val="bg1"/>
                </a:solidFill>
                <a:latin typeface="Consolas" panose="020B0609020204030204" pitchFamily="49" charset="0"/>
              </a:rPr>
              <a:t> {</a:t>
            </a:r>
          </a:p>
          <a:p>
            <a:pPr marL="0" lvl="0" indent="0" algn="l">
              <a:lnSpc>
                <a:spcPct val="100000"/>
              </a:lnSpc>
              <a:buClrTx/>
              <a:buNone/>
            </a:pPr>
            <a:endParaRPr lang="en-US" altLang="en-US" sz="1600" b="1" dirty="0">
              <a:solidFill>
                <a:schemeClr val="bg1"/>
              </a:solidFill>
              <a:latin typeface="Consolas" panose="020B0609020204030204" pitchFamily="49" charset="0"/>
            </a:endParaRPr>
          </a:p>
          <a:p>
            <a:pPr marL="0" lvl="0" indent="0" algn="l">
              <a:lnSpc>
                <a:spcPct val="100000"/>
              </a:lnSpc>
              <a:buClrTx/>
              <a:buNone/>
            </a:pPr>
            <a:r>
              <a:rPr lang="en-US" altLang="en-US" sz="1600" b="1" dirty="0">
                <a:solidFill>
                  <a:schemeClr val="bg1"/>
                </a:solidFill>
                <a:latin typeface="Consolas" panose="020B0609020204030204" pitchFamily="49" charset="0"/>
              </a:rPr>
              <a:t>  // </a:t>
            </a:r>
            <a:r>
              <a:rPr lang="en-US" altLang="en-US" sz="1600" b="1" dirty="0" err="1">
                <a:solidFill>
                  <a:schemeClr val="bg1"/>
                </a:solidFill>
                <a:latin typeface="Consolas" panose="020B0609020204030204" pitchFamily="49" charset="0"/>
              </a:rPr>
              <a:t>creae</a:t>
            </a:r>
            <a:r>
              <a:rPr lang="en-US" altLang="en-US" sz="1600" b="1" dirty="0">
                <a:solidFill>
                  <a:schemeClr val="bg1"/>
                </a:solidFill>
                <a:latin typeface="Consolas" panose="020B0609020204030204" pitchFamily="49" charset="0"/>
              </a:rPr>
              <a:t> a generics method</a:t>
            </a:r>
          </a:p>
          <a:p>
            <a:pPr marL="0" lvl="0" indent="0" algn="l">
              <a:lnSpc>
                <a:spcPct val="100000"/>
              </a:lnSpc>
              <a:buClrTx/>
              <a:buNone/>
            </a:pPr>
            <a:r>
              <a:rPr lang="en-US" altLang="en-US" sz="1600" b="1" dirty="0">
                <a:solidFill>
                  <a:schemeClr val="bg1"/>
                </a:solidFill>
                <a:latin typeface="Consolas" panose="020B0609020204030204" pitchFamily="49" charset="0"/>
              </a:rPr>
              <a:t>  public &lt;T&gt; void </a:t>
            </a:r>
            <a:r>
              <a:rPr lang="en-US" altLang="en-US" sz="1600" b="1" dirty="0" err="1">
                <a:solidFill>
                  <a:schemeClr val="bg1"/>
                </a:solidFill>
                <a:latin typeface="Consolas" panose="020B0609020204030204" pitchFamily="49" charset="0"/>
              </a:rPr>
              <a:t>genericsMethod</a:t>
            </a:r>
            <a:r>
              <a:rPr lang="en-US" altLang="en-US" sz="1600" b="1" dirty="0">
                <a:solidFill>
                  <a:schemeClr val="bg1"/>
                </a:solidFill>
                <a:latin typeface="Consolas" panose="020B0609020204030204" pitchFamily="49" charset="0"/>
              </a:rPr>
              <a:t>(T data) {</a:t>
            </a:r>
          </a:p>
          <a:p>
            <a:pPr marL="0" lvl="0" indent="0" algn="l">
              <a:lnSpc>
                <a:spcPct val="100000"/>
              </a:lnSpc>
              <a:buClrTx/>
              <a:buNone/>
            </a:pPr>
            <a:r>
              <a:rPr lang="en-US" altLang="en-US" sz="1600" b="1" dirty="0">
                <a:solidFill>
                  <a:schemeClr val="bg1"/>
                </a:solidFill>
                <a:latin typeface="Consolas" panose="020B0609020204030204" pitchFamily="49" charset="0"/>
              </a:rPr>
              <a:t>    </a:t>
            </a:r>
            <a:r>
              <a:rPr lang="en-US" altLang="en-US" sz="1600" b="1" dirty="0" err="1">
                <a:solidFill>
                  <a:schemeClr val="bg1"/>
                </a:solidFill>
                <a:latin typeface="Consolas" panose="020B0609020204030204" pitchFamily="49" charset="0"/>
              </a:rPr>
              <a:t>System.out.println</a:t>
            </a:r>
            <a:r>
              <a:rPr lang="en-US" altLang="en-US" sz="1600" b="1" dirty="0">
                <a:solidFill>
                  <a:schemeClr val="bg1"/>
                </a:solidFill>
                <a:latin typeface="Consolas" panose="020B0609020204030204" pitchFamily="49" charset="0"/>
              </a:rPr>
              <a:t>("Generics Method:");</a:t>
            </a:r>
          </a:p>
          <a:p>
            <a:pPr marL="0" lvl="0" indent="0" algn="l">
              <a:lnSpc>
                <a:spcPct val="100000"/>
              </a:lnSpc>
              <a:buClrTx/>
              <a:buNone/>
            </a:pPr>
            <a:r>
              <a:rPr lang="en-US" altLang="en-US" sz="1600" b="1" dirty="0">
                <a:solidFill>
                  <a:schemeClr val="bg1"/>
                </a:solidFill>
                <a:latin typeface="Consolas" panose="020B0609020204030204" pitchFamily="49" charset="0"/>
              </a:rPr>
              <a:t>    </a:t>
            </a:r>
            <a:r>
              <a:rPr lang="en-US" altLang="en-US" sz="1600" b="1" dirty="0" err="1">
                <a:solidFill>
                  <a:schemeClr val="bg1"/>
                </a:solidFill>
                <a:latin typeface="Consolas" panose="020B0609020204030204" pitchFamily="49" charset="0"/>
              </a:rPr>
              <a:t>System.out.println</a:t>
            </a:r>
            <a:r>
              <a:rPr lang="en-US" altLang="en-US" sz="1600" b="1" dirty="0">
                <a:solidFill>
                  <a:schemeClr val="bg1"/>
                </a:solidFill>
                <a:latin typeface="Consolas" panose="020B0609020204030204" pitchFamily="49" charset="0"/>
              </a:rPr>
              <a:t>("Data Passed: " + data);</a:t>
            </a:r>
          </a:p>
          <a:p>
            <a:pPr marL="0" lvl="0" indent="0" algn="l">
              <a:lnSpc>
                <a:spcPct val="100000"/>
              </a:lnSpc>
              <a:buClrTx/>
              <a:buNone/>
            </a:pPr>
            <a:r>
              <a:rPr lang="en-US" altLang="en-US" sz="1600" b="1" dirty="0">
                <a:solidFill>
                  <a:schemeClr val="bg1"/>
                </a:solidFill>
                <a:latin typeface="Consolas" panose="020B0609020204030204" pitchFamily="49" charset="0"/>
              </a:rPr>
              <a:t>  }</a:t>
            </a:r>
          </a:p>
          <a:p>
            <a:pPr marL="0" lvl="0" indent="0" algn="l">
              <a:lnSpc>
                <a:spcPct val="100000"/>
              </a:lnSpc>
              <a:buClrTx/>
              <a:buNone/>
            </a:pPr>
            <a:r>
              <a:rPr lang="en-US" altLang="en-US" sz="1600" b="1" dirty="0">
                <a:solidFill>
                  <a:schemeClr val="bg1"/>
                </a:solidFill>
                <a:latin typeface="Consolas" panose="020B0609020204030204" pitchFamily="49" charset="0"/>
              </a:rPr>
              <a:t>}</a:t>
            </a:r>
            <a:endParaRPr kumimoji="0" lang="en-US" altLang="en-US" sz="2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211</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Consolas</vt:lpstr>
      <vt:lpstr>Tahoma</vt:lpstr>
      <vt:lpstr>Trade Gothic LT Pro</vt:lpstr>
      <vt:lpstr>Trebuchet MS</vt:lpstr>
      <vt:lpstr>Office Theme</vt:lpstr>
      <vt:lpstr>Unit 4 I/O Generic,String Handling </vt:lpstr>
      <vt:lpstr>Generics in Java</vt:lpstr>
      <vt:lpstr>Why Generics?</vt:lpstr>
      <vt:lpstr>Types of Java Generics</vt:lpstr>
      <vt:lpstr>Generic Classes:</vt:lpstr>
      <vt:lpstr>Generic Class </vt:lpstr>
      <vt:lpstr>Type Parameters in Java Generics </vt:lpstr>
      <vt:lpstr>Advantages of Generics:  </vt:lpstr>
      <vt:lpstr>Program:</vt:lpstr>
      <vt:lpstr>Output: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2023-04-04T17:02:45Z</dcterms:created>
  <dcterms:modified xsi:type="dcterms:W3CDTF">2023-04-04T19:35:42Z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