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Nixie One"/>
      <p:regular r:id="rId33"/>
    </p:embeddedFont>
    <p:embeddedFont>
      <p:font typeface="Nunito"/>
      <p:regular r:id="rId34"/>
      <p:bold r:id="rId35"/>
      <p:italic r:id="rId36"/>
      <p:boldItalic r:id="rId37"/>
    </p:embeddedFont>
    <p:embeddedFont>
      <p:font typeface="Maven Pro"/>
      <p:regular r:id="rId38"/>
      <p:bold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6.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HelveticaNeue-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ixieOne-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bold.fntdata"/><Relationship Id="rId12" Type="http://schemas.openxmlformats.org/officeDocument/2006/relationships/slide" Target="slides/slide8.xml"/><Relationship Id="rId34" Type="http://schemas.openxmlformats.org/officeDocument/2006/relationships/font" Target="fonts/Nunito-regular.fntdata"/><Relationship Id="rId15" Type="http://schemas.openxmlformats.org/officeDocument/2006/relationships/slide" Target="slides/slide11.xml"/><Relationship Id="rId37" Type="http://schemas.openxmlformats.org/officeDocument/2006/relationships/font" Target="fonts/Nunito-boldItalic.fntdata"/><Relationship Id="rId14" Type="http://schemas.openxmlformats.org/officeDocument/2006/relationships/slide" Target="slides/slide10.xml"/><Relationship Id="rId36" Type="http://schemas.openxmlformats.org/officeDocument/2006/relationships/font" Target="fonts/Nunito-italic.fntdata"/><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6e858696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6e85869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54cf46cde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54cf46cd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854cf46cde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854cf46cd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854cf46cde_1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54cf46cd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829fa376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829fa37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7829fa3764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829fa37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829fa3764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829fa37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82ce1c769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82ce1c76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782ce1c769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82ce1c7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782ce1c769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82ce1c7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807b7768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807b776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86e8586963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86e858696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82ce1c769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82ce1c7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782ce1c769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82ce1c76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782ce1c769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82ce1c76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82ce1c769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82ce1c7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782ce1c76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82ce1c76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82ce1c76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82ce1c7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782ce1c769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782ce1c76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82ce1c76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82ce1c7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807b7768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807b776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807b7768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807b776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807b77684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807b776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807b7768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807b776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807b77684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807b7768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807b77684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807b7768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jpg"/><Relationship Id="rId5" Type="http://schemas.openxmlformats.org/officeDocument/2006/relationships/hyperlink" Target="https://ezcontents.org/software-defined-radio-rtl-sdr-usb-dong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jpg"/><Relationship Id="rId5" Type="http://schemas.openxmlformats.org/officeDocument/2006/relationships/hyperlink" Target="https://opensourceforu.com/2019/10/the-role-of-open-source-tools-and-concepts-in-iot-securit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5.jpg"/><Relationship Id="rId5" Type="http://schemas.openxmlformats.org/officeDocument/2006/relationships/hyperlink" Target="https://www.zdnet.com/pictures/internet-of-things-gadgets-to-make-your-home-smarter/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hyperlink" Target="https://rocknsm.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s://rocknsm.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hyperlink" Target="http://www.youtube.com/watch?v=g1_8cY--fIM" TargetMode="External"/><Relationship Id="rId5"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youtube.com/watch?v=j8Goudh9Ggo" TargetMode="Externa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hyperlink" Target="https://www.shodan.i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www.youtub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6.jpg"/><Relationship Id="rId7"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hyperlink" Target="https://creativecommons.org/licenses/by-sa/3.0/deed.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hyperlink" Target="https://creativecommons.org/licenses/by-sa/3.0/deed.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s://www.quinaptis.com/2019/03/raspberryp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www.quinaptis.com/2019/03/raspberry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8" name="Google Shape;338;p11"/>
          <p:cNvSpPr txBox="1"/>
          <p:nvPr/>
        </p:nvSpPr>
        <p:spPr>
          <a:xfrm>
            <a:off x="808650" y="2205225"/>
            <a:ext cx="7526700" cy="25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1"/>
                </a:solidFill>
                <a:latin typeface="Nixie One"/>
                <a:ea typeface="Nixie One"/>
                <a:cs typeface="Nixie One"/>
                <a:sym typeface="Nixie One"/>
              </a:rPr>
              <a:t>IoT Security Research Project</a:t>
            </a:r>
            <a:endParaRPr b="1" sz="4800">
              <a:solidFill>
                <a:schemeClr val="dk1"/>
              </a:solidFill>
              <a:latin typeface="Nixie One"/>
              <a:ea typeface="Nixie One"/>
              <a:cs typeface="Nixie One"/>
              <a:sym typeface="Nixie One"/>
            </a:endParaRPr>
          </a:p>
          <a:p>
            <a:pPr indent="0" lvl="0" marL="0" rtl="0" algn="ctr">
              <a:spcBef>
                <a:spcPts val="0"/>
              </a:spcBef>
              <a:spcAft>
                <a:spcPts val="0"/>
              </a:spcAft>
              <a:buNone/>
            </a:pPr>
            <a:r>
              <a:rPr b="1" lang="en" sz="1900">
                <a:solidFill>
                  <a:schemeClr val="dk1"/>
                </a:solidFill>
                <a:latin typeface="Nixie One"/>
                <a:ea typeface="Nixie One"/>
                <a:cs typeface="Nixie One"/>
                <a:sym typeface="Nixie One"/>
              </a:rPr>
              <a:t>By Abdur-Rahmaan Baghdadi</a:t>
            </a:r>
            <a:endParaRPr b="1" sz="1900">
              <a:solidFill>
                <a:schemeClr val="dk1"/>
              </a:solidFill>
              <a:latin typeface="Nixie One"/>
              <a:ea typeface="Nixie One"/>
              <a:cs typeface="Nixie One"/>
              <a:sym typeface="Nixie One"/>
            </a:endParaRPr>
          </a:p>
          <a:p>
            <a:pPr indent="0" lvl="0" marL="0" rtl="0" algn="ctr">
              <a:spcBef>
                <a:spcPts val="0"/>
              </a:spcBef>
              <a:spcAft>
                <a:spcPts val="0"/>
              </a:spcAft>
              <a:buNone/>
            </a:pPr>
            <a:r>
              <a:rPr b="1" lang="en" sz="1900">
                <a:solidFill>
                  <a:schemeClr val="dk1"/>
                </a:solidFill>
                <a:latin typeface="Nixie One"/>
                <a:ea typeface="Nixie One"/>
                <a:cs typeface="Nixie One"/>
                <a:sym typeface="Nixie One"/>
              </a:rPr>
              <a:t> (UTSA Cyber Center for Security and Analytics)</a:t>
            </a:r>
            <a:endParaRPr b="1" sz="1900">
              <a:solidFill>
                <a:schemeClr val="dk1"/>
              </a:solidFill>
              <a:latin typeface="Nixie One"/>
              <a:ea typeface="Nixie One"/>
              <a:cs typeface="Nixie One"/>
              <a:sym typeface="Nixie One"/>
            </a:endParaRPr>
          </a:p>
          <a:p>
            <a:pPr indent="0" lvl="0" marL="0" rtl="0" algn="ctr">
              <a:spcBef>
                <a:spcPts val="0"/>
              </a:spcBef>
              <a:spcAft>
                <a:spcPts val="0"/>
              </a:spcAft>
              <a:buNone/>
            </a:pPr>
            <a:r>
              <a:rPr b="1" lang="en" sz="1900">
                <a:solidFill>
                  <a:schemeClr val="dk1"/>
                </a:solidFill>
                <a:latin typeface="Nixie One"/>
                <a:ea typeface="Nixie One"/>
                <a:cs typeface="Nixie One"/>
                <a:sym typeface="Nixie One"/>
              </a:rPr>
              <a:t>May 22, 2020</a:t>
            </a:r>
            <a:endParaRPr b="1" sz="5400">
              <a:solidFill>
                <a:schemeClr val="accent2"/>
              </a:solidFill>
              <a:latin typeface="Nixie One"/>
              <a:ea typeface="Nixie One"/>
              <a:cs typeface="Nixie One"/>
              <a:sym typeface="Nixie One"/>
            </a:endParaRPr>
          </a:p>
        </p:txBody>
      </p:sp>
      <p:pic>
        <p:nvPicPr>
          <p:cNvPr descr="Legislation Proposed to Secure Connected IoT Devices | Threatpost" id="339" name="Google Shape;339;p11"/>
          <p:cNvPicPr preferRelativeResize="0"/>
          <p:nvPr/>
        </p:nvPicPr>
        <p:blipFill>
          <a:blip r:embed="rId3">
            <a:alphaModFix/>
          </a:blip>
          <a:stretch>
            <a:fillRect/>
          </a:stretch>
        </p:blipFill>
        <p:spPr>
          <a:xfrm>
            <a:off x="3174800" y="396100"/>
            <a:ext cx="2794399" cy="163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20"/>
          <p:cNvPicPr preferRelativeResize="0"/>
          <p:nvPr/>
        </p:nvPicPr>
        <p:blipFill>
          <a:blip r:embed="rId3">
            <a:alphaModFix/>
          </a:blip>
          <a:stretch>
            <a:fillRect/>
          </a:stretch>
        </p:blipFill>
        <p:spPr>
          <a:xfrm>
            <a:off x="604749" y="1554855"/>
            <a:ext cx="827674" cy="658995"/>
          </a:xfrm>
          <a:prstGeom prst="rect">
            <a:avLst/>
          </a:prstGeom>
          <a:noFill/>
          <a:ln>
            <a:noFill/>
          </a:ln>
        </p:spPr>
      </p:pic>
      <p:pic>
        <p:nvPicPr>
          <p:cNvPr id="435" name="Google Shape;435;p20"/>
          <p:cNvPicPr preferRelativeResize="0"/>
          <p:nvPr/>
        </p:nvPicPr>
        <p:blipFill>
          <a:blip r:embed="rId3">
            <a:alphaModFix/>
          </a:blip>
          <a:stretch>
            <a:fillRect/>
          </a:stretch>
        </p:blipFill>
        <p:spPr>
          <a:xfrm>
            <a:off x="13550" y="1817425"/>
            <a:ext cx="2863099" cy="2279600"/>
          </a:xfrm>
          <a:prstGeom prst="rect">
            <a:avLst/>
          </a:prstGeom>
          <a:noFill/>
          <a:ln>
            <a:noFill/>
          </a:ln>
        </p:spPr>
      </p:pic>
      <p:pic>
        <p:nvPicPr>
          <p:cNvPr id="436" name="Google Shape;436;p20"/>
          <p:cNvPicPr preferRelativeResize="0"/>
          <p:nvPr/>
        </p:nvPicPr>
        <p:blipFill>
          <a:blip r:embed="rId3">
            <a:alphaModFix/>
          </a:blip>
          <a:stretch>
            <a:fillRect/>
          </a:stretch>
        </p:blipFill>
        <p:spPr>
          <a:xfrm>
            <a:off x="681875" y="1425625"/>
            <a:ext cx="1970075" cy="1568575"/>
          </a:xfrm>
          <a:prstGeom prst="rect">
            <a:avLst/>
          </a:prstGeom>
          <a:noFill/>
          <a:ln>
            <a:noFill/>
          </a:ln>
        </p:spPr>
      </p:pic>
      <p:sp>
        <p:nvSpPr>
          <p:cNvPr id="437" name="Google Shape;437;p20"/>
          <p:cNvSpPr txBox="1"/>
          <p:nvPr>
            <p:ph type="title"/>
          </p:nvPr>
        </p:nvSpPr>
        <p:spPr>
          <a:xfrm>
            <a:off x="1826275" y="537325"/>
            <a:ext cx="6036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FCC </a:t>
            </a:r>
            <a:r>
              <a:rPr b="1" lang="en" sz="1800">
                <a:solidFill>
                  <a:schemeClr val="dk1"/>
                </a:solidFill>
              </a:rPr>
              <a:t>(The Federal Communication Commision)</a:t>
            </a:r>
            <a:endParaRPr b="1" sz="1800">
              <a:solidFill>
                <a:schemeClr val="dk1"/>
              </a:solidFill>
            </a:endParaRPr>
          </a:p>
        </p:txBody>
      </p:sp>
      <p:sp>
        <p:nvSpPr>
          <p:cNvPr id="438" name="Google Shape;438;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39" name="Google Shape;439;p20"/>
          <p:cNvPicPr preferRelativeResize="0"/>
          <p:nvPr/>
        </p:nvPicPr>
        <p:blipFill rotWithShape="1">
          <a:blip r:embed="rId4">
            <a:alphaModFix/>
          </a:blip>
          <a:srcRect b="5105" l="0" r="4452" t="0"/>
          <a:stretch/>
        </p:blipFill>
        <p:spPr>
          <a:xfrm>
            <a:off x="604750" y="1859650"/>
            <a:ext cx="3379176" cy="2917749"/>
          </a:xfrm>
          <a:prstGeom prst="rect">
            <a:avLst/>
          </a:prstGeom>
          <a:noFill/>
          <a:ln>
            <a:noFill/>
          </a:ln>
        </p:spPr>
      </p:pic>
      <p:sp>
        <p:nvSpPr>
          <p:cNvPr id="440" name="Google Shape;440;p20"/>
          <p:cNvSpPr txBox="1"/>
          <p:nvPr/>
        </p:nvSpPr>
        <p:spPr>
          <a:xfrm>
            <a:off x="4044725" y="1225525"/>
            <a:ext cx="4774500" cy="36093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Clr>
                <a:schemeClr val="accent2"/>
              </a:buClr>
              <a:buSzPts val="1300"/>
              <a:buFont typeface="Arial"/>
              <a:buChar char="◇"/>
            </a:pPr>
            <a:r>
              <a:rPr b="1" lang="en" sz="1300">
                <a:solidFill>
                  <a:schemeClr val="dk1"/>
                </a:solidFill>
                <a:latin typeface="Muli"/>
                <a:ea typeface="Muli"/>
                <a:cs typeface="Muli"/>
                <a:sym typeface="Muli"/>
              </a:rPr>
              <a:t>The FCC is a government institution that monitors and manages radio and radio-like communications between devices</a:t>
            </a:r>
            <a:endParaRPr b="1" sz="1300">
              <a:solidFill>
                <a:schemeClr val="dk1"/>
              </a:solidFill>
              <a:latin typeface="Muli"/>
              <a:ea typeface="Muli"/>
              <a:cs typeface="Muli"/>
              <a:sym typeface="Muli"/>
            </a:endParaRPr>
          </a:p>
          <a:p>
            <a:pPr indent="-311150" lvl="0" marL="457200" rtl="0" algn="l">
              <a:lnSpc>
                <a:spcPct val="150000"/>
              </a:lnSpc>
              <a:spcBef>
                <a:spcPts val="0"/>
              </a:spcBef>
              <a:spcAft>
                <a:spcPts val="0"/>
              </a:spcAft>
              <a:buClr>
                <a:schemeClr val="accent2"/>
              </a:buClr>
              <a:buSzPts val="1300"/>
              <a:buFont typeface="Arial"/>
              <a:buChar char="◇"/>
            </a:pPr>
            <a:r>
              <a:rPr b="1" lang="en" sz="1300">
                <a:solidFill>
                  <a:schemeClr val="dk1"/>
                </a:solidFill>
                <a:latin typeface="Muli"/>
                <a:ea typeface="Muli"/>
                <a:cs typeface="Muli"/>
                <a:sym typeface="Muli"/>
              </a:rPr>
              <a:t>The FCC ID is a tag that most radio devices have. This ID refers to a index where the FCC provides information about the communications used in the device. </a:t>
            </a:r>
            <a:endParaRPr b="1" sz="1300">
              <a:solidFill>
                <a:schemeClr val="dk1"/>
              </a:solidFill>
              <a:latin typeface="Muli"/>
              <a:ea typeface="Muli"/>
              <a:cs typeface="Muli"/>
              <a:sym typeface="Muli"/>
            </a:endParaRPr>
          </a:p>
          <a:p>
            <a:pPr indent="-311150" lvl="0" marL="457200" rtl="0" algn="l">
              <a:lnSpc>
                <a:spcPct val="150000"/>
              </a:lnSpc>
              <a:spcBef>
                <a:spcPts val="0"/>
              </a:spcBef>
              <a:spcAft>
                <a:spcPts val="0"/>
              </a:spcAft>
              <a:buClr>
                <a:schemeClr val="accent2"/>
              </a:buClr>
              <a:buSzPts val="1300"/>
              <a:buFont typeface="Arial"/>
              <a:buChar char="◇"/>
            </a:pPr>
            <a:r>
              <a:rPr b="1" lang="en" sz="1300">
                <a:solidFill>
                  <a:schemeClr val="dk1"/>
                </a:solidFill>
                <a:latin typeface="Muli"/>
                <a:ea typeface="Muli"/>
                <a:cs typeface="Muli"/>
                <a:sym typeface="Muli"/>
              </a:rPr>
              <a:t>In the world of cybersecurity the information provided allows analyst to see the frequency and communication protocol used by the devices</a:t>
            </a:r>
            <a:endParaRPr b="1" sz="1300">
              <a:solidFill>
                <a:schemeClr val="dk1"/>
              </a:solidFill>
              <a:latin typeface="Muli"/>
              <a:ea typeface="Muli"/>
              <a:cs typeface="Muli"/>
              <a:sym typeface="Muli"/>
            </a:endParaRPr>
          </a:p>
          <a:p>
            <a:pPr indent="-311150" lvl="0" marL="457200" rtl="0" algn="l">
              <a:lnSpc>
                <a:spcPct val="150000"/>
              </a:lnSpc>
              <a:spcBef>
                <a:spcPts val="0"/>
              </a:spcBef>
              <a:spcAft>
                <a:spcPts val="0"/>
              </a:spcAft>
              <a:buClr>
                <a:schemeClr val="accent2"/>
              </a:buClr>
              <a:buSzPts val="1300"/>
              <a:buFont typeface="Arial"/>
              <a:buChar char="◇"/>
            </a:pPr>
            <a:r>
              <a:rPr b="1" lang="en" sz="1300">
                <a:solidFill>
                  <a:schemeClr val="dk1"/>
                </a:solidFill>
                <a:latin typeface="Muli"/>
                <a:ea typeface="Muli"/>
                <a:cs typeface="Muli"/>
                <a:sym typeface="Muli"/>
              </a:rPr>
              <a:t>The information then allows for people to search on certain wavelengths to fetch data</a:t>
            </a:r>
            <a:endParaRPr b="1" sz="1300">
              <a:solidFill>
                <a:schemeClr val="dk1"/>
              </a:solidFill>
              <a:latin typeface="Muli"/>
              <a:ea typeface="Muli"/>
              <a:cs typeface="Muli"/>
              <a:sym typeface="Muli"/>
            </a:endParaRPr>
          </a:p>
        </p:txBody>
      </p:sp>
      <p:sp>
        <p:nvSpPr>
          <p:cNvPr id="441" name="Google Shape;441;p20"/>
          <p:cNvSpPr/>
          <p:nvPr/>
        </p:nvSpPr>
        <p:spPr>
          <a:xfrm>
            <a:off x="141650" y="3819000"/>
            <a:ext cx="738000" cy="3579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879650" y="3885900"/>
            <a:ext cx="1341000" cy="2241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48" name="Google Shape;448;p21"/>
          <p:cNvPicPr preferRelativeResize="0"/>
          <p:nvPr/>
        </p:nvPicPr>
        <p:blipFill rotWithShape="1">
          <a:blip r:embed="rId3">
            <a:alphaModFix/>
          </a:blip>
          <a:srcRect b="37805" l="10764" r="21489" t="38111"/>
          <a:stretch/>
        </p:blipFill>
        <p:spPr>
          <a:xfrm>
            <a:off x="201601" y="1877475"/>
            <a:ext cx="8740800" cy="1388551"/>
          </a:xfrm>
          <a:prstGeom prst="rect">
            <a:avLst/>
          </a:prstGeom>
          <a:noFill/>
          <a:ln>
            <a:noFill/>
          </a:ln>
        </p:spPr>
      </p:pic>
      <p:sp>
        <p:nvSpPr>
          <p:cNvPr id="449" name="Google Shape;449;p21"/>
          <p:cNvSpPr txBox="1"/>
          <p:nvPr/>
        </p:nvSpPr>
        <p:spPr>
          <a:xfrm>
            <a:off x="2889550" y="4073450"/>
            <a:ext cx="3526200" cy="71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Muli"/>
                <a:ea typeface="Muli"/>
                <a:cs typeface="Muli"/>
                <a:sym typeface="Muli"/>
              </a:rPr>
              <a:t>(FCCID.io)</a:t>
            </a:r>
            <a:endParaRPr>
              <a:solidFill>
                <a:schemeClr val="dk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22"/>
          <p:cNvPicPr preferRelativeResize="0"/>
          <p:nvPr/>
        </p:nvPicPr>
        <p:blipFill>
          <a:blip r:embed="rId3">
            <a:alphaModFix/>
          </a:blip>
          <a:stretch>
            <a:fillRect/>
          </a:stretch>
        </p:blipFill>
        <p:spPr>
          <a:xfrm>
            <a:off x="5" y="1823800"/>
            <a:ext cx="1199549" cy="1826950"/>
          </a:xfrm>
          <a:prstGeom prst="rect">
            <a:avLst/>
          </a:prstGeom>
          <a:noFill/>
          <a:ln>
            <a:noFill/>
          </a:ln>
        </p:spPr>
      </p:pic>
      <p:sp>
        <p:nvSpPr>
          <p:cNvPr id="455" name="Google Shape;455;p22"/>
          <p:cNvSpPr txBox="1"/>
          <p:nvPr>
            <p:ph type="title"/>
          </p:nvPr>
        </p:nvSpPr>
        <p:spPr>
          <a:xfrm>
            <a:off x="1785725" y="571500"/>
            <a:ext cx="5955600" cy="131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DATA Sniffing and Wiretapping Legalities</a:t>
            </a:r>
            <a:endParaRPr b="1">
              <a:solidFill>
                <a:schemeClr val="dk1"/>
              </a:solidFill>
            </a:endParaRPr>
          </a:p>
        </p:txBody>
      </p:sp>
      <p:sp>
        <p:nvSpPr>
          <p:cNvPr id="456" name="Google Shape;456;p22"/>
          <p:cNvSpPr txBox="1"/>
          <p:nvPr>
            <p:ph idx="1" type="body"/>
          </p:nvPr>
        </p:nvSpPr>
        <p:spPr>
          <a:xfrm>
            <a:off x="165850" y="1981738"/>
            <a:ext cx="4335600" cy="2992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accent2"/>
              </a:buClr>
              <a:buSzPts val="1700"/>
              <a:buChar char="◇"/>
            </a:pPr>
            <a:r>
              <a:rPr b="1" lang="en" sz="1700">
                <a:solidFill>
                  <a:schemeClr val="dk1"/>
                </a:solidFill>
              </a:rPr>
              <a:t>Software Defined Radio (SDR) antennas can be used to capture data packets from devices </a:t>
            </a:r>
            <a:endParaRPr b="1" sz="1700">
              <a:solidFill>
                <a:schemeClr val="dk1"/>
              </a:solidFill>
            </a:endParaRPr>
          </a:p>
          <a:p>
            <a:pPr indent="-336550" lvl="0" marL="457200" rtl="0" algn="l">
              <a:spcBef>
                <a:spcPts val="0"/>
              </a:spcBef>
              <a:spcAft>
                <a:spcPts val="0"/>
              </a:spcAft>
              <a:buClr>
                <a:schemeClr val="accent2"/>
              </a:buClr>
              <a:buSzPts val="1700"/>
              <a:buChar char="◇"/>
            </a:pPr>
            <a:r>
              <a:rPr b="1" lang="en" sz="1700">
                <a:solidFill>
                  <a:schemeClr val="dk1"/>
                </a:solidFill>
              </a:rPr>
              <a:t>Signals that have not been encrypted correctly and that are insecure forms of communication can leak information</a:t>
            </a:r>
            <a:endParaRPr b="1" sz="1700">
              <a:solidFill>
                <a:schemeClr val="dk1"/>
              </a:solidFill>
            </a:endParaRPr>
          </a:p>
          <a:p>
            <a:pPr indent="-336550" lvl="0" marL="457200" rtl="0" algn="l">
              <a:spcBef>
                <a:spcPts val="0"/>
              </a:spcBef>
              <a:spcAft>
                <a:spcPts val="0"/>
              </a:spcAft>
              <a:buClr>
                <a:schemeClr val="accent2"/>
              </a:buClr>
              <a:buSzPts val="1700"/>
              <a:buChar char="◇"/>
            </a:pPr>
            <a:r>
              <a:rPr b="1" lang="en" sz="1700">
                <a:solidFill>
                  <a:schemeClr val="dk1"/>
                </a:solidFill>
              </a:rPr>
              <a:t>Laws addressing wiretapping place </a:t>
            </a:r>
            <a:r>
              <a:rPr b="1" lang="en" sz="1700">
                <a:solidFill>
                  <a:schemeClr val="dk1"/>
                </a:solidFill>
              </a:rPr>
              <a:t>repercussions</a:t>
            </a:r>
            <a:r>
              <a:rPr b="1" lang="en" sz="1700">
                <a:solidFill>
                  <a:schemeClr val="dk1"/>
                </a:solidFill>
              </a:rPr>
              <a:t> for listening to data that does not belong to the host</a:t>
            </a:r>
            <a:endParaRPr b="1" sz="1700">
              <a:solidFill>
                <a:schemeClr val="dk1"/>
              </a:solidFill>
            </a:endParaRPr>
          </a:p>
          <a:p>
            <a:pPr indent="0" lvl="0" marL="0" rtl="0" algn="l">
              <a:spcBef>
                <a:spcPts val="600"/>
              </a:spcBef>
              <a:spcAft>
                <a:spcPts val="0"/>
              </a:spcAft>
              <a:buNone/>
            </a:pPr>
            <a:r>
              <a:t/>
            </a:r>
            <a:endParaRPr b="1">
              <a:solidFill>
                <a:schemeClr val="dk1"/>
              </a:solidFill>
            </a:endParaRPr>
          </a:p>
        </p:txBody>
      </p:sp>
      <p:sp>
        <p:nvSpPr>
          <p:cNvPr id="457" name="Google Shape;457;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Software Defined Radio (RTL-SDR) USB Dongle | ezContents blog" id="458" name="Google Shape;458;p22"/>
          <p:cNvPicPr preferRelativeResize="0"/>
          <p:nvPr/>
        </p:nvPicPr>
        <p:blipFill>
          <a:blip r:embed="rId4">
            <a:alphaModFix/>
          </a:blip>
          <a:stretch>
            <a:fillRect/>
          </a:stretch>
        </p:blipFill>
        <p:spPr>
          <a:xfrm>
            <a:off x="4501450" y="1981725"/>
            <a:ext cx="4484850" cy="2992221"/>
          </a:xfrm>
          <a:prstGeom prst="rect">
            <a:avLst/>
          </a:prstGeom>
          <a:noFill/>
          <a:ln>
            <a:noFill/>
          </a:ln>
        </p:spPr>
      </p:pic>
      <p:sp>
        <p:nvSpPr>
          <p:cNvPr id="459" name="Google Shape;459;p22"/>
          <p:cNvSpPr txBox="1"/>
          <p:nvPr/>
        </p:nvSpPr>
        <p:spPr>
          <a:xfrm>
            <a:off x="4990975" y="4885525"/>
            <a:ext cx="3505800" cy="2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Image Retrieved from</a:t>
            </a:r>
            <a:r>
              <a:rPr lang="en" sz="900">
                <a:solidFill>
                  <a:srgbClr val="FFFFFF"/>
                </a:solidFill>
                <a:highlight>
                  <a:srgbClr val="FFFFFF"/>
                </a:highlight>
              </a:rPr>
              <a:t> </a:t>
            </a:r>
            <a:r>
              <a:rPr lang="en" sz="600" u="sng">
                <a:solidFill>
                  <a:schemeClr val="hlink"/>
                </a:solidFill>
                <a:highlight>
                  <a:srgbClr val="FFFFFF"/>
                </a:highlight>
                <a:hlinkClick r:id="rId5"/>
              </a:rPr>
              <a:t>https://ezcontents.org/software-defined-radio-rtl-sdr-usb-dongle</a:t>
            </a:r>
            <a:endParaRPr sz="9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3"/>
          <p:cNvSpPr txBox="1"/>
          <p:nvPr>
            <p:ph type="ctrTitle"/>
          </p:nvPr>
        </p:nvSpPr>
        <p:spPr>
          <a:xfrm>
            <a:off x="2719175" y="198240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IoT Vulnerability Research</a:t>
            </a:r>
            <a:endParaRPr b="1">
              <a:solidFill>
                <a:schemeClr val="dk1"/>
              </a:solidFill>
            </a:endParaRPr>
          </a:p>
        </p:txBody>
      </p:sp>
      <p:sp>
        <p:nvSpPr>
          <p:cNvPr id="465" name="Google Shape;465;p2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3</a:t>
            </a:r>
            <a:endParaRPr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24"/>
          <p:cNvPicPr preferRelativeResize="0"/>
          <p:nvPr/>
        </p:nvPicPr>
        <p:blipFill>
          <a:blip r:embed="rId3">
            <a:alphaModFix/>
          </a:blip>
          <a:stretch>
            <a:fillRect/>
          </a:stretch>
        </p:blipFill>
        <p:spPr>
          <a:xfrm>
            <a:off x="202199" y="1830638"/>
            <a:ext cx="657451" cy="523462"/>
          </a:xfrm>
          <a:prstGeom prst="rect">
            <a:avLst/>
          </a:prstGeom>
          <a:noFill/>
          <a:ln>
            <a:noFill/>
          </a:ln>
        </p:spPr>
      </p:pic>
      <p:pic>
        <p:nvPicPr>
          <p:cNvPr id="471" name="Google Shape;471;p24"/>
          <p:cNvPicPr preferRelativeResize="0"/>
          <p:nvPr/>
        </p:nvPicPr>
        <p:blipFill>
          <a:blip r:embed="rId3">
            <a:alphaModFix/>
          </a:blip>
          <a:stretch>
            <a:fillRect/>
          </a:stretch>
        </p:blipFill>
        <p:spPr>
          <a:xfrm>
            <a:off x="635350" y="1546204"/>
            <a:ext cx="657451" cy="523459"/>
          </a:xfrm>
          <a:prstGeom prst="rect">
            <a:avLst/>
          </a:prstGeom>
          <a:noFill/>
          <a:ln>
            <a:noFill/>
          </a:ln>
        </p:spPr>
      </p:pic>
      <p:pic>
        <p:nvPicPr>
          <p:cNvPr id="472" name="Google Shape;472;p24"/>
          <p:cNvPicPr preferRelativeResize="0"/>
          <p:nvPr/>
        </p:nvPicPr>
        <p:blipFill>
          <a:blip r:embed="rId3">
            <a:alphaModFix/>
          </a:blip>
          <a:stretch>
            <a:fillRect/>
          </a:stretch>
        </p:blipFill>
        <p:spPr>
          <a:xfrm>
            <a:off x="739625" y="1418250"/>
            <a:ext cx="2082549" cy="1658125"/>
          </a:xfrm>
          <a:prstGeom prst="rect">
            <a:avLst/>
          </a:prstGeom>
          <a:noFill/>
          <a:ln>
            <a:noFill/>
          </a:ln>
        </p:spPr>
      </p:pic>
      <p:pic>
        <p:nvPicPr>
          <p:cNvPr id="473" name="Google Shape;473;p24"/>
          <p:cNvPicPr preferRelativeResize="0"/>
          <p:nvPr/>
        </p:nvPicPr>
        <p:blipFill>
          <a:blip r:embed="rId3">
            <a:alphaModFix/>
          </a:blip>
          <a:stretch>
            <a:fillRect/>
          </a:stretch>
        </p:blipFill>
        <p:spPr>
          <a:xfrm>
            <a:off x="688675" y="1471200"/>
            <a:ext cx="1179401" cy="939050"/>
          </a:xfrm>
          <a:prstGeom prst="rect">
            <a:avLst/>
          </a:prstGeom>
          <a:noFill/>
          <a:ln>
            <a:noFill/>
          </a:ln>
        </p:spPr>
      </p:pic>
      <p:sp>
        <p:nvSpPr>
          <p:cNvPr id="474" name="Google Shape;474;p24"/>
          <p:cNvSpPr txBox="1"/>
          <p:nvPr>
            <p:ph type="title"/>
          </p:nvPr>
        </p:nvSpPr>
        <p:spPr>
          <a:xfrm>
            <a:off x="1775325" y="6911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Mirai Botnet</a:t>
            </a:r>
            <a:endParaRPr b="1">
              <a:solidFill>
                <a:schemeClr val="dk1"/>
              </a:solidFill>
            </a:endParaRPr>
          </a:p>
        </p:txBody>
      </p:sp>
      <p:sp>
        <p:nvSpPr>
          <p:cNvPr id="475" name="Google Shape;475;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76" name="Google Shape;476;p24"/>
          <p:cNvPicPr preferRelativeResize="0"/>
          <p:nvPr/>
        </p:nvPicPr>
        <p:blipFill>
          <a:blip r:embed="rId4">
            <a:alphaModFix/>
          </a:blip>
          <a:stretch>
            <a:fillRect/>
          </a:stretch>
        </p:blipFill>
        <p:spPr>
          <a:xfrm>
            <a:off x="5129075" y="691175"/>
            <a:ext cx="3884374" cy="2233525"/>
          </a:xfrm>
          <a:prstGeom prst="rect">
            <a:avLst/>
          </a:prstGeom>
          <a:noFill/>
          <a:ln>
            <a:noFill/>
          </a:ln>
        </p:spPr>
      </p:pic>
      <p:sp>
        <p:nvSpPr>
          <p:cNvPr id="477" name="Google Shape;477;p24"/>
          <p:cNvSpPr txBox="1"/>
          <p:nvPr/>
        </p:nvSpPr>
        <p:spPr>
          <a:xfrm>
            <a:off x="562250" y="1264975"/>
            <a:ext cx="4406700" cy="3702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chemeClr val="accent2"/>
              </a:buClr>
              <a:buSzPts val="1800"/>
              <a:buFont typeface="Muli"/>
              <a:buChar char="◇"/>
            </a:pPr>
            <a:r>
              <a:rPr b="1" lang="en" sz="1800">
                <a:solidFill>
                  <a:schemeClr val="dk1"/>
                </a:solidFill>
                <a:latin typeface="Muli"/>
                <a:ea typeface="Muli"/>
                <a:cs typeface="Muli"/>
                <a:sym typeface="Muli"/>
              </a:rPr>
              <a:t>In the past, Malware attacks have shown insecurities in IoT devices  </a:t>
            </a:r>
            <a:endParaRPr b="1" sz="1800">
              <a:solidFill>
                <a:schemeClr val="dk1"/>
              </a:solidFill>
              <a:latin typeface="Muli"/>
              <a:ea typeface="Muli"/>
              <a:cs typeface="Muli"/>
              <a:sym typeface="Muli"/>
            </a:endParaRPr>
          </a:p>
          <a:p>
            <a:pPr indent="-342900" lvl="0" marL="457200" rtl="0" algn="l">
              <a:lnSpc>
                <a:spcPct val="115000"/>
              </a:lnSpc>
              <a:spcBef>
                <a:spcPts val="0"/>
              </a:spcBef>
              <a:spcAft>
                <a:spcPts val="0"/>
              </a:spcAft>
              <a:buClr>
                <a:schemeClr val="accent2"/>
              </a:buClr>
              <a:buSzPts val="1800"/>
              <a:buFont typeface="Muli"/>
              <a:buChar char="◇"/>
            </a:pPr>
            <a:r>
              <a:rPr b="1" lang="en" sz="1800">
                <a:solidFill>
                  <a:schemeClr val="dk1"/>
                </a:solidFill>
                <a:latin typeface="Muli"/>
                <a:ea typeface="Muli"/>
                <a:cs typeface="Muli"/>
                <a:sym typeface="Muli"/>
              </a:rPr>
              <a:t>The Mirai Botnet Attack was a malware driven compromise of the internet of things</a:t>
            </a:r>
            <a:endParaRPr b="1" sz="1800">
              <a:solidFill>
                <a:schemeClr val="dk1"/>
              </a:solidFill>
              <a:latin typeface="Muli"/>
              <a:ea typeface="Muli"/>
              <a:cs typeface="Muli"/>
              <a:sym typeface="Muli"/>
            </a:endParaRPr>
          </a:p>
          <a:p>
            <a:pPr indent="-311150" lvl="1" marL="914400" rtl="0" algn="l">
              <a:lnSpc>
                <a:spcPct val="115000"/>
              </a:lnSpc>
              <a:spcBef>
                <a:spcPts val="0"/>
              </a:spcBef>
              <a:spcAft>
                <a:spcPts val="0"/>
              </a:spcAft>
              <a:buClr>
                <a:schemeClr val="accent2"/>
              </a:buClr>
              <a:buSzPts val="1300"/>
              <a:buFont typeface="Muli"/>
              <a:buChar char="￭"/>
            </a:pPr>
            <a:r>
              <a:rPr b="1" lang="en" sz="1300">
                <a:solidFill>
                  <a:schemeClr val="dk1"/>
                </a:solidFill>
                <a:latin typeface="Muli"/>
                <a:ea typeface="Muli"/>
                <a:cs typeface="Muli"/>
                <a:sym typeface="Muli"/>
              </a:rPr>
              <a:t>The malware used  widespread DDoS attacks in order to compromise devices</a:t>
            </a:r>
            <a:endParaRPr b="1" sz="1300">
              <a:solidFill>
                <a:schemeClr val="dk1"/>
              </a:solidFill>
              <a:latin typeface="Muli"/>
              <a:ea typeface="Muli"/>
              <a:cs typeface="Muli"/>
              <a:sym typeface="Muli"/>
            </a:endParaRPr>
          </a:p>
          <a:p>
            <a:pPr indent="-311150" lvl="1" marL="914400" rtl="0" algn="l">
              <a:lnSpc>
                <a:spcPct val="115000"/>
              </a:lnSpc>
              <a:spcBef>
                <a:spcPts val="0"/>
              </a:spcBef>
              <a:spcAft>
                <a:spcPts val="0"/>
              </a:spcAft>
              <a:buClr>
                <a:schemeClr val="accent2"/>
              </a:buClr>
              <a:buSzPts val="1300"/>
              <a:buFont typeface="Muli"/>
              <a:buChar char="￭"/>
            </a:pPr>
            <a:r>
              <a:rPr b="1" lang="en" sz="1300">
                <a:solidFill>
                  <a:schemeClr val="dk1"/>
                </a:solidFill>
                <a:latin typeface="Muli"/>
                <a:ea typeface="Muli"/>
                <a:cs typeface="Muli"/>
                <a:sym typeface="Muli"/>
              </a:rPr>
              <a:t>Each additional device compromised then searched for more vulnerable devices to add to the expanding botnet</a:t>
            </a:r>
            <a:endParaRPr b="1" sz="1300">
              <a:solidFill>
                <a:schemeClr val="dk1"/>
              </a:solidFill>
              <a:latin typeface="Muli"/>
              <a:ea typeface="Muli"/>
              <a:cs typeface="Muli"/>
              <a:sym typeface="Muli"/>
            </a:endParaRPr>
          </a:p>
          <a:p>
            <a:pPr indent="-342900" lvl="0" marL="457200" rtl="0" algn="l">
              <a:lnSpc>
                <a:spcPct val="115000"/>
              </a:lnSpc>
              <a:spcBef>
                <a:spcPts val="0"/>
              </a:spcBef>
              <a:spcAft>
                <a:spcPts val="0"/>
              </a:spcAft>
              <a:buClr>
                <a:schemeClr val="accent2"/>
              </a:buClr>
              <a:buSzPts val="1800"/>
              <a:buFont typeface="Muli"/>
              <a:buChar char="◇"/>
            </a:pPr>
            <a:r>
              <a:rPr b="1" lang="en" sz="1800">
                <a:solidFill>
                  <a:schemeClr val="dk1"/>
                </a:solidFill>
                <a:latin typeface="Muli"/>
                <a:ea typeface="Muli"/>
                <a:cs typeface="Muli"/>
                <a:sym typeface="Muli"/>
              </a:rPr>
              <a:t>Mirai took advantage of insecure default passwords.</a:t>
            </a:r>
            <a:endParaRPr b="1" sz="1600">
              <a:solidFill>
                <a:schemeClr val="dk1"/>
              </a:solidFill>
              <a:latin typeface="Muli"/>
              <a:ea typeface="Muli"/>
              <a:cs typeface="Muli"/>
              <a:sym typeface="Muli"/>
            </a:endParaRPr>
          </a:p>
          <a:p>
            <a:pPr indent="0" lvl="0" marL="0" rtl="0" algn="l">
              <a:lnSpc>
                <a:spcPct val="115000"/>
              </a:lnSpc>
              <a:spcBef>
                <a:spcPts val="600"/>
              </a:spcBef>
              <a:spcAft>
                <a:spcPts val="0"/>
              </a:spcAft>
              <a:buNone/>
            </a:pPr>
            <a:r>
              <a:t/>
            </a:r>
            <a:endParaRPr b="1">
              <a:solidFill>
                <a:schemeClr val="dk1"/>
              </a:solidFill>
              <a:latin typeface="Muli"/>
              <a:ea typeface="Muli"/>
              <a:cs typeface="Muli"/>
              <a:sym typeface="Muli"/>
            </a:endParaRPr>
          </a:p>
          <a:p>
            <a:pPr indent="0" lvl="0" marL="0" rtl="0" algn="l">
              <a:lnSpc>
                <a:spcPct val="115000"/>
              </a:lnSpc>
              <a:spcBef>
                <a:spcPts val="0"/>
              </a:spcBef>
              <a:spcAft>
                <a:spcPts val="0"/>
              </a:spcAft>
              <a:buNone/>
            </a:pPr>
            <a:r>
              <a:t/>
            </a:r>
            <a:endParaRPr b="1">
              <a:solidFill>
                <a:schemeClr val="dk1"/>
              </a:solidFill>
              <a:latin typeface="Muli"/>
              <a:ea typeface="Muli"/>
              <a:cs typeface="Muli"/>
              <a:sym typeface="Muli"/>
            </a:endParaRPr>
          </a:p>
        </p:txBody>
      </p:sp>
      <p:sp>
        <p:nvSpPr>
          <p:cNvPr id="478" name="Google Shape;478;p24"/>
          <p:cNvSpPr txBox="1"/>
          <p:nvPr/>
        </p:nvSpPr>
        <p:spPr>
          <a:xfrm>
            <a:off x="4759150" y="3007775"/>
            <a:ext cx="4254300" cy="1898700"/>
          </a:xfrm>
          <a:prstGeom prst="rect">
            <a:avLst/>
          </a:prstGeom>
          <a:noFill/>
          <a:ln>
            <a:noFill/>
          </a:ln>
        </p:spPr>
        <p:txBody>
          <a:bodyPr anchorCtr="0" anchor="t" bIns="91425" lIns="91425" spcFirstLastPara="1" rIns="91425" wrap="square" tIns="91425">
            <a:noAutofit/>
          </a:bodyPr>
          <a:lstStyle/>
          <a:p>
            <a:pPr indent="-349250" lvl="0" marL="457200" rtl="0" algn="l">
              <a:spcBef>
                <a:spcPts val="600"/>
              </a:spcBef>
              <a:spcAft>
                <a:spcPts val="0"/>
              </a:spcAft>
              <a:buClr>
                <a:schemeClr val="accent2"/>
              </a:buClr>
              <a:buSzPts val="1900"/>
              <a:buFont typeface="Muli"/>
              <a:buChar char="◇"/>
            </a:pPr>
            <a:r>
              <a:rPr b="1" lang="en" sz="1900" u="sng">
                <a:solidFill>
                  <a:schemeClr val="dk1"/>
                </a:solidFill>
                <a:latin typeface="Muli"/>
                <a:ea typeface="Muli"/>
                <a:cs typeface="Muli"/>
                <a:sym typeface="Muli"/>
              </a:rPr>
              <a:t>The Impact:</a:t>
            </a:r>
            <a:r>
              <a:rPr b="1" lang="en" sz="1900">
                <a:solidFill>
                  <a:schemeClr val="dk1"/>
                </a:solidFill>
                <a:latin typeface="Muli"/>
                <a:ea typeface="Muli"/>
                <a:cs typeface="Muli"/>
                <a:sym typeface="Muli"/>
              </a:rPr>
              <a:t> After Mirai the internet released the source code for the attack causing security researchers to be concerned for future attacks of a similar nature that may occur</a:t>
            </a:r>
            <a:endParaRPr b="1" sz="1800">
              <a:solidFill>
                <a:schemeClr val="dk1"/>
              </a:solidFill>
              <a:latin typeface="Muli"/>
              <a:ea typeface="Muli"/>
              <a:cs typeface="Muli"/>
              <a:sym typeface="Muli"/>
            </a:endParaRPr>
          </a:p>
        </p:txBody>
      </p:sp>
      <p:sp>
        <p:nvSpPr>
          <p:cNvPr id="479" name="Google Shape;479;p24"/>
          <p:cNvSpPr txBox="1"/>
          <p:nvPr/>
        </p:nvSpPr>
        <p:spPr>
          <a:xfrm>
            <a:off x="562250" y="4839525"/>
            <a:ext cx="83781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uli"/>
                <a:ea typeface="Muli"/>
                <a:cs typeface="Muli"/>
                <a:sym typeface="Muli"/>
              </a:rPr>
              <a:t>Image from </a:t>
            </a:r>
            <a:r>
              <a:rPr lang="en" sz="1100" u="sng">
                <a:solidFill>
                  <a:schemeClr val="hlink"/>
                </a:solidFill>
                <a:highlight>
                  <a:srgbClr val="FFFFFF"/>
                </a:highlight>
                <a:hlinkClick r:id="rId5"/>
              </a:rPr>
              <a:t>https://opensourceforu.com/2019/10/the-role-of-open-source-tools-and-concepts-in-iot-security/</a:t>
            </a:r>
            <a:endParaRPr sz="1100">
              <a:solidFill>
                <a:srgbClr val="FFFFFF"/>
              </a:solidFill>
              <a:highlight>
                <a:srgbClr val="FFFFFF"/>
              </a:highlight>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Technical Vulnerabilities </a:t>
            </a:r>
            <a:endParaRPr b="1">
              <a:solidFill>
                <a:schemeClr val="dk1"/>
              </a:solidFill>
            </a:endParaRPr>
          </a:p>
          <a:p>
            <a:pPr indent="0" lvl="0" marL="0" rtl="0" algn="l">
              <a:spcBef>
                <a:spcPts val="0"/>
              </a:spcBef>
              <a:spcAft>
                <a:spcPts val="0"/>
              </a:spcAft>
              <a:buNone/>
            </a:pPr>
            <a:r>
              <a:rPr b="1" lang="en" sz="1700">
                <a:solidFill>
                  <a:schemeClr val="dk1"/>
                </a:solidFill>
              </a:rPr>
              <a:t>(common methods for device infiltration)</a:t>
            </a:r>
            <a:endParaRPr b="1" sz="1700">
              <a:solidFill>
                <a:schemeClr val="dk1"/>
              </a:solidFill>
            </a:endParaRPr>
          </a:p>
        </p:txBody>
      </p:sp>
      <p:sp>
        <p:nvSpPr>
          <p:cNvPr id="485" name="Google Shape;485;p25"/>
          <p:cNvSpPr txBox="1"/>
          <p:nvPr>
            <p:ph idx="2" type="body"/>
          </p:nvPr>
        </p:nvSpPr>
        <p:spPr>
          <a:xfrm>
            <a:off x="3909986" y="2380900"/>
            <a:ext cx="3597900" cy="264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Char char="◇"/>
            </a:pPr>
            <a:r>
              <a:rPr b="1" lang="en" sz="1600">
                <a:solidFill>
                  <a:schemeClr val="dk1"/>
                </a:solidFill>
              </a:rPr>
              <a:t>IP Address and Network Vulnerabilities</a:t>
            </a:r>
            <a:endParaRPr b="1" sz="1800">
              <a:solidFill>
                <a:schemeClr val="dk1"/>
              </a:solidFill>
            </a:endParaRPr>
          </a:p>
          <a:p>
            <a:pPr indent="-330200" lvl="1" marL="914400" rtl="0" algn="l">
              <a:lnSpc>
                <a:spcPct val="115000"/>
              </a:lnSpc>
              <a:spcBef>
                <a:spcPts val="0"/>
              </a:spcBef>
              <a:spcAft>
                <a:spcPts val="0"/>
              </a:spcAft>
              <a:buClr>
                <a:schemeClr val="accent2"/>
              </a:buClr>
              <a:buSzPts val="1600"/>
              <a:buChar char="￭"/>
            </a:pPr>
            <a:r>
              <a:rPr b="1" lang="en" sz="1600">
                <a:solidFill>
                  <a:schemeClr val="dk1"/>
                </a:solidFill>
              </a:rPr>
              <a:t>By leaks in IP addresses and insecure networks exploiters can gain access to user interfaces and control a device or deny service to the device</a:t>
            </a:r>
            <a:endParaRPr b="1" sz="1600">
              <a:solidFill>
                <a:schemeClr val="dk1"/>
              </a:solidFill>
            </a:endParaRPr>
          </a:p>
          <a:p>
            <a:pPr indent="0" lvl="0" marL="0" rtl="0" algn="l">
              <a:spcBef>
                <a:spcPts val="600"/>
              </a:spcBef>
              <a:spcAft>
                <a:spcPts val="0"/>
              </a:spcAft>
              <a:buNone/>
            </a:pPr>
            <a:r>
              <a:t/>
            </a:r>
            <a:endParaRPr b="1" sz="1600">
              <a:solidFill>
                <a:schemeClr val="dk1"/>
              </a:solidFill>
            </a:endParaRPr>
          </a:p>
        </p:txBody>
      </p:sp>
      <p:sp>
        <p:nvSpPr>
          <p:cNvPr id="486" name="Google Shape;486;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7" name="Google Shape;487;p25"/>
          <p:cNvSpPr txBox="1"/>
          <p:nvPr/>
        </p:nvSpPr>
        <p:spPr>
          <a:xfrm>
            <a:off x="331225" y="2380900"/>
            <a:ext cx="3789300" cy="264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Muli"/>
              <a:buChar char="◇"/>
            </a:pPr>
            <a:r>
              <a:rPr b="1" lang="en" sz="1600">
                <a:solidFill>
                  <a:schemeClr val="dk1"/>
                </a:solidFill>
                <a:latin typeface="Muli"/>
                <a:ea typeface="Muli"/>
                <a:cs typeface="Muli"/>
                <a:sym typeface="Muli"/>
              </a:rPr>
              <a:t>Default user IDs and passwords</a:t>
            </a:r>
            <a:endParaRPr b="1" sz="1600">
              <a:solidFill>
                <a:schemeClr val="dk1"/>
              </a:solidFill>
              <a:latin typeface="Muli"/>
              <a:ea typeface="Muli"/>
              <a:cs typeface="Muli"/>
              <a:sym typeface="Muli"/>
            </a:endParaRPr>
          </a:p>
          <a:p>
            <a:pPr indent="-330200" lvl="1" marL="914400" rtl="0" algn="l">
              <a:lnSpc>
                <a:spcPct val="115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Device is insecure</a:t>
            </a:r>
            <a:endParaRPr b="1" sz="1600">
              <a:solidFill>
                <a:schemeClr val="dk1"/>
              </a:solidFill>
              <a:latin typeface="Muli"/>
              <a:ea typeface="Muli"/>
              <a:cs typeface="Muli"/>
              <a:sym typeface="Muli"/>
            </a:endParaRPr>
          </a:p>
          <a:p>
            <a:pPr indent="-330200" lvl="1" marL="914400" rtl="0" algn="l">
              <a:lnSpc>
                <a:spcPct val="115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By using the default id and password unauthorized users can connect to and infiltrate the device</a:t>
            </a:r>
            <a:endParaRPr b="1" sz="1600">
              <a:solidFill>
                <a:schemeClr val="dk1"/>
              </a:solidFill>
              <a:latin typeface="Muli"/>
              <a:ea typeface="Muli"/>
              <a:cs typeface="Muli"/>
              <a:sym typeface="Muli"/>
            </a:endParaRPr>
          </a:p>
          <a:p>
            <a:pPr indent="-330200" lvl="1" marL="914400" rtl="0" algn="l">
              <a:lnSpc>
                <a:spcPct val="115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This method was key in the mirai botnet</a:t>
            </a:r>
            <a:endParaRPr b="1" sz="1600">
              <a:solidFill>
                <a:schemeClr val="dk1"/>
              </a:solidFill>
              <a:latin typeface="Muli"/>
              <a:ea typeface="Muli"/>
              <a:cs typeface="Muli"/>
              <a:sym typeface="Mu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6"/>
          <p:cNvSpPr txBox="1"/>
          <p:nvPr>
            <p:ph type="title"/>
          </p:nvPr>
        </p:nvSpPr>
        <p:spPr>
          <a:xfrm>
            <a:off x="1732700" y="866350"/>
            <a:ext cx="4944300" cy="13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Technical Vulnerabilities </a:t>
            </a:r>
            <a:r>
              <a:rPr b="1" lang="en" sz="1700">
                <a:solidFill>
                  <a:schemeClr val="dk1"/>
                </a:solidFill>
              </a:rPr>
              <a:t>(Cont.)</a:t>
            </a:r>
            <a:endParaRPr b="1" sz="1700">
              <a:solidFill>
                <a:schemeClr val="dk1"/>
              </a:solidFill>
            </a:endParaRPr>
          </a:p>
        </p:txBody>
      </p:sp>
      <p:sp>
        <p:nvSpPr>
          <p:cNvPr id="493" name="Google Shape;493;p26"/>
          <p:cNvSpPr txBox="1"/>
          <p:nvPr>
            <p:ph idx="2" type="body"/>
          </p:nvPr>
        </p:nvSpPr>
        <p:spPr>
          <a:xfrm>
            <a:off x="3858225" y="2209750"/>
            <a:ext cx="3599100" cy="264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Char char="◇"/>
            </a:pPr>
            <a:r>
              <a:rPr b="1" lang="en" sz="1600">
                <a:solidFill>
                  <a:schemeClr val="dk1"/>
                </a:solidFill>
              </a:rPr>
              <a:t>Insecure Access Points </a:t>
            </a:r>
            <a:endParaRPr b="1" sz="1600">
              <a:solidFill>
                <a:schemeClr val="dk1"/>
              </a:solidFill>
            </a:endParaRPr>
          </a:p>
          <a:p>
            <a:pPr indent="-330200" lvl="1" marL="914400" rtl="0" algn="l">
              <a:lnSpc>
                <a:spcPct val="115000"/>
              </a:lnSpc>
              <a:spcBef>
                <a:spcPts val="0"/>
              </a:spcBef>
              <a:spcAft>
                <a:spcPts val="0"/>
              </a:spcAft>
              <a:buClr>
                <a:schemeClr val="accent2"/>
              </a:buClr>
              <a:buSzPts val="1600"/>
              <a:buChar char="￭"/>
            </a:pPr>
            <a:r>
              <a:rPr b="1" lang="en" sz="1600">
                <a:solidFill>
                  <a:schemeClr val="dk1"/>
                </a:solidFill>
              </a:rPr>
              <a:t>Ex: insecure mobile applications</a:t>
            </a:r>
            <a:endParaRPr b="1" sz="1600">
              <a:solidFill>
                <a:schemeClr val="dk1"/>
              </a:solidFill>
            </a:endParaRPr>
          </a:p>
          <a:p>
            <a:pPr indent="-330200" lvl="1" marL="914400" rtl="0" algn="l">
              <a:lnSpc>
                <a:spcPct val="115000"/>
              </a:lnSpc>
              <a:spcBef>
                <a:spcPts val="0"/>
              </a:spcBef>
              <a:spcAft>
                <a:spcPts val="0"/>
              </a:spcAft>
              <a:buClr>
                <a:schemeClr val="accent2"/>
              </a:buClr>
              <a:buSzPts val="1600"/>
              <a:buChar char="￭"/>
            </a:pPr>
            <a:r>
              <a:rPr b="1" lang="en" sz="1600">
                <a:solidFill>
                  <a:schemeClr val="dk1"/>
                </a:solidFill>
              </a:rPr>
              <a:t>Using testing to gain access to insecure points in application systems can leak data and give total access to the </a:t>
            </a:r>
            <a:r>
              <a:rPr b="1" lang="en" sz="1600">
                <a:solidFill>
                  <a:schemeClr val="dk1"/>
                </a:solidFill>
              </a:rPr>
              <a:t>control</a:t>
            </a:r>
            <a:r>
              <a:rPr b="1" lang="en" sz="1600">
                <a:solidFill>
                  <a:schemeClr val="dk1"/>
                </a:solidFill>
              </a:rPr>
              <a:t> systems</a:t>
            </a:r>
            <a:endParaRPr b="1" sz="1600">
              <a:solidFill>
                <a:schemeClr val="dk1"/>
              </a:solidFill>
            </a:endParaRPr>
          </a:p>
          <a:p>
            <a:pPr indent="0" lvl="0" marL="0" rtl="0" algn="l">
              <a:spcBef>
                <a:spcPts val="600"/>
              </a:spcBef>
              <a:spcAft>
                <a:spcPts val="0"/>
              </a:spcAft>
              <a:buNone/>
            </a:pPr>
            <a:r>
              <a:t/>
            </a:r>
            <a:endParaRPr sz="1600">
              <a:solidFill>
                <a:schemeClr val="dk1"/>
              </a:solidFill>
            </a:endParaRPr>
          </a:p>
        </p:txBody>
      </p:sp>
      <p:sp>
        <p:nvSpPr>
          <p:cNvPr id="494" name="Google Shape;494;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5" name="Google Shape;495;p26"/>
          <p:cNvSpPr txBox="1"/>
          <p:nvPr/>
        </p:nvSpPr>
        <p:spPr>
          <a:xfrm>
            <a:off x="652200" y="2209750"/>
            <a:ext cx="3599100" cy="264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Muli"/>
              <a:buChar char="◇"/>
            </a:pPr>
            <a:r>
              <a:rPr b="1" lang="en" sz="1600">
                <a:solidFill>
                  <a:schemeClr val="dk1"/>
                </a:solidFill>
                <a:latin typeface="Muli"/>
                <a:ea typeface="Muli"/>
                <a:cs typeface="Muli"/>
                <a:sym typeface="Muli"/>
              </a:rPr>
              <a:t>Insecure Data Transfer</a:t>
            </a:r>
            <a:endParaRPr b="1" sz="1600">
              <a:solidFill>
                <a:schemeClr val="dk1"/>
              </a:solidFill>
              <a:latin typeface="Muli"/>
              <a:ea typeface="Muli"/>
              <a:cs typeface="Muli"/>
              <a:sym typeface="Muli"/>
            </a:endParaRPr>
          </a:p>
          <a:p>
            <a:pPr indent="-330200" lvl="1" marL="914400" rtl="0" algn="l">
              <a:lnSpc>
                <a:spcPct val="115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Through basic internet data sniffing and network monitoring packets can be leaked</a:t>
            </a:r>
            <a:endParaRPr b="1" sz="1600">
              <a:solidFill>
                <a:schemeClr val="dk1"/>
              </a:solidFill>
              <a:latin typeface="Muli"/>
              <a:ea typeface="Muli"/>
              <a:cs typeface="Muli"/>
              <a:sym typeface="Muli"/>
            </a:endParaRPr>
          </a:p>
          <a:p>
            <a:pPr indent="-330200" lvl="1" marL="914400" rtl="0" algn="l">
              <a:lnSpc>
                <a:spcPct val="115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If data is not secure and does not have safe encryption data can be stolen</a:t>
            </a:r>
            <a:endParaRPr b="1" sz="16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7"/>
          <p:cNvSpPr/>
          <p:nvPr/>
        </p:nvSpPr>
        <p:spPr>
          <a:xfrm rot="-5400000">
            <a:off x="867325" y="468800"/>
            <a:ext cx="2691900" cy="3108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1" name="Google Shape;501;p27"/>
          <p:cNvSpPr txBox="1"/>
          <p:nvPr>
            <p:ph idx="4294967295" type="ctrTitle"/>
          </p:nvPr>
        </p:nvSpPr>
        <p:spPr>
          <a:xfrm>
            <a:off x="3829050" y="1474800"/>
            <a:ext cx="49911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t>Hypothesis</a:t>
            </a:r>
            <a:endParaRPr b="1" sz="6000"/>
          </a:p>
        </p:txBody>
      </p:sp>
      <p:sp>
        <p:nvSpPr>
          <p:cNvPr id="502" name="Google Shape;502;p27"/>
          <p:cNvSpPr txBox="1"/>
          <p:nvPr>
            <p:ph idx="4294967295" type="subTitle"/>
          </p:nvPr>
        </p:nvSpPr>
        <p:spPr>
          <a:xfrm>
            <a:off x="3829050" y="2464805"/>
            <a:ext cx="43338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chemeClr val="dk1"/>
                </a:solidFill>
              </a:rPr>
              <a:t>If these patterns in device vulnerabilities are repeated in the future, Smart Home and Office spaces will be at risk. </a:t>
            </a:r>
            <a:endParaRPr b="1" sz="2400">
              <a:solidFill>
                <a:schemeClr val="dk1"/>
              </a:solidFill>
            </a:endParaRPr>
          </a:p>
        </p:txBody>
      </p:sp>
      <p:grpSp>
        <p:nvGrpSpPr>
          <p:cNvPr id="503" name="Google Shape;503;p27"/>
          <p:cNvGrpSpPr/>
          <p:nvPr/>
        </p:nvGrpSpPr>
        <p:grpSpPr>
          <a:xfrm>
            <a:off x="1885571" y="952450"/>
            <a:ext cx="1032405" cy="1032468"/>
            <a:chOff x="6654650" y="3665275"/>
            <a:chExt cx="409100" cy="409125"/>
          </a:xfrm>
        </p:grpSpPr>
        <p:sp>
          <p:nvSpPr>
            <p:cNvPr id="504" name="Google Shape;504;p2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7"/>
          <p:cNvGrpSpPr/>
          <p:nvPr/>
        </p:nvGrpSpPr>
        <p:grpSpPr>
          <a:xfrm rot="-731900">
            <a:off x="1604965" y="2201851"/>
            <a:ext cx="688564" cy="688681"/>
            <a:chOff x="570875" y="4322250"/>
            <a:chExt cx="443300" cy="443325"/>
          </a:xfrm>
        </p:grpSpPr>
        <p:sp>
          <p:nvSpPr>
            <p:cNvPr id="507" name="Google Shape;507;p2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7"/>
          <p:cNvSpPr/>
          <p:nvPr/>
        </p:nvSpPr>
        <p:spPr>
          <a:xfrm>
            <a:off x="2657037" y="2114501"/>
            <a:ext cx="260931" cy="24914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rot="2327381">
            <a:off x="1220786" y="1598881"/>
            <a:ext cx="443468" cy="4233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rot="2327012">
            <a:off x="2870273" y="1771645"/>
            <a:ext cx="183443" cy="1751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28"/>
          <p:cNvPicPr preferRelativeResize="0"/>
          <p:nvPr/>
        </p:nvPicPr>
        <p:blipFill>
          <a:blip r:embed="rId3">
            <a:alphaModFix/>
          </a:blip>
          <a:stretch>
            <a:fillRect/>
          </a:stretch>
        </p:blipFill>
        <p:spPr>
          <a:xfrm>
            <a:off x="13550" y="1812775"/>
            <a:ext cx="926871" cy="522850"/>
          </a:xfrm>
          <a:prstGeom prst="rect">
            <a:avLst/>
          </a:prstGeom>
          <a:noFill/>
          <a:ln>
            <a:noFill/>
          </a:ln>
        </p:spPr>
      </p:pic>
      <p:sp>
        <p:nvSpPr>
          <p:cNvPr id="520" name="Google Shape;520;p28"/>
          <p:cNvSpPr txBox="1"/>
          <p:nvPr>
            <p:ph type="title"/>
          </p:nvPr>
        </p:nvSpPr>
        <p:spPr>
          <a:xfrm>
            <a:off x="1775325" y="618125"/>
            <a:ext cx="4944300" cy="10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Developing the Alexa Farm</a:t>
            </a:r>
            <a:endParaRPr/>
          </a:p>
        </p:txBody>
      </p:sp>
      <p:sp>
        <p:nvSpPr>
          <p:cNvPr id="521" name="Google Shape;521;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2" name="Google Shape;522;p28"/>
          <p:cNvSpPr txBox="1"/>
          <p:nvPr/>
        </p:nvSpPr>
        <p:spPr>
          <a:xfrm>
            <a:off x="4904775" y="1701600"/>
            <a:ext cx="3021300" cy="3261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Amazon Echo (alexa)</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Lightbulb</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Printer</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TV</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Air data collection device</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Camera</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Robot Vacuum </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Thermostat</a:t>
            </a:r>
            <a:endParaRPr sz="1900" u="sng">
              <a:solidFill>
                <a:schemeClr val="dk1"/>
              </a:solidFill>
              <a:latin typeface="Nunito"/>
              <a:ea typeface="Nunito"/>
              <a:cs typeface="Nunito"/>
              <a:sym typeface="Nunito"/>
            </a:endParaRPr>
          </a:p>
          <a:p>
            <a:pPr indent="-349250" lvl="0" marL="457200" rtl="0" algn="l">
              <a:spcBef>
                <a:spcPts val="0"/>
              </a:spcBef>
              <a:spcAft>
                <a:spcPts val="0"/>
              </a:spcAft>
              <a:buClr>
                <a:schemeClr val="accent2"/>
              </a:buClr>
              <a:buSzPts val="1900"/>
              <a:buFont typeface="Nunito"/>
              <a:buAutoNum type="arabicPeriod"/>
            </a:pPr>
            <a:r>
              <a:rPr lang="en" sz="1900" u="sng">
                <a:solidFill>
                  <a:schemeClr val="dk1"/>
                </a:solidFill>
                <a:latin typeface="Nunito"/>
                <a:ea typeface="Nunito"/>
                <a:cs typeface="Nunito"/>
                <a:sym typeface="Nunito"/>
              </a:rPr>
              <a:t>A lock</a:t>
            </a:r>
            <a:endParaRPr sz="1900" u="sng">
              <a:solidFill>
                <a:schemeClr val="dk1"/>
              </a:solidFill>
              <a:latin typeface="Nunito"/>
              <a:ea typeface="Nunito"/>
              <a:cs typeface="Nunito"/>
              <a:sym typeface="Nunito"/>
            </a:endParaRPr>
          </a:p>
        </p:txBody>
      </p:sp>
      <p:pic>
        <p:nvPicPr>
          <p:cNvPr descr="Amazon Echo, Alexa and Stuff: How to listen to the news with our flash briefing | Stuff.co.nz" id="523" name="Google Shape;523;p28"/>
          <p:cNvPicPr preferRelativeResize="0"/>
          <p:nvPr/>
        </p:nvPicPr>
        <p:blipFill rotWithShape="1">
          <a:blip r:embed="rId4">
            <a:alphaModFix/>
          </a:blip>
          <a:srcRect b="2940" l="29861" r="29865" t="0"/>
          <a:stretch/>
        </p:blipFill>
        <p:spPr>
          <a:xfrm>
            <a:off x="7535925" y="2408575"/>
            <a:ext cx="1394925" cy="2238100"/>
          </a:xfrm>
          <a:prstGeom prst="rect">
            <a:avLst/>
          </a:prstGeom>
          <a:noFill/>
          <a:ln>
            <a:noFill/>
          </a:ln>
        </p:spPr>
      </p:pic>
      <p:sp>
        <p:nvSpPr>
          <p:cNvPr id="524" name="Google Shape;524;p28"/>
          <p:cNvSpPr txBox="1"/>
          <p:nvPr/>
        </p:nvSpPr>
        <p:spPr>
          <a:xfrm>
            <a:off x="562250" y="1701600"/>
            <a:ext cx="4184100" cy="3097800"/>
          </a:xfrm>
          <a:prstGeom prst="rect">
            <a:avLst/>
          </a:prstGeom>
          <a:noFill/>
          <a:ln>
            <a:noFill/>
          </a:ln>
        </p:spPr>
        <p:txBody>
          <a:bodyPr anchorCtr="0" anchor="t" bIns="91425" lIns="91425" spcFirstLastPara="1" rIns="91425" wrap="square" tIns="91425">
            <a:noAutofit/>
          </a:bodyPr>
          <a:lstStyle/>
          <a:p>
            <a:pPr indent="-336550" lvl="0" marL="457200" rtl="0" algn="l">
              <a:spcBef>
                <a:spcPts val="600"/>
              </a:spcBef>
              <a:spcAft>
                <a:spcPts val="0"/>
              </a:spcAft>
              <a:buClr>
                <a:schemeClr val="accent2"/>
              </a:buClr>
              <a:buSzPts val="1700"/>
              <a:buFont typeface="Muli"/>
              <a:buChar char="◇"/>
            </a:pPr>
            <a:r>
              <a:rPr b="1" lang="en" sz="1700">
                <a:solidFill>
                  <a:schemeClr val="dk1"/>
                </a:solidFill>
                <a:latin typeface="Muli"/>
                <a:ea typeface="Muli"/>
                <a:cs typeface="Muli"/>
                <a:sym typeface="Muli"/>
              </a:rPr>
              <a:t>To start the Project I helped members in the lab setup devices in an attempt to demonstrate a possible Smart Office environment with integrated alexa devices</a:t>
            </a:r>
            <a:endParaRPr b="1" sz="1700">
              <a:solidFill>
                <a:schemeClr val="dk1"/>
              </a:solidFill>
              <a:latin typeface="Muli"/>
              <a:ea typeface="Muli"/>
              <a:cs typeface="Muli"/>
              <a:sym typeface="Muli"/>
            </a:endParaRPr>
          </a:p>
          <a:p>
            <a:pPr indent="-336550" lvl="0" marL="457200" rtl="0" algn="l">
              <a:spcBef>
                <a:spcPts val="0"/>
              </a:spcBef>
              <a:spcAft>
                <a:spcPts val="0"/>
              </a:spcAft>
              <a:buClr>
                <a:schemeClr val="accent2"/>
              </a:buClr>
              <a:buSzPts val="1700"/>
              <a:buFont typeface="Muli"/>
              <a:buChar char="◇"/>
            </a:pPr>
            <a:r>
              <a:rPr b="1" lang="en" sz="1700">
                <a:solidFill>
                  <a:schemeClr val="dk1"/>
                </a:solidFill>
                <a:latin typeface="Muli"/>
                <a:ea typeface="Muli"/>
                <a:cs typeface="Muli"/>
                <a:sym typeface="Muli"/>
              </a:rPr>
              <a:t>This setup was connected to a internet proxy with a raspberry pi in order to be able to monitor data capture within the lab environment and record it</a:t>
            </a:r>
            <a:endParaRPr b="1" sz="1700">
              <a:solidFill>
                <a:schemeClr val="dk1"/>
              </a:solidFill>
              <a:latin typeface="Muli"/>
              <a:ea typeface="Muli"/>
              <a:cs typeface="Muli"/>
              <a:sym typeface="Muli"/>
            </a:endParaRPr>
          </a:p>
        </p:txBody>
      </p:sp>
      <p:sp>
        <p:nvSpPr>
          <p:cNvPr id="525" name="Google Shape;525;p28"/>
          <p:cNvSpPr txBox="1"/>
          <p:nvPr/>
        </p:nvSpPr>
        <p:spPr>
          <a:xfrm>
            <a:off x="1467250" y="4785525"/>
            <a:ext cx="7787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Image from</a:t>
            </a:r>
            <a:r>
              <a:rPr lang="en"/>
              <a:t> </a:t>
            </a:r>
            <a:r>
              <a:rPr lang="en" sz="1100" u="sng">
                <a:solidFill>
                  <a:schemeClr val="hlink"/>
                </a:solidFill>
                <a:highlight>
                  <a:srgbClr val="FFFFFF"/>
                </a:highlight>
                <a:hlinkClick r:id="rId5"/>
              </a:rPr>
              <a:t>https://www.zdnet.com/pictures/internet-of-things-gadgets-to-make-your-home-smarter/3/</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29"/>
          <p:cNvPicPr preferRelativeResize="0"/>
          <p:nvPr/>
        </p:nvPicPr>
        <p:blipFill>
          <a:blip r:embed="rId3">
            <a:alphaModFix/>
          </a:blip>
          <a:stretch>
            <a:fillRect/>
          </a:stretch>
        </p:blipFill>
        <p:spPr>
          <a:xfrm>
            <a:off x="-12" y="0"/>
            <a:ext cx="6315075" cy="3562350"/>
          </a:xfrm>
          <a:prstGeom prst="rect">
            <a:avLst/>
          </a:prstGeom>
          <a:noFill/>
          <a:ln>
            <a:noFill/>
          </a:ln>
        </p:spPr>
      </p:pic>
      <p:pic>
        <p:nvPicPr>
          <p:cNvPr id="531" name="Google Shape;531;p29"/>
          <p:cNvPicPr preferRelativeResize="0"/>
          <p:nvPr/>
        </p:nvPicPr>
        <p:blipFill>
          <a:blip r:embed="rId3">
            <a:alphaModFix/>
          </a:blip>
          <a:stretch>
            <a:fillRect/>
          </a:stretch>
        </p:blipFill>
        <p:spPr>
          <a:xfrm>
            <a:off x="13550" y="1789675"/>
            <a:ext cx="675125" cy="672475"/>
          </a:xfrm>
          <a:prstGeom prst="rect">
            <a:avLst/>
          </a:prstGeom>
          <a:noFill/>
          <a:ln>
            <a:noFill/>
          </a:ln>
        </p:spPr>
      </p:pic>
      <p:sp>
        <p:nvSpPr>
          <p:cNvPr id="532" name="Google Shape;532;p29"/>
          <p:cNvSpPr txBox="1"/>
          <p:nvPr>
            <p:ph type="title"/>
          </p:nvPr>
        </p:nvSpPr>
        <p:spPr>
          <a:xfrm>
            <a:off x="698100" y="384300"/>
            <a:ext cx="7747800" cy="10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Creating data capture for the office environment </a:t>
            </a:r>
            <a:endParaRPr b="1" sz="1500">
              <a:solidFill>
                <a:schemeClr val="dk1"/>
              </a:solidFill>
            </a:endParaRPr>
          </a:p>
        </p:txBody>
      </p:sp>
      <p:sp>
        <p:nvSpPr>
          <p:cNvPr id="533" name="Google Shape;533;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ROCK NSM" id="534" name="Google Shape;534;p29"/>
          <p:cNvPicPr preferRelativeResize="0"/>
          <p:nvPr/>
        </p:nvPicPr>
        <p:blipFill>
          <a:blip r:embed="rId4">
            <a:alphaModFix/>
          </a:blip>
          <a:stretch>
            <a:fillRect/>
          </a:stretch>
        </p:blipFill>
        <p:spPr>
          <a:xfrm>
            <a:off x="6862200" y="4109925"/>
            <a:ext cx="2200000" cy="816850"/>
          </a:xfrm>
          <a:prstGeom prst="rect">
            <a:avLst/>
          </a:prstGeom>
          <a:noFill/>
          <a:ln>
            <a:noFill/>
          </a:ln>
        </p:spPr>
      </p:pic>
      <p:sp>
        <p:nvSpPr>
          <p:cNvPr id="535" name="Google Shape;535;p29"/>
          <p:cNvSpPr txBox="1"/>
          <p:nvPr/>
        </p:nvSpPr>
        <p:spPr>
          <a:xfrm>
            <a:off x="88500" y="1514625"/>
            <a:ext cx="8967000" cy="3270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chemeClr val="accent2"/>
              </a:buClr>
              <a:buSzPts val="1400"/>
              <a:buFont typeface="Muli"/>
              <a:buChar char="◇"/>
            </a:pPr>
            <a:r>
              <a:rPr b="1" lang="en">
                <a:solidFill>
                  <a:schemeClr val="dk1"/>
                </a:solidFill>
                <a:latin typeface="Muli"/>
                <a:ea typeface="Muli"/>
                <a:cs typeface="Muli"/>
                <a:sym typeface="Muli"/>
              </a:rPr>
              <a:t>In the lab two data collection systems were studied. </a:t>
            </a:r>
            <a:endParaRPr b="1">
              <a:solidFill>
                <a:schemeClr val="dk1"/>
              </a:solidFill>
              <a:latin typeface="Muli"/>
              <a:ea typeface="Muli"/>
              <a:cs typeface="Muli"/>
              <a:sym typeface="Muli"/>
            </a:endParaRPr>
          </a:p>
          <a:p>
            <a:pPr indent="-317500" lvl="0" marL="457200" rtl="0" algn="l">
              <a:lnSpc>
                <a:spcPct val="150000"/>
              </a:lnSpc>
              <a:spcBef>
                <a:spcPts val="0"/>
              </a:spcBef>
              <a:spcAft>
                <a:spcPts val="0"/>
              </a:spcAft>
              <a:buClr>
                <a:schemeClr val="accent2"/>
              </a:buClr>
              <a:buSzPts val="1400"/>
              <a:buFont typeface="Muli"/>
              <a:buChar char="◇"/>
            </a:pPr>
            <a:r>
              <a:rPr b="1" lang="en">
                <a:solidFill>
                  <a:schemeClr val="dk1"/>
                </a:solidFill>
                <a:latin typeface="Muli"/>
                <a:ea typeface="Muli"/>
                <a:cs typeface="Muli"/>
                <a:sym typeface="Muli"/>
              </a:rPr>
              <a:t>Both of these softwares collect records of all the data packets sent within the internet connection between devices.</a:t>
            </a:r>
            <a:endParaRPr b="1">
              <a:solidFill>
                <a:schemeClr val="dk1"/>
              </a:solidFill>
              <a:latin typeface="Muli"/>
              <a:ea typeface="Muli"/>
              <a:cs typeface="Muli"/>
              <a:sym typeface="Muli"/>
            </a:endParaRPr>
          </a:p>
          <a:p>
            <a:pPr indent="-317500" lvl="0" marL="457200" rtl="0" algn="l">
              <a:lnSpc>
                <a:spcPct val="150000"/>
              </a:lnSpc>
              <a:spcBef>
                <a:spcPts val="0"/>
              </a:spcBef>
              <a:spcAft>
                <a:spcPts val="0"/>
              </a:spcAft>
              <a:buClr>
                <a:schemeClr val="accent2"/>
              </a:buClr>
              <a:buSzPts val="1400"/>
              <a:buFont typeface="Muli"/>
              <a:buChar char="◇"/>
            </a:pPr>
            <a:r>
              <a:rPr b="1" lang="en">
                <a:solidFill>
                  <a:schemeClr val="dk1"/>
                </a:solidFill>
                <a:latin typeface="Muli"/>
                <a:ea typeface="Muli"/>
                <a:cs typeface="Muli"/>
                <a:sym typeface="Muli"/>
              </a:rPr>
              <a:t>These records can be used for monitoring and recording the experiments and testing in the lab</a:t>
            </a:r>
            <a:endParaRPr b="1">
              <a:solidFill>
                <a:schemeClr val="dk1"/>
              </a:solidFill>
              <a:latin typeface="Muli"/>
              <a:ea typeface="Muli"/>
              <a:cs typeface="Muli"/>
              <a:sym typeface="Muli"/>
            </a:endParaRPr>
          </a:p>
          <a:p>
            <a:pPr indent="-317500" lvl="0" marL="457200" rtl="0" algn="l">
              <a:lnSpc>
                <a:spcPct val="150000"/>
              </a:lnSpc>
              <a:spcBef>
                <a:spcPts val="0"/>
              </a:spcBef>
              <a:spcAft>
                <a:spcPts val="0"/>
              </a:spcAft>
              <a:buClr>
                <a:schemeClr val="accent2"/>
              </a:buClr>
              <a:buSzPts val="1400"/>
              <a:buFont typeface="Muli"/>
              <a:buChar char="◇"/>
            </a:pPr>
            <a:r>
              <a:rPr b="1" lang="en" u="sng">
                <a:solidFill>
                  <a:schemeClr val="dk1"/>
                </a:solidFill>
                <a:latin typeface="Muli"/>
                <a:ea typeface="Muli"/>
                <a:cs typeface="Muli"/>
                <a:sym typeface="Muli"/>
              </a:rPr>
              <a:t>ELK </a:t>
            </a:r>
            <a:endParaRPr b="1" u="sng">
              <a:solidFill>
                <a:schemeClr val="dk1"/>
              </a:solidFill>
              <a:latin typeface="Muli"/>
              <a:ea typeface="Muli"/>
              <a:cs typeface="Muli"/>
              <a:sym typeface="Muli"/>
            </a:endParaRPr>
          </a:p>
          <a:p>
            <a:pPr indent="-304800" lvl="1" marL="914400" rtl="0" algn="l">
              <a:lnSpc>
                <a:spcPct val="150000"/>
              </a:lnSpc>
              <a:spcBef>
                <a:spcPts val="0"/>
              </a:spcBef>
              <a:spcAft>
                <a:spcPts val="0"/>
              </a:spcAft>
              <a:buClr>
                <a:schemeClr val="accent2"/>
              </a:buClr>
              <a:buSzPts val="1200"/>
              <a:buFont typeface="Muli"/>
              <a:buChar char="￭"/>
            </a:pPr>
            <a:r>
              <a:rPr b="1" lang="en" sz="1200">
                <a:solidFill>
                  <a:schemeClr val="dk1"/>
                </a:solidFill>
                <a:latin typeface="Muli"/>
                <a:ea typeface="Muli"/>
                <a:cs typeface="Muli"/>
                <a:sym typeface="Muli"/>
              </a:rPr>
              <a:t>E = elasticsearch (Search engine)</a:t>
            </a:r>
            <a:endParaRPr b="1" sz="1200">
              <a:solidFill>
                <a:schemeClr val="dk1"/>
              </a:solidFill>
              <a:latin typeface="Muli"/>
              <a:ea typeface="Muli"/>
              <a:cs typeface="Muli"/>
              <a:sym typeface="Muli"/>
            </a:endParaRPr>
          </a:p>
          <a:p>
            <a:pPr indent="-304800" lvl="1" marL="914400" rtl="0" algn="l">
              <a:lnSpc>
                <a:spcPct val="150000"/>
              </a:lnSpc>
              <a:spcBef>
                <a:spcPts val="0"/>
              </a:spcBef>
              <a:spcAft>
                <a:spcPts val="0"/>
              </a:spcAft>
              <a:buClr>
                <a:schemeClr val="accent2"/>
              </a:buClr>
              <a:buSzPts val="1200"/>
              <a:buFont typeface="Muli"/>
              <a:buChar char="￭"/>
            </a:pPr>
            <a:r>
              <a:rPr b="1" lang="en" sz="1200">
                <a:solidFill>
                  <a:schemeClr val="dk1"/>
                </a:solidFill>
                <a:latin typeface="Muli"/>
                <a:ea typeface="Muli"/>
                <a:cs typeface="Muli"/>
                <a:sym typeface="Muli"/>
              </a:rPr>
              <a:t>L = logstash (Translating data)</a:t>
            </a:r>
            <a:endParaRPr b="1" sz="1200">
              <a:solidFill>
                <a:schemeClr val="dk1"/>
              </a:solidFill>
              <a:latin typeface="Muli"/>
              <a:ea typeface="Muli"/>
              <a:cs typeface="Muli"/>
              <a:sym typeface="Muli"/>
            </a:endParaRPr>
          </a:p>
          <a:p>
            <a:pPr indent="-304800" lvl="1" marL="914400" rtl="0" algn="l">
              <a:lnSpc>
                <a:spcPct val="150000"/>
              </a:lnSpc>
              <a:spcBef>
                <a:spcPts val="0"/>
              </a:spcBef>
              <a:spcAft>
                <a:spcPts val="0"/>
              </a:spcAft>
              <a:buClr>
                <a:schemeClr val="accent2"/>
              </a:buClr>
              <a:buSzPts val="1200"/>
              <a:buFont typeface="Muli"/>
              <a:buChar char="￭"/>
            </a:pPr>
            <a:r>
              <a:rPr b="1" lang="en" sz="1200">
                <a:solidFill>
                  <a:schemeClr val="dk1"/>
                </a:solidFill>
                <a:latin typeface="Muli"/>
                <a:ea typeface="Muli"/>
                <a:cs typeface="Muli"/>
                <a:sym typeface="Muli"/>
              </a:rPr>
              <a:t>K = kibana (user interface)</a:t>
            </a:r>
            <a:endParaRPr b="1" sz="1200">
              <a:solidFill>
                <a:schemeClr val="dk1"/>
              </a:solidFill>
              <a:latin typeface="Muli"/>
              <a:ea typeface="Muli"/>
              <a:cs typeface="Muli"/>
              <a:sym typeface="Muli"/>
            </a:endParaRPr>
          </a:p>
          <a:p>
            <a:pPr indent="-317500" lvl="0" marL="457200" rtl="0" algn="l">
              <a:lnSpc>
                <a:spcPct val="150000"/>
              </a:lnSpc>
              <a:spcBef>
                <a:spcPts val="0"/>
              </a:spcBef>
              <a:spcAft>
                <a:spcPts val="0"/>
              </a:spcAft>
              <a:buClr>
                <a:schemeClr val="accent2"/>
              </a:buClr>
              <a:buSzPts val="1400"/>
              <a:buFont typeface="Muli"/>
              <a:buChar char="◇"/>
            </a:pPr>
            <a:r>
              <a:rPr b="1" lang="en" u="sng">
                <a:solidFill>
                  <a:schemeClr val="dk1"/>
                </a:solidFill>
                <a:latin typeface="Muli"/>
                <a:ea typeface="Muli"/>
                <a:cs typeface="Muli"/>
                <a:sym typeface="Muli"/>
              </a:rPr>
              <a:t>ROCK NSM </a:t>
            </a:r>
            <a:endParaRPr b="1" u="sng">
              <a:solidFill>
                <a:schemeClr val="dk1"/>
              </a:solidFill>
              <a:latin typeface="Muli"/>
              <a:ea typeface="Muli"/>
              <a:cs typeface="Muli"/>
              <a:sym typeface="Muli"/>
            </a:endParaRPr>
          </a:p>
          <a:p>
            <a:pPr indent="-304800" lvl="1" marL="914400" rtl="0" algn="l">
              <a:lnSpc>
                <a:spcPct val="150000"/>
              </a:lnSpc>
              <a:spcBef>
                <a:spcPts val="0"/>
              </a:spcBef>
              <a:spcAft>
                <a:spcPts val="0"/>
              </a:spcAft>
              <a:buClr>
                <a:schemeClr val="accent2"/>
              </a:buClr>
              <a:buSzPts val="1200"/>
              <a:buFont typeface="Muli"/>
              <a:buChar char="￭"/>
            </a:pPr>
            <a:r>
              <a:rPr b="1" lang="en" sz="1200">
                <a:solidFill>
                  <a:schemeClr val="dk1"/>
                </a:solidFill>
                <a:latin typeface="Muli"/>
                <a:ea typeface="Muli"/>
                <a:cs typeface="Muli"/>
                <a:sym typeface="Muli"/>
              </a:rPr>
              <a:t>Uses a ELK system with other softwares to better monitor internet connection</a:t>
            </a:r>
            <a:endParaRPr b="1" sz="1500">
              <a:solidFill>
                <a:schemeClr val="dk1"/>
              </a:solidFill>
              <a:latin typeface="Muli"/>
              <a:ea typeface="Muli"/>
              <a:cs typeface="Muli"/>
              <a:sym typeface="Muli"/>
            </a:endParaRPr>
          </a:p>
        </p:txBody>
      </p:sp>
      <p:sp>
        <p:nvSpPr>
          <p:cNvPr id="536" name="Google Shape;536;p29"/>
          <p:cNvSpPr txBox="1"/>
          <p:nvPr/>
        </p:nvSpPr>
        <p:spPr>
          <a:xfrm>
            <a:off x="6862200" y="4914150"/>
            <a:ext cx="34998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FFFF"/>
                </a:solidFill>
              </a:rPr>
              <a:t>Image from</a:t>
            </a:r>
            <a:r>
              <a:rPr lang="en" sz="1100"/>
              <a:t> </a:t>
            </a:r>
            <a:r>
              <a:rPr lang="en" sz="800" u="sng">
                <a:solidFill>
                  <a:schemeClr val="hlink"/>
                </a:solidFill>
                <a:highlight>
                  <a:srgbClr val="FFFFFF"/>
                </a:highlight>
                <a:hlinkClick r:id="rId5"/>
              </a:rPr>
              <a:t>https://rocknsm.io/</a:t>
            </a:r>
            <a:endParaRPr sz="11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type="title"/>
          </p:nvPr>
        </p:nvSpPr>
        <p:spPr>
          <a:xfrm>
            <a:off x="1864900" y="640925"/>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45" name="Google Shape;345;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6" name="Google Shape;346;p12"/>
          <p:cNvSpPr txBox="1"/>
          <p:nvPr/>
        </p:nvSpPr>
        <p:spPr>
          <a:xfrm>
            <a:off x="1111025" y="1523700"/>
            <a:ext cx="4632000" cy="3032400"/>
          </a:xfrm>
          <a:prstGeom prst="rect">
            <a:avLst/>
          </a:prstGeom>
          <a:noFill/>
          <a:ln>
            <a:noFill/>
          </a:ln>
        </p:spPr>
        <p:txBody>
          <a:bodyPr anchorCtr="0" anchor="ctr" bIns="91425" lIns="91425" spcFirstLastPara="1" rIns="91425" wrap="square" tIns="91425">
            <a:noAutofit/>
          </a:bodyPr>
          <a:lstStyle/>
          <a:p>
            <a:pPr indent="-330200" lvl="0" marL="457200" rtl="0" algn="l">
              <a:lnSpc>
                <a:spcPct val="200000"/>
              </a:lnSpc>
              <a:spcBef>
                <a:spcPts val="600"/>
              </a:spcBef>
              <a:spcAft>
                <a:spcPts val="0"/>
              </a:spcAft>
              <a:buClr>
                <a:schemeClr val="accent2"/>
              </a:buClr>
              <a:buSzPts val="1600"/>
              <a:buFont typeface="Muli"/>
              <a:buChar char="◇"/>
            </a:pPr>
            <a:r>
              <a:rPr b="1" lang="en" sz="1600">
                <a:solidFill>
                  <a:schemeClr val="dk1"/>
                </a:solidFill>
                <a:latin typeface="Muli"/>
                <a:ea typeface="Muli"/>
                <a:cs typeface="Muli"/>
                <a:sym typeface="Muli"/>
              </a:rPr>
              <a:t>Introduction to the Internet of Things</a:t>
            </a:r>
            <a:endParaRPr b="1"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Intro to Hardware and Software Systems</a:t>
            </a:r>
            <a:endParaRPr b="1" sz="13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IoT Vulnerability Research</a:t>
            </a:r>
            <a:endParaRPr b="1" sz="1600">
              <a:solidFill>
                <a:schemeClr val="dk1"/>
              </a:solidFill>
              <a:latin typeface="Muli"/>
              <a:ea typeface="Muli"/>
              <a:cs typeface="Muli"/>
              <a:sym typeface="Muli"/>
            </a:endParaRPr>
          </a:p>
          <a:p>
            <a:pPr indent="-330200" lvl="1" marL="914400" rtl="0" algn="l">
              <a:lnSpc>
                <a:spcPct val="200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Hypothesis</a:t>
            </a:r>
            <a:endParaRPr b="1" sz="13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Additional Research</a:t>
            </a:r>
            <a:endParaRPr b="1" sz="1600">
              <a:solidFill>
                <a:schemeClr val="dk1"/>
              </a:solidFill>
              <a:latin typeface="Muli"/>
              <a:ea typeface="Muli"/>
              <a:cs typeface="Muli"/>
              <a:sym typeface="Muli"/>
            </a:endParaRPr>
          </a:p>
          <a:p>
            <a:pPr indent="-330200" lvl="0" marL="457200" rtl="0" algn="l">
              <a:lnSpc>
                <a:spcPct val="200000"/>
              </a:lnSpc>
              <a:spcBef>
                <a:spcPts val="0"/>
              </a:spcBef>
              <a:spcAft>
                <a:spcPts val="0"/>
              </a:spcAft>
              <a:buClr>
                <a:schemeClr val="accent2"/>
              </a:buClr>
              <a:buSzPts val="1600"/>
              <a:buFont typeface="Muli"/>
              <a:buChar char="◇"/>
            </a:pPr>
            <a:r>
              <a:rPr b="1" lang="en" sz="1600">
                <a:solidFill>
                  <a:schemeClr val="dk1"/>
                </a:solidFill>
                <a:latin typeface="Muli"/>
                <a:ea typeface="Muli"/>
                <a:cs typeface="Muli"/>
                <a:sym typeface="Muli"/>
              </a:rPr>
              <a:t>Takeaways from the project</a:t>
            </a:r>
            <a:endParaRPr b="1" sz="1600">
              <a:solidFill>
                <a:schemeClr val="dk1"/>
              </a:solidFill>
              <a:latin typeface="Muli"/>
              <a:ea typeface="Muli"/>
              <a:cs typeface="Muli"/>
              <a:sym typeface="Muli"/>
            </a:endParaRPr>
          </a:p>
        </p:txBody>
      </p:sp>
      <p:pic>
        <p:nvPicPr>
          <p:cNvPr id="347" name="Google Shape;347;p12"/>
          <p:cNvPicPr preferRelativeResize="0"/>
          <p:nvPr/>
        </p:nvPicPr>
        <p:blipFill>
          <a:blip r:embed="rId3">
            <a:alphaModFix/>
          </a:blip>
          <a:stretch>
            <a:fillRect/>
          </a:stretch>
        </p:blipFill>
        <p:spPr>
          <a:xfrm>
            <a:off x="5829050" y="222625"/>
            <a:ext cx="2953700" cy="2087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0" name="Shape 540"/>
        <p:cNvGrpSpPr/>
        <p:nvPr/>
      </p:nvGrpSpPr>
      <p:grpSpPr>
        <a:xfrm>
          <a:off x="0" y="0"/>
          <a:ext cx="0" cy="0"/>
          <a:chOff x="0" y="0"/>
          <a:chExt cx="0" cy="0"/>
        </a:xfrm>
      </p:grpSpPr>
      <p:sp>
        <p:nvSpPr>
          <p:cNvPr id="541" name="Google Shape;541;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42" name="Google Shape;542;p30"/>
          <p:cNvPicPr preferRelativeResize="0"/>
          <p:nvPr/>
        </p:nvPicPr>
        <p:blipFill>
          <a:blip r:embed="rId3">
            <a:alphaModFix/>
          </a:blip>
          <a:stretch>
            <a:fillRect/>
          </a:stretch>
        </p:blipFill>
        <p:spPr>
          <a:xfrm>
            <a:off x="907063" y="1226512"/>
            <a:ext cx="7126075" cy="3352325"/>
          </a:xfrm>
          <a:prstGeom prst="rect">
            <a:avLst/>
          </a:prstGeom>
          <a:noFill/>
          <a:ln>
            <a:noFill/>
          </a:ln>
        </p:spPr>
      </p:pic>
      <p:sp>
        <p:nvSpPr>
          <p:cNvPr id="543" name="Google Shape;543;p30"/>
          <p:cNvSpPr txBox="1"/>
          <p:nvPr/>
        </p:nvSpPr>
        <p:spPr>
          <a:xfrm>
            <a:off x="2184300" y="206725"/>
            <a:ext cx="57759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latin typeface="Nixie One"/>
                <a:ea typeface="Nixie One"/>
                <a:cs typeface="Nixie One"/>
                <a:sym typeface="Nixie One"/>
              </a:rPr>
              <a:t>Rock NSM</a:t>
            </a:r>
            <a:endParaRPr>
              <a:latin typeface="Muli"/>
              <a:ea typeface="Muli"/>
              <a:cs typeface="Muli"/>
              <a:sym typeface="Muli"/>
            </a:endParaRPr>
          </a:p>
        </p:txBody>
      </p:sp>
      <p:sp>
        <p:nvSpPr>
          <p:cNvPr id="544" name="Google Shape;544;p30"/>
          <p:cNvSpPr txBox="1"/>
          <p:nvPr/>
        </p:nvSpPr>
        <p:spPr>
          <a:xfrm>
            <a:off x="6417300" y="4692025"/>
            <a:ext cx="18864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Image from </a:t>
            </a:r>
            <a:r>
              <a:rPr lang="en" sz="800" u="sng">
                <a:solidFill>
                  <a:schemeClr val="hlink"/>
                </a:solidFill>
                <a:highlight>
                  <a:srgbClr val="FFFFFF"/>
                </a:highlight>
                <a:hlinkClick r:id="rId4"/>
              </a:rPr>
              <a:t>https://rocknsm.io/</a:t>
            </a:r>
            <a:endParaRPr sz="110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31"/>
          <p:cNvPicPr preferRelativeResize="0"/>
          <p:nvPr/>
        </p:nvPicPr>
        <p:blipFill>
          <a:blip r:embed="rId3">
            <a:alphaModFix/>
          </a:blip>
          <a:stretch>
            <a:fillRect/>
          </a:stretch>
        </p:blipFill>
        <p:spPr>
          <a:xfrm>
            <a:off x="13550" y="1814375"/>
            <a:ext cx="675125" cy="1514750"/>
          </a:xfrm>
          <a:prstGeom prst="rect">
            <a:avLst/>
          </a:prstGeom>
          <a:noFill/>
          <a:ln>
            <a:noFill/>
          </a:ln>
        </p:spPr>
      </p:pic>
      <p:sp>
        <p:nvSpPr>
          <p:cNvPr id="550" name="Google Shape;550;p31"/>
          <p:cNvSpPr txBox="1"/>
          <p:nvPr>
            <p:ph type="title"/>
          </p:nvPr>
        </p:nvSpPr>
        <p:spPr>
          <a:xfrm>
            <a:off x="1775325" y="618125"/>
            <a:ext cx="7368600" cy="10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Testing Devices (Lightbulb)</a:t>
            </a:r>
            <a:endParaRPr b="1" sz="1500">
              <a:solidFill>
                <a:schemeClr val="dk1"/>
              </a:solidFill>
            </a:endParaRPr>
          </a:p>
        </p:txBody>
      </p:sp>
      <p:sp>
        <p:nvSpPr>
          <p:cNvPr id="551" name="Google Shape;551;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Reverse Engineering a Bluetooth LE based smart IoT light bulb from Syska.&#10;&#10;Blog Post:  https://codeNsolder.com/Reverse-Engineering-IoT-Devices/&#10;&#10;Support by Like, Share and Subscribe :)&#10; &#10;website: https://codeNsolder.com &#10;Instagram: https://www.instagram.com/__starkTREK__&#10;Twitter: https://twitter.com/iAyanPahwa" id="552" name="Google Shape;552;p31" title="Reverse Engineering- IoT Smart Light Bulb | Syska Smart Lights | Hack Bluetooth | BLE | IoT">
            <a:hlinkClick r:id="rId4"/>
          </p:cNvPr>
          <p:cNvPicPr preferRelativeResize="0"/>
          <p:nvPr/>
        </p:nvPicPr>
        <p:blipFill>
          <a:blip r:embed="rId5">
            <a:alphaModFix/>
          </a:blip>
          <a:stretch>
            <a:fillRect/>
          </a:stretch>
        </p:blipFill>
        <p:spPr>
          <a:xfrm>
            <a:off x="4904699" y="1838325"/>
            <a:ext cx="4056827" cy="3042600"/>
          </a:xfrm>
          <a:prstGeom prst="rect">
            <a:avLst/>
          </a:prstGeom>
          <a:noFill/>
          <a:ln>
            <a:noFill/>
          </a:ln>
          <a:effectLst>
            <a:outerShdw blurRad="57150" rotWithShape="0" algn="bl" dir="5400000" dist="19050">
              <a:srgbClr val="000000">
                <a:alpha val="50000"/>
              </a:srgbClr>
            </a:outerShdw>
          </a:effectLst>
        </p:spPr>
      </p:pic>
      <p:sp>
        <p:nvSpPr>
          <p:cNvPr id="553" name="Google Shape;553;p31"/>
          <p:cNvSpPr txBox="1"/>
          <p:nvPr/>
        </p:nvSpPr>
        <p:spPr>
          <a:xfrm>
            <a:off x="494125" y="1945525"/>
            <a:ext cx="4410600" cy="29355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15000"/>
              </a:lnSpc>
              <a:spcBef>
                <a:spcPts val="600"/>
              </a:spcBef>
              <a:spcAft>
                <a:spcPts val="0"/>
              </a:spcAft>
              <a:buClr>
                <a:schemeClr val="accent2"/>
              </a:buClr>
              <a:buSzPts val="2300"/>
              <a:buFont typeface="Muli"/>
              <a:buChar char="◇"/>
            </a:pPr>
            <a:r>
              <a:rPr b="1" lang="en" sz="2300">
                <a:solidFill>
                  <a:schemeClr val="dk1"/>
                </a:solidFill>
                <a:latin typeface="Muli"/>
                <a:ea typeface="Muli"/>
                <a:cs typeface="Muli"/>
                <a:sym typeface="Muli"/>
              </a:rPr>
              <a:t>Using Data packets captured, the lab was able to test responses in lightbulbs sending those packets to evoke unauthorized commands</a:t>
            </a:r>
            <a:endParaRPr b="1" sz="2300">
              <a:solidFill>
                <a:schemeClr val="dk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2"/>
          <p:cNvSpPr txBox="1"/>
          <p:nvPr>
            <p:ph type="ctrTitle"/>
          </p:nvPr>
        </p:nvSpPr>
        <p:spPr>
          <a:xfrm>
            <a:off x="2719175" y="1982400"/>
            <a:ext cx="5638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Additional Research/Future Expectations</a:t>
            </a:r>
            <a:endParaRPr b="1">
              <a:solidFill>
                <a:schemeClr val="dk1"/>
              </a:solidFill>
            </a:endParaRPr>
          </a:p>
        </p:txBody>
      </p:sp>
      <p:sp>
        <p:nvSpPr>
          <p:cNvPr id="559" name="Google Shape;559;p32"/>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4</a:t>
            </a:r>
            <a:endParaRPr b="1">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3"/>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Lightbulb Network Data Breach</a:t>
            </a:r>
            <a:endParaRPr b="1">
              <a:solidFill>
                <a:schemeClr val="dk1"/>
              </a:solidFill>
            </a:endParaRPr>
          </a:p>
        </p:txBody>
      </p:sp>
      <p:sp>
        <p:nvSpPr>
          <p:cNvPr id="565" name="Google Shape;565;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Four hackers have been charged for the equifax data breach, Philips Hues could be used to hack your network, and changing screen brightness to steal data! All that coming up now on ThreatWire. #threatwire #hak5&#10;&#10;Links:&#10;Support me on alternative platforms! https://snubsie.com/support&#10;&#10;Shop ThreatWire Merch! - https://snubsie.com/shop&#10;&#10;USE CODE MOVING2020 FOR 25% OFF ALL ORDERS! VALID 2-11-20 THROUGH 3-4-2020&#10;&#10;https://www.youtube.com/shannonmorse --  subscribe to my new channel!&#10;&#10;ThreatWire is only possible because of our Patreon patrons! https://www.patreon.com/threatwire &#10;&#10;Links:&#10;https://www.justice.gov/opa/press-release/file/1246891/download&#10;https://www.theverge.com/2020/2/10/21131362/doj-justice-barr-china-equifax-breach&#10;https://www.cyberscoop.com/equifax-hack-china-pla-department-of-justice/&#10;https://www.vice.com/en_us/article/dygdpy/doj-charges-china-with-hacking-equifax-thats-no-reason-to-forgive-equifax&#10;&#10;https://blog.checkpoint.com/2020/02/05/the-dark-side-of-smart-lighting-check-point-research-shows-how-business-and-home-networks-can-be-hacked-from-a-lightbulb/&#10;https://www.theverge.com/2020/2/5/21123491/philips-hue-bulb-hack-hub-firmware-patch-update&#10;https://thehackernews.com/2020/02/philips-smart-light-bulb-hacking.html&#10;https://www.theverge.com/2020/2/5/21124023/philips-hue-firmware-how-to-check-updates-network-vulnerability&#10;&#10;https://thehackernews.com/2020/02/hacking-air-gapped-computers.html&#10;https://cyber.bgu.ac.il/advanced-cyber/airgap&#10;https://arxiv.org/pdf/2002.01078.pdf&#10;&#10;&#10;Photo credit:&#10;https://static.bhphoto.com/images/images2500x2500/1545213052_1446192.jpg&#10;&#10;&#10;-----☆-----☆-----☆-----☆-----☆-----☆-----☆-----☆-----☆-----☆ &#10;Our Site → https://www.hak5.org &#10;Shop →  https://www.hakshop.com &#10;Subscribe → https://www.youtube.com/user/Hak5Darren?sub_confirmation=1 &#10;Support → https://www.patreon.com/threatwire &#10;Contact Us → http://www.twitter.com/hak5 &#10;Threat Wire RSS → https://shannonmorse.podbean.com/feed/ &#10;Threat Wire iTunes → https://itunes.apple.com/us/podcast/threat-wire/id1197048999 &#10; &#10;Host: Shannon Morse → https://www.twitter.com/snubs &#10;Host: Darren Kitchen → https://www.twitter.com/hak5darren &#10;Host: Mubix → http://www.twitter.com/mubix &#10;-----☆-----☆-----☆-----☆-----☆-----☆-----☆-----☆-----☆-----☆" id="566" name="Google Shape;566;p33" title="Hacking Philips Hue Lights To Hack Whole Networks  - ThreatWire">
            <a:hlinkClick r:id="rId3"/>
          </p:cNvPr>
          <p:cNvPicPr preferRelativeResize="0"/>
          <p:nvPr/>
        </p:nvPicPr>
        <p:blipFill>
          <a:blip r:embed="rId4">
            <a:alphaModFix/>
          </a:blip>
          <a:stretch>
            <a:fillRect/>
          </a:stretch>
        </p:blipFill>
        <p:spPr>
          <a:xfrm>
            <a:off x="2454266" y="2380900"/>
            <a:ext cx="3501158" cy="262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4"/>
          <p:cNvSpPr txBox="1"/>
          <p:nvPr>
            <p:ph type="title"/>
          </p:nvPr>
        </p:nvSpPr>
        <p:spPr>
          <a:xfrm>
            <a:off x="1775325" y="618125"/>
            <a:ext cx="7368600" cy="100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Shodan</a:t>
            </a:r>
            <a:endParaRPr b="1" sz="1500">
              <a:solidFill>
                <a:schemeClr val="dk1"/>
              </a:solidFill>
            </a:endParaRPr>
          </a:p>
        </p:txBody>
      </p:sp>
      <p:sp>
        <p:nvSpPr>
          <p:cNvPr id="572" name="Google Shape;572;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3" name="Google Shape;573;p34"/>
          <p:cNvSpPr txBox="1"/>
          <p:nvPr/>
        </p:nvSpPr>
        <p:spPr>
          <a:xfrm>
            <a:off x="785925" y="1838325"/>
            <a:ext cx="4118700" cy="3042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Nunito"/>
              <a:buChar char="●"/>
            </a:pPr>
            <a:r>
              <a:t/>
            </a:r>
            <a:endParaRPr sz="1700">
              <a:solidFill>
                <a:srgbClr val="FFFFFF"/>
              </a:solidFill>
              <a:latin typeface="Nunito"/>
              <a:ea typeface="Nunito"/>
              <a:cs typeface="Nunito"/>
              <a:sym typeface="Nunito"/>
            </a:endParaRPr>
          </a:p>
        </p:txBody>
      </p:sp>
      <p:pic>
        <p:nvPicPr>
          <p:cNvPr id="574" name="Google Shape;574;p34"/>
          <p:cNvPicPr preferRelativeResize="0"/>
          <p:nvPr/>
        </p:nvPicPr>
        <p:blipFill rotWithShape="1">
          <a:blip r:embed="rId3">
            <a:alphaModFix/>
          </a:blip>
          <a:srcRect b="0" l="0" r="36796" t="0"/>
          <a:stretch/>
        </p:blipFill>
        <p:spPr>
          <a:xfrm>
            <a:off x="5128297" y="1263550"/>
            <a:ext cx="3522702" cy="3617376"/>
          </a:xfrm>
          <a:prstGeom prst="rect">
            <a:avLst/>
          </a:prstGeom>
          <a:noFill/>
          <a:ln>
            <a:noFill/>
          </a:ln>
        </p:spPr>
      </p:pic>
      <p:pic>
        <p:nvPicPr>
          <p:cNvPr id="575" name="Google Shape;575;p34"/>
          <p:cNvPicPr preferRelativeResize="0"/>
          <p:nvPr/>
        </p:nvPicPr>
        <p:blipFill rotWithShape="1">
          <a:blip r:embed="rId4">
            <a:alphaModFix/>
          </a:blip>
          <a:srcRect b="0" l="35212" r="11363" t="0"/>
          <a:stretch/>
        </p:blipFill>
        <p:spPr>
          <a:xfrm>
            <a:off x="597888" y="1444098"/>
            <a:ext cx="4494776" cy="3256289"/>
          </a:xfrm>
          <a:prstGeom prst="rect">
            <a:avLst/>
          </a:prstGeom>
          <a:noFill/>
          <a:ln>
            <a:noFill/>
          </a:ln>
        </p:spPr>
      </p:pic>
      <p:sp>
        <p:nvSpPr>
          <p:cNvPr id="576" name="Google Shape;576;p34"/>
          <p:cNvSpPr/>
          <p:nvPr/>
        </p:nvSpPr>
        <p:spPr>
          <a:xfrm>
            <a:off x="7261275" y="1660075"/>
            <a:ext cx="762000" cy="1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7274875" y="2490100"/>
            <a:ext cx="762000" cy="1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7274875" y="3306525"/>
            <a:ext cx="666900" cy="9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7288475" y="4095750"/>
            <a:ext cx="734700" cy="10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34"/>
          <p:cNvCxnSpPr/>
          <p:nvPr/>
        </p:nvCxnSpPr>
        <p:spPr>
          <a:xfrm>
            <a:off x="5301825" y="1619825"/>
            <a:ext cx="476400" cy="0"/>
          </a:xfrm>
          <a:prstGeom prst="straightConnector1">
            <a:avLst/>
          </a:prstGeom>
          <a:noFill/>
          <a:ln cap="flat" cmpd="sng" w="9525">
            <a:solidFill>
              <a:schemeClr val="lt2"/>
            </a:solidFill>
            <a:prstDash val="solid"/>
            <a:round/>
            <a:headEnd len="med" w="med" type="none"/>
            <a:tailEnd len="med" w="med" type="none"/>
          </a:ln>
        </p:spPr>
      </p:cxnSp>
      <p:sp>
        <p:nvSpPr>
          <p:cNvPr id="581" name="Google Shape;581;p34"/>
          <p:cNvSpPr/>
          <p:nvPr/>
        </p:nvSpPr>
        <p:spPr>
          <a:xfrm>
            <a:off x="5016100" y="204100"/>
            <a:ext cx="1034100" cy="1224600"/>
          </a:xfrm>
          <a:prstGeom prst="down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txBox="1"/>
          <p:nvPr/>
        </p:nvSpPr>
        <p:spPr>
          <a:xfrm>
            <a:off x="1080300" y="4700400"/>
            <a:ext cx="30000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ighlight>
                  <a:srgbClr val="FFFFFF"/>
                </a:highlight>
                <a:hlinkClick r:id="rId5"/>
              </a:rPr>
              <a:t>https://www.shodan.io/</a:t>
            </a:r>
            <a:endParaRPr>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5"/>
          <p:cNvSpPr txBox="1"/>
          <p:nvPr>
            <p:ph type="ctrTitle"/>
          </p:nvPr>
        </p:nvSpPr>
        <p:spPr>
          <a:xfrm>
            <a:off x="2719175" y="1982400"/>
            <a:ext cx="56388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Takeaways</a:t>
            </a:r>
            <a:endParaRPr b="1">
              <a:solidFill>
                <a:schemeClr val="dk1"/>
              </a:solidFill>
            </a:endParaRPr>
          </a:p>
        </p:txBody>
      </p:sp>
      <p:sp>
        <p:nvSpPr>
          <p:cNvPr id="588" name="Google Shape;588;p3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5</a:t>
            </a:r>
            <a:endParaRPr b="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txBox="1"/>
          <p:nvPr>
            <p:ph type="title"/>
          </p:nvPr>
        </p:nvSpPr>
        <p:spPr>
          <a:xfrm>
            <a:off x="1732700" y="821200"/>
            <a:ext cx="61344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Things to remember</a:t>
            </a:r>
            <a:endParaRPr b="1">
              <a:solidFill>
                <a:schemeClr val="dk1"/>
              </a:solidFill>
            </a:endParaRPr>
          </a:p>
        </p:txBody>
      </p:sp>
      <p:sp>
        <p:nvSpPr>
          <p:cNvPr id="594" name="Google Shape;594;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5" name="Google Shape;595;p36"/>
          <p:cNvSpPr txBox="1"/>
          <p:nvPr/>
        </p:nvSpPr>
        <p:spPr>
          <a:xfrm>
            <a:off x="1148825" y="1575950"/>
            <a:ext cx="7127400" cy="1360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800">
                <a:solidFill>
                  <a:srgbClr val="E6B8AF"/>
                </a:solidFill>
                <a:latin typeface="Muli"/>
                <a:ea typeface="Muli"/>
                <a:cs typeface="Muli"/>
                <a:sym typeface="Muli"/>
              </a:rPr>
              <a:t>Not all devices are safe! Be sure to keep updated!</a:t>
            </a:r>
            <a:endParaRPr b="1" sz="2800">
              <a:solidFill>
                <a:srgbClr val="E6B8AF"/>
              </a:solidFill>
              <a:latin typeface="Muli"/>
              <a:ea typeface="Muli"/>
              <a:cs typeface="Muli"/>
              <a:sym typeface="Muli"/>
            </a:endParaRPr>
          </a:p>
        </p:txBody>
      </p:sp>
      <p:sp>
        <p:nvSpPr>
          <p:cNvPr id="596" name="Google Shape;596;p36"/>
          <p:cNvSpPr txBox="1"/>
          <p:nvPr/>
        </p:nvSpPr>
        <p:spPr>
          <a:xfrm>
            <a:off x="3159025" y="3919150"/>
            <a:ext cx="4708200" cy="104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800">
                <a:solidFill>
                  <a:srgbClr val="D9EAD3"/>
                </a:solidFill>
                <a:latin typeface="Muli"/>
                <a:ea typeface="Muli"/>
                <a:cs typeface="Muli"/>
                <a:sym typeface="Muli"/>
              </a:rPr>
              <a:t>Possible Mitigations can solve insecurities in IoT</a:t>
            </a:r>
            <a:endParaRPr b="1" sz="600">
              <a:solidFill>
                <a:srgbClr val="D9EAD3"/>
              </a:solidFill>
              <a:latin typeface="Muli"/>
              <a:ea typeface="Muli"/>
              <a:cs typeface="Muli"/>
              <a:sym typeface="Muli"/>
            </a:endParaRPr>
          </a:p>
        </p:txBody>
      </p:sp>
      <p:sp>
        <p:nvSpPr>
          <p:cNvPr id="597" name="Google Shape;597;p36"/>
          <p:cNvSpPr txBox="1"/>
          <p:nvPr/>
        </p:nvSpPr>
        <p:spPr>
          <a:xfrm>
            <a:off x="3402300" y="2067025"/>
            <a:ext cx="5741700" cy="1251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800">
                <a:solidFill>
                  <a:srgbClr val="FFF2CC"/>
                </a:solidFill>
                <a:latin typeface="Muli"/>
                <a:ea typeface="Muli"/>
                <a:cs typeface="Muli"/>
                <a:sym typeface="Muli"/>
              </a:rPr>
              <a:t>IoT researchers are continuing to learn more and test vulnerabilities</a:t>
            </a:r>
            <a:endParaRPr b="1" sz="2800">
              <a:solidFill>
                <a:srgbClr val="FFF2CC"/>
              </a:solidFill>
              <a:latin typeface="Muli"/>
              <a:ea typeface="Muli"/>
              <a:cs typeface="Muli"/>
              <a:sym typeface="Muli"/>
            </a:endParaRPr>
          </a:p>
          <a:p>
            <a:pPr indent="0" lvl="0" marL="0" rtl="0" algn="l">
              <a:spcBef>
                <a:spcPts val="600"/>
              </a:spcBef>
              <a:spcAft>
                <a:spcPts val="0"/>
              </a:spcAft>
              <a:buNone/>
            </a:pPr>
            <a:r>
              <a:t/>
            </a:r>
            <a:endParaRPr b="1" sz="2800">
              <a:solidFill>
                <a:schemeClr val="dk1"/>
              </a:solidFill>
              <a:latin typeface="Muli"/>
              <a:ea typeface="Muli"/>
              <a:cs typeface="Muli"/>
              <a:sym typeface="Muli"/>
            </a:endParaRPr>
          </a:p>
        </p:txBody>
      </p:sp>
      <p:sp>
        <p:nvSpPr>
          <p:cNvPr id="598" name="Google Shape;598;p36"/>
          <p:cNvSpPr txBox="1"/>
          <p:nvPr/>
        </p:nvSpPr>
        <p:spPr>
          <a:xfrm>
            <a:off x="562250" y="2966525"/>
            <a:ext cx="3810900" cy="1492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800">
                <a:solidFill>
                  <a:srgbClr val="EAD1DC"/>
                </a:solidFill>
                <a:latin typeface="Muli"/>
                <a:ea typeface="Muli"/>
                <a:cs typeface="Muli"/>
                <a:sym typeface="Muli"/>
              </a:rPr>
              <a:t>Data sniffing is illegal! Still watch out!</a:t>
            </a:r>
            <a:endParaRPr b="1" sz="2800">
              <a:solidFill>
                <a:srgbClr val="EAD1DC"/>
              </a:solidFill>
              <a:latin typeface="Muli"/>
              <a:ea typeface="Muli"/>
              <a:cs typeface="Muli"/>
              <a:sym typeface="Muli"/>
            </a:endParaRPr>
          </a:p>
        </p:txBody>
      </p:sp>
      <p:grpSp>
        <p:nvGrpSpPr>
          <p:cNvPr id="599" name="Google Shape;599;p36"/>
          <p:cNvGrpSpPr/>
          <p:nvPr/>
        </p:nvGrpSpPr>
        <p:grpSpPr>
          <a:xfrm>
            <a:off x="65061" y="3163326"/>
            <a:ext cx="445681" cy="400651"/>
            <a:chOff x="9626723" y="5526313"/>
            <a:chExt cx="720002" cy="647256"/>
          </a:xfrm>
        </p:grpSpPr>
        <p:sp>
          <p:nvSpPr>
            <p:cNvPr id="600" name="Google Shape;600;p36"/>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1" name="Google Shape;601;p36"/>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2" name="Google Shape;602;p36"/>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3" name="Google Shape;603;p36"/>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4" name="Google Shape;604;p36"/>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5" name="Google Shape;605;p36"/>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6" name="Google Shape;606;p36"/>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7" name="Google Shape;607;p36"/>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8" name="Google Shape;608;p36"/>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09" name="Google Shape;609;p36"/>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0" name="Google Shape;610;p36"/>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1" name="Google Shape;611;p36"/>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12" name="Google Shape;612;p36"/>
          <p:cNvGrpSpPr/>
          <p:nvPr/>
        </p:nvGrpSpPr>
        <p:grpSpPr>
          <a:xfrm>
            <a:off x="2664686" y="4162326"/>
            <a:ext cx="445681" cy="400651"/>
            <a:chOff x="9626723" y="5526313"/>
            <a:chExt cx="720002" cy="647256"/>
          </a:xfrm>
        </p:grpSpPr>
        <p:sp>
          <p:nvSpPr>
            <p:cNvPr id="613" name="Google Shape;613;p36"/>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4" name="Google Shape;614;p36"/>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5" name="Google Shape;615;p36"/>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6" name="Google Shape;616;p36"/>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7" name="Google Shape;617;p36"/>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8" name="Google Shape;618;p36"/>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19" name="Google Shape;619;p36"/>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0" name="Google Shape;620;p36"/>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1" name="Google Shape;621;p36"/>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2" name="Google Shape;622;p36"/>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3" name="Google Shape;623;p36"/>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4" name="Google Shape;624;p36"/>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25" name="Google Shape;625;p36"/>
          <p:cNvGrpSpPr/>
          <p:nvPr/>
        </p:nvGrpSpPr>
        <p:grpSpPr>
          <a:xfrm>
            <a:off x="2956611" y="2239389"/>
            <a:ext cx="445681" cy="400651"/>
            <a:chOff x="9626723" y="5526313"/>
            <a:chExt cx="720002" cy="647256"/>
          </a:xfrm>
        </p:grpSpPr>
        <p:sp>
          <p:nvSpPr>
            <p:cNvPr id="626" name="Google Shape;626;p36"/>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7" name="Google Shape;627;p36"/>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8" name="Google Shape;628;p36"/>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29" name="Google Shape;629;p36"/>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0" name="Google Shape;630;p36"/>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1" name="Google Shape;631;p36"/>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2" name="Google Shape;632;p36"/>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3" name="Google Shape;633;p36"/>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4" name="Google Shape;634;p36"/>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5" name="Google Shape;635;p36"/>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6" name="Google Shape;636;p36"/>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37" name="Google Shape;637;p36"/>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638" name="Google Shape;638;p36"/>
          <p:cNvGrpSpPr/>
          <p:nvPr/>
        </p:nvGrpSpPr>
        <p:grpSpPr>
          <a:xfrm>
            <a:off x="703136" y="1838751"/>
            <a:ext cx="445681" cy="400651"/>
            <a:chOff x="9626723" y="5526313"/>
            <a:chExt cx="720002" cy="647256"/>
          </a:xfrm>
        </p:grpSpPr>
        <p:sp>
          <p:nvSpPr>
            <p:cNvPr id="639" name="Google Shape;639;p36"/>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0" name="Google Shape;640;p36"/>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1" name="Google Shape;641;p36"/>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2" name="Google Shape;642;p36"/>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3" name="Google Shape;643;p36"/>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4" name="Google Shape;644;p36"/>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5" name="Google Shape;645;p36"/>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6" name="Google Shape;646;p36"/>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7" name="Google Shape;647;p36"/>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8" name="Google Shape;648;p36"/>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49" name="Google Shape;649;p36"/>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650" name="Google Shape;650;p36"/>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37"/>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Special Thanks to</a:t>
            </a:r>
            <a:endParaRPr b="1">
              <a:solidFill>
                <a:schemeClr val="dk1"/>
              </a:solidFill>
            </a:endParaRPr>
          </a:p>
        </p:txBody>
      </p:sp>
      <p:sp>
        <p:nvSpPr>
          <p:cNvPr id="656" name="Google Shape;656;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57" name="Google Shape;657;p37"/>
          <p:cNvSpPr txBox="1"/>
          <p:nvPr/>
        </p:nvSpPr>
        <p:spPr>
          <a:xfrm>
            <a:off x="1732700" y="1466500"/>
            <a:ext cx="4944300" cy="3198000"/>
          </a:xfrm>
          <a:prstGeom prst="rect">
            <a:avLst/>
          </a:prstGeom>
          <a:noFill/>
          <a:ln>
            <a:noFill/>
          </a:ln>
        </p:spPr>
        <p:txBody>
          <a:bodyPr anchorCtr="0" anchor="t" bIns="91425" lIns="91425" spcFirstLastPara="1" rIns="91425" wrap="square" tIns="91425">
            <a:noAutofit/>
          </a:bodyPr>
          <a:lstStyle/>
          <a:p>
            <a:pPr indent="-387350" lvl="0" marL="457200" rtl="0" algn="l">
              <a:lnSpc>
                <a:spcPct val="115000"/>
              </a:lnSpc>
              <a:spcBef>
                <a:spcPts val="600"/>
              </a:spcBef>
              <a:spcAft>
                <a:spcPts val="0"/>
              </a:spcAft>
              <a:buClr>
                <a:schemeClr val="accent2"/>
              </a:buClr>
              <a:buSzPts val="2500"/>
              <a:buFont typeface="Muli"/>
              <a:buChar char="◇"/>
            </a:pPr>
            <a:r>
              <a:rPr b="1" lang="en" sz="2500">
                <a:solidFill>
                  <a:schemeClr val="dk1"/>
                </a:solidFill>
                <a:latin typeface="Muli"/>
                <a:ea typeface="Muli"/>
                <a:cs typeface="Muli"/>
                <a:sym typeface="Muli"/>
              </a:rPr>
              <a:t>Oren Upton</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Julia Cottle</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April Garza</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David King</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UTSA</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BASIS</a:t>
            </a:r>
            <a:endParaRPr b="1" sz="2500">
              <a:solidFill>
                <a:schemeClr val="dk1"/>
              </a:solidFill>
              <a:latin typeface="Muli"/>
              <a:ea typeface="Muli"/>
              <a:cs typeface="Muli"/>
              <a:sym typeface="Muli"/>
            </a:endParaRPr>
          </a:p>
          <a:p>
            <a:pPr indent="-387350" lvl="0" marL="457200" rtl="0" algn="l">
              <a:lnSpc>
                <a:spcPct val="115000"/>
              </a:lnSpc>
              <a:spcBef>
                <a:spcPts val="0"/>
              </a:spcBef>
              <a:spcAft>
                <a:spcPts val="0"/>
              </a:spcAft>
              <a:buClr>
                <a:schemeClr val="accent2"/>
              </a:buClr>
              <a:buSzPts val="2500"/>
              <a:buFont typeface="Muli"/>
              <a:buChar char="◇"/>
            </a:pPr>
            <a:r>
              <a:rPr b="1" lang="en" sz="2500">
                <a:solidFill>
                  <a:schemeClr val="dk1"/>
                </a:solidFill>
                <a:latin typeface="Muli"/>
                <a:ea typeface="Muli"/>
                <a:cs typeface="Muli"/>
                <a:sym typeface="Muli"/>
              </a:rPr>
              <a:t>Teachers</a:t>
            </a:r>
            <a:endParaRPr b="1" sz="2500">
              <a:solidFill>
                <a:schemeClr val="dk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8"/>
          <p:cNvSpPr txBox="1"/>
          <p:nvPr>
            <p:ph type="title"/>
          </p:nvPr>
        </p:nvSpPr>
        <p:spPr>
          <a:xfrm>
            <a:off x="1839275" y="6911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Sources</a:t>
            </a:r>
            <a:endParaRPr b="1">
              <a:solidFill>
                <a:schemeClr val="dk1"/>
              </a:solidFill>
            </a:endParaRPr>
          </a:p>
        </p:txBody>
      </p:sp>
      <p:sp>
        <p:nvSpPr>
          <p:cNvPr id="663" name="Google Shape;663;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64" name="Google Shape;664;p38"/>
          <p:cNvSpPr txBox="1"/>
          <p:nvPr/>
        </p:nvSpPr>
        <p:spPr>
          <a:xfrm>
            <a:off x="1685750" y="979725"/>
            <a:ext cx="6165000" cy="3949500"/>
          </a:xfrm>
          <a:prstGeom prst="rect">
            <a:avLst/>
          </a:prstGeom>
          <a:noFill/>
          <a:ln>
            <a:noFill/>
          </a:ln>
        </p:spPr>
        <p:txBody>
          <a:bodyPr anchorCtr="0" anchor="t" bIns="91425" lIns="91425" spcFirstLastPara="1" rIns="91425" wrap="square" tIns="91425">
            <a:noAutofit/>
          </a:bodyPr>
          <a:lstStyle/>
          <a:p>
            <a:pPr indent="0" lvl="0" marL="355600" marR="0" rtl="0" algn="l">
              <a:lnSpc>
                <a:spcPct val="115000"/>
              </a:lnSpc>
              <a:spcBef>
                <a:spcPts val="1200"/>
              </a:spcBef>
              <a:spcAft>
                <a:spcPts val="0"/>
              </a:spcAft>
              <a:buNone/>
            </a:pPr>
            <a:r>
              <a:rPr i="1" lang="en" sz="1700">
                <a:solidFill>
                  <a:schemeClr val="dk1"/>
                </a:solidFill>
              </a:rPr>
              <a:t>G, Nick. “How Many IoT Devices Are There In 2020? More Than Ever!” Tech Jury, Techjury, 16 Jan. 2020, techjury.net/blog/how-many-iot-devices-are-there/.</a:t>
            </a:r>
            <a:endParaRPr i="1" sz="1700">
              <a:solidFill>
                <a:schemeClr val="dk1"/>
              </a:solidFill>
            </a:endParaRPr>
          </a:p>
          <a:p>
            <a:pPr indent="0" lvl="0" marL="355600" marR="0" rtl="0" algn="l">
              <a:lnSpc>
                <a:spcPct val="115000"/>
              </a:lnSpc>
              <a:spcBef>
                <a:spcPts val="1200"/>
              </a:spcBef>
              <a:spcAft>
                <a:spcPts val="0"/>
              </a:spcAft>
              <a:buNone/>
            </a:pPr>
            <a:r>
              <a:rPr i="1" lang="en" sz="1700">
                <a:solidFill>
                  <a:schemeClr val="dk1"/>
                </a:solidFill>
              </a:rPr>
              <a:t>Gupta, Aditya. The IoT Hacker's Handbook: A Practical Guide to Hacking the Internet of Things. Apres</a:t>
            </a:r>
            <a:r>
              <a:rPr lang="en" sz="1700">
                <a:solidFill>
                  <a:schemeClr val="dk1"/>
                </a:solidFill>
              </a:rPr>
              <a:t>s, 2019.</a:t>
            </a:r>
            <a:endParaRPr sz="1700">
              <a:solidFill>
                <a:schemeClr val="dk1"/>
              </a:solidFill>
            </a:endParaRPr>
          </a:p>
          <a:p>
            <a:pPr indent="0" lvl="0" marL="355600" marR="0" rtl="0" algn="l">
              <a:lnSpc>
                <a:spcPct val="115000"/>
              </a:lnSpc>
              <a:spcBef>
                <a:spcPts val="1200"/>
              </a:spcBef>
              <a:spcAft>
                <a:spcPts val="0"/>
              </a:spcAft>
              <a:buNone/>
            </a:pPr>
            <a:r>
              <a:rPr i="1" lang="en" sz="1700">
                <a:solidFill>
                  <a:schemeClr val="dk1"/>
                </a:solidFill>
              </a:rPr>
              <a:t>Hak5, director. Hacking Philips Hue Lights To Hack Whole Networks - ThreatWire. YouTube, YouTube, 11 Feb. 2020, </a:t>
            </a:r>
            <a:r>
              <a:rPr i="1" lang="en" sz="1700">
                <a:solidFill>
                  <a:schemeClr val="dk1"/>
                </a:solidFill>
                <a:uFill>
                  <a:noFill/>
                </a:uFill>
                <a:hlinkClick r:id="rId3">
                  <a:extLst>
                    <a:ext uri="{A12FA001-AC4F-418D-AE19-62706E023703}">
                      <ahyp:hlinkClr val="tx"/>
                    </a:ext>
                  </a:extLst>
                </a:hlinkClick>
              </a:rPr>
              <a:t>www.youtube.com/</a:t>
            </a:r>
            <a:r>
              <a:rPr i="1" lang="en" sz="1700">
                <a:solidFill>
                  <a:schemeClr val="dk1"/>
                </a:solidFill>
              </a:rPr>
              <a:t>.</a:t>
            </a:r>
            <a:endParaRPr i="1" sz="1700">
              <a:solidFill>
                <a:schemeClr val="dk1"/>
              </a:solidFill>
            </a:endParaRPr>
          </a:p>
          <a:p>
            <a:pPr indent="0" lvl="0" marL="355600" marR="0" rtl="0" algn="l">
              <a:lnSpc>
                <a:spcPct val="115000"/>
              </a:lnSpc>
              <a:spcBef>
                <a:spcPts val="1200"/>
              </a:spcBef>
              <a:spcAft>
                <a:spcPts val="0"/>
              </a:spcAft>
              <a:buNone/>
            </a:pPr>
            <a:r>
              <a:rPr i="1" lang="en" sz="1700">
                <a:solidFill>
                  <a:schemeClr val="dk1"/>
                </a:solidFill>
              </a:rPr>
              <a:t>Pahwa, Ahyan, director. Reverse Engineering- IoT Smart Light Bulb | Syska Smart Lights | Hack Bluetooth | BLE | IoT. YouTube, YouTube, 6 Aug. 2017, www.youtube.com/.</a:t>
            </a:r>
            <a:endParaRPr i="1" sz="1700">
              <a:solidFill>
                <a:schemeClr val="dk1"/>
              </a:solidFill>
            </a:endParaRPr>
          </a:p>
          <a:p>
            <a:pPr indent="0" lvl="0" marL="355600" marR="0" rtl="0" algn="l">
              <a:lnSpc>
                <a:spcPct val="115000"/>
              </a:lnSpc>
              <a:spcBef>
                <a:spcPts val="1200"/>
              </a:spcBef>
              <a:spcAft>
                <a:spcPts val="0"/>
              </a:spcAft>
              <a:buNone/>
            </a:pPr>
            <a:r>
              <a:t/>
            </a:r>
            <a:endParaRPr i="1" sz="1700">
              <a:solidFill>
                <a:schemeClr val="dk1"/>
              </a:solidFill>
            </a:endParaRPr>
          </a:p>
          <a:p>
            <a:pPr indent="0" lvl="0" marL="355600" marR="0" rtl="0" algn="l">
              <a:lnSpc>
                <a:spcPct val="115000"/>
              </a:lnSpc>
              <a:spcBef>
                <a:spcPts val="1200"/>
              </a:spcBef>
              <a:spcAft>
                <a:spcPts val="0"/>
              </a:spcAft>
              <a:buNone/>
            </a:pPr>
            <a:r>
              <a:t/>
            </a:r>
            <a:endParaRPr i="1" sz="1700">
              <a:solidFill>
                <a:schemeClr val="dk1"/>
              </a:solidFill>
            </a:endParaRPr>
          </a:p>
          <a:p>
            <a:pPr indent="0" lvl="0" marL="355600" rtl="0" algn="l">
              <a:lnSpc>
                <a:spcPct val="115000"/>
              </a:lnSpc>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3"/>
          <p:cNvSpPr txBox="1"/>
          <p:nvPr>
            <p:ph type="ctrTitle"/>
          </p:nvPr>
        </p:nvSpPr>
        <p:spPr>
          <a:xfrm>
            <a:off x="2719175" y="198240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Introduction to the Internet of Things (IoT)</a:t>
            </a:r>
            <a:endParaRPr b="1">
              <a:solidFill>
                <a:schemeClr val="dk1"/>
              </a:solidFill>
            </a:endParaRPr>
          </a:p>
        </p:txBody>
      </p:sp>
      <p:sp>
        <p:nvSpPr>
          <p:cNvPr id="353" name="Google Shape;353;p1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14"/>
          <p:cNvPicPr preferRelativeResize="0"/>
          <p:nvPr/>
        </p:nvPicPr>
        <p:blipFill>
          <a:blip r:embed="rId3">
            <a:alphaModFix/>
          </a:blip>
          <a:stretch>
            <a:fillRect/>
          </a:stretch>
        </p:blipFill>
        <p:spPr>
          <a:xfrm>
            <a:off x="-3" y="0"/>
            <a:ext cx="4978974" cy="2808650"/>
          </a:xfrm>
          <a:prstGeom prst="rect">
            <a:avLst/>
          </a:prstGeom>
          <a:noFill/>
          <a:ln>
            <a:noFill/>
          </a:ln>
        </p:spPr>
      </p:pic>
      <p:sp>
        <p:nvSpPr>
          <p:cNvPr id="359" name="Google Shape;359;p14"/>
          <p:cNvSpPr txBox="1"/>
          <p:nvPr>
            <p:ph type="title"/>
          </p:nvPr>
        </p:nvSpPr>
        <p:spPr>
          <a:xfrm>
            <a:off x="1124700" y="165350"/>
            <a:ext cx="68946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The Internet of Things </a:t>
            </a:r>
            <a:r>
              <a:rPr b="1" lang="en" sz="3500">
                <a:solidFill>
                  <a:schemeClr val="dk1"/>
                </a:solidFill>
              </a:rPr>
              <a:t>(IoT)</a:t>
            </a:r>
            <a:endParaRPr b="1" sz="3500">
              <a:solidFill>
                <a:schemeClr val="dk1"/>
              </a:solidFill>
            </a:endParaRPr>
          </a:p>
        </p:txBody>
      </p:sp>
      <p:sp>
        <p:nvSpPr>
          <p:cNvPr id="360" name="Google Shape;360;p14"/>
          <p:cNvSpPr txBox="1"/>
          <p:nvPr>
            <p:ph idx="12" type="sldNum"/>
          </p:nvPr>
        </p:nvSpPr>
        <p:spPr>
          <a:xfrm>
            <a:off x="9972257" y="510167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How to connect apps to Internet of Things (IoT) devices in the cloud" id="361" name="Google Shape;361;p14"/>
          <p:cNvPicPr preferRelativeResize="0"/>
          <p:nvPr/>
        </p:nvPicPr>
        <p:blipFill rotWithShape="1">
          <a:blip r:embed="rId4">
            <a:alphaModFix/>
          </a:blip>
          <a:srcRect b="0" l="45275" r="7507" t="0"/>
          <a:stretch/>
        </p:blipFill>
        <p:spPr>
          <a:xfrm>
            <a:off x="7951450" y="3178538"/>
            <a:ext cx="993924" cy="893700"/>
          </a:xfrm>
          <a:prstGeom prst="rect">
            <a:avLst/>
          </a:prstGeom>
          <a:noFill/>
          <a:ln>
            <a:noFill/>
          </a:ln>
        </p:spPr>
      </p:pic>
      <p:pic>
        <p:nvPicPr>
          <p:cNvPr descr="Internet of Things Devices - Top 5 IoT Devices List And Technology" id="362" name="Google Shape;362;p14"/>
          <p:cNvPicPr preferRelativeResize="0"/>
          <p:nvPr/>
        </p:nvPicPr>
        <p:blipFill>
          <a:blip r:embed="rId5">
            <a:alphaModFix/>
          </a:blip>
          <a:stretch>
            <a:fillRect/>
          </a:stretch>
        </p:blipFill>
        <p:spPr>
          <a:xfrm>
            <a:off x="7067424" y="2058157"/>
            <a:ext cx="1580067" cy="953991"/>
          </a:xfrm>
          <a:prstGeom prst="rect">
            <a:avLst/>
          </a:prstGeom>
          <a:noFill/>
          <a:ln>
            <a:noFill/>
          </a:ln>
        </p:spPr>
      </p:pic>
      <p:pic>
        <p:nvPicPr>
          <p:cNvPr descr="Google's Android Team to Unveil Brillo OS for IoT Devices at I/O 2015: Report | Technology News" id="363" name="Google Shape;363;p14"/>
          <p:cNvPicPr preferRelativeResize="0"/>
          <p:nvPr/>
        </p:nvPicPr>
        <p:blipFill rotWithShape="1">
          <a:blip r:embed="rId6">
            <a:alphaModFix/>
          </a:blip>
          <a:srcRect b="7496" l="18845" r="16458" t="6724"/>
          <a:stretch/>
        </p:blipFill>
        <p:spPr>
          <a:xfrm>
            <a:off x="8027926" y="4238650"/>
            <a:ext cx="840970" cy="754240"/>
          </a:xfrm>
          <a:prstGeom prst="rect">
            <a:avLst/>
          </a:prstGeom>
          <a:noFill/>
          <a:ln>
            <a:noFill/>
          </a:ln>
        </p:spPr>
      </p:pic>
      <p:sp>
        <p:nvSpPr>
          <p:cNvPr id="364" name="Google Shape;364;p14"/>
          <p:cNvSpPr txBox="1"/>
          <p:nvPr/>
        </p:nvSpPr>
        <p:spPr>
          <a:xfrm>
            <a:off x="173100" y="960600"/>
            <a:ext cx="7778400" cy="4032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2"/>
              </a:buClr>
              <a:buSzPts val="1800"/>
              <a:buFont typeface="Muli"/>
              <a:buChar char="◇"/>
            </a:pPr>
            <a:r>
              <a:rPr b="1" lang="en" sz="1800">
                <a:solidFill>
                  <a:schemeClr val="dk1"/>
                </a:solidFill>
                <a:latin typeface="Muli"/>
                <a:ea typeface="Muli"/>
                <a:cs typeface="Muli"/>
                <a:sym typeface="Muli"/>
              </a:rPr>
              <a:t>IoT</a:t>
            </a:r>
            <a:endParaRPr b="1" sz="1600">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sz="1200">
                <a:solidFill>
                  <a:schemeClr val="dk1"/>
                </a:solidFill>
                <a:latin typeface="Muli"/>
                <a:ea typeface="Muli"/>
                <a:cs typeface="Muli"/>
                <a:sym typeface="Muli"/>
              </a:rPr>
              <a:t>“There are 26.66 billion active IoT devices in 2019”(Nick G, Techjury)</a:t>
            </a:r>
            <a:endParaRPr sz="1200">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sz="1200">
                <a:solidFill>
                  <a:schemeClr val="dk1"/>
                </a:solidFill>
                <a:latin typeface="Muli"/>
                <a:ea typeface="Muli"/>
                <a:cs typeface="Muli"/>
                <a:sym typeface="Muli"/>
              </a:rPr>
              <a:t>EX. Coke vending machines, smart watches, Smart Home lights, and many more. </a:t>
            </a:r>
            <a:endParaRPr sz="1200">
              <a:solidFill>
                <a:schemeClr val="dk1"/>
              </a:solidFill>
              <a:latin typeface="Muli"/>
              <a:ea typeface="Muli"/>
              <a:cs typeface="Muli"/>
              <a:sym typeface="Muli"/>
            </a:endParaRPr>
          </a:p>
          <a:p>
            <a:pPr indent="-342900" lvl="0" marL="457200" rtl="0" algn="l">
              <a:lnSpc>
                <a:spcPct val="150000"/>
              </a:lnSpc>
              <a:spcBef>
                <a:spcPts val="0"/>
              </a:spcBef>
              <a:spcAft>
                <a:spcPts val="0"/>
              </a:spcAft>
              <a:buClr>
                <a:schemeClr val="accent2"/>
              </a:buClr>
              <a:buSzPts val="1800"/>
              <a:buFont typeface="Muli"/>
              <a:buChar char="◇"/>
            </a:pPr>
            <a:r>
              <a:rPr b="1" lang="en" sz="1800">
                <a:solidFill>
                  <a:schemeClr val="dk1"/>
                </a:solidFill>
                <a:latin typeface="Muli"/>
                <a:ea typeface="Muli"/>
                <a:cs typeface="Muli"/>
                <a:sym typeface="Muli"/>
              </a:rPr>
              <a:t>What is the internet of things?</a:t>
            </a:r>
            <a:endParaRPr b="1" sz="1800">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a:solidFill>
                  <a:schemeClr val="dk1"/>
                </a:solidFill>
                <a:latin typeface="Muli"/>
                <a:ea typeface="Muli"/>
                <a:cs typeface="Muli"/>
                <a:sym typeface="Muli"/>
              </a:rPr>
              <a:t>The IoT is a system of interconnected devices </a:t>
            </a:r>
            <a:endParaRPr>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a:solidFill>
                  <a:schemeClr val="dk1"/>
                </a:solidFill>
                <a:latin typeface="Muli"/>
                <a:ea typeface="Muli"/>
                <a:cs typeface="Muli"/>
                <a:sym typeface="Muli"/>
              </a:rPr>
              <a:t>IoT devices are used in many homes and office environments</a:t>
            </a:r>
            <a:endParaRPr>
              <a:solidFill>
                <a:schemeClr val="dk1"/>
              </a:solidFill>
              <a:latin typeface="Muli"/>
              <a:ea typeface="Muli"/>
              <a:cs typeface="Muli"/>
              <a:sym typeface="Muli"/>
            </a:endParaRPr>
          </a:p>
          <a:p>
            <a:pPr indent="-317500" lvl="2" marL="1371600" rtl="0" algn="l">
              <a:lnSpc>
                <a:spcPct val="150000"/>
              </a:lnSpc>
              <a:spcBef>
                <a:spcPts val="0"/>
              </a:spcBef>
              <a:spcAft>
                <a:spcPts val="0"/>
              </a:spcAft>
              <a:buClr>
                <a:schemeClr val="accent2"/>
              </a:buClr>
              <a:buSzPts val="1400"/>
              <a:buFont typeface="Muli"/>
              <a:buChar char="￮"/>
            </a:pPr>
            <a:r>
              <a:rPr lang="en" sz="1200">
                <a:solidFill>
                  <a:schemeClr val="dk1"/>
                </a:solidFill>
                <a:latin typeface="Muli"/>
                <a:ea typeface="Muli"/>
                <a:cs typeface="Muli"/>
                <a:sym typeface="Muli"/>
              </a:rPr>
              <a:t>Ex. Alexa and Google Home devices</a:t>
            </a:r>
            <a:endParaRPr>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a:solidFill>
                  <a:schemeClr val="dk1"/>
                </a:solidFill>
                <a:latin typeface="Muli"/>
                <a:ea typeface="Muli"/>
                <a:cs typeface="Muli"/>
                <a:sym typeface="Muli"/>
              </a:rPr>
              <a:t>Specific identifiers, UIDs, are used to guide direct data transfers between devices</a:t>
            </a:r>
            <a:endParaRPr>
              <a:solidFill>
                <a:schemeClr val="dk1"/>
              </a:solidFill>
              <a:latin typeface="Muli"/>
              <a:ea typeface="Muli"/>
              <a:cs typeface="Muli"/>
              <a:sym typeface="Muli"/>
            </a:endParaRPr>
          </a:p>
          <a:p>
            <a:pPr indent="-342900" lvl="0" marL="457200" rtl="0" algn="l">
              <a:lnSpc>
                <a:spcPct val="150000"/>
              </a:lnSpc>
              <a:spcBef>
                <a:spcPts val="0"/>
              </a:spcBef>
              <a:spcAft>
                <a:spcPts val="0"/>
              </a:spcAft>
              <a:buClr>
                <a:schemeClr val="accent2"/>
              </a:buClr>
              <a:buSzPts val="1800"/>
              <a:buFont typeface="Muli"/>
              <a:buChar char="◇"/>
            </a:pPr>
            <a:r>
              <a:rPr b="1" lang="en" sz="1800">
                <a:solidFill>
                  <a:schemeClr val="dk1"/>
                </a:solidFill>
                <a:latin typeface="Muli"/>
                <a:ea typeface="Muli"/>
                <a:cs typeface="Muli"/>
                <a:sym typeface="Muli"/>
              </a:rPr>
              <a:t>IoT History</a:t>
            </a:r>
            <a:endParaRPr b="1" sz="1800">
              <a:solidFill>
                <a:schemeClr val="dk1"/>
              </a:solidFill>
              <a:latin typeface="Muli"/>
              <a:ea typeface="Muli"/>
              <a:cs typeface="Muli"/>
              <a:sym typeface="Muli"/>
            </a:endParaRPr>
          </a:p>
          <a:p>
            <a:pPr indent="-317500" lvl="1" marL="914400" rtl="0" algn="l">
              <a:lnSpc>
                <a:spcPct val="150000"/>
              </a:lnSpc>
              <a:spcBef>
                <a:spcPts val="0"/>
              </a:spcBef>
              <a:spcAft>
                <a:spcPts val="0"/>
              </a:spcAft>
              <a:buClr>
                <a:schemeClr val="accent2"/>
              </a:buClr>
              <a:buSzPts val="1400"/>
              <a:buFont typeface="Muli"/>
              <a:buChar char="￭"/>
            </a:pPr>
            <a:r>
              <a:rPr lang="en">
                <a:solidFill>
                  <a:schemeClr val="dk1"/>
                </a:solidFill>
                <a:latin typeface="Muli"/>
                <a:ea typeface="Muli"/>
                <a:cs typeface="Muli"/>
                <a:sym typeface="Muli"/>
              </a:rPr>
              <a:t>IoT first started with a project done at the Carnegie Mellon university, where students got together to develop a basic system to keep track of how many cans a vending machine had.</a:t>
            </a:r>
            <a:endParaRPr>
              <a:solidFill>
                <a:schemeClr val="dk1"/>
              </a:solidFill>
              <a:latin typeface="Muli"/>
              <a:ea typeface="Muli"/>
              <a:cs typeface="Muli"/>
              <a:sym typeface="Muli"/>
            </a:endParaRPr>
          </a:p>
        </p:txBody>
      </p:sp>
      <p:pic>
        <p:nvPicPr>
          <p:cNvPr descr="The Best Smart Locks of 2018 | PCMag.com" id="365" name="Google Shape;365;p14"/>
          <p:cNvPicPr preferRelativeResize="0"/>
          <p:nvPr/>
        </p:nvPicPr>
        <p:blipFill>
          <a:blip r:embed="rId7">
            <a:alphaModFix/>
          </a:blip>
          <a:stretch>
            <a:fillRect/>
          </a:stretch>
        </p:blipFill>
        <p:spPr>
          <a:xfrm>
            <a:off x="6918963" y="927334"/>
            <a:ext cx="1877000" cy="9539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5"/>
          <p:cNvSpPr txBox="1"/>
          <p:nvPr>
            <p:ph type="ctrTitle"/>
          </p:nvPr>
        </p:nvSpPr>
        <p:spPr>
          <a:xfrm>
            <a:off x="2719175" y="198240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Intro Hardware and Software Systems </a:t>
            </a:r>
            <a:endParaRPr b="1">
              <a:solidFill>
                <a:schemeClr val="dk1"/>
              </a:solidFill>
            </a:endParaRPr>
          </a:p>
        </p:txBody>
      </p:sp>
      <p:sp>
        <p:nvSpPr>
          <p:cNvPr id="371" name="Google Shape;371;p1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16"/>
          <p:cNvPicPr preferRelativeResize="0"/>
          <p:nvPr/>
        </p:nvPicPr>
        <p:blipFill>
          <a:blip r:embed="rId3">
            <a:alphaModFix/>
          </a:blip>
          <a:stretch>
            <a:fillRect/>
          </a:stretch>
        </p:blipFill>
        <p:spPr>
          <a:xfrm>
            <a:off x="6280900" y="2863900"/>
            <a:ext cx="2863099" cy="2279600"/>
          </a:xfrm>
          <a:prstGeom prst="rect">
            <a:avLst/>
          </a:prstGeom>
          <a:noFill/>
          <a:ln>
            <a:noFill/>
          </a:ln>
        </p:spPr>
      </p:pic>
      <p:pic>
        <p:nvPicPr>
          <p:cNvPr id="377" name="Google Shape;377;p16"/>
          <p:cNvPicPr preferRelativeResize="0"/>
          <p:nvPr/>
        </p:nvPicPr>
        <p:blipFill>
          <a:blip r:embed="rId3">
            <a:alphaModFix/>
          </a:blip>
          <a:stretch>
            <a:fillRect/>
          </a:stretch>
        </p:blipFill>
        <p:spPr>
          <a:xfrm>
            <a:off x="713000" y="1403850"/>
            <a:ext cx="548700" cy="436877"/>
          </a:xfrm>
          <a:prstGeom prst="rect">
            <a:avLst/>
          </a:prstGeom>
          <a:noFill/>
          <a:ln>
            <a:noFill/>
          </a:ln>
        </p:spPr>
      </p:pic>
      <p:pic>
        <p:nvPicPr>
          <p:cNvPr id="378" name="Google Shape;378;p16"/>
          <p:cNvPicPr preferRelativeResize="0"/>
          <p:nvPr/>
        </p:nvPicPr>
        <p:blipFill>
          <a:blip r:embed="rId3">
            <a:alphaModFix/>
          </a:blip>
          <a:stretch>
            <a:fillRect/>
          </a:stretch>
        </p:blipFill>
        <p:spPr>
          <a:xfrm>
            <a:off x="644450" y="1482825"/>
            <a:ext cx="810474" cy="357900"/>
          </a:xfrm>
          <a:prstGeom prst="rect">
            <a:avLst/>
          </a:prstGeom>
          <a:noFill/>
          <a:ln>
            <a:noFill/>
          </a:ln>
        </p:spPr>
      </p:pic>
      <p:sp>
        <p:nvSpPr>
          <p:cNvPr id="379" name="Google Shape;379;p16"/>
          <p:cNvSpPr txBox="1"/>
          <p:nvPr>
            <p:ph type="title"/>
          </p:nvPr>
        </p:nvSpPr>
        <p:spPr>
          <a:xfrm>
            <a:off x="2465775" y="148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19BBD5"/>
                </a:solidFill>
                <a:latin typeface="Maven Pro"/>
                <a:ea typeface="Maven Pro"/>
                <a:cs typeface="Maven Pro"/>
                <a:sym typeface="Maven Pro"/>
              </a:rPr>
              <a:t>OSI Model </a:t>
            </a:r>
            <a:endParaRPr b="1" sz="3400">
              <a:solidFill>
                <a:srgbClr val="19BBD5"/>
              </a:solidFill>
              <a:latin typeface="Maven Pro"/>
              <a:ea typeface="Maven Pro"/>
              <a:cs typeface="Maven Pro"/>
              <a:sym typeface="Maven Pro"/>
            </a:endParaRPr>
          </a:p>
          <a:p>
            <a:pPr indent="0" lvl="0" marL="0" rtl="0" algn="l">
              <a:spcBef>
                <a:spcPts val="0"/>
              </a:spcBef>
              <a:spcAft>
                <a:spcPts val="0"/>
              </a:spcAft>
              <a:buNone/>
            </a:pPr>
            <a:r>
              <a:rPr b="1" lang="en" sz="2300">
                <a:solidFill>
                  <a:srgbClr val="19BBD5"/>
                </a:solidFill>
                <a:latin typeface="Maven Pro"/>
                <a:ea typeface="Maven Pro"/>
                <a:cs typeface="Maven Pro"/>
                <a:sym typeface="Maven Pro"/>
              </a:rPr>
              <a:t>(Open Systems Interconnection)</a:t>
            </a:r>
            <a:endParaRPr b="1" sz="2300">
              <a:solidFill>
                <a:srgbClr val="19BBD5"/>
              </a:solidFill>
              <a:latin typeface="Maven Pro"/>
              <a:ea typeface="Maven Pro"/>
              <a:cs typeface="Maven Pro"/>
              <a:sym typeface="Maven Pro"/>
            </a:endParaRPr>
          </a:p>
          <a:p>
            <a:pPr indent="0" lvl="0" marL="0" rtl="0" algn="l">
              <a:spcBef>
                <a:spcPts val="0"/>
              </a:spcBef>
              <a:spcAft>
                <a:spcPts val="0"/>
              </a:spcAft>
              <a:buNone/>
            </a:pPr>
            <a:r>
              <a:t/>
            </a:r>
            <a:endParaRPr/>
          </a:p>
        </p:txBody>
      </p:sp>
      <p:sp>
        <p:nvSpPr>
          <p:cNvPr id="380" name="Google Shape;380;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File:Osi-model-jb.svg - Wikimedia Commons" id="381" name="Google Shape;381;p16"/>
          <p:cNvPicPr preferRelativeResize="0"/>
          <p:nvPr/>
        </p:nvPicPr>
        <p:blipFill rotWithShape="1">
          <a:blip r:embed="rId4">
            <a:alphaModFix/>
          </a:blip>
          <a:srcRect b="0" l="13099" r="9296" t="15095"/>
          <a:stretch/>
        </p:blipFill>
        <p:spPr>
          <a:xfrm>
            <a:off x="5090450" y="1100250"/>
            <a:ext cx="3878500" cy="3988350"/>
          </a:xfrm>
          <a:prstGeom prst="rect">
            <a:avLst/>
          </a:prstGeom>
          <a:noFill/>
          <a:ln>
            <a:noFill/>
          </a:ln>
        </p:spPr>
      </p:pic>
      <p:sp>
        <p:nvSpPr>
          <p:cNvPr id="382" name="Google Shape;382;p16"/>
          <p:cNvSpPr txBox="1"/>
          <p:nvPr/>
        </p:nvSpPr>
        <p:spPr>
          <a:xfrm>
            <a:off x="644450" y="1311225"/>
            <a:ext cx="4446000" cy="356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2"/>
              </a:buClr>
              <a:buSzPts val="1600"/>
              <a:buFont typeface="Muli"/>
              <a:buChar char="◇"/>
            </a:pPr>
            <a:r>
              <a:rPr b="1" lang="en" sz="1700" u="sng">
                <a:solidFill>
                  <a:schemeClr val="dk1"/>
                </a:solidFill>
                <a:latin typeface="Muli"/>
                <a:ea typeface="Muli"/>
                <a:cs typeface="Muli"/>
                <a:sym typeface="Muli"/>
              </a:rPr>
              <a:t>OSI</a:t>
            </a:r>
            <a:r>
              <a:rPr b="1" lang="en" sz="1700">
                <a:solidFill>
                  <a:schemeClr val="dk1"/>
                </a:solidFill>
                <a:latin typeface="Muli"/>
                <a:ea typeface="Muli"/>
                <a:cs typeface="Muli"/>
                <a:sym typeface="Muli"/>
              </a:rPr>
              <a:t> : </a:t>
            </a:r>
            <a:r>
              <a:rPr b="1" lang="en">
                <a:solidFill>
                  <a:schemeClr val="dk1"/>
                </a:solidFill>
                <a:latin typeface="Muli"/>
                <a:ea typeface="Muli"/>
                <a:cs typeface="Muli"/>
                <a:sym typeface="Muli"/>
              </a:rPr>
              <a:t>“an international standardization model to facilitate communications among computers with different protocols”</a:t>
            </a:r>
            <a:r>
              <a:rPr b="1" lang="en" sz="1700">
                <a:solidFill>
                  <a:schemeClr val="dk1"/>
                </a:solidFill>
                <a:latin typeface="Muli"/>
                <a:ea typeface="Muli"/>
                <a:cs typeface="Muli"/>
                <a:sym typeface="Muli"/>
              </a:rPr>
              <a:t> </a:t>
            </a:r>
            <a:r>
              <a:rPr lang="en" sz="1000">
                <a:solidFill>
                  <a:schemeClr val="accent2"/>
                </a:solidFill>
                <a:latin typeface="Muli"/>
                <a:ea typeface="Muli"/>
                <a:cs typeface="Muli"/>
                <a:sym typeface="Muli"/>
              </a:rPr>
              <a:t>(dictionary.com)</a:t>
            </a:r>
            <a:endParaRPr sz="1000">
              <a:solidFill>
                <a:schemeClr val="accent2"/>
              </a:solidFill>
              <a:latin typeface="Muli"/>
              <a:ea typeface="Muli"/>
              <a:cs typeface="Muli"/>
              <a:sym typeface="Muli"/>
            </a:endParaRPr>
          </a:p>
          <a:p>
            <a:pPr indent="-336550" lvl="0" marL="457200" rtl="0" algn="l">
              <a:lnSpc>
                <a:spcPct val="115000"/>
              </a:lnSpc>
              <a:spcBef>
                <a:spcPts val="0"/>
              </a:spcBef>
              <a:spcAft>
                <a:spcPts val="0"/>
              </a:spcAft>
              <a:buClr>
                <a:schemeClr val="accent2"/>
              </a:buClr>
              <a:buSzPts val="1700"/>
              <a:buFont typeface="Muli"/>
              <a:buChar char="◇"/>
            </a:pPr>
            <a:r>
              <a:rPr b="1" lang="en" sz="1700">
                <a:solidFill>
                  <a:schemeClr val="dk1"/>
                </a:solidFill>
                <a:latin typeface="Muli"/>
                <a:ea typeface="Muli"/>
                <a:cs typeface="Muli"/>
                <a:sym typeface="Muli"/>
              </a:rPr>
              <a:t>The OSI model Consist of 7 Communication layers</a:t>
            </a:r>
            <a:endParaRPr b="1" sz="1700">
              <a:solidFill>
                <a:schemeClr val="dk1"/>
              </a:solidFill>
              <a:latin typeface="Muli"/>
              <a:ea typeface="Muli"/>
              <a:cs typeface="Muli"/>
              <a:sym typeface="Muli"/>
            </a:endParaRPr>
          </a:p>
          <a:p>
            <a:pPr indent="-304800" lvl="1" marL="914400" rtl="0" algn="l">
              <a:lnSpc>
                <a:spcPct val="115000"/>
              </a:lnSpc>
              <a:spcBef>
                <a:spcPts val="0"/>
              </a:spcBef>
              <a:spcAft>
                <a:spcPts val="0"/>
              </a:spcAft>
              <a:buClr>
                <a:schemeClr val="accent2"/>
              </a:buClr>
              <a:buSzPts val="1200"/>
              <a:buFont typeface="Muli"/>
              <a:buChar char="￭"/>
            </a:pPr>
            <a:r>
              <a:rPr b="1" lang="en" sz="1200">
                <a:solidFill>
                  <a:schemeClr val="dk1"/>
                </a:solidFill>
                <a:latin typeface="Muli"/>
                <a:ea typeface="Muli"/>
                <a:cs typeface="Muli"/>
                <a:sym typeface="Muli"/>
              </a:rPr>
              <a:t>Application, Presentation, Session, Transport, Network, Data Link, and Physical</a:t>
            </a:r>
            <a:endParaRPr b="1" sz="1200">
              <a:solidFill>
                <a:schemeClr val="dk1"/>
              </a:solidFill>
              <a:latin typeface="Muli"/>
              <a:ea typeface="Muli"/>
              <a:cs typeface="Muli"/>
              <a:sym typeface="Muli"/>
            </a:endParaRPr>
          </a:p>
          <a:p>
            <a:pPr indent="-336550" lvl="0" marL="457200" rtl="0" algn="l">
              <a:lnSpc>
                <a:spcPct val="115000"/>
              </a:lnSpc>
              <a:spcBef>
                <a:spcPts val="0"/>
              </a:spcBef>
              <a:spcAft>
                <a:spcPts val="0"/>
              </a:spcAft>
              <a:buClr>
                <a:schemeClr val="accent2"/>
              </a:buClr>
              <a:buSzPts val="1700"/>
              <a:buFont typeface="Muli"/>
              <a:buChar char="◇"/>
            </a:pPr>
            <a:r>
              <a:rPr b="1" lang="en" sz="1700">
                <a:solidFill>
                  <a:schemeClr val="dk1"/>
                </a:solidFill>
                <a:latin typeface="Muli"/>
                <a:ea typeface="Muli"/>
                <a:cs typeface="Muli"/>
                <a:sym typeface="Muli"/>
              </a:rPr>
              <a:t>Each communication layer may have vulnerabilities</a:t>
            </a:r>
            <a:endParaRPr b="1" sz="1700">
              <a:solidFill>
                <a:schemeClr val="dk1"/>
              </a:solidFill>
              <a:latin typeface="Muli"/>
              <a:ea typeface="Muli"/>
              <a:cs typeface="Muli"/>
              <a:sym typeface="Muli"/>
            </a:endParaRPr>
          </a:p>
          <a:p>
            <a:pPr indent="-336550" lvl="0" marL="457200" rtl="0" algn="l">
              <a:lnSpc>
                <a:spcPct val="115000"/>
              </a:lnSpc>
              <a:spcBef>
                <a:spcPts val="0"/>
              </a:spcBef>
              <a:spcAft>
                <a:spcPts val="0"/>
              </a:spcAft>
              <a:buClr>
                <a:schemeClr val="accent2"/>
              </a:buClr>
              <a:buSzPts val="1700"/>
              <a:buFont typeface="Muli"/>
              <a:buChar char="◇"/>
            </a:pPr>
            <a:r>
              <a:rPr b="1" lang="en" sz="1700">
                <a:solidFill>
                  <a:schemeClr val="dk1"/>
                </a:solidFill>
                <a:latin typeface="Muli"/>
                <a:ea typeface="Muli"/>
                <a:cs typeface="Muli"/>
                <a:sym typeface="Muli"/>
              </a:rPr>
              <a:t>Vulnerability analysis should take place at each layer</a:t>
            </a:r>
            <a:endParaRPr b="1" sz="1700">
              <a:solidFill>
                <a:schemeClr val="dk1"/>
              </a:solidFill>
              <a:latin typeface="Muli"/>
              <a:ea typeface="Muli"/>
              <a:cs typeface="Muli"/>
              <a:sym typeface="Muli"/>
            </a:endParaRPr>
          </a:p>
          <a:p>
            <a:pPr indent="0" lvl="0" marL="0" rtl="0" algn="l">
              <a:lnSpc>
                <a:spcPct val="115000"/>
              </a:lnSpc>
              <a:spcBef>
                <a:spcPts val="0"/>
              </a:spcBef>
              <a:spcAft>
                <a:spcPts val="0"/>
              </a:spcAft>
              <a:buNone/>
            </a:pPr>
            <a:r>
              <a:t/>
            </a:r>
            <a:endParaRPr b="1" sz="1700">
              <a:solidFill>
                <a:schemeClr val="dk1"/>
              </a:solidFill>
              <a:latin typeface="Muli"/>
              <a:ea typeface="Muli"/>
              <a:cs typeface="Muli"/>
              <a:sym typeface="Muli"/>
            </a:endParaRPr>
          </a:p>
        </p:txBody>
      </p:sp>
      <p:sp>
        <p:nvSpPr>
          <p:cNvPr id="383" name="Google Shape;383;p16"/>
          <p:cNvSpPr txBox="1"/>
          <p:nvPr/>
        </p:nvSpPr>
        <p:spPr>
          <a:xfrm>
            <a:off x="5296575" y="4877625"/>
            <a:ext cx="33372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Helvetica Neue"/>
                <a:ea typeface="Helvetica Neue"/>
                <a:cs typeface="Helvetica Neue"/>
                <a:sym typeface="Helvetica Neue"/>
              </a:rPr>
              <a:t>Image from </a:t>
            </a:r>
            <a:r>
              <a:rPr lang="en" sz="900">
                <a:solidFill>
                  <a:srgbClr val="737373"/>
                </a:solidFill>
                <a:highlight>
                  <a:srgbClr val="FFFFFF"/>
                </a:highlight>
                <a:latin typeface="Helvetica Neue"/>
                <a:ea typeface="Helvetica Neue"/>
                <a:cs typeface="Helvetica Neue"/>
                <a:sym typeface="Helvetica Neue"/>
              </a:rPr>
              <a:t>Gorivero / Wikimedia Commons / </a:t>
            </a:r>
            <a:r>
              <a:rPr lang="en" sz="900">
                <a:solidFill>
                  <a:srgbClr val="242729"/>
                </a:solidFill>
                <a:highlight>
                  <a:srgbClr val="FFFFFF"/>
                </a:highlight>
                <a:uFill>
                  <a:noFill/>
                </a:uFill>
                <a:latin typeface="Helvetica Neue"/>
                <a:ea typeface="Helvetica Neue"/>
                <a:cs typeface="Helvetica Neue"/>
                <a:sym typeface="Helvetica Neue"/>
                <a:hlinkClick r:id="rId5">
                  <a:extLst>
                    <a:ext uri="{A12FA001-AC4F-418D-AE19-62706E023703}">
                      <ahyp:hlinkClr val="tx"/>
                    </a:ext>
                  </a:extLst>
                </a:hlinkClick>
              </a:rPr>
              <a:t>CC-BY-SA-3.0</a:t>
            </a:r>
            <a:endParaRPr>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17"/>
          <p:cNvPicPr preferRelativeResize="0"/>
          <p:nvPr/>
        </p:nvPicPr>
        <p:blipFill>
          <a:blip r:embed="rId3">
            <a:alphaModFix/>
          </a:blip>
          <a:stretch>
            <a:fillRect/>
          </a:stretch>
        </p:blipFill>
        <p:spPr>
          <a:xfrm>
            <a:off x="7206213" y="3757300"/>
            <a:ext cx="450374" cy="254050"/>
          </a:xfrm>
          <a:prstGeom prst="rect">
            <a:avLst/>
          </a:prstGeom>
          <a:noFill/>
          <a:ln>
            <a:noFill/>
          </a:ln>
        </p:spPr>
      </p:pic>
      <p:pic>
        <p:nvPicPr>
          <p:cNvPr id="389" name="Google Shape;389;p17"/>
          <p:cNvPicPr preferRelativeResize="0"/>
          <p:nvPr/>
        </p:nvPicPr>
        <p:blipFill>
          <a:blip r:embed="rId3">
            <a:alphaModFix/>
          </a:blip>
          <a:stretch>
            <a:fillRect/>
          </a:stretch>
        </p:blipFill>
        <p:spPr>
          <a:xfrm>
            <a:off x="6833675" y="3399400"/>
            <a:ext cx="1017001" cy="357900"/>
          </a:xfrm>
          <a:prstGeom prst="rect">
            <a:avLst/>
          </a:prstGeom>
          <a:noFill/>
          <a:ln>
            <a:noFill/>
          </a:ln>
        </p:spPr>
      </p:pic>
      <p:pic>
        <p:nvPicPr>
          <p:cNvPr id="390" name="Google Shape;390;p17"/>
          <p:cNvPicPr preferRelativeResize="0"/>
          <p:nvPr/>
        </p:nvPicPr>
        <p:blipFill>
          <a:blip r:embed="rId3">
            <a:alphaModFix/>
          </a:blip>
          <a:stretch>
            <a:fillRect/>
          </a:stretch>
        </p:blipFill>
        <p:spPr>
          <a:xfrm>
            <a:off x="307125" y="1427700"/>
            <a:ext cx="2606024" cy="741725"/>
          </a:xfrm>
          <a:prstGeom prst="rect">
            <a:avLst/>
          </a:prstGeom>
          <a:noFill/>
          <a:ln>
            <a:noFill/>
          </a:ln>
        </p:spPr>
      </p:pic>
      <p:sp>
        <p:nvSpPr>
          <p:cNvPr id="391" name="Google Shape;391;p17"/>
          <p:cNvSpPr txBox="1"/>
          <p:nvPr>
            <p:ph type="title"/>
          </p:nvPr>
        </p:nvSpPr>
        <p:spPr>
          <a:xfrm>
            <a:off x="2465775" y="148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dk1"/>
                </a:solidFill>
                <a:latin typeface="Maven Pro"/>
                <a:ea typeface="Maven Pro"/>
                <a:cs typeface="Maven Pro"/>
                <a:sym typeface="Maven Pro"/>
              </a:rPr>
              <a:t>OSI Model </a:t>
            </a:r>
            <a:endParaRPr b="1" sz="3400">
              <a:solidFill>
                <a:schemeClr val="dk1"/>
              </a:solidFill>
              <a:latin typeface="Maven Pro"/>
              <a:ea typeface="Maven Pro"/>
              <a:cs typeface="Maven Pro"/>
              <a:sym typeface="Maven Pro"/>
            </a:endParaRPr>
          </a:p>
          <a:p>
            <a:pPr indent="0" lvl="0" marL="0" rtl="0" algn="l">
              <a:spcBef>
                <a:spcPts val="0"/>
              </a:spcBef>
              <a:spcAft>
                <a:spcPts val="0"/>
              </a:spcAft>
              <a:buNone/>
            </a:pPr>
            <a:r>
              <a:rPr b="1" lang="en" sz="2300">
                <a:solidFill>
                  <a:schemeClr val="dk1"/>
                </a:solidFill>
                <a:latin typeface="Maven Pro"/>
                <a:ea typeface="Maven Pro"/>
                <a:cs typeface="Maven Pro"/>
                <a:sym typeface="Maven Pro"/>
              </a:rPr>
              <a:t>(Open Systems Interconnection)</a:t>
            </a:r>
            <a:endParaRPr b="1" sz="23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a:solidFill>
                <a:schemeClr val="dk1"/>
              </a:solidFill>
            </a:endParaRPr>
          </a:p>
        </p:txBody>
      </p:sp>
      <p:sp>
        <p:nvSpPr>
          <p:cNvPr id="392" name="Google Shape;392;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File:Osi-model-jb.svg - Wikimedia Commons" id="393" name="Google Shape;393;p17"/>
          <p:cNvPicPr preferRelativeResize="0"/>
          <p:nvPr/>
        </p:nvPicPr>
        <p:blipFill rotWithShape="1">
          <a:blip r:embed="rId4">
            <a:alphaModFix/>
          </a:blip>
          <a:srcRect b="0" l="12993" r="9294" t="15881"/>
          <a:stretch/>
        </p:blipFill>
        <p:spPr>
          <a:xfrm>
            <a:off x="367925" y="1427700"/>
            <a:ext cx="3884425" cy="3738901"/>
          </a:xfrm>
          <a:prstGeom prst="rect">
            <a:avLst/>
          </a:prstGeom>
          <a:noFill/>
          <a:ln>
            <a:noFill/>
          </a:ln>
        </p:spPr>
      </p:pic>
      <p:sp>
        <p:nvSpPr>
          <p:cNvPr id="394" name="Google Shape;394;p17"/>
          <p:cNvSpPr/>
          <p:nvPr/>
        </p:nvSpPr>
        <p:spPr>
          <a:xfrm>
            <a:off x="4252350" y="1475175"/>
            <a:ext cx="1087200" cy="873900"/>
          </a:xfrm>
          <a:prstGeom prst="notchedRightArrow">
            <a:avLst>
              <a:gd fmla="val 50000" name="adj1"/>
              <a:gd fmla="val 50000" name="adj2"/>
            </a:avLst>
          </a:prstGeom>
          <a:solidFill>
            <a:srgbClr val="BD2A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4252350" y="3507300"/>
            <a:ext cx="639300" cy="532800"/>
          </a:xfrm>
          <a:prstGeom prst="rightArrow">
            <a:avLst>
              <a:gd fmla="val 50000" name="adj1"/>
              <a:gd fmla="val 50000" name="adj2"/>
            </a:avLst>
          </a:prstGeom>
          <a:solidFill>
            <a:srgbClr val="BD2A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4252350" y="2974500"/>
            <a:ext cx="639300" cy="532800"/>
          </a:xfrm>
          <a:prstGeom prst="rightArrow">
            <a:avLst>
              <a:gd fmla="val 50000" name="adj1"/>
              <a:gd fmla="val 50000" name="adj2"/>
            </a:avLst>
          </a:prstGeom>
          <a:solidFill>
            <a:srgbClr val="BD2A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4252350" y="4363875"/>
            <a:ext cx="639300" cy="532800"/>
          </a:xfrm>
          <a:prstGeom prst="rightArrow">
            <a:avLst>
              <a:gd fmla="val 50000" name="adj1"/>
              <a:gd fmla="val 50000" name="adj2"/>
            </a:avLst>
          </a:prstGeom>
          <a:solidFill>
            <a:srgbClr val="BD2A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txBox="1"/>
          <p:nvPr/>
        </p:nvSpPr>
        <p:spPr>
          <a:xfrm>
            <a:off x="5588050" y="1589475"/>
            <a:ext cx="2960400" cy="6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Nunito"/>
                <a:ea typeface="Nunito"/>
                <a:cs typeface="Nunito"/>
                <a:sym typeface="Nunito"/>
              </a:rPr>
              <a:t>Browser places packets together in a webpage</a:t>
            </a:r>
            <a:endParaRPr b="1" sz="1500">
              <a:solidFill>
                <a:schemeClr val="dk1"/>
              </a:solidFill>
              <a:latin typeface="Nunito"/>
              <a:ea typeface="Nunito"/>
              <a:cs typeface="Nunito"/>
              <a:sym typeface="Nunito"/>
            </a:endParaRPr>
          </a:p>
          <a:p>
            <a:pPr indent="0" lvl="0" marL="0" rtl="0" algn="l">
              <a:spcBef>
                <a:spcPts val="1600"/>
              </a:spcBef>
              <a:spcAft>
                <a:spcPts val="0"/>
              </a:spcAft>
              <a:buNone/>
            </a:pPr>
            <a:r>
              <a:t/>
            </a:r>
            <a:endParaRPr>
              <a:solidFill>
                <a:srgbClr val="C6DAEC"/>
              </a:solidFill>
              <a:latin typeface="Muli"/>
              <a:ea typeface="Muli"/>
              <a:cs typeface="Muli"/>
              <a:sym typeface="Muli"/>
            </a:endParaRPr>
          </a:p>
        </p:txBody>
      </p:sp>
      <p:sp>
        <p:nvSpPr>
          <p:cNvPr id="399" name="Google Shape;399;p17"/>
          <p:cNvSpPr txBox="1"/>
          <p:nvPr/>
        </p:nvSpPr>
        <p:spPr>
          <a:xfrm>
            <a:off x="5052375" y="3448850"/>
            <a:ext cx="2665200" cy="5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500">
                <a:solidFill>
                  <a:schemeClr val="dk1"/>
                </a:solidFill>
                <a:latin typeface="Nunito"/>
                <a:ea typeface="Nunito"/>
                <a:cs typeface="Nunito"/>
                <a:sym typeface="Nunito"/>
              </a:rPr>
              <a:t>Ip addresses send packets between devices</a:t>
            </a:r>
            <a:endParaRPr b="1" sz="1500">
              <a:solidFill>
                <a:schemeClr val="dk1"/>
              </a:solidFill>
              <a:latin typeface="Nunito"/>
              <a:ea typeface="Nunito"/>
              <a:cs typeface="Nunito"/>
              <a:sym typeface="Nunito"/>
            </a:endParaRPr>
          </a:p>
        </p:txBody>
      </p:sp>
      <p:sp>
        <p:nvSpPr>
          <p:cNvPr id="400" name="Google Shape;400;p17"/>
          <p:cNvSpPr txBox="1"/>
          <p:nvPr/>
        </p:nvSpPr>
        <p:spPr>
          <a:xfrm>
            <a:off x="5120550" y="4419525"/>
            <a:ext cx="1944900" cy="4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500">
                <a:solidFill>
                  <a:schemeClr val="dk1"/>
                </a:solidFill>
                <a:latin typeface="Nunito"/>
                <a:ea typeface="Nunito"/>
                <a:cs typeface="Nunito"/>
                <a:sym typeface="Nunito"/>
              </a:rPr>
              <a:t>Electrical signals</a:t>
            </a:r>
            <a:endParaRPr b="1">
              <a:solidFill>
                <a:schemeClr val="dk1"/>
              </a:solidFill>
              <a:latin typeface="Muli"/>
              <a:ea typeface="Muli"/>
              <a:cs typeface="Muli"/>
              <a:sym typeface="Muli"/>
            </a:endParaRPr>
          </a:p>
        </p:txBody>
      </p:sp>
      <p:sp>
        <p:nvSpPr>
          <p:cNvPr id="401" name="Google Shape;401;p17"/>
          <p:cNvSpPr txBox="1"/>
          <p:nvPr/>
        </p:nvSpPr>
        <p:spPr>
          <a:xfrm>
            <a:off x="5052375" y="2883375"/>
            <a:ext cx="2665200" cy="6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500">
                <a:solidFill>
                  <a:schemeClr val="dk1"/>
                </a:solidFill>
                <a:latin typeface="Nunito"/>
                <a:ea typeface="Nunito"/>
                <a:cs typeface="Nunito"/>
                <a:sym typeface="Nunito"/>
              </a:rPr>
              <a:t>Breaking down and transporting the packages</a:t>
            </a:r>
            <a:endParaRPr b="1">
              <a:latin typeface="Muli"/>
              <a:ea typeface="Muli"/>
              <a:cs typeface="Muli"/>
              <a:sym typeface="Muli"/>
            </a:endParaRPr>
          </a:p>
        </p:txBody>
      </p:sp>
      <p:sp>
        <p:nvSpPr>
          <p:cNvPr id="402" name="Google Shape;402;p17"/>
          <p:cNvSpPr/>
          <p:nvPr/>
        </p:nvSpPr>
        <p:spPr>
          <a:xfrm>
            <a:off x="4920975" y="3160500"/>
            <a:ext cx="131400" cy="16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4920975" y="3693300"/>
            <a:ext cx="131400" cy="16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4940388" y="4549875"/>
            <a:ext cx="131400" cy="16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5456650" y="1831725"/>
            <a:ext cx="131400" cy="16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txBox="1"/>
          <p:nvPr/>
        </p:nvSpPr>
        <p:spPr>
          <a:xfrm>
            <a:off x="4707550" y="4837425"/>
            <a:ext cx="33750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Helvetica Neue"/>
                <a:ea typeface="Helvetica Neue"/>
                <a:cs typeface="Helvetica Neue"/>
                <a:sym typeface="Helvetica Neue"/>
              </a:rPr>
              <a:t>Image from </a:t>
            </a:r>
            <a:r>
              <a:rPr lang="en" sz="900">
                <a:solidFill>
                  <a:srgbClr val="737373"/>
                </a:solidFill>
                <a:highlight>
                  <a:srgbClr val="FFFFFF"/>
                </a:highlight>
                <a:latin typeface="Helvetica Neue"/>
                <a:ea typeface="Helvetica Neue"/>
                <a:cs typeface="Helvetica Neue"/>
                <a:sym typeface="Helvetica Neue"/>
              </a:rPr>
              <a:t>Gorivero / Wikimedia Commons / </a:t>
            </a:r>
            <a:r>
              <a:rPr lang="en" sz="900">
                <a:solidFill>
                  <a:srgbClr val="242729"/>
                </a:solidFill>
                <a:highlight>
                  <a:srgbClr val="FFFFFF"/>
                </a:highlight>
                <a:uFill>
                  <a:noFill/>
                </a:uFill>
                <a:latin typeface="Helvetica Neue"/>
                <a:ea typeface="Helvetica Neue"/>
                <a:cs typeface="Helvetica Neue"/>
                <a:sym typeface="Helvetica Neue"/>
                <a:hlinkClick r:id="rId5">
                  <a:extLst>
                    <a:ext uri="{A12FA001-AC4F-418D-AE19-62706E023703}">
                      <ahyp:hlinkClr val="tx"/>
                    </a:ext>
                  </a:extLst>
                </a:hlinkClick>
              </a:rPr>
              <a:t>CC-BY-SA-3.0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8"/>
          <p:cNvSpPr txBox="1"/>
          <p:nvPr>
            <p:ph type="title"/>
          </p:nvPr>
        </p:nvSpPr>
        <p:spPr>
          <a:xfrm>
            <a:off x="1732700" y="636925"/>
            <a:ext cx="7315200" cy="8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UART Data </a:t>
            </a:r>
            <a:endParaRPr b="1">
              <a:solidFill>
                <a:schemeClr val="dk1"/>
              </a:solidFill>
            </a:endParaRPr>
          </a:p>
          <a:p>
            <a:pPr indent="0" lvl="0" marL="0" rtl="0" algn="l">
              <a:spcBef>
                <a:spcPts val="0"/>
              </a:spcBef>
              <a:spcAft>
                <a:spcPts val="0"/>
              </a:spcAft>
              <a:buNone/>
            </a:pPr>
            <a:r>
              <a:rPr b="1" lang="en" sz="1800">
                <a:solidFill>
                  <a:schemeClr val="dk1"/>
                </a:solidFill>
              </a:rPr>
              <a:t>(Universal Asynchronous Receiver-Transmitter)</a:t>
            </a:r>
            <a:endParaRPr b="1" sz="1800">
              <a:solidFill>
                <a:schemeClr val="dk1"/>
              </a:solidFill>
            </a:endParaRPr>
          </a:p>
          <a:p>
            <a:pPr indent="0" lvl="0" marL="0" rtl="0" algn="l">
              <a:spcBef>
                <a:spcPts val="0"/>
              </a:spcBef>
              <a:spcAft>
                <a:spcPts val="0"/>
              </a:spcAft>
              <a:buNone/>
            </a:pPr>
            <a:r>
              <a:t/>
            </a:r>
            <a:endParaRPr b="1">
              <a:solidFill>
                <a:schemeClr val="dk1"/>
              </a:solidFill>
            </a:endParaRPr>
          </a:p>
        </p:txBody>
      </p:sp>
      <p:sp>
        <p:nvSpPr>
          <p:cNvPr id="412" name="Google Shape;412;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Raspberry Pi - Wikipedia" id="413" name="Google Shape;413;p18"/>
          <p:cNvPicPr preferRelativeResize="0"/>
          <p:nvPr/>
        </p:nvPicPr>
        <p:blipFill rotWithShape="1">
          <a:blip r:embed="rId3">
            <a:alphaModFix/>
          </a:blip>
          <a:srcRect b="3966" l="2884" r="0" t="5273"/>
          <a:stretch/>
        </p:blipFill>
        <p:spPr>
          <a:xfrm>
            <a:off x="4718525" y="2194650"/>
            <a:ext cx="4329350" cy="2744550"/>
          </a:xfrm>
          <a:prstGeom prst="rect">
            <a:avLst/>
          </a:prstGeom>
          <a:noFill/>
          <a:ln>
            <a:noFill/>
          </a:ln>
        </p:spPr>
      </p:pic>
      <p:sp>
        <p:nvSpPr>
          <p:cNvPr id="414" name="Google Shape;414;p18"/>
          <p:cNvSpPr/>
          <p:nvPr/>
        </p:nvSpPr>
        <p:spPr>
          <a:xfrm>
            <a:off x="5512475" y="1666650"/>
            <a:ext cx="413400" cy="528000"/>
          </a:xfrm>
          <a:prstGeom prst="downArrow">
            <a:avLst>
              <a:gd fmla="val 50000" name="adj1"/>
              <a:gd fmla="val 50000" name="adj2"/>
            </a:avLst>
          </a:prstGeom>
          <a:solidFill>
            <a:srgbClr val="FF0000"/>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5024525" y="2194650"/>
            <a:ext cx="1389300" cy="183600"/>
          </a:xfrm>
          <a:prstGeom prst="frame">
            <a:avLst>
              <a:gd fmla="val 12500" name="adj1"/>
            </a:avLst>
          </a:prstGeom>
          <a:solidFill>
            <a:srgbClr val="FF0000"/>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txBox="1"/>
          <p:nvPr/>
        </p:nvSpPr>
        <p:spPr>
          <a:xfrm>
            <a:off x="664813" y="1666650"/>
            <a:ext cx="4111200" cy="327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3"/>
              </a:buClr>
              <a:buSzPts val="1600"/>
              <a:buFont typeface="Muli"/>
              <a:buChar char="◇"/>
            </a:pPr>
            <a:r>
              <a:rPr b="1" lang="en" sz="1600">
                <a:solidFill>
                  <a:schemeClr val="dk1"/>
                </a:solidFill>
                <a:latin typeface="Muli"/>
                <a:ea typeface="Muli"/>
                <a:cs typeface="Muli"/>
                <a:sym typeface="Muli"/>
              </a:rPr>
              <a:t>UART is communication between the chips on the board and an external device</a:t>
            </a:r>
            <a:endParaRPr b="1" sz="1600">
              <a:solidFill>
                <a:schemeClr val="dk1"/>
              </a:solidFill>
              <a:latin typeface="Muli"/>
              <a:ea typeface="Muli"/>
              <a:cs typeface="Muli"/>
              <a:sym typeface="Muli"/>
            </a:endParaRPr>
          </a:p>
          <a:p>
            <a:pPr indent="-323850" lvl="1" marL="914400" rtl="0" algn="l">
              <a:lnSpc>
                <a:spcPct val="115000"/>
              </a:lnSpc>
              <a:spcBef>
                <a:spcPts val="0"/>
              </a:spcBef>
              <a:spcAft>
                <a:spcPts val="0"/>
              </a:spcAft>
              <a:buClr>
                <a:schemeClr val="accent2"/>
              </a:buClr>
              <a:buSzPts val="1500"/>
              <a:buFont typeface="Muli"/>
              <a:buChar char="￭"/>
            </a:pPr>
            <a:r>
              <a:rPr b="1" lang="en" sz="1500">
                <a:solidFill>
                  <a:schemeClr val="dk1"/>
                </a:solidFill>
                <a:latin typeface="Muli"/>
                <a:ea typeface="Muli"/>
                <a:cs typeface="Muli"/>
                <a:sym typeface="Muli"/>
              </a:rPr>
              <a:t>Using a controlled board such as a raspberry pi communications can be interrupted</a:t>
            </a:r>
            <a:endParaRPr b="1" sz="1500">
              <a:solidFill>
                <a:schemeClr val="dk1"/>
              </a:solidFill>
              <a:latin typeface="Muli"/>
              <a:ea typeface="Muli"/>
              <a:cs typeface="Muli"/>
              <a:sym typeface="Muli"/>
            </a:endParaRPr>
          </a:p>
          <a:p>
            <a:pPr indent="-317500" lvl="0" marL="457200" rtl="0" algn="l">
              <a:lnSpc>
                <a:spcPct val="115000"/>
              </a:lnSpc>
              <a:spcBef>
                <a:spcPts val="0"/>
              </a:spcBef>
              <a:spcAft>
                <a:spcPts val="0"/>
              </a:spcAft>
              <a:buClr>
                <a:schemeClr val="accent3"/>
              </a:buClr>
              <a:buSzPts val="1400"/>
              <a:buFont typeface="Muli"/>
              <a:buChar char="◇"/>
            </a:pPr>
            <a:r>
              <a:rPr b="1" lang="en">
                <a:solidFill>
                  <a:schemeClr val="dk1"/>
                </a:solidFill>
                <a:latin typeface="Muli"/>
                <a:ea typeface="Muli"/>
                <a:cs typeface="Muli"/>
                <a:sym typeface="Muli"/>
              </a:rPr>
              <a:t>4</a:t>
            </a:r>
            <a:r>
              <a:rPr b="1" lang="en">
                <a:solidFill>
                  <a:schemeClr val="dk1"/>
                </a:solidFill>
                <a:latin typeface="Muli"/>
                <a:ea typeface="Muli"/>
                <a:cs typeface="Muli"/>
                <a:sym typeface="Muli"/>
              </a:rPr>
              <a:t> Base UART pins</a:t>
            </a:r>
            <a:endParaRPr b="1">
              <a:solidFill>
                <a:schemeClr val="dk1"/>
              </a:solidFill>
              <a:latin typeface="Muli"/>
              <a:ea typeface="Muli"/>
              <a:cs typeface="Muli"/>
              <a:sym typeface="Muli"/>
            </a:endParaRPr>
          </a:p>
          <a:p>
            <a:pPr indent="-298450" lvl="1" marL="914400" rtl="0" algn="l">
              <a:lnSpc>
                <a:spcPct val="115000"/>
              </a:lnSpc>
              <a:spcBef>
                <a:spcPts val="0"/>
              </a:spcBef>
              <a:spcAft>
                <a:spcPts val="0"/>
              </a:spcAft>
              <a:buClr>
                <a:schemeClr val="accent2"/>
              </a:buClr>
              <a:buSzPts val="1100"/>
              <a:buFont typeface="Muli"/>
              <a:buChar char="￭"/>
            </a:pPr>
            <a:r>
              <a:rPr b="1" lang="en" sz="1100">
                <a:solidFill>
                  <a:schemeClr val="dk1"/>
                </a:solidFill>
                <a:latin typeface="Muli"/>
                <a:ea typeface="Muli"/>
                <a:cs typeface="Muli"/>
                <a:sym typeface="Muli"/>
              </a:rPr>
              <a:t>Gnd (ground connection)</a:t>
            </a:r>
            <a:endParaRPr b="1" sz="1100">
              <a:solidFill>
                <a:schemeClr val="dk1"/>
              </a:solidFill>
              <a:latin typeface="Muli"/>
              <a:ea typeface="Muli"/>
              <a:cs typeface="Muli"/>
              <a:sym typeface="Muli"/>
            </a:endParaRPr>
          </a:p>
          <a:p>
            <a:pPr indent="-298450" lvl="1" marL="914400" rtl="0" algn="l">
              <a:lnSpc>
                <a:spcPct val="115000"/>
              </a:lnSpc>
              <a:spcBef>
                <a:spcPts val="0"/>
              </a:spcBef>
              <a:spcAft>
                <a:spcPts val="0"/>
              </a:spcAft>
              <a:buClr>
                <a:schemeClr val="accent2"/>
              </a:buClr>
              <a:buSzPts val="1100"/>
              <a:buFont typeface="Muli"/>
              <a:buChar char="￭"/>
            </a:pPr>
            <a:r>
              <a:rPr b="1" lang="en" sz="1100">
                <a:solidFill>
                  <a:schemeClr val="dk1"/>
                </a:solidFill>
                <a:latin typeface="Muli"/>
                <a:ea typeface="Muli"/>
                <a:cs typeface="Muli"/>
                <a:sym typeface="Muli"/>
              </a:rPr>
              <a:t>Data output: receive (RX)</a:t>
            </a:r>
            <a:endParaRPr b="1" sz="1100">
              <a:solidFill>
                <a:schemeClr val="dk1"/>
              </a:solidFill>
              <a:latin typeface="Muli"/>
              <a:ea typeface="Muli"/>
              <a:cs typeface="Muli"/>
              <a:sym typeface="Muli"/>
            </a:endParaRPr>
          </a:p>
          <a:p>
            <a:pPr indent="-298450" lvl="1" marL="914400" rtl="0" algn="l">
              <a:lnSpc>
                <a:spcPct val="115000"/>
              </a:lnSpc>
              <a:spcBef>
                <a:spcPts val="0"/>
              </a:spcBef>
              <a:spcAft>
                <a:spcPts val="0"/>
              </a:spcAft>
              <a:buClr>
                <a:schemeClr val="accent2"/>
              </a:buClr>
              <a:buSzPts val="1100"/>
              <a:buFont typeface="Muli"/>
              <a:buChar char="￭"/>
            </a:pPr>
            <a:r>
              <a:rPr b="1" lang="en" sz="1100">
                <a:solidFill>
                  <a:schemeClr val="dk1"/>
                </a:solidFill>
                <a:latin typeface="Muli"/>
                <a:ea typeface="Muli"/>
                <a:cs typeface="Muli"/>
                <a:sym typeface="Muli"/>
              </a:rPr>
              <a:t>Data input: transmit (TX)</a:t>
            </a:r>
            <a:endParaRPr b="1" sz="1100">
              <a:solidFill>
                <a:schemeClr val="dk1"/>
              </a:solidFill>
              <a:latin typeface="Muli"/>
              <a:ea typeface="Muli"/>
              <a:cs typeface="Muli"/>
              <a:sym typeface="Muli"/>
            </a:endParaRPr>
          </a:p>
          <a:p>
            <a:pPr indent="-298450" lvl="1" marL="914400" rtl="0" algn="l">
              <a:lnSpc>
                <a:spcPct val="115000"/>
              </a:lnSpc>
              <a:spcBef>
                <a:spcPts val="0"/>
              </a:spcBef>
              <a:spcAft>
                <a:spcPts val="0"/>
              </a:spcAft>
              <a:buClr>
                <a:schemeClr val="accent2"/>
              </a:buClr>
              <a:buSzPts val="1100"/>
              <a:buFont typeface="Muli"/>
              <a:buChar char="￭"/>
            </a:pPr>
            <a:r>
              <a:rPr b="1" lang="en" sz="1100">
                <a:solidFill>
                  <a:schemeClr val="dk1"/>
                </a:solidFill>
                <a:latin typeface="Muli"/>
                <a:ea typeface="Muli"/>
                <a:cs typeface="Muli"/>
                <a:sym typeface="Muli"/>
              </a:rPr>
              <a:t>Voltage (vcc)</a:t>
            </a:r>
            <a:endParaRPr b="1" sz="1100">
              <a:solidFill>
                <a:schemeClr val="dk1"/>
              </a:solidFill>
              <a:latin typeface="Muli"/>
              <a:ea typeface="Muli"/>
              <a:cs typeface="Muli"/>
              <a:sym typeface="Muli"/>
            </a:endParaRPr>
          </a:p>
          <a:p>
            <a:pPr indent="-330200" lvl="0" marL="457200" rtl="0" algn="l">
              <a:lnSpc>
                <a:spcPct val="115000"/>
              </a:lnSpc>
              <a:spcBef>
                <a:spcPts val="0"/>
              </a:spcBef>
              <a:spcAft>
                <a:spcPts val="0"/>
              </a:spcAft>
              <a:buClr>
                <a:schemeClr val="accent3"/>
              </a:buClr>
              <a:buSzPts val="1600"/>
              <a:buFont typeface="Muli"/>
              <a:buChar char="◇"/>
            </a:pPr>
            <a:r>
              <a:rPr b="1" lang="en" sz="1600">
                <a:solidFill>
                  <a:schemeClr val="dk1"/>
                </a:solidFill>
                <a:latin typeface="Muli"/>
                <a:ea typeface="Muli"/>
                <a:cs typeface="Muli"/>
                <a:sym typeface="Muli"/>
              </a:rPr>
              <a:t>UART communication can be exploited to control a IoT device</a:t>
            </a:r>
            <a:endParaRPr b="1" sz="1600">
              <a:solidFill>
                <a:schemeClr val="dk1"/>
              </a:solidFill>
              <a:latin typeface="Muli"/>
              <a:ea typeface="Muli"/>
              <a:cs typeface="Muli"/>
              <a:sym typeface="Muli"/>
            </a:endParaRPr>
          </a:p>
        </p:txBody>
      </p:sp>
      <p:sp>
        <p:nvSpPr>
          <p:cNvPr id="417" name="Google Shape;417;p18"/>
          <p:cNvSpPr txBox="1"/>
          <p:nvPr/>
        </p:nvSpPr>
        <p:spPr>
          <a:xfrm>
            <a:off x="4531175" y="4872675"/>
            <a:ext cx="4612800" cy="1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Image retrieved from </a:t>
            </a:r>
            <a:r>
              <a:rPr lang="en" sz="1100" u="sng">
                <a:solidFill>
                  <a:schemeClr val="hlink"/>
                </a:solidFill>
                <a:highlight>
                  <a:srgbClr val="FFFFFF"/>
                </a:highlight>
                <a:hlinkClick r:id="rId4"/>
              </a:rPr>
              <a:t>https://www.quinaptis.com/2019/03/raspberrypi/</a:t>
            </a:r>
            <a:endParaRPr>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9"/>
          <p:cNvSpPr txBox="1"/>
          <p:nvPr>
            <p:ph type="title"/>
          </p:nvPr>
        </p:nvSpPr>
        <p:spPr>
          <a:xfrm>
            <a:off x="1744850" y="710725"/>
            <a:ext cx="6912300" cy="8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JTAG</a:t>
            </a:r>
            <a:r>
              <a:rPr b="1" lang="en">
                <a:solidFill>
                  <a:schemeClr val="dk1"/>
                </a:solidFill>
              </a:rPr>
              <a:t>  </a:t>
            </a:r>
            <a:endParaRPr b="1">
              <a:solidFill>
                <a:schemeClr val="dk1"/>
              </a:solidFill>
            </a:endParaRPr>
          </a:p>
        </p:txBody>
      </p:sp>
      <p:sp>
        <p:nvSpPr>
          <p:cNvPr id="423" name="Google Shape;423;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descr="Raspberry Pi - Wikipedia" id="424" name="Google Shape;424;p19"/>
          <p:cNvPicPr preferRelativeResize="0"/>
          <p:nvPr/>
        </p:nvPicPr>
        <p:blipFill rotWithShape="1">
          <a:blip r:embed="rId3">
            <a:alphaModFix/>
          </a:blip>
          <a:srcRect b="5483" l="3883" r="0" t="5071"/>
          <a:stretch/>
        </p:blipFill>
        <p:spPr>
          <a:xfrm>
            <a:off x="4619100" y="1908414"/>
            <a:ext cx="4425450" cy="2793722"/>
          </a:xfrm>
          <a:prstGeom prst="rect">
            <a:avLst/>
          </a:prstGeom>
          <a:noFill/>
          <a:ln>
            <a:noFill/>
          </a:ln>
        </p:spPr>
      </p:pic>
      <p:sp>
        <p:nvSpPr>
          <p:cNvPr id="425" name="Google Shape;425;p19"/>
          <p:cNvSpPr/>
          <p:nvPr/>
        </p:nvSpPr>
        <p:spPr>
          <a:xfrm>
            <a:off x="7395675" y="2652300"/>
            <a:ext cx="172200" cy="333000"/>
          </a:xfrm>
          <a:prstGeom prst="frame">
            <a:avLst>
              <a:gd fmla="val 12500" name="adj1"/>
            </a:avLst>
          </a:prstGeom>
          <a:solidFill>
            <a:srgbClr val="FF0000"/>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7567875" y="2680950"/>
            <a:ext cx="493800" cy="275700"/>
          </a:xfrm>
          <a:prstGeom prst="leftArrow">
            <a:avLst>
              <a:gd fmla="val 50000" name="adj1"/>
              <a:gd fmla="val 50000" name="adj2"/>
            </a:avLst>
          </a:prstGeom>
          <a:solidFill>
            <a:srgbClr val="FF0000"/>
          </a:solidFill>
          <a:ln cap="flat" cmpd="sng" w="9525">
            <a:solidFill>
              <a:srgbClr val="424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txBox="1"/>
          <p:nvPr/>
        </p:nvSpPr>
        <p:spPr>
          <a:xfrm>
            <a:off x="4886775" y="528775"/>
            <a:ext cx="4157700" cy="10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u="sng">
                <a:solidFill>
                  <a:schemeClr val="dk1"/>
                </a:solidFill>
                <a:latin typeface="Nunito"/>
                <a:ea typeface="Nunito"/>
                <a:cs typeface="Nunito"/>
                <a:sym typeface="Nunito"/>
              </a:rPr>
              <a:t>JTAG</a:t>
            </a:r>
            <a:r>
              <a:rPr b="1" lang="en" sz="1800">
                <a:solidFill>
                  <a:schemeClr val="dk1"/>
                </a:solidFill>
                <a:latin typeface="Nunito"/>
                <a:ea typeface="Nunito"/>
                <a:cs typeface="Nunito"/>
                <a:sym typeface="Nunito"/>
              </a:rPr>
              <a:t> was named after the </a:t>
            </a:r>
            <a:r>
              <a:rPr b="1" lang="en" sz="1800">
                <a:solidFill>
                  <a:schemeClr val="dk1"/>
                </a:solidFill>
                <a:latin typeface="Nunito"/>
                <a:ea typeface="Nunito"/>
                <a:cs typeface="Nunito"/>
                <a:sym typeface="Nunito"/>
              </a:rPr>
              <a:t>Joint Test Action Group</a:t>
            </a:r>
            <a:r>
              <a:rPr b="1" lang="en" sz="1800">
                <a:solidFill>
                  <a:schemeClr val="dk1"/>
                </a:solidFill>
                <a:latin typeface="Nunito"/>
                <a:ea typeface="Nunito"/>
                <a:cs typeface="Nunito"/>
                <a:sym typeface="Nunito"/>
              </a:rPr>
              <a:t> developed to debug chips</a:t>
            </a:r>
            <a:endParaRPr b="1" sz="1800">
              <a:solidFill>
                <a:schemeClr val="dk1"/>
              </a:solidFill>
              <a:latin typeface="Nunito"/>
              <a:ea typeface="Nunito"/>
              <a:cs typeface="Nunito"/>
              <a:sym typeface="Nunito"/>
            </a:endParaRPr>
          </a:p>
        </p:txBody>
      </p:sp>
      <p:sp>
        <p:nvSpPr>
          <p:cNvPr id="428" name="Google Shape;428;p19"/>
          <p:cNvSpPr txBox="1"/>
          <p:nvPr/>
        </p:nvSpPr>
        <p:spPr>
          <a:xfrm>
            <a:off x="607225" y="1697875"/>
            <a:ext cx="3966900" cy="3214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chemeClr val="accent2"/>
              </a:buClr>
              <a:buSzPts val="2200"/>
              <a:buFont typeface="Muli"/>
              <a:buChar char="◇"/>
            </a:pPr>
            <a:r>
              <a:rPr b="1" lang="en" sz="2200">
                <a:solidFill>
                  <a:schemeClr val="dk1"/>
                </a:solidFill>
                <a:latin typeface="Muli"/>
                <a:ea typeface="Muli"/>
                <a:cs typeface="Muli"/>
                <a:sym typeface="Muli"/>
              </a:rPr>
              <a:t>S</a:t>
            </a:r>
            <a:r>
              <a:rPr b="1" lang="en" sz="2200">
                <a:solidFill>
                  <a:schemeClr val="dk1"/>
                </a:solidFill>
                <a:latin typeface="Muli"/>
                <a:ea typeface="Muli"/>
                <a:cs typeface="Muli"/>
                <a:sym typeface="Muli"/>
              </a:rPr>
              <a:t>imilar to UART data</a:t>
            </a:r>
            <a:r>
              <a:rPr b="1" lang="en" sz="2200">
                <a:solidFill>
                  <a:schemeClr val="dk1"/>
                </a:solidFill>
                <a:latin typeface="Muli"/>
                <a:ea typeface="Muli"/>
                <a:cs typeface="Muli"/>
                <a:sym typeface="Muli"/>
              </a:rPr>
              <a:t>, JTAG data can be used to exploit an IoT device</a:t>
            </a:r>
            <a:endParaRPr b="1" sz="2200">
              <a:solidFill>
                <a:schemeClr val="dk1"/>
              </a:solidFill>
              <a:latin typeface="Muli"/>
              <a:ea typeface="Muli"/>
              <a:cs typeface="Muli"/>
              <a:sym typeface="Muli"/>
            </a:endParaRPr>
          </a:p>
          <a:p>
            <a:pPr indent="0" lvl="0" marL="457200" rtl="0" algn="l">
              <a:lnSpc>
                <a:spcPct val="115000"/>
              </a:lnSpc>
              <a:spcBef>
                <a:spcPts val="600"/>
              </a:spcBef>
              <a:spcAft>
                <a:spcPts val="0"/>
              </a:spcAft>
              <a:buNone/>
            </a:pPr>
            <a:r>
              <a:t/>
            </a:r>
            <a:endParaRPr b="1" sz="2200">
              <a:solidFill>
                <a:schemeClr val="dk1"/>
              </a:solidFill>
              <a:latin typeface="Muli"/>
              <a:ea typeface="Muli"/>
              <a:cs typeface="Muli"/>
              <a:sym typeface="Muli"/>
            </a:endParaRPr>
          </a:p>
          <a:p>
            <a:pPr indent="-368300" lvl="0" marL="457200" rtl="0" algn="l">
              <a:lnSpc>
                <a:spcPct val="115000"/>
              </a:lnSpc>
              <a:spcBef>
                <a:spcPts val="600"/>
              </a:spcBef>
              <a:spcAft>
                <a:spcPts val="0"/>
              </a:spcAft>
              <a:buClr>
                <a:schemeClr val="accent2"/>
              </a:buClr>
              <a:buSzPts val="2200"/>
              <a:buFont typeface="Muli"/>
              <a:buChar char="◇"/>
            </a:pPr>
            <a:r>
              <a:rPr b="1" lang="en" sz="2200">
                <a:solidFill>
                  <a:schemeClr val="dk1"/>
                </a:solidFill>
                <a:latin typeface="Muli"/>
                <a:ea typeface="Muli"/>
                <a:cs typeface="Muli"/>
                <a:sym typeface="Muli"/>
              </a:rPr>
              <a:t>TAP (Test Access Port) is the name given to the JTAG interfaces.</a:t>
            </a:r>
            <a:endParaRPr b="1" sz="2000">
              <a:solidFill>
                <a:schemeClr val="dk1"/>
              </a:solidFill>
              <a:latin typeface="Muli"/>
              <a:ea typeface="Muli"/>
              <a:cs typeface="Muli"/>
              <a:sym typeface="Muli"/>
            </a:endParaRPr>
          </a:p>
        </p:txBody>
      </p:sp>
      <p:sp>
        <p:nvSpPr>
          <p:cNvPr id="429" name="Google Shape;429;p19"/>
          <p:cNvSpPr txBox="1"/>
          <p:nvPr/>
        </p:nvSpPr>
        <p:spPr>
          <a:xfrm>
            <a:off x="4619100" y="4702125"/>
            <a:ext cx="47148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Image retrieved from </a:t>
            </a:r>
            <a:r>
              <a:rPr lang="en" sz="1100" u="sng">
                <a:solidFill>
                  <a:schemeClr val="hlink"/>
                </a:solidFill>
                <a:highlight>
                  <a:srgbClr val="FFFFFF"/>
                </a:highlight>
                <a:hlinkClick r:id="rId4"/>
              </a:rPr>
              <a:t>https://www.quinaptis.com/2019/03/raspberrypi/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