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 rtlCol="0"/>
        <a:lstStyle/>
        <a:p>
          <a:pPr rtl="0"/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84FC831-2BA2-4B86-9174-D0199868C4F3}" type="presOf" srcId="{3F442EA2-39BA-4C9A-AD59-755D4917D532}" destId="{E6A445EE-D086-4B01-B491-D67950A5A065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054005-7EF6-46FD-A6E2-E60FDFCCD489}" type="datetime1">
              <a:rPr lang="tr-TR" smtClean="0">
                <a:latin typeface="Calibri" panose="020F0502020204030204" pitchFamily="34" charset="0"/>
              </a:rPr>
              <a:t>29.06.2021</a:t>
            </a:fld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tr-TR" smtClean="0">
                <a:latin typeface="Calibri" panose="020F0502020204030204" pitchFamily="34" charset="0"/>
              </a:rPr>
              <a:t>‹#›</a:t>
            </a:fld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73D3BAB-30FA-48F6-ACA8-721226D163BA}" type="datetime1">
              <a:rPr lang="tr-TR" noProof="0" smtClean="0"/>
              <a:t>29.06.2021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275029A-2D1E-47A5-9598-4A9AC47B3AC1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04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tr-TR" smtClean="0"/>
              <a:pPr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61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tr-TR" smtClean="0"/>
              <a:pPr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838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tr-TR" smtClean="0"/>
              <a:pPr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606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tr-TR" smtClean="0"/>
              <a:pPr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978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028-C793-440C-BF75-FD99B280D0BB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2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6BAD-F244-4C2D-8D6C-A9CD0EC3EC36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89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AA71-A1A6-4CF4-8ED8-D2C69995F97B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451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4618-4B20-4614-9CE3-9C2684002B2E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749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A517-8C3B-497E-B4C8-80BA18A285D4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0D38-351A-4058-A3E1-48D490309BEF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373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836D-036A-4B5C-A163-02639F57EAC1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595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658-1166-4486-8EC2-EFE8A75C8DA2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305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3E31-38A5-4A05-AD33-639668FBA39B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50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C18E54-EA58-4284-973A-921E9722A5FC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78508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8E54-EA58-4284-973A-921E9722A5FC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3142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C18E54-EA58-4284-973A-921E9722A5FC}" type="datetime1">
              <a:rPr lang="tr-TR" smtClean="0"/>
              <a:t>29.06.2021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D6987-FB6D-4DB8-81B8-AD0F35E3BB5F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28674" y="3496627"/>
            <a:ext cx="10596563" cy="955548"/>
          </a:xfrm>
        </p:spPr>
        <p:txBody>
          <a:bodyPr rtlCol="0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b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Capstone</a:t>
            </a:r>
            <a:r>
              <a:rPr lang="tr-TR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 - </a:t>
            </a:r>
            <a:r>
              <a:rPr lang="tr-TR" sz="2800" b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Battle of </a:t>
            </a:r>
            <a:r>
              <a:rPr lang="tr-TR" sz="2800" b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br>
              <a:rPr lang="tr-TR" sz="2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2800" b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tr-TR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800" b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tr-TR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Capstone</a:t>
            </a:r>
            <a:r>
              <a:rPr lang="tr-TR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IBM/</a:t>
            </a:r>
            <a:r>
              <a:rPr lang="tr-TR" sz="2800" b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Coursera</a:t>
            </a:r>
            <a:endParaRPr lang="tr-TR" sz="2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97756" y="4669931"/>
            <a:ext cx="10058400" cy="1402255"/>
          </a:xfrm>
        </p:spPr>
        <p:txBody>
          <a:bodyPr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800" b="1" i="1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Openıng</a:t>
            </a:r>
            <a:r>
              <a:rPr lang="tr-TR" sz="1800" b="1" i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b="1" i="1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Japanese</a:t>
            </a:r>
            <a:r>
              <a:rPr lang="tr-TR" sz="1800" b="1" i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i="1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</a:t>
            </a:r>
            <a:r>
              <a:rPr lang="tr-TR" sz="1800" b="1" i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i="1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ın</a:t>
            </a:r>
            <a:r>
              <a:rPr lang="tr-TR" sz="1800" b="1" i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York </a:t>
            </a:r>
            <a:r>
              <a:rPr lang="tr-TR" sz="1800" b="1" i="1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Cıty</a:t>
            </a:r>
            <a:endParaRPr lang="tr-TR" sz="1800" b="1" dirty="0">
              <a:solidFill>
                <a:schemeClr val="tx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4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Abdurrahman Öztürk</a:t>
            </a:r>
          </a:p>
          <a:p>
            <a:pPr algn="ctr"/>
            <a:r>
              <a:rPr lang="tr-TR" sz="1400" b="1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June</a:t>
            </a:r>
            <a:r>
              <a:rPr lang="tr-TR" sz="14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 29, 2021</a:t>
            </a:r>
            <a:endParaRPr lang="tr-TR" sz="14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Resim 3" descr="Amazon.com: Aerial View Manhattan - New York City Photo Souvenir  Refrigerator Magnet - NYC Fridge Magnet: Kitchen &amp;amp; Dining">
            <a:extLst>
              <a:ext uri="{FF2B5EF4-FFF2-40B4-BE49-F238E27FC236}">
                <a16:creationId xmlns:a16="http://schemas.microsoft.com/office/drawing/2014/main" id="{BBBCBD86-8F46-4A02-B0FC-FECBBA11F3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2" y="146685"/>
            <a:ext cx="4810125" cy="3449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097280" y="271463"/>
            <a:ext cx="10058400" cy="1943100"/>
          </a:xfrm>
        </p:spPr>
        <p:txBody>
          <a:bodyPr rtlCol="0">
            <a:normAutofit/>
          </a:bodyPr>
          <a:lstStyle/>
          <a:p>
            <a:r>
              <a:rPr lang="tr-TR" sz="4000" b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tr-TR" sz="40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Business Problem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algn="just" rtl="0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objective of this Capstone project is to analyze and select the best locations in the city of New York to open a new Japanese restaurant. Using Data Science methodology and instruments such as Data Analysis and Visualization, this project aims to provide solutions to answer the business question: Where in the city of New York, should the investor open a Japanese Restaurant?</a:t>
            </a:r>
            <a:endParaRPr lang="tr-T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title="Grafikli Başlık ve İçerik Düzeni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b="1" kern="1800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</a:t>
            </a:r>
            <a:r>
              <a:rPr lang="tr-TR" sz="4000" b="1" kern="180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Section</a:t>
            </a:r>
            <a:endParaRPr lang="tr-TR" sz="8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5523D9B-8799-416E-AEA5-71B6B353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tr-TR" sz="9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tr-TR" sz="9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</a:t>
            </a:r>
            <a:r>
              <a:rPr lang="tr-TR" sz="9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required</a:t>
            </a:r>
            <a:endParaRPr lang="tr-TR" sz="9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96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9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List of borough and neighborhoods of New York</a:t>
            </a:r>
          </a:p>
          <a:p>
            <a:r>
              <a:rPr lang="en-US" sz="96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9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Latitude and longitude coordinates of those neighborhoods</a:t>
            </a:r>
          </a:p>
          <a:p>
            <a:r>
              <a:rPr lang="en-US" sz="96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9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Venue data, particularly data related to restaurants</a:t>
            </a:r>
          </a:p>
          <a:p>
            <a:endParaRPr lang="tr-TR" sz="9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tr-TR" sz="9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tr-TR" sz="9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Sources</a:t>
            </a:r>
            <a:r>
              <a:rPr lang="tr-TR" sz="9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of data</a:t>
            </a:r>
            <a:endParaRPr lang="tr-TR" sz="9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96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9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Open source dataset of New York: https://cocl.us/new_york_dataset</a:t>
            </a:r>
          </a:p>
          <a:p>
            <a:r>
              <a:rPr lang="en-US" sz="96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9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Geocoder package for latitude and longitude coordinates</a:t>
            </a:r>
          </a:p>
          <a:p>
            <a:r>
              <a:rPr lang="tr-TR" sz="96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tr-TR" sz="9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Foursquare</a:t>
            </a:r>
            <a:r>
              <a:rPr lang="tr-TR" sz="9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API </a:t>
            </a:r>
            <a:r>
              <a:rPr lang="tr-TR" sz="9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tr-TR" sz="9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9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venue</a:t>
            </a:r>
            <a:r>
              <a:rPr lang="tr-TR" sz="9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data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b="1" i="0" u="none" strike="noStrike" baseline="0" dirty="0" err="1">
                <a:solidFill>
                  <a:schemeClr val="accent2"/>
                </a:solidFill>
                <a:latin typeface="Calibri" panose="020F0502020204030204" pitchFamily="34" charset="0"/>
              </a:rPr>
              <a:t>Methodology</a:t>
            </a:r>
            <a:endParaRPr lang="tr-TR" sz="40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3F2B554-3C86-4281-AEE1-C467C19C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720" y="1888597"/>
            <a:ext cx="10012680" cy="4023360"/>
          </a:xfrm>
        </p:spPr>
        <p:txBody>
          <a:bodyPr>
            <a:normAutofit/>
          </a:bodyPr>
          <a:lstStyle/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Collect the data fromhttps://cocl.us/new_york_dataset.Cleaneand process the data into a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Using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FourSquare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locate all venues and then filter by Japanese restaurants. Ratings, tips, and likes by users will be counted and added to the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Sort the data based on rankings.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Visually assess the data be will be using graphing from Python libraries.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b="1" i="0" u="none" strike="noStrike" baseline="0" dirty="0" err="1">
                <a:solidFill>
                  <a:schemeClr val="accent2"/>
                </a:solidFill>
                <a:latin typeface="Calibri" panose="020F0502020204030204" pitchFamily="34" charset="0"/>
              </a:rPr>
              <a:t>Results</a:t>
            </a:r>
            <a:endParaRPr lang="tr-TR" sz="40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İçerik Yer Tutucusu 9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Manhattan has the highest number of Japanese restaurants comparing to the other boroughs.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Manhattan has the highest average rating for Japanese Restaurants. 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Two neighborhoods with the highest average rating for Japanese Restaurants are </a:t>
            </a:r>
            <a:r>
              <a:rPr lang="tr-T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East </a:t>
            </a:r>
            <a:r>
              <a:rPr lang="tr-TR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Village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tr-TR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Hunters</a:t>
            </a:r>
            <a:r>
              <a:rPr lang="tr-TR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Point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rtl="0"/>
            <a:endParaRPr lang="tr-TR" dirty="0">
              <a:latin typeface="Century Gothic" panose="020B0502020202020204" pitchFamily="34" charset="0"/>
            </a:endParaRPr>
          </a:p>
        </p:txBody>
      </p:sp>
      <p:graphicFrame>
        <p:nvGraphicFramePr>
          <p:cNvPr id="9" name="İçerik Yer Tutucusu 8" descr="Birbirinin altına yerleştirilmiş 3 grubu ve her grubun altında bulunan madde işaretlerini gösteren Dikey Kutu Listesi diyagramı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2849118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7BE5262A-762D-4AFD-A1C6-6354B8ABD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275" y="1985963"/>
            <a:ext cx="5615625" cy="35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82E448-C03D-4E81-B88E-291BB14A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i="0" u="none" strike="noStrike" baseline="0" dirty="0" err="1">
                <a:solidFill>
                  <a:schemeClr val="accent2"/>
                </a:solidFill>
                <a:latin typeface="Calibri" panose="020F0502020204030204" pitchFamily="34" charset="0"/>
              </a:rPr>
              <a:t>Discussion</a:t>
            </a:r>
            <a:endParaRPr lang="tr-TR" sz="40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F6FA1-1C05-4D13-87E9-0F243D3EC7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Based on the results of our analysis, Manhattan and Brooklyn are the best locations for Japanese cuisine in NYC. </a:t>
            </a: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Brooklyn is a more promising place to open a new Japanese restaurant.</a:t>
            </a: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Neighborhoods Cobble Hill or in North Side are the best place in Brooklyn to open a new Japanese restaurant.</a:t>
            </a:r>
          </a:p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DEADC5F-837F-4D00-AA5D-451D3ACC06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6797" y="2014538"/>
            <a:ext cx="5573253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7B7A5-A296-4208-8A4C-C6B6FB72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i="0" u="none" strike="noStrike" baseline="0" dirty="0" err="1">
                <a:solidFill>
                  <a:schemeClr val="accent2"/>
                </a:solidFill>
                <a:latin typeface="Calibri" panose="020F0502020204030204" pitchFamily="34" charset="0"/>
              </a:rPr>
              <a:t>Conclusion</a:t>
            </a:r>
            <a:endParaRPr lang="tr-TR" sz="40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7A3D8D-B50D-4E17-B473-A7F1C081E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Answer to business question: Where in the city of New York, should the investor open a Japanese Restaurant?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Best rated Japanese Restaurant in NYC is OOTOYA Restaurant in Manhattan.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findings of this project may be used in real life to better understand the advantages and disadvantages of different New York neighborhoods/boroughs in terms of opening a Japanese restaurant.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8109249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429</Words>
  <Application>Microsoft Office PowerPoint</Application>
  <PresentationFormat>Geniş ekran</PresentationFormat>
  <Paragraphs>43</Paragraphs>
  <Slides>7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Century Gothic</vt:lpstr>
      <vt:lpstr>Wingdings</vt:lpstr>
      <vt:lpstr>Geçmişe bakış</vt:lpstr>
      <vt:lpstr>Capstone Project - The Battle of the Neighborhoods Applied Data Science Capstone by IBM/Coursera</vt:lpstr>
      <vt:lpstr>Introduction: Business Problem </vt:lpstr>
      <vt:lpstr>Data Section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the Neighborhoods Applied Data Science Capstone by IBM/Coursera</dc:title>
  <dc:creator>A. Hoca Ozturk</dc:creator>
  <cp:lastModifiedBy>A. Hoca Ozturk</cp:lastModifiedBy>
  <cp:revision>5</cp:revision>
  <dcterms:created xsi:type="dcterms:W3CDTF">2021-06-29T19:53:18Z</dcterms:created>
  <dcterms:modified xsi:type="dcterms:W3CDTF">2021-06-29T20:39:17Z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