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59" r:id="rId7"/>
    <p:sldId id="260" r:id="rId8"/>
    <p:sldId id="262" r:id="rId9"/>
    <p:sldId id="263" r:id="rId10"/>
    <p:sldId id="265" r:id="rId11"/>
    <p:sldId id="270" r:id="rId12"/>
    <p:sldId id="271" r:id="rId13"/>
    <p:sldId id="27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2C9092-191D-4EBA-A07B-16955F76D443}">
          <p14:sldIdLst>
            <p14:sldId id="256"/>
            <p14:sldId id="266"/>
            <p14:sldId id="267"/>
          </p14:sldIdLst>
        </p14:section>
        <p14:section name="Untitled Section" id="{8AE805F0-528F-43BD-8F24-C75ABB8331EE}">
          <p14:sldIdLst>
            <p14:sldId id="268"/>
            <p14:sldId id="269"/>
            <p14:sldId id="259"/>
            <p14:sldId id="260"/>
            <p14:sldId id="262"/>
            <p14:sldId id="263"/>
            <p14:sldId id="265"/>
            <p14:sldId id="270"/>
            <p14:sldId id="271"/>
            <p14:sldId id="27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DE4D01-C94B-4B1C-B00D-7E83FC149B4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1847805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E4D01-C94B-4B1C-B00D-7E83FC149B4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126275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E4D01-C94B-4B1C-B00D-7E83FC149B4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312908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E4D01-C94B-4B1C-B00D-7E83FC149B4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419865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DE4D01-C94B-4B1C-B00D-7E83FC149B4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144363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DE4D01-C94B-4B1C-B00D-7E83FC149B45}"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82411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DE4D01-C94B-4B1C-B00D-7E83FC149B45}" type="datetimeFigureOut">
              <a:rPr lang="en-US" smtClean="0"/>
              <a:t>6/2/2017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382414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DE4D01-C94B-4B1C-B00D-7E83FC149B45}"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366822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4D01-C94B-4B1C-B00D-7E83FC149B45}" type="datetimeFigureOut">
              <a:rPr lang="en-US" smtClean="0"/>
              <a:t>6/2/2017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339892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DE4D01-C94B-4B1C-B00D-7E83FC149B45}"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148982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DE4D01-C94B-4B1C-B00D-7E83FC149B45}"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49C85-6A02-49A7-A603-7B1E09382ECD}" type="slidenum">
              <a:rPr lang="en-US" smtClean="0"/>
              <a:t>‹#›</a:t>
            </a:fld>
            <a:endParaRPr lang="en-US"/>
          </a:p>
        </p:txBody>
      </p:sp>
    </p:spTree>
    <p:extLst>
      <p:ext uri="{BB962C8B-B14F-4D97-AF65-F5344CB8AC3E}">
        <p14:creationId xmlns:p14="http://schemas.microsoft.com/office/powerpoint/2010/main" val="14667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E4D01-C94B-4B1C-B00D-7E83FC149B45}" type="datetimeFigureOut">
              <a:rPr lang="en-US" smtClean="0"/>
              <a:t>6/2/2017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49C85-6A02-49A7-A603-7B1E09382ECD}" type="slidenum">
              <a:rPr lang="en-US" smtClean="0"/>
              <a:t>‹#›</a:t>
            </a:fld>
            <a:endParaRPr lang="en-US"/>
          </a:p>
        </p:txBody>
      </p:sp>
    </p:spTree>
    <p:extLst>
      <p:ext uri="{BB962C8B-B14F-4D97-AF65-F5344CB8AC3E}">
        <p14:creationId xmlns:p14="http://schemas.microsoft.com/office/powerpoint/2010/main" val="3924077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Systems</a:t>
            </a:r>
            <a:endParaRPr lang="en-US" dirty="0"/>
          </a:p>
        </p:txBody>
      </p:sp>
      <p:sp>
        <p:nvSpPr>
          <p:cNvPr id="3" name="Subtitle 2"/>
          <p:cNvSpPr>
            <a:spLocks noGrp="1"/>
          </p:cNvSpPr>
          <p:nvPr>
            <p:ph type="subTitle" idx="1"/>
          </p:nvPr>
        </p:nvSpPr>
        <p:spPr/>
        <p:txBody>
          <a:bodyPr/>
          <a:lstStyle/>
          <a:p>
            <a:pPr algn="r"/>
            <a:r>
              <a:rPr lang="en-US" dirty="0" smtClean="0"/>
              <a:t>-- Kranthi </a:t>
            </a:r>
            <a:r>
              <a:rPr lang="en-US" dirty="0" err="1" smtClean="0"/>
              <a:t>Kavuri</a:t>
            </a:r>
            <a:endParaRPr lang="en-US" dirty="0"/>
          </a:p>
        </p:txBody>
      </p:sp>
    </p:spTree>
    <p:extLst>
      <p:ext uri="{BB962C8B-B14F-4D97-AF65-F5344CB8AC3E}">
        <p14:creationId xmlns:p14="http://schemas.microsoft.com/office/powerpoint/2010/main" val="2396720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Command Line:</a:t>
            </a:r>
            <a:r>
              <a:rPr lang="en-US" dirty="0"/>
              <a:t> The computer program we use to input Git commands. On a Mac, it’s called Terminal. On a PC, it’s a non-native program that you download when you download Git for the first time (we’ll do that in the next section). In both cases, you type text-based commands, known as prompts, into the screen, instead of using a mouse.</a:t>
            </a:r>
          </a:p>
          <a:p>
            <a:r>
              <a:rPr lang="en-US" b="1" dirty="0"/>
              <a:t>Repository:</a:t>
            </a:r>
            <a:r>
              <a:rPr lang="en-US" dirty="0"/>
              <a:t> A directory or storage space where your projects can live. Sometimes GitHub users shorten this to “repo.” It can be local to a folder on your computer, or it can be a storage space on GitHub or another online host. You can keep code files, text files, image files, you name it, inside a repository.</a:t>
            </a:r>
          </a:p>
          <a:p>
            <a:r>
              <a:rPr lang="en-US" b="1" dirty="0"/>
              <a:t>Version Control:</a:t>
            </a:r>
            <a:r>
              <a:rPr lang="en-US" dirty="0"/>
              <a:t> Basically, the purpose Git was designed to serve. When you have a Microsoft Word file, you either overwrite every saved file with a new save, or you save multiple versions. With Git, you don’t have to. It keeps “snapshots” of every point in time in the project’s history, so you can never lose or overwrite it.</a:t>
            </a:r>
          </a:p>
          <a:p>
            <a:r>
              <a:rPr lang="en-US" b="1" dirty="0"/>
              <a:t>Commit:</a:t>
            </a:r>
            <a:r>
              <a:rPr lang="en-US" dirty="0"/>
              <a:t> This is the command that gives Git its power. When you commit, you are taking a “snapshot” of your repository at that point in time, giving you a checkpoint to which you can reevaluate or restore your project to any previous state.</a:t>
            </a:r>
          </a:p>
          <a:p>
            <a:r>
              <a:rPr lang="en-US" b="1" dirty="0"/>
              <a:t>Branch:</a:t>
            </a:r>
            <a:r>
              <a:rPr lang="en-US" dirty="0"/>
              <a:t> How do multiple people work on a project at the same time without Git getting them confused? Usually, they “branch off” of the main project with their own versions full of changes they themselves have made. After they’re done, it’s time to “merge” that branch back with the “master,” the main directory of the project</a:t>
            </a:r>
            <a:r>
              <a:rPr lang="en-US" dirty="0" smtClean="0"/>
              <a:t>.</a:t>
            </a:r>
            <a:endParaRPr lang="en-US" dirty="0"/>
          </a:p>
        </p:txBody>
      </p:sp>
    </p:spTree>
    <p:extLst>
      <p:ext uri="{BB962C8B-B14F-4D97-AF65-F5344CB8AC3E}">
        <p14:creationId xmlns:p14="http://schemas.microsoft.com/office/powerpoint/2010/main" val="427131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err="1" smtClean="0"/>
              <a:t>git</a:t>
            </a:r>
            <a:r>
              <a:rPr lang="en-US" dirty="0" smtClean="0"/>
              <a:t> </a:t>
            </a:r>
            <a:r>
              <a:rPr lang="en-US" dirty="0" err="1" smtClean="0"/>
              <a:t>init</a:t>
            </a:r>
            <a:r>
              <a:rPr lang="en-US" dirty="0" smtClean="0"/>
              <a:t>: Initializes a new Git repository. Until you run this command inside a repository or directory, it’s just a regular folder. Only after you input this does it accept further Git commands.</a:t>
            </a:r>
          </a:p>
          <a:p>
            <a:endParaRPr lang="en-US" dirty="0" smtClean="0"/>
          </a:p>
          <a:p>
            <a:r>
              <a:rPr lang="en-US" dirty="0" err="1" smtClean="0"/>
              <a:t>git</a:t>
            </a:r>
            <a:r>
              <a:rPr lang="en-US" dirty="0" smtClean="0"/>
              <a:t> </a:t>
            </a:r>
            <a:r>
              <a:rPr lang="en-US" dirty="0" err="1" smtClean="0"/>
              <a:t>config</a:t>
            </a:r>
            <a:r>
              <a:rPr lang="en-US" dirty="0" smtClean="0"/>
              <a:t>: Short for “configure,” this is most useful when you’re setting up Git for the first time.</a:t>
            </a:r>
          </a:p>
          <a:p>
            <a:endParaRPr lang="en-US" dirty="0" smtClean="0"/>
          </a:p>
          <a:p>
            <a:r>
              <a:rPr lang="en-US" dirty="0" err="1" smtClean="0"/>
              <a:t>git</a:t>
            </a:r>
            <a:r>
              <a:rPr lang="en-US" dirty="0" smtClean="0"/>
              <a:t> help: Forgot a command? Type this into the command line to bring up the 21 most common </a:t>
            </a:r>
            <a:r>
              <a:rPr lang="en-US" dirty="0" err="1" smtClean="0"/>
              <a:t>git</a:t>
            </a:r>
            <a:r>
              <a:rPr lang="en-US" dirty="0" smtClean="0"/>
              <a:t> commands. You can also be more specific and type “</a:t>
            </a:r>
            <a:r>
              <a:rPr lang="en-US" dirty="0" err="1" smtClean="0"/>
              <a:t>git</a:t>
            </a:r>
            <a:r>
              <a:rPr lang="en-US" dirty="0" smtClean="0"/>
              <a:t> help </a:t>
            </a:r>
            <a:r>
              <a:rPr lang="en-US" dirty="0" err="1" smtClean="0"/>
              <a:t>init</a:t>
            </a:r>
            <a:r>
              <a:rPr lang="en-US" dirty="0" smtClean="0"/>
              <a:t>” or another term to figure out how to use and configure a specific </a:t>
            </a:r>
            <a:r>
              <a:rPr lang="en-US" dirty="0" err="1" smtClean="0"/>
              <a:t>git</a:t>
            </a:r>
            <a:r>
              <a:rPr lang="en-US" dirty="0" smtClean="0"/>
              <a:t> command.</a:t>
            </a:r>
          </a:p>
          <a:p>
            <a:endParaRPr lang="en-US" dirty="0" smtClean="0"/>
          </a:p>
          <a:p>
            <a:r>
              <a:rPr lang="en-US" dirty="0" err="1" smtClean="0"/>
              <a:t>git</a:t>
            </a:r>
            <a:r>
              <a:rPr lang="en-US" dirty="0" smtClean="0"/>
              <a:t> status: Check the status of your repository. See which files are inside it, which changes still need to be committed, and which branch of the repository you’re currently working on.</a:t>
            </a:r>
          </a:p>
          <a:p>
            <a:endParaRPr lang="en-US" dirty="0" smtClean="0"/>
          </a:p>
        </p:txBody>
      </p:sp>
    </p:spTree>
    <p:extLst>
      <p:ext uri="{BB962C8B-B14F-4D97-AF65-F5344CB8AC3E}">
        <p14:creationId xmlns:p14="http://schemas.microsoft.com/office/powerpoint/2010/main" val="396335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err="1" smtClean="0"/>
              <a:t>git</a:t>
            </a:r>
            <a:r>
              <a:rPr lang="en-US" dirty="0" smtClean="0"/>
              <a:t> add: This does not add new files to your repository. Instead, it brings new files to </a:t>
            </a:r>
            <a:r>
              <a:rPr lang="en-US" dirty="0" err="1" smtClean="0"/>
              <a:t>Git’s</a:t>
            </a:r>
            <a:r>
              <a:rPr lang="en-US" dirty="0" smtClean="0"/>
              <a:t> attention. After you add files, they’re included in </a:t>
            </a:r>
            <a:r>
              <a:rPr lang="en-US" dirty="0" err="1" smtClean="0"/>
              <a:t>Git’s</a:t>
            </a:r>
            <a:r>
              <a:rPr lang="en-US" dirty="0" smtClean="0"/>
              <a:t> “snapshots” of the repository.</a:t>
            </a:r>
          </a:p>
          <a:p>
            <a:endParaRPr lang="en-US" dirty="0" smtClean="0"/>
          </a:p>
          <a:p>
            <a:r>
              <a:rPr lang="en-US" dirty="0" err="1" smtClean="0"/>
              <a:t>git</a:t>
            </a:r>
            <a:r>
              <a:rPr lang="en-US" dirty="0" smtClean="0"/>
              <a:t> commit: </a:t>
            </a:r>
            <a:r>
              <a:rPr lang="en-US" dirty="0" err="1" smtClean="0"/>
              <a:t>Git’s</a:t>
            </a:r>
            <a:r>
              <a:rPr lang="en-US" dirty="0" smtClean="0"/>
              <a:t> most important command. After you make any sort of change, you input this in order to take a “snapshot” of the repository. Usually it goes </a:t>
            </a:r>
            <a:r>
              <a:rPr lang="en-US" dirty="0" err="1" smtClean="0"/>
              <a:t>git</a:t>
            </a:r>
            <a:r>
              <a:rPr lang="en-US" dirty="0" smtClean="0"/>
              <a:t> commit -m “Message here.” The -m indicates that the following section of the command should be read as a message.</a:t>
            </a:r>
          </a:p>
          <a:p>
            <a:endParaRPr lang="en-US" dirty="0" smtClean="0"/>
          </a:p>
          <a:p>
            <a:r>
              <a:rPr lang="en-US" dirty="0" err="1" smtClean="0"/>
              <a:t>git</a:t>
            </a:r>
            <a:r>
              <a:rPr lang="en-US" dirty="0" smtClean="0"/>
              <a:t> branch: Working with multiple collaborators and want to make changes on your own? This command will let you build a new branch, or timeline of commits, of changes and file additions that are completely your own. Your title goes after the command. If you wanted a new branch called “cats,” you’d type </a:t>
            </a:r>
            <a:r>
              <a:rPr lang="en-US" dirty="0" err="1" smtClean="0"/>
              <a:t>git</a:t>
            </a:r>
            <a:r>
              <a:rPr lang="en-US" dirty="0" smtClean="0"/>
              <a:t> branch cats.</a:t>
            </a:r>
          </a:p>
          <a:p>
            <a:endParaRPr lang="en-US" dirty="0" smtClean="0"/>
          </a:p>
          <a:p>
            <a:r>
              <a:rPr lang="en-US" dirty="0" err="1" smtClean="0"/>
              <a:t>git</a:t>
            </a:r>
            <a:r>
              <a:rPr lang="en-US" dirty="0" smtClean="0"/>
              <a:t> checkout: Literally allows you to “check out” a repository that you are not currently inside. This is a navigational command that lets you move to the repository you want to check. You can use this command as </a:t>
            </a:r>
            <a:r>
              <a:rPr lang="en-US" dirty="0" err="1" smtClean="0"/>
              <a:t>git</a:t>
            </a:r>
            <a:r>
              <a:rPr lang="en-US" dirty="0" smtClean="0"/>
              <a:t> checkout master to look at the master branch, or </a:t>
            </a:r>
            <a:r>
              <a:rPr lang="en-US" dirty="0" err="1" smtClean="0"/>
              <a:t>git</a:t>
            </a:r>
            <a:r>
              <a:rPr lang="en-US" dirty="0" smtClean="0"/>
              <a:t> checkout cats to look at another branch.</a:t>
            </a:r>
          </a:p>
          <a:p>
            <a:endParaRPr lang="en-US" dirty="0" smtClean="0"/>
          </a:p>
        </p:txBody>
      </p:sp>
    </p:spTree>
    <p:extLst>
      <p:ext uri="{BB962C8B-B14F-4D97-AF65-F5344CB8AC3E}">
        <p14:creationId xmlns:p14="http://schemas.microsoft.com/office/powerpoint/2010/main" val="944055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git</a:t>
            </a:r>
            <a:r>
              <a:rPr lang="en-US" dirty="0" smtClean="0"/>
              <a:t> merge: When you’re done working on a branch, you can merge your changes back to the master branch, which is visible to all collaborators. </a:t>
            </a:r>
            <a:r>
              <a:rPr lang="en-US" dirty="0" err="1" smtClean="0"/>
              <a:t>git</a:t>
            </a:r>
            <a:r>
              <a:rPr lang="en-US" dirty="0" smtClean="0"/>
              <a:t> merge cats would take all the changes you made to the “cats” branch and add them to the master.</a:t>
            </a:r>
          </a:p>
          <a:p>
            <a:endParaRPr lang="en-US" dirty="0" smtClean="0"/>
          </a:p>
          <a:p>
            <a:r>
              <a:rPr lang="en-US" dirty="0" err="1" smtClean="0"/>
              <a:t>git</a:t>
            </a:r>
            <a:r>
              <a:rPr lang="en-US" dirty="0" smtClean="0"/>
              <a:t> push: If you’re working on your local computer, and want your commits to be visible online on GitHub as well, you “push” the changes up to GitHub with this command.</a:t>
            </a:r>
          </a:p>
          <a:p>
            <a:endParaRPr lang="en-US" dirty="0" smtClean="0"/>
          </a:p>
          <a:p>
            <a:r>
              <a:rPr lang="en-US" dirty="0" err="1" smtClean="0"/>
              <a:t>git</a:t>
            </a:r>
            <a:r>
              <a:rPr lang="en-US" dirty="0" smtClean="0"/>
              <a:t> pull: If you’re working on your local computer and want the most up-to-date version of your repository to work with, you “pull” the changes down from GitHub with this command.</a:t>
            </a:r>
          </a:p>
          <a:p>
            <a:endParaRPr lang="en-US" dirty="0"/>
          </a:p>
        </p:txBody>
      </p:sp>
    </p:spTree>
    <p:extLst>
      <p:ext uri="{BB962C8B-B14F-4D97-AF65-F5344CB8AC3E}">
        <p14:creationId xmlns:p14="http://schemas.microsoft.com/office/powerpoint/2010/main" val="261525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Installing GIT</a:t>
            </a:r>
            <a:endParaRPr lang="en-US" sz="3600" dirty="0"/>
          </a:p>
        </p:txBody>
      </p:sp>
      <p:sp>
        <p:nvSpPr>
          <p:cNvPr id="3" name="Content Placeholder 2"/>
          <p:cNvSpPr>
            <a:spLocks noGrp="1"/>
          </p:cNvSpPr>
          <p:nvPr>
            <p:ph idx="1"/>
          </p:nvPr>
        </p:nvSpPr>
        <p:spPr/>
        <p:txBody>
          <a:bodyPr/>
          <a:lstStyle/>
          <a:p>
            <a:r>
              <a:rPr lang="en-US" dirty="0" smtClean="0"/>
              <a:t>For installing the basic Git tools on Linux via a binary installer, you can do that using the basic package-management tool that comes with the Operating System distribution.</a:t>
            </a:r>
            <a:endParaRPr lang="en-US" dirty="0"/>
          </a:p>
          <a:p>
            <a:pPr marL="0" indent="0">
              <a:buNone/>
            </a:pPr>
            <a:endParaRPr lang="en-US" dirty="0" smtClean="0"/>
          </a:p>
          <a:p>
            <a:pPr marL="0" indent="0">
              <a:buNone/>
            </a:pPr>
            <a:r>
              <a:rPr lang="en-US" dirty="0" err="1" smtClean="0"/>
              <a:t>sudo</a:t>
            </a:r>
            <a:r>
              <a:rPr lang="en-US" dirty="0" smtClean="0"/>
              <a:t> apt-get install </a:t>
            </a:r>
            <a:r>
              <a:rPr lang="en-US" dirty="0" err="1" smtClean="0"/>
              <a:t>git</a:t>
            </a:r>
            <a:r>
              <a:rPr lang="en-US" dirty="0" smtClean="0"/>
              <a:t>-all</a:t>
            </a:r>
          </a:p>
          <a:p>
            <a:pPr marL="0" indent="0">
              <a:buNone/>
            </a:pPr>
            <a:endParaRPr lang="en-US" dirty="0"/>
          </a:p>
          <a:p>
            <a:pPr marL="0" indent="0">
              <a:buNone/>
            </a:pPr>
            <a:r>
              <a:rPr lang="en-US" dirty="0" smtClean="0"/>
              <a:t>Follow the link to try </a:t>
            </a:r>
            <a:r>
              <a:rPr lang="en-US" dirty="0" err="1" smtClean="0"/>
              <a:t>git</a:t>
            </a:r>
            <a:r>
              <a:rPr lang="en-US" dirty="0" smtClean="0"/>
              <a:t> commands:</a:t>
            </a:r>
          </a:p>
          <a:p>
            <a:r>
              <a:rPr lang="en-US" dirty="0" smtClean="0"/>
              <a:t>https://try.github.io/</a:t>
            </a:r>
            <a:endParaRPr lang="en-US" dirty="0"/>
          </a:p>
        </p:txBody>
      </p:sp>
    </p:spTree>
    <p:extLst>
      <p:ext uri="{BB962C8B-B14F-4D97-AF65-F5344CB8AC3E}">
        <p14:creationId xmlns:p14="http://schemas.microsoft.com/office/powerpoint/2010/main" val="68661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VCS</a:t>
            </a:r>
            <a:endParaRPr lang="en-US" sz="3600" dirty="0"/>
          </a:p>
        </p:txBody>
      </p:sp>
      <p:sp>
        <p:nvSpPr>
          <p:cNvPr id="3" name="Content Placeholder 2"/>
          <p:cNvSpPr>
            <a:spLocks noGrp="1"/>
          </p:cNvSpPr>
          <p:nvPr>
            <p:ph idx="1"/>
          </p:nvPr>
        </p:nvSpPr>
        <p:spPr/>
        <p:txBody>
          <a:bodyPr/>
          <a:lstStyle/>
          <a:p>
            <a:pPr marL="0" indent="0">
              <a:buNone/>
            </a:pPr>
            <a:r>
              <a:rPr lang="en-US" b="1" dirty="0"/>
              <a:t>Version control</a:t>
            </a:r>
            <a:r>
              <a:rPr lang="en-US" dirty="0"/>
              <a:t> is a </a:t>
            </a:r>
            <a:r>
              <a:rPr lang="en-US" b="1" dirty="0"/>
              <a:t>system</a:t>
            </a:r>
            <a:r>
              <a:rPr lang="en-US" dirty="0"/>
              <a:t> that records changes to a file or set of files over time so that you can recall specific </a:t>
            </a:r>
            <a:r>
              <a:rPr lang="en-US" b="1" dirty="0"/>
              <a:t>versions</a:t>
            </a:r>
            <a:r>
              <a:rPr lang="en-US" dirty="0"/>
              <a:t> later. For the examples in this book you will use software </a:t>
            </a:r>
            <a:r>
              <a:rPr lang="en-US" b="1" dirty="0"/>
              <a:t>source</a:t>
            </a:r>
            <a:r>
              <a:rPr lang="en-US" dirty="0"/>
              <a:t> code as the files being </a:t>
            </a:r>
            <a:r>
              <a:rPr lang="en-US" b="1" dirty="0" smtClean="0"/>
              <a:t>version </a:t>
            </a:r>
            <a:r>
              <a:rPr lang="en-US" dirty="0" smtClean="0"/>
              <a:t>controlled</a:t>
            </a:r>
            <a:r>
              <a:rPr lang="en-US" dirty="0"/>
              <a:t>, though in reality you can do this with nearly any type of file on a computer.</a:t>
            </a:r>
          </a:p>
        </p:txBody>
      </p:sp>
    </p:spTree>
    <p:extLst>
      <p:ext uri="{BB962C8B-B14F-4D97-AF65-F5344CB8AC3E}">
        <p14:creationId xmlns:p14="http://schemas.microsoft.com/office/powerpoint/2010/main" val="377284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Local Version Control </a:t>
            </a:r>
            <a:r>
              <a:rPr lang="en-US" sz="3600" dirty="0" smtClean="0"/>
              <a:t>Systems</a:t>
            </a:r>
            <a:endParaRPr lang="en-US" sz="3600" dirty="0"/>
          </a:p>
        </p:txBody>
      </p:sp>
      <p:sp>
        <p:nvSpPr>
          <p:cNvPr id="3" name="Content Placeholder 2"/>
          <p:cNvSpPr>
            <a:spLocks noGrp="1"/>
          </p:cNvSpPr>
          <p:nvPr>
            <p:ph idx="1"/>
          </p:nvPr>
        </p:nvSpPr>
        <p:spPr>
          <a:xfrm>
            <a:off x="414068" y="1440611"/>
            <a:ext cx="10653623" cy="5029200"/>
          </a:xfrm>
        </p:spPr>
        <p:txBody>
          <a:bodyPr>
            <a:normAutofit fontScale="92500" lnSpcReduction="20000"/>
          </a:bodyPr>
          <a:lstStyle/>
          <a:p>
            <a:pPr marL="0" indent="0">
              <a:buNone/>
            </a:pPr>
            <a:r>
              <a:rPr lang="en-US" dirty="0"/>
              <a:t>Many people’s version-control method </a:t>
            </a:r>
            <a:r>
              <a:rPr lang="en-US" dirty="0" smtClean="0"/>
              <a:t>of</a:t>
            </a:r>
          </a:p>
          <a:p>
            <a:pPr marL="0" indent="0">
              <a:buNone/>
            </a:pPr>
            <a:r>
              <a:rPr lang="en-US" dirty="0" smtClean="0"/>
              <a:t>choice </a:t>
            </a:r>
            <a:r>
              <a:rPr lang="en-US" dirty="0"/>
              <a:t>is to copy files into another </a:t>
            </a:r>
            <a:endParaRPr lang="en-US" dirty="0" smtClean="0"/>
          </a:p>
          <a:p>
            <a:pPr marL="0" indent="0">
              <a:buNone/>
            </a:pPr>
            <a:r>
              <a:rPr lang="en-US" dirty="0" smtClean="0"/>
              <a:t>directory </a:t>
            </a:r>
            <a:r>
              <a:rPr lang="en-US" dirty="0"/>
              <a:t>(perhaps a time-stamped directory, </a:t>
            </a:r>
            <a:endParaRPr lang="en-US" dirty="0" smtClean="0"/>
          </a:p>
          <a:p>
            <a:pPr marL="0" indent="0">
              <a:buNone/>
            </a:pPr>
            <a:r>
              <a:rPr lang="en-US" dirty="0" smtClean="0"/>
              <a:t>if </a:t>
            </a:r>
            <a:r>
              <a:rPr lang="en-US" dirty="0"/>
              <a:t>they’re clever). This approach is very </a:t>
            </a:r>
            <a:endParaRPr lang="en-US" dirty="0" smtClean="0"/>
          </a:p>
          <a:p>
            <a:pPr marL="0" indent="0">
              <a:buNone/>
            </a:pPr>
            <a:r>
              <a:rPr lang="en-US" dirty="0" smtClean="0"/>
              <a:t>common </a:t>
            </a:r>
            <a:r>
              <a:rPr lang="en-US" dirty="0"/>
              <a:t>because it is so simple, </a:t>
            </a:r>
            <a:endParaRPr lang="en-US" dirty="0" smtClean="0"/>
          </a:p>
          <a:p>
            <a:pPr marL="0" indent="0">
              <a:buNone/>
            </a:pPr>
            <a:r>
              <a:rPr lang="en-US" dirty="0" smtClean="0"/>
              <a:t>but </a:t>
            </a:r>
            <a:r>
              <a:rPr lang="en-US" dirty="0"/>
              <a:t>it is also incredibly error prone. </a:t>
            </a:r>
            <a:endParaRPr lang="en-US" dirty="0" smtClean="0"/>
          </a:p>
          <a:p>
            <a:pPr marL="0" indent="0">
              <a:buNone/>
            </a:pPr>
            <a:r>
              <a:rPr lang="en-US" dirty="0" smtClean="0"/>
              <a:t>It </a:t>
            </a:r>
            <a:r>
              <a:rPr lang="en-US" dirty="0"/>
              <a:t>is easy to forget which directory you’re in </a:t>
            </a:r>
            <a:endParaRPr lang="en-US" dirty="0" smtClean="0"/>
          </a:p>
          <a:p>
            <a:pPr marL="0" indent="0">
              <a:buNone/>
            </a:pPr>
            <a:r>
              <a:rPr lang="en-US" dirty="0" smtClean="0"/>
              <a:t>and accidentally </a:t>
            </a:r>
            <a:r>
              <a:rPr lang="en-US" dirty="0"/>
              <a:t>write to the wrong file or copy over </a:t>
            </a:r>
            <a:endParaRPr lang="en-US" dirty="0" smtClean="0"/>
          </a:p>
          <a:p>
            <a:pPr marL="0" indent="0">
              <a:buNone/>
            </a:pPr>
            <a:r>
              <a:rPr lang="en-US" dirty="0" smtClean="0"/>
              <a:t>files </a:t>
            </a:r>
            <a:r>
              <a:rPr lang="en-US" dirty="0"/>
              <a:t>you don’t mean to.</a:t>
            </a:r>
          </a:p>
          <a:p>
            <a:endParaRPr lang="en-US" dirty="0" smtClean="0"/>
          </a:p>
          <a:p>
            <a:r>
              <a:rPr lang="en-US" dirty="0" smtClean="0"/>
              <a:t>To </a:t>
            </a:r>
            <a:r>
              <a:rPr lang="en-US" dirty="0"/>
              <a:t>deal with this issue, programmers long ago developed local VCSs that had a simple database that kept all the changes to files under revision control.</a:t>
            </a:r>
          </a:p>
          <a:p>
            <a:endParaRPr lang="en-US" dirty="0" smtClean="0"/>
          </a:p>
          <a:p>
            <a:endParaRPr lang="en-US" dirty="0"/>
          </a:p>
          <a:p>
            <a:pPr marL="0" indent="0">
              <a:buNone/>
            </a:pPr>
            <a:endParaRPr lang="en-US" dirty="0"/>
          </a:p>
        </p:txBody>
      </p:sp>
      <p:pic>
        <p:nvPicPr>
          <p:cNvPr id="1028" name="Picture 4" descr="Local version contro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1503" y="1581810"/>
            <a:ext cx="3692297" cy="315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17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Centralized Version Control Systems</a:t>
            </a:r>
          </a:p>
        </p:txBody>
      </p:sp>
      <p:sp>
        <p:nvSpPr>
          <p:cNvPr id="3" name="Content Placeholder 2"/>
          <p:cNvSpPr>
            <a:spLocks noGrp="1"/>
          </p:cNvSpPr>
          <p:nvPr>
            <p:ph idx="1"/>
          </p:nvPr>
        </p:nvSpPr>
        <p:spPr>
          <a:xfrm>
            <a:off x="621102" y="1431985"/>
            <a:ext cx="10732698" cy="4744978"/>
          </a:xfrm>
        </p:spPr>
        <p:txBody>
          <a:bodyPr/>
          <a:lstStyle/>
          <a:p>
            <a:pPr marL="0" indent="0">
              <a:buNone/>
            </a:pPr>
            <a:r>
              <a:rPr lang="en-US" dirty="0"/>
              <a:t>The next major issue that people encounter is that they need to collaborate with developers on other systems. To deal with this problem, Centralized Version Control Systems (CVCSs) were developed. These systems, such as CVS, Subversion, and Perforce, have a single server that contains all </a:t>
            </a:r>
            <a:r>
              <a:rPr lang="en-US" dirty="0" smtClean="0"/>
              <a:t>the</a:t>
            </a:r>
          </a:p>
          <a:p>
            <a:pPr marL="0" indent="0">
              <a:buNone/>
            </a:pPr>
            <a:r>
              <a:rPr lang="en-US" dirty="0"/>
              <a:t> </a:t>
            </a:r>
            <a:r>
              <a:rPr lang="en-US" dirty="0" smtClean="0"/>
              <a:t>  versioned </a:t>
            </a:r>
            <a:r>
              <a:rPr lang="en-US" dirty="0"/>
              <a:t>files, and a number of clients </a:t>
            </a:r>
            <a:endParaRPr lang="en-US" dirty="0" smtClean="0"/>
          </a:p>
          <a:p>
            <a:pPr marL="0" indent="0">
              <a:buNone/>
            </a:pPr>
            <a:r>
              <a:rPr lang="en-US" dirty="0"/>
              <a:t> </a:t>
            </a:r>
            <a:r>
              <a:rPr lang="en-US" dirty="0" smtClean="0"/>
              <a:t>  that </a:t>
            </a:r>
            <a:r>
              <a:rPr lang="en-US" dirty="0"/>
              <a:t>check out files from that central </a:t>
            </a:r>
            <a:endParaRPr lang="en-US" dirty="0" smtClean="0"/>
          </a:p>
          <a:p>
            <a:pPr marL="0" indent="0">
              <a:buNone/>
            </a:pPr>
            <a:r>
              <a:rPr lang="en-US" dirty="0"/>
              <a:t> </a:t>
            </a:r>
            <a:r>
              <a:rPr lang="en-US" dirty="0" smtClean="0"/>
              <a:t>  place</a:t>
            </a:r>
          </a:p>
        </p:txBody>
      </p:sp>
      <p:pic>
        <p:nvPicPr>
          <p:cNvPr id="2054" name="Picture 6" descr="Centralized version contro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055" y="3088257"/>
            <a:ext cx="4853135" cy="3372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77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Distributed Version Control </a:t>
            </a:r>
            <a:r>
              <a:rPr lang="en-US" sz="3600" dirty="0" smtClean="0"/>
              <a:t>Systems</a:t>
            </a:r>
            <a:endParaRPr lang="en-US" sz="3600" dirty="0"/>
          </a:p>
        </p:txBody>
      </p:sp>
      <p:sp>
        <p:nvSpPr>
          <p:cNvPr id="3" name="Content Placeholder 2"/>
          <p:cNvSpPr>
            <a:spLocks noGrp="1"/>
          </p:cNvSpPr>
          <p:nvPr>
            <p:ph idx="1"/>
          </p:nvPr>
        </p:nvSpPr>
        <p:spPr>
          <a:xfrm>
            <a:off x="483079" y="1690688"/>
            <a:ext cx="10870721" cy="4486275"/>
          </a:xfrm>
        </p:spPr>
        <p:txBody>
          <a:bodyPr/>
          <a:lstStyle/>
          <a:p>
            <a:pPr marL="0" indent="0">
              <a:buNone/>
            </a:pPr>
            <a:r>
              <a:rPr lang="en-US" dirty="0"/>
              <a:t>In a DVCS (such as Git, Mercurial, Bazaar or </a:t>
            </a:r>
            <a:r>
              <a:rPr lang="en-US" dirty="0" err="1"/>
              <a:t>Darcs</a:t>
            </a:r>
            <a:r>
              <a:rPr lang="en-US" dirty="0" smtClean="0"/>
              <a:t>),</a:t>
            </a:r>
          </a:p>
          <a:p>
            <a:pPr marL="0" indent="0">
              <a:buNone/>
            </a:pPr>
            <a:r>
              <a:rPr lang="en-US" dirty="0" smtClean="0"/>
              <a:t>clients </a:t>
            </a:r>
            <a:r>
              <a:rPr lang="en-US" dirty="0"/>
              <a:t>don’t just check out the latest snapshot of </a:t>
            </a:r>
            <a:endParaRPr lang="en-US" dirty="0" smtClean="0"/>
          </a:p>
          <a:p>
            <a:pPr marL="0" indent="0">
              <a:buNone/>
            </a:pPr>
            <a:r>
              <a:rPr lang="en-US" dirty="0" smtClean="0"/>
              <a:t>the </a:t>
            </a:r>
            <a:r>
              <a:rPr lang="en-US" dirty="0"/>
              <a:t>files: they fully mirror the repository. Thus </a:t>
            </a:r>
            <a:endParaRPr lang="en-US" dirty="0" smtClean="0"/>
          </a:p>
          <a:p>
            <a:pPr marL="0" indent="0">
              <a:buNone/>
            </a:pPr>
            <a:r>
              <a:rPr lang="en-US" dirty="0" smtClean="0"/>
              <a:t>if </a:t>
            </a:r>
            <a:r>
              <a:rPr lang="en-US" dirty="0"/>
              <a:t>any server dies, and these systems were collaborating </a:t>
            </a:r>
            <a:endParaRPr lang="en-US" dirty="0" smtClean="0"/>
          </a:p>
          <a:p>
            <a:pPr marL="0" indent="0">
              <a:buNone/>
            </a:pPr>
            <a:r>
              <a:rPr lang="en-US" dirty="0" smtClean="0"/>
              <a:t>via </a:t>
            </a:r>
            <a:r>
              <a:rPr lang="en-US" dirty="0"/>
              <a:t>it, any of the client repositories can be copied </a:t>
            </a:r>
            <a:endParaRPr lang="en-US" dirty="0" smtClean="0"/>
          </a:p>
          <a:p>
            <a:pPr marL="0" indent="0">
              <a:buNone/>
            </a:pPr>
            <a:r>
              <a:rPr lang="en-US" dirty="0" smtClean="0"/>
              <a:t>back </a:t>
            </a:r>
            <a:r>
              <a:rPr lang="en-US" dirty="0"/>
              <a:t>up to the server to restore it. Every clone is </a:t>
            </a:r>
            <a:endParaRPr lang="en-US" dirty="0" smtClean="0"/>
          </a:p>
          <a:p>
            <a:pPr marL="0" indent="0">
              <a:buNone/>
            </a:pPr>
            <a:r>
              <a:rPr lang="en-US" dirty="0" smtClean="0"/>
              <a:t>really </a:t>
            </a:r>
            <a:r>
              <a:rPr lang="en-US" dirty="0"/>
              <a:t>a full backup of all the data.</a:t>
            </a:r>
          </a:p>
        </p:txBody>
      </p:sp>
      <p:pic>
        <p:nvPicPr>
          <p:cNvPr id="3076" name="Picture 4" descr="Distributed version contro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770" y="1495276"/>
            <a:ext cx="3479151" cy="416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53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Benefits of VCS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Centralized Repository</a:t>
            </a:r>
          </a:p>
          <a:p>
            <a:endParaRPr lang="en-US" dirty="0" smtClean="0"/>
          </a:p>
          <a:p>
            <a:r>
              <a:rPr lang="en-US" dirty="0" smtClean="0"/>
              <a:t>Revision history</a:t>
            </a:r>
          </a:p>
          <a:p>
            <a:endParaRPr lang="en-US" dirty="0" smtClean="0"/>
          </a:p>
          <a:p>
            <a:r>
              <a:rPr lang="en-US" dirty="0" smtClean="0"/>
              <a:t>Branching and tagging</a:t>
            </a:r>
          </a:p>
          <a:p>
            <a:endParaRPr lang="en-US" dirty="0" smtClean="0"/>
          </a:p>
          <a:p>
            <a:r>
              <a:rPr lang="en-US" dirty="0" smtClean="0"/>
              <a:t>Learning curve is minimal</a:t>
            </a:r>
          </a:p>
          <a:p>
            <a:endParaRPr lang="en-US" dirty="0" smtClean="0"/>
          </a:p>
          <a:p>
            <a:r>
              <a:rPr lang="en-US" dirty="0" smtClean="0"/>
              <a:t>Automatic backups</a:t>
            </a:r>
            <a:endParaRPr lang="en-US" dirty="0"/>
          </a:p>
        </p:txBody>
      </p:sp>
    </p:spTree>
    <p:extLst>
      <p:ext uri="{BB962C8B-B14F-4D97-AF65-F5344CB8AC3E}">
        <p14:creationId xmlns:p14="http://schemas.microsoft.com/office/powerpoint/2010/main" val="180772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38125"/>
            <a:ext cx="10515600" cy="1166813"/>
          </a:xfrm>
        </p:spPr>
        <p:txBody>
          <a:bodyPr>
            <a:normAutofit/>
          </a:bodyPr>
          <a:lstStyle/>
          <a:p>
            <a:pPr algn="ctr"/>
            <a:r>
              <a:rPr lang="en-US" sz="3600" dirty="0" smtClean="0"/>
              <a:t>GIT</a:t>
            </a:r>
            <a:endParaRPr lang="en-US" sz="3600" dirty="0"/>
          </a:p>
        </p:txBody>
      </p:sp>
      <p:sp>
        <p:nvSpPr>
          <p:cNvPr id="3" name="Content Placeholder 2"/>
          <p:cNvSpPr>
            <a:spLocks noGrp="1"/>
          </p:cNvSpPr>
          <p:nvPr>
            <p:ph idx="1"/>
          </p:nvPr>
        </p:nvSpPr>
        <p:spPr>
          <a:xfrm>
            <a:off x="762000" y="1200150"/>
            <a:ext cx="10591800" cy="4976813"/>
          </a:xfrm>
        </p:spPr>
        <p:txBody>
          <a:bodyPr>
            <a:normAutofit fontScale="85000" lnSpcReduction="20000"/>
          </a:bodyPr>
          <a:lstStyle/>
          <a:p>
            <a:pPr marL="0" indent="0">
              <a:buNone/>
            </a:pPr>
            <a:r>
              <a:rPr lang="en-US" dirty="0" smtClean="0"/>
              <a:t>Git is a free open source distributed VCS used in software development.</a:t>
            </a:r>
          </a:p>
          <a:p>
            <a:pPr marL="0" indent="0">
              <a:buNone/>
            </a:pPr>
            <a:r>
              <a:rPr lang="en-US" dirty="0" smtClean="0"/>
              <a:t>In </a:t>
            </a:r>
            <a:r>
              <a:rPr lang="en-US" dirty="0"/>
              <a:t>2005, the relationship between the community that developed the Linux kernel and the commercial company that developed BitKeeper broke down, and the tool’s free-of-charge status was revoked. This prompted the Linux development community (and in particular Linus Torvalds, the creator of Linux) to develop their own tool based on some of the lessons they learned while using BitKeeper. Some of the goals of the new system were as follows:</a:t>
            </a:r>
          </a:p>
          <a:p>
            <a:r>
              <a:rPr lang="en-US" dirty="0" smtClean="0"/>
              <a:t> Speed</a:t>
            </a:r>
            <a:endParaRPr lang="en-US" dirty="0"/>
          </a:p>
          <a:p>
            <a:r>
              <a:rPr lang="en-US" dirty="0" smtClean="0"/>
              <a:t> Simple </a:t>
            </a:r>
            <a:r>
              <a:rPr lang="en-US" dirty="0"/>
              <a:t>design</a:t>
            </a:r>
          </a:p>
          <a:p>
            <a:r>
              <a:rPr lang="en-US" dirty="0" smtClean="0"/>
              <a:t> Strong </a:t>
            </a:r>
            <a:r>
              <a:rPr lang="en-US" dirty="0"/>
              <a:t>support for non-linear development (thousands of parallel branches)</a:t>
            </a:r>
          </a:p>
          <a:p>
            <a:r>
              <a:rPr lang="en-US" dirty="0" smtClean="0"/>
              <a:t> Fully </a:t>
            </a:r>
            <a:r>
              <a:rPr lang="en-US" dirty="0"/>
              <a:t>distributed</a:t>
            </a:r>
          </a:p>
          <a:p>
            <a:r>
              <a:rPr lang="en-US" dirty="0" smtClean="0"/>
              <a:t> Able </a:t>
            </a:r>
            <a:r>
              <a:rPr lang="en-US" dirty="0"/>
              <a:t>to handle large projects like the Linux kernel efficiently (speed and data size)</a:t>
            </a:r>
          </a:p>
          <a:p>
            <a:pPr marL="0" indent="0">
              <a:buNone/>
            </a:pPr>
            <a:r>
              <a:rPr lang="en-US" dirty="0"/>
              <a:t>Since its birth in 2005, Git has evolved and matured to be easy to use and yet retain these initial qualities. It’s incredibly fast, it’s very efficient with large projects, and it has an incredible branching system for non-linear development </a:t>
            </a:r>
          </a:p>
        </p:txBody>
      </p:sp>
    </p:spTree>
    <p:extLst>
      <p:ext uri="{BB962C8B-B14F-4D97-AF65-F5344CB8AC3E}">
        <p14:creationId xmlns:p14="http://schemas.microsoft.com/office/powerpoint/2010/main" val="221319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Why the name GIT</a:t>
            </a:r>
            <a:endParaRPr lang="en-US" sz="3600" dirty="0"/>
          </a:p>
        </p:txBody>
      </p:sp>
      <p:sp>
        <p:nvSpPr>
          <p:cNvPr id="3" name="Content Placeholder 2"/>
          <p:cNvSpPr>
            <a:spLocks noGrp="1"/>
          </p:cNvSpPr>
          <p:nvPr>
            <p:ph idx="1"/>
          </p:nvPr>
        </p:nvSpPr>
        <p:spPr/>
        <p:txBody>
          <a:bodyPr/>
          <a:lstStyle/>
          <a:p>
            <a:r>
              <a:rPr lang="en-US" dirty="0"/>
              <a:t>Git is not an acronym. '</a:t>
            </a:r>
            <a:r>
              <a:rPr lang="en-US" dirty="0" err="1"/>
              <a:t>git</a:t>
            </a:r>
            <a:r>
              <a:rPr lang="en-US" dirty="0"/>
              <a:t>' is British slang for a dumb, annoying, or generally unpleasant person. The joke is that Linus Torvalds (Linux creator) names his projects after himself, so he chose '</a:t>
            </a:r>
            <a:r>
              <a:rPr lang="en-US" dirty="0" err="1"/>
              <a:t>git</a:t>
            </a:r>
            <a:r>
              <a:rPr lang="en-US" dirty="0"/>
              <a:t>' as the name of the SCM he made.</a:t>
            </a:r>
          </a:p>
        </p:txBody>
      </p:sp>
    </p:spTree>
    <p:extLst>
      <p:ext uri="{BB962C8B-B14F-4D97-AF65-F5344CB8AC3E}">
        <p14:creationId xmlns:p14="http://schemas.microsoft.com/office/powerpoint/2010/main" val="373769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075"/>
            <a:ext cx="10515600" cy="862013"/>
          </a:xfrm>
        </p:spPr>
        <p:txBody>
          <a:bodyPr>
            <a:normAutofit/>
          </a:bodyPr>
          <a:lstStyle/>
          <a:p>
            <a:pPr algn="ctr"/>
            <a:r>
              <a:rPr lang="en-US" sz="3600" dirty="0" smtClean="0"/>
              <a:t>GIT Workflow</a:t>
            </a:r>
            <a:endParaRPr lang="en-US" sz="3600" dirty="0"/>
          </a:p>
        </p:txBody>
      </p:sp>
      <p:sp>
        <p:nvSpPr>
          <p:cNvPr id="4" name="Content Placeholder 3"/>
          <p:cNvSpPr>
            <a:spLocks noGrp="1"/>
          </p:cNvSpPr>
          <p:nvPr>
            <p:ph idx="1"/>
          </p:nvPr>
        </p:nvSpPr>
        <p:spPr>
          <a:xfrm>
            <a:off x="552450" y="990600"/>
            <a:ext cx="10801350" cy="5186363"/>
          </a:xfrm>
        </p:spPr>
        <p:txBody>
          <a:bodyPr/>
          <a:lstStyle/>
          <a:p>
            <a:pPr marL="0" indent="0">
              <a:buNone/>
            </a:pPr>
            <a:r>
              <a:rPr lang="en-US" dirty="0"/>
              <a:t>The basic Git </a:t>
            </a:r>
            <a:r>
              <a:rPr lang="en-US" dirty="0" smtClean="0"/>
              <a:t>workflow:</a:t>
            </a:r>
            <a:endParaRPr lang="en-US" dirty="0"/>
          </a:p>
          <a:p>
            <a:pPr lvl="1"/>
            <a:r>
              <a:rPr lang="en-US" dirty="0"/>
              <a:t>You modify files in your working tree.</a:t>
            </a:r>
          </a:p>
          <a:p>
            <a:pPr lvl="1"/>
            <a:r>
              <a:rPr lang="en-US" dirty="0"/>
              <a:t>You stage the files, adding snapshots of them to your staging area.</a:t>
            </a:r>
          </a:p>
          <a:p>
            <a:pPr lvl="1"/>
            <a:r>
              <a:rPr lang="en-US" dirty="0"/>
              <a:t>You do a commit, which takes the files as they are in the staging area and stores that snapshot permanently to your Git directory.</a:t>
            </a:r>
          </a:p>
          <a:p>
            <a:endParaRPr lang="en-US" dirty="0"/>
          </a:p>
        </p:txBody>
      </p:sp>
      <p:pic>
        <p:nvPicPr>
          <p:cNvPr id="4100" name="Picture 4" descr="Working tree, staging area, and Gi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5" y="3019425"/>
            <a:ext cx="5958344" cy="328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934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1116</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Version Control Systems</vt:lpstr>
      <vt:lpstr>VCS</vt:lpstr>
      <vt:lpstr>Local Version Control Systems</vt:lpstr>
      <vt:lpstr>Centralized Version Control Systems</vt:lpstr>
      <vt:lpstr>Distributed Version Control Systems</vt:lpstr>
      <vt:lpstr>Benefits of VCS</vt:lpstr>
      <vt:lpstr>GIT</vt:lpstr>
      <vt:lpstr>Why the name GIT</vt:lpstr>
      <vt:lpstr>GIT Workflow</vt:lpstr>
      <vt:lpstr>PowerPoint Presentation</vt:lpstr>
      <vt:lpstr>PowerPoint Presentation</vt:lpstr>
      <vt:lpstr>PowerPoint Presentation</vt:lpstr>
      <vt:lpstr>PowerPoint Presentation</vt:lpstr>
      <vt:lpstr>Installing GIT</vt:lpstr>
    </vt:vector>
  </TitlesOfParts>
  <Company>PayPal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dc:title>
  <dc:creator>Kavuri, Kranthi(AWF)</dc:creator>
  <cp:lastModifiedBy>Kavuri, Kranthi(AWF)</cp:lastModifiedBy>
  <cp:revision>16</cp:revision>
  <dcterms:created xsi:type="dcterms:W3CDTF">2017-05-21T15:50:28Z</dcterms:created>
  <dcterms:modified xsi:type="dcterms:W3CDTF">2017-06-02T18:50:44Z</dcterms:modified>
</cp:coreProperties>
</file>