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jKiSaO9myUDpDE16iOXtMy9l+/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32475A-DF5C-4470-80B2-7C76D5093B65}">
  <a:tblStyle styleId="{6432475A-DF5C-4470-80B2-7C76D5093B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ccc496c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ccc496c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830392" y="1191256"/>
            <a:ext cx="745763" cy="45826"/>
            <a:chOff x="4580561" y="2589004"/>
            <a:chExt cx="1064464" cy="25200"/>
          </a:xfrm>
        </p:grpSpPr>
        <p:sp>
          <p:nvSpPr>
            <p:cNvPr id="12" name="Google Shape;1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16"/>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25"/>
          <p:cNvGrpSpPr/>
          <p:nvPr/>
        </p:nvGrpSpPr>
        <p:grpSpPr>
          <a:xfrm>
            <a:off x="830392" y="4169130"/>
            <a:ext cx="745763" cy="45826"/>
            <a:chOff x="4580561" y="2589004"/>
            <a:chExt cx="1064464" cy="25200"/>
          </a:xfrm>
        </p:grpSpPr>
        <p:sp>
          <p:nvSpPr>
            <p:cNvPr id="75" name="Google Shape;75;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7"/>
          <p:cNvGrpSpPr/>
          <p:nvPr/>
        </p:nvGrpSpPr>
        <p:grpSpPr>
          <a:xfrm>
            <a:off x="830392" y="1191256"/>
            <a:ext cx="745763" cy="45826"/>
            <a:chOff x="4580561" y="2589004"/>
            <a:chExt cx="1064464" cy="25200"/>
          </a:xfrm>
        </p:grpSpPr>
        <p:sp>
          <p:nvSpPr>
            <p:cNvPr id="20" name="Google Shape;2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p18"/>
          <p:cNvGrpSpPr/>
          <p:nvPr/>
        </p:nvGrpSpPr>
        <p:grpSpPr>
          <a:xfrm>
            <a:off x="830392" y="1191256"/>
            <a:ext cx="745763" cy="45826"/>
            <a:chOff x="4580561" y="2589004"/>
            <a:chExt cx="1064464" cy="25200"/>
          </a:xfrm>
        </p:grpSpPr>
        <p:sp>
          <p:nvSpPr>
            <p:cNvPr id="27" name="Google Shape;27;p1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9"/>
          <p:cNvGrpSpPr/>
          <p:nvPr/>
        </p:nvGrpSpPr>
        <p:grpSpPr>
          <a:xfrm>
            <a:off x="830392" y="1191256"/>
            <a:ext cx="745763" cy="45826"/>
            <a:chOff x="4580561" y="2589004"/>
            <a:chExt cx="1064464" cy="25200"/>
          </a:xfrm>
        </p:grpSpPr>
        <p:sp>
          <p:nvSpPr>
            <p:cNvPr id="34" name="Google Shape;34;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1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1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0"/>
          <p:cNvGrpSpPr/>
          <p:nvPr/>
        </p:nvGrpSpPr>
        <p:grpSpPr>
          <a:xfrm>
            <a:off x="830392" y="1191256"/>
            <a:ext cx="745763" cy="45826"/>
            <a:chOff x="4580561" y="2589004"/>
            <a:chExt cx="1064464" cy="25200"/>
          </a:xfrm>
        </p:grpSpPr>
        <p:sp>
          <p:nvSpPr>
            <p:cNvPr id="43" name="Google Shape;43;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1"/>
          <p:cNvGrpSpPr/>
          <p:nvPr/>
        </p:nvGrpSpPr>
        <p:grpSpPr>
          <a:xfrm>
            <a:off x="830392" y="1191256"/>
            <a:ext cx="745763" cy="45826"/>
            <a:chOff x="4580561" y="2589004"/>
            <a:chExt cx="1064464" cy="25200"/>
          </a:xfrm>
        </p:grpSpPr>
        <p:sp>
          <p:nvSpPr>
            <p:cNvPr id="50" name="Google Shape;5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2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22"/>
          <p:cNvGrpSpPr/>
          <p:nvPr/>
        </p:nvGrpSpPr>
        <p:grpSpPr>
          <a:xfrm>
            <a:off x="830392" y="4169130"/>
            <a:ext cx="745763" cy="45826"/>
            <a:chOff x="4580561" y="2589004"/>
            <a:chExt cx="1064464" cy="25200"/>
          </a:xfrm>
        </p:grpSpPr>
        <p:sp>
          <p:nvSpPr>
            <p:cNvPr id="57" name="Google Shape;5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3"/>
          <p:cNvGrpSpPr/>
          <p:nvPr/>
        </p:nvGrpSpPr>
        <p:grpSpPr>
          <a:xfrm>
            <a:off x="830392" y="1191256"/>
            <a:ext cx="745763" cy="45826"/>
            <a:chOff x="4580561" y="2589004"/>
            <a:chExt cx="1064464" cy="25200"/>
          </a:xfrm>
        </p:grpSpPr>
        <p:sp>
          <p:nvSpPr>
            <p:cNvPr id="64" name="Google Shape;64;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2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no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200"/>
              <a:buNone/>
            </a:pPr>
            <a:r>
              <a:rPr lang="en" sz="2400">
                <a:solidFill>
                  <a:srgbClr val="000000"/>
                </a:solidFill>
                <a:latin typeface="Arial"/>
                <a:ea typeface="Arial"/>
                <a:cs typeface="Arial"/>
                <a:sym typeface="Arial"/>
              </a:rPr>
              <a:t>ADHD TYPE CLASSIFICATION USING MACHINE LEARNING</a:t>
            </a:r>
            <a:endParaRPr sz="2400"/>
          </a:p>
        </p:txBody>
      </p:sp>
      <p:sp>
        <p:nvSpPr>
          <p:cNvPr id="87" name="Google Shape;87;p1"/>
          <p:cNvSpPr txBox="1"/>
          <p:nvPr>
            <p:ph idx="1" type="subTitle"/>
          </p:nvPr>
        </p:nvSpPr>
        <p:spPr>
          <a:xfrm>
            <a:off x="729625" y="3172900"/>
            <a:ext cx="7688100" cy="126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                                                                                                                                          By  </a:t>
            </a:r>
            <a:endParaRPr/>
          </a:p>
          <a:p>
            <a:pPr indent="0" lvl="0" marL="0" rtl="0" algn="r">
              <a:lnSpc>
                <a:spcPct val="100000"/>
              </a:lnSpc>
              <a:spcBef>
                <a:spcPts val="0"/>
              </a:spcBef>
              <a:spcAft>
                <a:spcPts val="0"/>
              </a:spcAft>
              <a:buSzPts val="1600"/>
              <a:buNone/>
            </a:pPr>
            <a:r>
              <a:rPr lang="en"/>
              <a:t> M.Abdus samad</a:t>
            </a:r>
            <a:endParaRPr/>
          </a:p>
          <a:p>
            <a:pPr indent="0" lvl="0" marL="0" rtl="0" algn="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29450" y="717375"/>
            <a:ext cx="7688700" cy="663300"/>
          </a:xfrm>
          <a:prstGeom prst="rect">
            <a:avLst/>
          </a:prstGeom>
          <a:noFill/>
          <a:ln>
            <a:noFill/>
          </a:ln>
        </p:spPr>
        <p:txBody>
          <a:bodyPr anchorCtr="0" anchor="t" bIns="91425" lIns="91425" spcFirstLastPara="1" rIns="91425" wrap="square" tIns="91425">
            <a:noAutofit/>
          </a:bodyPr>
          <a:lstStyle/>
          <a:p>
            <a:pPr indent="0" lvl="0" marL="457200" rtl="0" algn="ctr">
              <a:lnSpc>
                <a:spcPct val="140000"/>
              </a:lnSpc>
              <a:spcBef>
                <a:spcPts val="1100"/>
              </a:spcBef>
              <a:spcAft>
                <a:spcPts val="1600"/>
              </a:spcAft>
              <a:buSzPts val="2600"/>
              <a:buNone/>
            </a:pPr>
            <a:r>
              <a:rPr lang="en" sz="2400">
                <a:solidFill>
                  <a:srgbClr val="111111"/>
                </a:solidFill>
                <a:highlight>
                  <a:srgbClr val="FFFFFF"/>
                </a:highlight>
                <a:latin typeface="Arial"/>
                <a:ea typeface="Arial"/>
                <a:cs typeface="Arial"/>
                <a:sym typeface="Arial"/>
              </a:rPr>
              <a:t>Overall System Architecture</a:t>
            </a:r>
            <a:endParaRPr sz="2400"/>
          </a:p>
        </p:txBody>
      </p:sp>
      <p:sp>
        <p:nvSpPr>
          <p:cNvPr id="142" name="Google Shape;142;p10"/>
          <p:cNvSpPr txBox="1"/>
          <p:nvPr>
            <p:ph idx="1" type="body"/>
          </p:nvPr>
        </p:nvSpPr>
        <p:spPr>
          <a:xfrm>
            <a:off x="729450" y="1570125"/>
            <a:ext cx="7688700" cy="27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143" name="Google Shape;143;p10"/>
          <p:cNvPicPr preferRelativeResize="0"/>
          <p:nvPr/>
        </p:nvPicPr>
        <p:blipFill rotWithShape="1">
          <a:blip r:embed="rId3">
            <a:alphaModFix/>
          </a:blip>
          <a:srcRect b="0" l="0" r="0" t="0"/>
          <a:stretch/>
        </p:blipFill>
        <p:spPr>
          <a:xfrm>
            <a:off x="1109925" y="1380675"/>
            <a:ext cx="6483499" cy="343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2ccc496c6_2_1"/>
          <p:cNvSpPr txBox="1"/>
          <p:nvPr>
            <p:ph type="title"/>
          </p:nvPr>
        </p:nvSpPr>
        <p:spPr>
          <a:xfrm>
            <a:off x="727650" y="655425"/>
            <a:ext cx="7688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a2ccc496c6_2_1"/>
          <p:cNvSpPr txBox="1"/>
          <p:nvPr>
            <p:ph idx="1" type="body"/>
          </p:nvPr>
        </p:nvSpPr>
        <p:spPr>
          <a:xfrm>
            <a:off x="373950" y="1433075"/>
            <a:ext cx="7688700" cy="28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 name="Google Shape;150;ga2ccc496c6_2_1"/>
          <p:cNvSpPr/>
          <p:nvPr/>
        </p:nvSpPr>
        <p:spPr>
          <a:xfrm>
            <a:off x="666550" y="1694100"/>
            <a:ext cx="10665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151" name="Google Shape;151;ga2ccc496c6_2_1"/>
          <p:cNvSpPr/>
          <p:nvPr/>
        </p:nvSpPr>
        <p:spPr>
          <a:xfrm>
            <a:off x="688750" y="3595775"/>
            <a:ext cx="10665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Firebase</a:t>
            </a:r>
            <a:endParaRPr/>
          </a:p>
        </p:txBody>
      </p:sp>
      <p:sp>
        <p:nvSpPr>
          <p:cNvPr id="152" name="Google Shape;152;ga2ccc496c6_2_1"/>
          <p:cNvSpPr/>
          <p:nvPr/>
        </p:nvSpPr>
        <p:spPr>
          <a:xfrm>
            <a:off x="2155150" y="1644150"/>
            <a:ext cx="1066500" cy="47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153" name="Google Shape;153;ga2ccc496c6_2_1"/>
          <p:cNvSpPr/>
          <p:nvPr/>
        </p:nvSpPr>
        <p:spPr>
          <a:xfrm>
            <a:off x="3732650" y="1644150"/>
            <a:ext cx="1066500" cy="47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54" name="Google Shape;154;ga2ccc496c6_2_1"/>
          <p:cNvSpPr/>
          <p:nvPr/>
        </p:nvSpPr>
        <p:spPr>
          <a:xfrm>
            <a:off x="6476450" y="2461675"/>
            <a:ext cx="1066500" cy="47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data</a:t>
            </a:r>
            <a:endParaRPr/>
          </a:p>
        </p:txBody>
      </p:sp>
      <p:sp>
        <p:nvSpPr>
          <p:cNvPr id="155" name="Google Shape;155;ga2ccc496c6_2_1"/>
          <p:cNvSpPr/>
          <p:nvPr/>
        </p:nvSpPr>
        <p:spPr>
          <a:xfrm>
            <a:off x="3732650" y="2500550"/>
            <a:ext cx="1066500" cy="47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 data</a:t>
            </a:r>
            <a:endParaRPr/>
          </a:p>
        </p:txBody>
      </p:sp>
      <p:sp>
        <p:nvSpPr>
          <p:cNvPr id="156" name="Google Shape;156;ga2ccc496c6_2_1"/>
          <p:cNvSpPr/>
          <p:nvPr/>
        </p:nvSpPr>
        <p:spPr>
          <a:xfrm>
            <a:off x="6476575" y="1644150"/>
            <a:ext cx="1066500" cy="47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Building data</a:t>
            </a:r>
            <a:endParaRPr/>
          </a:p>
        </p:txBody>
      </p:sp>
      <p:sp>
        <p:nvSpPr>
          <p:cNvPr id="157" name="Google Shape;157;ga2ccc496c6_2_1"/>
          <p:cNvSpPr/>
          <p:nvPr/>
        </p:nvSpPr>
        <p:spPr>
          <a:xfrm>
            <a:off x="6501500" y="3582675"/>
            <a:ext cx="10665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testing</a:t>
            </a:r>
            <a:endParaRPr/>
          </a:p>
        </p:txBody>
      </p:sp>
      <p:sp>
        <p:nvSpPr>
          <p:cNvPr id="158" name="Google Shape;158;ga2ccc496c6_2_1"/>
          <p:cNvSpPr/>
          <p:nvPr/>
        </p:nvSpPr>
        <p:spPr>
          <a:xfrm>
            <a:off x="3777100" y="3595775"/>
            <a:ext cx="10665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Final model</a:t>
            </a:r>
            <a:endParaRPr/>
          </a:p>
        </p:txBody>
      </p:sp>
      <p:cxnSp>
        <p:nvCxnSpPr>
          <p:cNvPr id="159" name="Google Shape;159;ga2ccc496c6_2_1"/>
          <p:cNvCxnSpPr>
            <a:stCxn id="150" idx="2"/>
            <a:endCxn id="151" idx="0"/>
          </p:cNvCxnSpPr>
          <p:nvPr/>
        </p:nvCxnSpPr>
        <p:spPr>
          <a:xfrm>
            <a:off x="1199800" y="2071800"/>
            <a:ext cx="22200" cy="15240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ga2ccc496c6_2_1"/>
          <p:cNvCxnSpPr>
            <a:stCxn id="151" idx="3"/>
            <a:endCxn id="158" idx="1"/>
          </p:cNvCxnSpPr>
          <p:nvPr/>
        </p:nvCxnSpPr>
        <p:spPr>
          <a:xfrm>
            <a:off x="1755250" y="3784625"/>
            <a:ext cx="20220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ga2ccc496c6_2_1"/>
          <p:cNvCxnSpPr>
            <a:stCxn id="152" idx="3"/>
            <a:endCxn id="153" idx="1"/>
          </p:cNvCxnSpPr>
          <p:nvPr/>
        </p:nvCxnSpPr>
        <p:spPr>
          <a:xfrm>
            <a:off x="3221650" y="1882950"/>
            <a:ext cx="5109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ga2ccc496c6_2_1"/>
          <p:cNvCxnSpPr>
            <a:stCxn id="153" idx="3"/>
            <a:endCxn id="156" idx="1"/>
          </p:cNvCxnSpPr>
          <p:nvPr/>
        </p:nvCxnSpPr>
        <p:spPr>
          <a:xfrm>
            <a:off x="4799150" y="1882950"/>
            <a:ext cx="16773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ga2ccc496c6_2_1"/>
          <p:cNvCxnSpPr>
            <a:stCxn id="153" idx="2"/>
            <a:endCxn id="155" idx="0"/>
          </p:cNvCxnSpPr>
          <p:nvPr/>
        </p:nvCxnSpPr>
        <p:spPr>
          <a:xfrm>
            <a:off x="4265900" y="2121750"/>
            <a:ext cx="0" cy="378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ga2ccc496c6_2_1"/>
          <p:cNvCxnSpPr>
            <a:stCxn id="157" idx="1"/>
            <a:endCxn id="158" idx="3"/>
          </p:cNvCxnSpPr>
          <p:nvPr/>
        </p:nvCxnSpPr>
        <p:spPr>
          <a:xfrm flipH="1">
            <a:off x="4843700" y="3771525"/>
            <a:ext cx="1657800" cy="132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ga2ccc496c6_2_1"/>
          <p:cNvCxnSpPr>
            <a:stCxn id="154" idx="2"/>
            <a:endCxn id="157" idx="0"/>
          </p:cNvCxnSpPr>
          <p:nvPr/>
        </p:nvCxnSpPr>
        <p:spPr>
          <a:xfrm>
            <a:off x="7009700" y="2939275"/>
            <a:ext cx="25200" cy="6435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ga2ccc496c6_2_1"/>
          <p:cNvCxnSpPr>
            <a:stCxn id="156" idx="2"/>
            <a:endCxn id="154" idx="0"/>
          </p:cNvCxnSpPr>
          <p:nvPr/>
        </p:nvCxnSpPr>
        <p:spPr>
          <a:xfrm>
            <a:off x="7009825" y="2121750"/>
            <a:ext cx="0" cy="3399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ga2ccc496c6_2_1"/>
          <p:cNvSpPr txBox="1"/>
          <p:nvPr/>
        </p:nvSpPr>
        <p:spPr>
          <a:xfrm>
            <a:off x="5494950" y="1299750"/>
            <a:ext cx="2921400" cy="293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Offline training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68" name="Google Shape;168;ga2ccc496c6_2_1"/>
          <p:cNvCxnSpPr>
            <a:stCxn id="155" idx="3"/>
          </p:cNvCxnSpPr>
          <p:nvPr/>
        </p:nvCxnSpPr>
        <p:spPr>
          <a:xfrm flipH="1" rot="10800000">
            <a:off x="4799150" y="2732750"/>
            <a:ext cx="16776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flipH="1">
            <a:off x="729450" y="778650"/>
            <a:ext cx="7391400" cy="54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EXISTING SYSTEM</a:t>
            </a:r>
            <a:endParaRPr/>
          </a:p>
        </p:txBody>
      </p:sp>
      <p:sp>
        <p:nvSpPr>
          <p:cNvPr id="174" name="Google Shape;174;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595959"/>
                </a:solidFill>
              </a:rPr>
              <a:t>When a child is diagnosed with attention-deficit/hyperactivity disorder (ADHD), parents often have concerns about which treatment is right for their child. ADHD can be managed with the right treatment.</a:t>
            </a:r>
            <a:endParaRPr sz="1400">
              <a:solidFill>
                <a:srgbClr val="595959"/>
              </a:solidFill>
            </a:endParaRPr>
          </a:p>
          <a:p>
            <a:pPr indent="0" lvl="0" marL="0" rtl="0" algn="l">
              <a:lnSpc>
                <a:spcPct val="115000"/>
              </a:lnSpc>
              <a:spcBef>
                <a:spcPts val="1600"/>
              </a:spcBef>
              <a:spcAft>
                <a:spcPts val="0"/>
              </a:spcAft>
              <a:buSzPts val="1300"/>
              <a:buNone/>
            </a:pPr>
            <a:r>
              <a:rPr b="1" lang="en" sz="1800">
                <a:solidFill>
                  <a:srgbClr val="595959"/>
                </a:solidFill>
              </a:rPr>
              <a:t>Medication</a:t>
            </a:r>
            <a:endParaRPr b="1" sz="1800">
              <a:solidFill>
                <a:srgbClr val="595959"/>
              </a:solidFill>
            </a:endParaRPr>
          </a:p>
          <a:p>
            <a:pPr indent="-317500" lvl="0" marL="457200" rtl="0" algn="l">
              <a:lnSpc>
                <a:spcPct val="115000"/>
              </a:lnSpc>
              <a:spcBef>
                <a:spcPts val="1600"/>
              </a:spcBef>
              <a:spcAft>
                <a:spcPts val="0"/>
              </a:spcAft>
              <a:buClr>
                <a:srgbClr val="595959"/>
              </a:buClr>
              <a:buSzPts val="1400"/>
              <a:buChar char="●"/>
            </a:pPr>
            <a:r>
              <a:rPr lang="en" sz="1400">
                <a:solidFill>
                  <a:srgbClr val="595959"/>
                </a:solidFill>
              </a:rPr>
              <a:t>Stimulants are the best-known and most widely used ADHD medications. Between 70-80% of children with ADHD have fewer ADHD symptoms when taking these fast-acting medications.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Nonstimulants were approved for the treatment of ADHD in 2003. They do not work as quickly as stimulants, but their effect can last up to 24 hours</a:t>
            </a:r>
            <a:endParaRPr sz="1400">
              <a:solidFill>
                <a:srgbClr val="595959"/>
              </a:solidFil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729450" y="31700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PROPOSED SYSTEM</a:t>
            </a:r>
            <a:endParaRPr>
              <a:latin typeface="Arial"/>
              <a:ea typeface="Arial"/>
              <a:cs typeface="Arial"/>
              <a:sym typeface="Arial"/>
            </a:endParaRPr>
          </a:p>
        </p:txBody>
      </p:sp>
      <p:sp>
        <p:nvSpPr>
          <p:cNvPr id="180" name="Google Shape;180;p12"/>
          <p:cNvSpPr txBox="1"/>
          <p:nvPr>
            <p:ph idx="1" type="body"/>
          </p:nvPr>
        </p:nvSpPr>
        <p:spPr>
          <a:xfrm>
            <a:off x="729450" y="1367100"/>
            <a:ext cx="7688700" cy="29730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1100"/>
              </a:spcBef>
              <a:spcAft>
                <a:spcPts val="0"/>
              </a:spcAft>
              <a:buClr>
                <a:srgbClr val="202020"/>
              </a:buClr>
              <a:buSzPts val="1400"/>
              <a:buFont typeface="Arial"/>
              <a:buChar char="●"/>
            </a:pPr>
            <a:r>
              <a:rPr lang="en" sz="1400">
                <a:solidFill>
                  <a:srgbClr val="202020"/>
                </a:solidFill>
                <a:highlight>
                  <a:srgbClr val="FFFFFF"/>
                </a:highlight>
                <a:latin typeface="Arial"/>
                <a:ea typeface="Arial"/>
                <a:cs typeface="Arial"/>
                <a:sym typeface="Arial"/>
              </a:rPr>
              <a:t>We advocate for a ML methodology which focuses on the explanatory power of a model instead of its lonely predictive accuracy.</a:t>
            </a:r>
            <a:endParaRPr sz="1400">
              <a:solidFill>
                <a:srgbClr val="202020"/>
              </a:solidFill>
              <a:highlight>
                <a:srgbClr val="FFFFFF"/>
              </a:highlight>
              <a:latin typeface="Arial"/>
              <a:ea typeface="Arial"/>
              <a:cs typeface="Arial"/>
              <a:sym typeface="Arial"/>
            </a:endParaRPr>
          </a:p>
          <a:p>
            <a:pPr indent="-317500" lvl="0" marL="457200" rtl="0" algn="l">
              <a:lnSpc>
                <a:spcPct val="140000"/>
              </a:lnSpc>
              <a:spcBef>
                <a:spcPts val="0"/>
              </a:spcBef>
              <a:spcAft>
                <a:spcPts val="0"/>
              </a:spcAft>
              <a:buClr>
                <a:srgbClr val="202020"/>
              </a:buClr>
              <a:buSzPts val="1400"/>
              <a:buFont typeface="Arial"/>
              <a:buChar char="●"/>
            </a:pPr>
            <a:r>
              <a:rPr lang="en" sz="1400">
                <a:solidFill>
                  <a:srgbClr val="202020"/>
                </a:solidFill>
                <a:highlight>
                  <a:srgbClr val="FFFFFF"/>
                </a:highlight>
                <a:latin typeface="Arial"/>
                <a:ea typeface="Arial"/>
                <a:cs typeface="Arial"/>
                <a:sym typeface="Arial"/>
              </a:rPr>
              <a:t>For such a purpose, we adopted an expert-aware approach  with the aim of increasing the final users  trust on ML models. </a:t>
            </a:r>
            <a:endParaRPr sz="1400">
              <a:solidFill>
                <a:srgbClr val="202020"/>
              </a:solidFill>
              <a:highlight>
                <a:srgbClr val="FFFFFF"/>
              </a:highlight>
              <a:latin typeface="Arial"/>
              <a:ea typeface="Arial"/>
              <a:cs typeface="Arial"/>
              <a:sym typeface="Arial"/>
            </a:endParaRPr>
          </a:p>
          <a:p>
            <a:pPr indent="-317500" lvl="0" marL="457200" rtl="0" algn="l">
              <a:lnSpc>
                <a:spcPct val="140000"/>
              </a:lnSpc>
              <a:spcBef>
                <a:spcPts val="0"/>
              </a:spcBef>
              <a:spcAft>
                <a:spcPts val="0"/>
              </a:spcAft>
              <a:buClr>
                <a:srgbClr val="202020"/>
              </a:buClr>
              <a:buSzPts val="1400"/>
              <a:buFont typeface="Arial"/>
              <a:buChar char="●"/>
            </a:pPr>
            <a:r>
              <a:rPr lang="en" sz="1400">
                <a:solidFill>
                  <a:srgbClr val="202020"/>
                </a:solidFill>
                <a:highlight>
                  <a:srgbClr val="FFFFFF"/>
                </a:highlight>
                <a:latin typeface="Arial"/>
                <a:ea typeface="Arial"/>
                <a:cs typeface="Arial"/>
                <a:sym typeface="Arial"/>
              </a:rPr>
              <a:t>We show that readable models such as decision trees are well-suited to conduct such an approach. Indeed, the readability of a model allows us to understand how a decision is made, and to assess the extent to which the related explanations are consistent.</a:t>
            </a:r>
            <a:endParaRPr sz="1400">
              <a:solidFill>
                <a:srgbClr val="202020"/>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553000" y="34150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CONCLUSION</a:t>
            </a:r>
            <a:endParaRPr/>
          </a:p>
        </p:txBody>
      </p:sp>
      <p:sp>
        <p:nvSpPr>
          <p:cNvPr id="186" name="Google Shape;186;p13"/>
          <p:cNvSpPr txBox="1"/>
          <p:nvPr>
            <p:ph idx="1" type="body"/>
          </p:nvPr>
        </p:nvSpPr>
        <p:spPr>
          <a:xfrm>
            <a:off x="553000" y="144120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1100"/>
              </a:spcBef>
              <a:spcAft>
                <a:spcPts val="0"/>
              </a:spcAft>
              <a:buClr>
                <a:srgbClr val="202020"/>
              </a:buClr>
              <a:buSzPts val="1400"/>
              <a:buFont typeface="Arial"/>
              <a:buChar char="●"/>
            </a:pPr>
            <a:r>
              <a:rPr lang="en" sz="1400">
                <a:solidFill>
                  <a:srgbClr val="202020"/>
                </a:solidFill>
                <a:highlight>
                  <a:srgbClr val="FFFFFF"/>
                </a:highlight>
                <a:latin typeface="Arial"/>
                <a:ea typeface="Arial"/>
                <a:cs typeface="Arial"/>
                <a:sym typeface="Arial"/>
              </a:rPr>
              <a:t>Our work shows that it is possible, through ML, to confirm previous findings of the neuroscience literature, based on larger datasets.</a:t>
            </a:r>
            <a:endParaRPr sz="1400">
              <a:solidFill>
                <a:srgbClr val="202020"/>
              </a:solidFill>
              <a:highlight>
                <a:srgbClr val="FFFFFF"/>
              </a:highlight>
              <a:latin typeface="Arial"/>
              <a:ea typeface="Arial"/>
              <a:cs typeface="Arial"/>
              <a:sym typeface="Arial"/>
            </a:endParaRPr>
          </a:p>
          <a:p>
            <a:pPr indent="-317500" lvl="0" marL="457200" rtl="0" algn="l">
              <a:lnSpc>
                <a:spcPct val="140000"/>
              </a:lnSpc>
              <a:spcBef>
                <a:spcPts val="0"/>
              </a:spcBef>
              <a:spcAft>
                <a:spcPts val="0"/>
              </a:spcAft>
              <a:buClr>
                <a:srgbClr val="202020"/>
              </a:buClr>
              <a:buSzPts val="1400"/>
              <a:buFont typeface="Arial"/>
              <a:buChar char="●"/>
            </a:pPr>
            <a:r>
              <a:rPr lang="en" sz="1400">
                <a:solidFill>
                  <a:srgbClr val="202020"/>
                </a:solidFill>
                <a:highlight>
                  <a:srgbClr val="FFFFFF"/>
                </a:highlight>
                <a:latin typeface="Arial"/>
                <a:ea typeface="Arial"/>
                <a:cs typeface="Arial"/>
                <a:sym typeface="Arial"/>
              </a:rPr>
              <a:t>In particular, our results suggest that ADHD has some relation with the limbic system, which gives prospect for thorough consideration in the sphere of neuroscientific research.</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727650" y="436525"/>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REFERENCE</a:t>
            </a:r>
            <a:endParaRPr/>
          </a:p>
        </p:txBody>
      </p:sp>
      <p:sp>
        <p:nvSpPr>
          <p:cNvPr id="192" name="Google Shape;192;p14"/>
          <p:cNvSpPr txBox="1"/>
          <p:nvPr>
            <p:ph idx="1" type="body"/>
          </p:nvPr>
        </p:nvSpPr>
        <p:spPr>
          <a:xfrm>
            <a:off x="729450" y="1118775"/>
            <a:ext cx="7688700" cy="3221100"/>
          </a:xfrm>
          <a:prstGeom prst="rect">
            <a:avLst/>
          </a:prstGeom>
          <a:noFill/>
          <a:ln>
            <a:noFill/>
          </a:ln>
        </p:spPr>
        <p:txBody>
          <a:bodyPr anchorCtr="0" anchor="t" bIns="91425" lIns="91425" spcFirstLastPara="1" rIns="91425" wrap="square" tIns="91425">
            <a:noAutofit/>
          </a:bodyPr>
          <a:lstStyle/>
          <a:p>
            <a:pPr indent="0" lvl="0" marL="457200" rtl="0" algn="l">
              <a:lnSpc>
                <a:spcPct val="140000"/>
              </a:lnSpc>
              <a:spcBef>
                <a:spcPts val="1100"/>
              </a:spcBef>
              <a:spcAft>
                <a:spcPts val="0"/>
              </a:spcAft>
              <a:buSzPts val="1300"/>
              <a:buNone/>
            </a:pPr>
            <a:r>
              <a:rPr lang="en" sz="1400">
                <a:solidFill>
                  <a:srgbClr val="111111"/>
                </a:solidFill>
                <a:highlight>
                  <a:srgbClr val="FFFFFF"/>
                </a:highlight>
                <a:latin typeface="Arial"/>
                <a:ea typeface="Arial"/>
                <a:cs typeface="Arial"/>
                <a:sym typeface="Arial"/>
              </a:rPr>
              <a:t>[1] Sajda P.(2006) 'Machine Learning for detection and diagnosis of disease', 'PubMed, National Institute of Health' </a:t>
            </a:r>
            <a:endParaRPr sz="1400">
              <a:solidFill>
                <a:srgbClr val="111111"/>
              </a:solidFill>
              <a:highlight>
                <a:srgbClr val="FFFFFF"/>
              </a:highlight>
              <a:latin typeface="Arial"/>
              <a:ea typeface="Arial"/>
              <a:cs typeface="Arial"/>
              <a:sym typeface="Arial"/>
            </a:endParaRPr>
          </a:p>
          <a:p>
            <a:pPr indent="0" lvl="0" marL="457200" rtl="0" algn="l">
              <a:lnSpc>
                <a:spcPct val="140000"/>
              </a:lnSpc>
              <a:spcBef>
                <a:spcPts val="1600"/>
              </a:spcBef>
              <a:spcAft>
                <a:spcPts val="0"/>
              </a:spcAft>
              <a:buSzPts val="1300"/>
              <a:buNone/>
            </a:pPr>
            <a:r>
              <a:rPr lang="en" sz="1400">
                <a:solidFill>
                  <a:srgbClr val="111111"/>
                </a:solidFill>
                <a:highlight>
                  <a:srgbClr val="FFFFFF"/>
                </a:highlight>
                <a:latin typeface="Arial"/>
                <a:ea typeface="Arial"/>
                <a:cs typeface="Arial"/>
                <a:sym typeface="Arial"/>
              </a:rPr>
              <a:t>[2] Mitchel T(1997) 'Machine Learning', 'McGraw Hill' </a:t>
            </a:r>
            <a:endParaRPr sz="1400">
              <a:solidFill>
                <a:srgbClr val="111111"/>
              </a:solidFill>
              <a:highlight>
                <a:srgbClr val="FFFFFF"/>
              </a:highlight>
              <a:latin typeface="Arial"/>
              <a:ea typeface="Arial"/>
              <a:cs typeface="Arial"/>
              <a:sym typeface="Arial"/>
            </a:endParaRPr>
          </a:p>
          <a:p>
            <a:pPr indent="0" lvl="0" marL="457200" rtl="0" algn="l">
              <a:lnSpc>
                <a:spcPct val="140000"/>
              </a:lnSpc>
              <a:spcBef>
                <a:spcPts val="1600"/>
              </a:spcBef>
              <a:spcAft>
                <a:spcPts val="0"/>
              </a:spcAft>
              <a:buSzPts val="1300"/>
              <a:buNone/>
            </a:pPr>
            <a:r>
              <a:rPr lang="en" sz="1400">
                <a:solidFill>
                  <a:srgbClr val="111111"/>
                </a:solidFill>
                <a:highlight>
                  <a:srgbClr val="FFFFFF"/>
                </a:highlight>
                <a:latin typeface="Arial"/>
                <a:ea typeface="Arial"/>
                <a:cs typeface="Arial"/>
                <a:sym typeface="Arial"/>
              </a:rPr>
              <a:t>[3] Kenneth R Foster* , Robert Koprowski and Joseph D Skufca (2014), 'Machine learning, medical diagnosis and biomedical engineering research', 'Biomedical Engineering Online' </a:t>
            </a:r>
            <a:endParaRPr sz="1400">
              <a:solidFill>
                <a:srgbClr val="111111"/>
              </a:solidFill>
              <a:highlight>
                <a:srgbClr val="FFFFFF"/>
              </a:highlight>
              <a:latin typeface="Arial"/>
              <a:ea typeface="Arial"/>
              <a:cs typeface="Arial"/>
              <a:sym typeface="Arial"/>
            </a:endParaRPr>
          </a:p>
          <a:p>
            <a:pPr indent="0" lvl="0" marL="457200" rtl="0" algn="l">
              <a:lnSpc>
                <a:spcPct val="140000"/>
              </a:lnSpc>
              <a:spcBef>
                <a:spcPts val="1600"/>
              </a:spcBef>
              <a:spcAft>
                <a:spcPts val="0"/>
              </a:spcAft>
              <a:buSzPts val="1300"/>
              <a:buNone/>
            </a:pPr>
            <a:r>
              <a:rPr lang="en" sz="1400">
                <a:solidFill>
                  <a:srgbClr val="111111"/>
                </a:solidFill>
                <a:highlight>
                  <a:srgbClr val="FFFFFF"/>
                </a:highlight>
                <a:latin typeface="Arial"/>
                <a:ea typeface="Arial"/>
                <a:cs typeface="Arial"/>
                <a:sym typeface="Arial"/>
              </a:rPr>
              <a:t>[4] 'National Institute of Mental Health', Available: http://www.nimh.nih.gov/health/topics/attention-deficit-hyperactivity-disorderadhd/index.shtml (accessed Sept 1, 2015) </a:t>
            </a:r>
            <a:endParaRPr sz="1400">
              <a:solidFill>
                <a:srgbClr val="111111"/>
              </a:solidFill>
              <a:highlight>
                <a:srgbClr val="FFFFFF"/>
              </a:highlight>
              <a:latin typeface="Arial"/>
              <a:ea typeface="Arial"/>
              <a:cs typeface="Arial"/>
              <a:sym typeface="Arial"/>
            </a:endParaRPr>
          </a:p>
          <a:p>
            <a:pPr indent="0" lvl="0" marL="457200" rtl="0" algn="l">
              <a:lnSpc>
                <a:spcPct val="140000"/>
              </a:lnSpc>
              <a:spcBef>
                <a:spcPts val="1600"/>
              </a:spcBef>
              <a:spcAft>
                <a:spcPts val="0"/>
              </a:spcAft>
              <a:buSzPts val="1300"/>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711650"/>
            <a:ext cx="7688700" cy="624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600"/>
              <a:buNone/>
            </a:pPr>
            <a:r>
              <a:rPr lang="en" sz="2400">
                <a:solidFill>
                  <a:srgbClr val="000000"/>
                </a:solidFill>
                <a:latin typeface="Arial"/>
                <a:ea typeface="Arial"/>
                <a:cs typeface="Arial"/>
                <a:sym typeface="Arial"/>
              </a:rPr>
              <a:t>Aim &amp; Objectives:</a:t>
            </a:r>
            <a:endParaRPr sz="2400"/>
          </a:p>
        </p:txBody>
      </p:sp>
      <p:sp>
        <p:nvSpPr>
          <p:cNvPr id="93" name="Google Shape;93;p2"/>
          <p:cNvSpPr txBox="1"/>
          <p:nvPr>
            <p:ph idx="1" type="body"/>
          </p:nvPr>
        </p:nvSpPr>
        <p:spPr>
          <a:xfrm>
            <a:off x="729450" y="1417350"/>
            <a:ext cx="7688700" cy="2922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The primary objective of this mini project is to develop a machine learning model that assists in the diagnosis of ADHD (Attention Deficit Hyperactivity Disorder). Generally applied classification algorithms will be used to fit the model with training dataset. The identified algorithms will be validated against a test dataset, and results compared to choose the most accurate model. The chosen model will be able to classify new samples as one of,</a:t>
            </a:r>
            <a:endParaRPr sz="1400">
              <a:solidFill>
                <a:srgbClr val="000000"/>
              </a:solidFill>
              <a:latin typeface="Arial"/>
              <a:ea typeface="Arial"/>
              <a:cs typeface="Arial"/>
              <a:sym typeface="Arial"/>
            </a:endParaRPr>
          </a:p>
          <a:p>
            <a:pPr indent="457200" lvl="0" marL="9144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0 - Typically Developing Children</a:t>
            </a:r>
            <a:endParaRPr sz="1400">
              <a:solidFill>
                <a:srgbClr val="000000"/>
              </a:solidFill>
              <a:latin typeface="Arial"/>
              <a:ea typeface="Arial"/>
              <a:cs typeface="Arial"/>
              <a:sym typeface="Arial"/>
            </a:endParaRPr>
          </a:p>
          <a:p>
            <a:pPr indent="457200" lvl="0" marL="9144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1 - ADHD Combined</a:t>
            </a:r>
            <a:endParaRPr sz="1400">
              <a:solidFill>
                <a:srgbClr val="000000"/>
              </a:solidFill>
              <a:latin typeface="Arial"/>
              <a:ea typeface="Arial"/>
              <a:cs typeface="Arial"/>
              <a:sym typeface="Arial"/>
            </a:endParaRPr>
          </a:p>
          <a:p>
            <a:pPr indent="457200" lvl="0" marL="9144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2 - ADHD Hyperactive/Impulsive</a:t>
            </a:r>
            <a:endParaRPr sz="1400">
              <a:solidFill>
                <a:srgbClr val="000000"/>
              </a:solidFill>
              <a:latin typeface="Arial"/>
              <a:ea typeface="Arial"/>
              <a:cs typeface="Arial"/>
              <a:sym typeface="Arial"/>
            </a:endParaRPr>
          </a:p>
          <a:p>
            <a:pPr indent="457200" lvl="0" marL="9144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3 - ADHD Inattentive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rPr lang="en" sz="1400">
                <a:solidFill>
                  <a:srgbClr val="000000"/>
                </a:solidFill>
                <a:latin typeface="Arial"/>
                <a:ea typeface="Arial"/>
                <a:cs typeface="Arial"/>
                <a:sym typeface="Arial"/>
              </a:rPr>
              <a:t>The overarching vision is to extend this mini project to build a product that will,</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rPr lang="en" sz="1400">
                <a:solidFill>
                  <a:srgbClr val="323130"/>
                </a:solidFill>
                <a:latin typeface="Arial"/>
                <a:ea typeface="Arial"/>
                <a:cs typeface="Arial"/>
                <a:sym typeface="Arial"/>
              </a:rPr>
              <a:t>- Guide clinicians in their treatment of identified individuals</a:t>
            </a:r>
            <a:endParaRPr sz="1400">
              <a:solidFill>
                <a:srgbClr val="323130"/>
              </a:solidFill>
              <a:latin typeface="Arial"/>
              <a:ea typeface="Arial"/>
              <a:cs typeface="Arial"/>
              <a:sym typeface="Arial"/>
            </a:endParaRPr>
          </a:p>
          <a:p>
            <a:pPr indent="0" lvl="0" marL="457200" rtl="0" algn="l">
              <a:lnSpc>
                <a:spcPct val="115000"/>
              </a:lnSpc>
              <a:spcBef>
                <a:spcPts val="0"/>
              </a:spcBef>
              <a:spcAft>
                <a:spcPts val="0"/>
              </a:spcAft>
              <a:buSzPts val="1300"/>
              <a:buNone/>
            </a:pPr>
            <a:r>
              <a:rPr lang="en" sz="1400">
                <a:solidFill>
                  <a:srgbClr val="323130"/>
                </a:solidFill>
                <a:latin typeface="Arial"/>
                <a:ea typeface="Arial"/>
                <a:cs typeface="Arial"/>
                <a:sym typeface="Arial"/>
              </a:rPr>
              <a:t>- Guide coaches/parents/teachers in their interaction with individuals with ADHD</a:t>
            </a:r>
            <a:endParaRPr sz="1400">
              <a:solidFill>
                <a:srgbClr val="32313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785050"/>
            <a:ext cx="7688700" cy="514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600"/>
              <a:buNone/>
            </a:pPr>
            <a:r>
              <a:rPr lang="en" sz="2400">
                <a:solidFill>
                  <a:srgbClr val="000000"/>
                </a:solidFill>
                <a:latin typeface="Arial"/>
                <a:ea typeface="Arial"/>
                <a:cs typeface="Arial"/>
                <a:sym typeface="Arial"/>
              </a:rPr>
              <a:t>Problem Definition</a:t>
            </a:r>
            <a:endParaRPr sz="2400"/>
          </a:p>
        </p:txBody>
      </p:sp>
      <p:sp>
        <p:nvSpPr>
          <p:cNvPr id="99" name="Google Shape;99;p3"/>
          <p:cNvSpPr txBox="1"/>
          <p:nvPr>
            <p:ph idx="1" type="body"/>
          </p:nvPr>
        </p:nvSpPr>
        <p:spPr>
          <a:xfrm>
            <a:off x="729450" y="1543050"/>
            <a:ext cx="7688700" cy="2796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rPr lang="en" sz="1400">
                <a:solidFill>
                  <a:srgbClr val="000000"/>
                </a:solidFill>
                <a:highlight>
                  <a:srgbClr val="FFFFFF"/>
                </a:highlight>
                <a:latin typeface="Arial"/>
                <a:ea typeface="Arial"/>
                <a:cs typeface="Arial"/>
                <a:sym typeface="Arial"/>
              </a:rPr>
              <a:t>Attention deficit hyperactivity disorder (ADHD) is found in 9.5 percent of the  population and poses lifelong challenges. Current diagnostic approaches rely on evaluation forms completed by teachers and/or parents, although they are not specifically trained to recognize cognitive disorders. The most accurate diagnosis is by a psychiatrist, often only available to children with severe symptoms. Development of a tool that is engaging and objective and aids medical providers is needed in the diagnosis of ADHD. The goal of this project is to work toward the development of such a tool.</a:t>
            </a:r>
            <a:endParaRPr sz="1400">
              <a:solidFill>
                <a:srgbClr val="000000"/>
              </a:solidFill>
              <a:highlight>
                <a:srgbClr val="FFFFFF"/>
              </a:highlight>
              <a:latin typeface="Arial"/>
              <a:ea typeface="Arial"/>
              <a:cs typeface="Arial"/>
              <a:sym typeface="Arial"/>
            </a:endParaRPr>
          </a:p>
          <a:p>
            <a:pPr indent="0" lvl="0" marL="457200" rtl="0" algn="l">
              <a:lnSpc>
                <a:spcPct val="140000"/>
              </a:lnSpc>
              <a:spcBef>
                <a:spcPts val="1100"/>
              </a:spcBef>
              <a:spcAft>
                <a:spcPts val="0"/>
              </a:spcAft>
              <a:buSzPts val="1300"/>
              <a:buNone/>
            </a:pPr>
            <a:r>
              <a:rPr lang="en" sz="1400">
                <a:solidFill>
                  <a:srgbClr val="111111"/>
                </a:solidFill>
                <a:highlight>
                  <a:srgbClr val="FFFFFF"/>
                </a:highlight>
                <a:latin typeface="Arial"/>
                <a:ea typeface="Arial"/>
                <a:cs typeface="Arial"/>
                <a:sym typeface="Arial"/>
              </a:rPr>
              <a:t>Kids with ADHD may have signs from one, two, or all three of these categories:</a:t>
            </a:r>
            <a:endParaRPr sz="1400">
              <a:solidFill>
                <a:srgbClr val="111111"/>
              </a:solidFill>
              <a:highlight>
                <a:srgbClr val="FFFFFF"/>
              </a:highlight>
              <a:latin typeface="Arial"/>
              <a:ea typeface="Arial"/>
              <a:cs typeface="Arial"/>
              <a:sym typeface="Arial"/>
            </a:endParaRPr>
          </a:p>
          <a:p>
            <a:pPr indent="-317500" lvl="0" marL="914400" rtl="0" algn="l">
              <a:lnSpc>
                <a:spcPct val="140000"/>
              </a:lnSpc>
              <a:spcBef>
                <a:spcPts val="1600"/>
              </a:spcBef>
              <a:spcAft>
                <a:spcPts val="0"/>
              </a:spcAft>
              <a:buClr>
                <a:srgbClr val="111111"/>
              </a:buClr>
              <a:buSzPts val="1400"/>
              <a:buFont typeface="Arial"/>
              <a:buChar char="●"/>
            </a:pPr>
            <a:r>
              <a:rPr b="1" lang="en" sz="1200">
                <a:solidFill>
                  <a:srgbClr val="111111"/>
                </a:solidFill>
                <a:highlight>
                  <a:srgbClr val="FFFFFF"/>
                </a:highlight>
                <a:latin typeface="Arial"/>
                <a:ea typeface="Arial"/>
                <a:cs typeface="Arial"/>
                <a:sym typeface="Arial"/>
              </a:rPr>
              <a:t>Inattentive </a:t>
            </a:r>
            <a:endParaRPr b="1" sz="1200">
              <a:solidFill>
                <a:srgbClr val="111111"/>
              </a:solidFill>
              <a:highlight>
                <a:srgbClr val="FFFFFF"/>
              </a:highlight>
              <a:latin typeface="Arial"/>
              <a:ea typeface="Arial"/>
              <a:cs typeface="Arial"/>
              <a:sym typeface="Arial"/>
            </a:endParaRPr>
          </a:p>
          <a:p>
            <a:pPr indent="-304800" lvl="0" marL="914400" rtl="0" algn="l">
              <a:lnSpc>
                <a:spcPct val="140000"/>
              </a:lnSpc>
              <a:spcBef>
                <a:spcPts val="0"/>
              </a:spcBef>
              <a:spcAft>
                <a:spcPts val="0"/>
              </a:spcAft>
              <a:buClr>
                <a:srgbClr val="111111"/>
              </a:buClr>
              <a:buSzPts val="1200"/>
              <a:buFont typeface="Arial"/>
              <a:buChar char="●"/>
            </a:pPr>
            <a:r>
              <a:rPr b="1" lang="en" sz="1200">
                <a:solidFill>
                  <a:srgbClr val="111111"/>
                </a:solidFill>
                <a:highlight>
                  <a:srgbClr val="FFFFFF"/>
                </a:highlight>
                <a:latin typeface="Arial"/>
                <a:ea typeface="Arial"/>
                <a:cs typeface="Arial"/>
                <a:sym typeface="Arial"/>
              </a:rPr>
              <a:t>Inattentive </a:t>
            </a:r>
            <a:endParaRPr b="1" sz="1200">
              <a:solidFill>
                <a:srgbClr val="111111"/>
              </a:solidFill>
              <a:highlight>
                <a:srgbClr val="FFFFFF"/>
              </a:highlight>
              <a:latin typeface="Arial"/>
              <a:ea typeface="Arial"/>
              <a:cs typeface="Arial"/>
              <a:sym typeface="Arial"/>
            </a:endParaRPr>
          </a:p>
          <a:p>
            <a:pPr indent="-304800" lvl="0" marL="914400" rtl="0" algn="l">
              <a:lnSpc>
                <a:spcPct val="140000"/>
              </a:lnSpc>
              <a:spcBef>
                <a:spcPts val="0"/>
              </a:spcBef>
              <a:spcAft>
                <a:spcPts val="0"/>
              </a:spcAft>
              <a:buClr>
                <a:srgbClr val="111111"/>
              </a:buClr>
              <a:buSzPts val="1200"/>
              <a:buFont typeface="Arial"/>
              <a:buChar char="●"/>
            </a:pPr>
            <a:r>
              <a:rPr b="1" lang="en" sz="1200">
                <a:solidFill>
                  <a:srgbClr val="111111"/>
                </a:solidFill>
                <a:highlight>
                  <a:srgbClr val="FFFFFF"/>
                </a:highlight>
                <a:latin typeface="Arial"/>
                <a:ea typeface="Arial"/>
                <a:cs typeface="Arial"/>
                <a:sym typeface="Arial"/>
              </a:rPr>
              <a:t>Impulsive</a:t>
            </a:r>
            <a:endParaRPr b="1" sz="1200">
              <a:solidFill>
                <a:srgbClr val="111111"/>
              </a:solidFill>
              <a:highlight>
                <a:srgbClr val="FFFFFF"/>
              </a:highlight>
              <a:latin typeface="Arial"/>
              <a:ea typeface="Arial"/>
              <a:cs typeface="Arial"/>
              <a:sym typeface="Arial"/>
            </a:endParaRPr>
          </a:p>
          <a:p>
            <a:pPr indent="0" lvl="0" marL="457200" rtl="0" algn="l">
              <a:lnSpc>
                <a:spcPct val="115000"/>
              </a:lnSpc>
              <a:spcBef>
                <a:spcPts val="1600"/>
              </a:spcBef>
              <a:spcAft>
                <a:spcPts val="0"/>
              </a:spcAft>
              <a:buSzPts val="1300"/>
              <a:buNone/>
            </a:pPr>
            <a:r>
              <a:t/>
            </a:r>
            <a:endParaRPr sz="14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1600"/>
              </a:spcAft>
              <a:buSzPts val="13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760000"/>
            <a:ext cx="7688700" cy="4884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600"/>
              <a:buNone/>
            </a:pPr>
            <a:r>
              <a:rPr lang="en" sz="2400">
                <a:solidFill>
                  <a:srgbClr val="000000"/>
                </a:solidFill>
                <a:latin typeface="Arial"/>
                <a:ea typeface="Arial"/>
                <a:cs typeface="Arial"/>
                <a:sym typeface="Arial"/>
              </a:rPr>
              <a:t>Scope of the Project</a:t>
            </a:r>
            <a:endParaRPr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2600"/>
              <a:buNone/>
            </a:pPr>
            <a:r>
              <a:t/>
            </a:r>
            <a:endParaRPr sz="2400"/>
          </a:p>
        </p:txBody>
      </p:sp>
      <p:sp>
        <p:nvSpPr>
          <p:cNvPr id="105" name="Google Shape;105;p4"/>
          <p:cNvSpPr txBox="1"/>
          <p:nvPr>
            <p:ph idx="1" type="body"/>
          </p:nvPr>
        </p:nvSpPr>
        <p:spPr>
          <a:xfrm>
            <a:off x="729450" y="1452125"/>
            <a:ext cx="7688700" cy="2887800"/>
          </a:xfrm>
          <a:prstGeom prst="rect">
            <a:avLst/>
          </a:prstGeom>
          <a:noFill/>
          <a:ln>
            <a:noFill/>
          </a:ln>
        </p:spPr>
        <p:txBody>
          <a:bodyPr anchorCtr="0" anchor="t" bIns="91425" lIns="91425" spcFirstLastPara="1" rIns="91425" wrap="square" tIns="91425">
            <a:noAutofit/>
          </a:bodyPr>
          <a:lstStyle/>
          <a:p>
            <a:pPr indent="0" lvl="0" marL="457200" rtl="0" algn="l">
              <a:lnSpc>
                <a:spcPct val="140000"/>
              </a:lnSpc>
              <a:spcBef>
                <a:spcPts val="1100"/>
              </a:spcBef>
              <a:spcAft>
                <a:spcPts val="0"/>
              </a:spcAft>
              <a:buSzPts val="1300"/>
              <a:buNone/>
            </a:pPr>
            <a:r>
              <a:rPr lang="en" sz="1400">
                <a:solidFill>
                  <a:srgbClr val="111111"/>
                </a:solidFill>
                <a:highlight>
                  <a:srgbClr val="FFFFFF"/>
                </a:highlight>
                <a:latin typeface="Arial"/>
                <a:ea typeface="Arial"/>
                <a:cs typeface="Arial"/>
                <a:sym typeface="Arial"/>
              </a:rPr>
              <a:t>Machine learning techniques that combine multiple classifiers are introduced for classifying  attention deficit hyperactivity disorder (ADHD) subtypes based on power spectra of EEG measurements. The analyzed sample includes 1000 rows of patient datas. The measurements are taken for four different conditions: two resting conditions (eyes open and eyes closed) and two neuropsychological tasks (visual continuous performance test and emotional continuous performance test).</a:t>
            </a:r>
            <a:endParaRPr sz="1400">
              <a:solidFill>
                <a:srgbClr val="111111"/>
              </a:solidFill>
              <a:highlight>
                <a:srgbClr val="FFFFFF"/>
              </a:highlight>
              <a:latin typeface="Arial"/>
              <a:ea typeface="Arial"/>
              <a:cs typeface="Arial"/>
              <a:sym typeface="Arial"/>
            </a:endParaRPr>
          </a:p>
          <a:p>
            <a:pPr indent="0" lvl="0" marL="457200" rtl="0" algn="l">
              <a:lnSpc>
                <a:spcPct val="140000"/>
              </a:lnSpc>
              <a:spcBef>
                <a:spcPts val="1600"/>
              </a:spcBef>
              <a:spcAft>
                <a:spcPts val="1600"/>
              </a:spcAft>
              <a:buSzPts val="1300"/>
              <a:buNone/>
            </a:pPr>
            <a:r>
              <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274525"/>
            <a:ext cx="7688700" cy="831300"/>
          </a:xfrm>
          <a:prstGeom prst="rect">
            <a:avLst/>
          </a:prstGeom>
          <a:noFill/>
          <a:ln>
            <a:noFill/>
          </a:ln>
        </p:spPr>
        <p:txBody>
          <a:bodyPr anchorCtr="0" anchor="t" bIns="91425" lIns="91425" spcFirstLastPara="1" rIns="91425" wrap="square" tIns="91425">
            <a:noAutofit/>
          </a:bodyPr>
          <a:lstStyle/>
          <a:p>
            <a:pPr indent="0" lvl="0" marL="457200" rtl="0" algn="ctr">
              <a:lnSpc>
                <a:spcPct val="140000"/>
              </a:lnSpc>
              <a:spcBef>
                <a:spcPts val="1100"/>
              </a:spcBef>
              <a:spcAft>
                <a:spcPts val="1600"/>
              </a:spcAft>
              <a:buSzPts val="2600"/>
              <a:buNone/>
            </a:pPr>
            <a:r>
              <a:rPr lang="en" sz="2400">
                <a:solidFill>
                  <a:srgbClr val="111111"/>
                </a:solidFill>
                <a:highlight>
                  <a:schemeClr val="lt1"/>
                </a:highlight>
                <a:latin typeface="Arial"/>
                <a:ea typeface="Arial"/>
                <a:cs typeface="Arial"/>
                <a:sym typeface="Arial"/>
              </a:rPr>
              <a:t>Literature survey</a:t>
            </a:r>
            <a:endParaRPr/>
          </a:p>
        </p:txBody>
      </p:sp>
      <p:sp>
        <p:nvSpPr>
          <p:cNvPr id="111" name="Google Shape;111;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graphicFrame>
        <p:nvGraphicFramePr>
          <p:cNvPr id="112" name="Google Shape;112;p5"/>
          <p:cNvGraphicFramePr/>
          <p:nvPr/>
        </p:nvGraphicFramePr>
        <p:xfrm>
          <a:off x="852001" y="1342175"/>
          <a:ext cx="3000000" cy="3000000"/>
        </p:xfrm>
        <a:graphic>
          <a:graphicData uri="http://schemas.openxmlformats.org/drawingml/2006/table">
            <a:tbl>
              <a:tblPr>
                <a:noFill/>
                <a:tableStyleId>{6432475A-DF5C-4470-80B2-7C76D5093B65}</a:tableStyleId>
              </a:tblPr>
              <a:tblGrid>
                <a:gridCol w="1447800"/>
                <a:gridCol w="1447800"/>
                <a:gridCol w="1447800"/>
                <a:gridCol w="1447800"/>
                <a:gridCol w="1447800"/>
              </a:tblGrid>
              <a:tr h="9219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t>SI NO</a:t>
                      </a:r>
                      <a:endParaRPr sz="1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 NANE</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FEEDBACK</a:t>
                      </a:r>
                      <a:endParaRPr sz="1400" u="none" cap="none" strike="noStrike"/>
                    </a:p>
                  </a:txBody>
                  <a:tcPr marT="91425" marB="91425" marR="91425" marL="91425"/>
                </a:tc>
              </a:tr>
              <a:tr h="17616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Jue Wang</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Extreme Learning Machine-Based Classification of ADHD</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outdated logics</a:t>
                      </a:r>
                      <a:endParaRPr sz="1400" u="none" cap="none" strike="noStrike"/>
                    </a:p>
                  </a:txBody>
                  <a:tcPr marT="91425" marB="91425" marR="91425" marL="91425"/>
                </a:tc>
              </a:tr>
              <a:tr h="921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Amirali Vahid</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Deep Learning Based-Differentiates Children with ADHD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complex to understand</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553500" y="663250"/>
            <a:ext cx="7688700" cy="676800"/>
          </a:xfrm>
          <a:prstGeom prst="rect">
            <a:avLst/>
          </a:prstGeom>
          <a:noFill/>
          <a:ln>
            <a:noFill/>
          </a:ln>
        </p:spPr>
        <p:txBody>
          <a:bodyPr anchorCtr="0" anchor="t" bIns="91425" lIns="91425" spcFirstLastPara="1" rIns="91425" wrap="square" tIns="91425">
            <a:noAutofit/>
          </a:bodyPr>
          <a:lstStyle/>
          <a:p>
            <a:pPr indent="0" lvl="0" marL="457200" rtl="0" algn="ctr">
              <a:lnSpc>
                <a:spcPct val="140000"/>
              </a:lnSpc>
              <a:spcBef>
                <a:spcPts val="1100"/>
              </a:spcBef>
              <a:spcAft>
                <a:spcPts val="1600"/>
              </a:spcAft>
              <a:buSzPts val="2600"/>
              <a:buNone/>
            </a:pPr>
            <a:r>
              <a:rPr lang="en" sz="2400">
                <a:solidFill>
                  <a:srgbClr val="111111"/>
                </a:solidFill>
                <a:highlight>
                  <a:srgbClr val="FFFFFF"/>
                </a:highlight>
                <a:latin typeface="Arial"/>
                <a:ea typeface="Arial"/>
                <a:cs typeface="Arial"/>
                <a:sym typeface="Arial"/>
              </a:rPr>
              <a:t>Software Requirements Specifications</a:t>
            </a:r>
            <a:endParaRPr sz="2400"/>
          </a:p>
        </p:txBody>
      </p:sp>
      <p:sp>
        <p:nvSpPr>
          <p:cNvPr id="118" name="Google Shape;118;p6"/>
          <p:cNvSpPr txBox="1"/>
          <p:nvPr>
            <p:ph idx="1" type="body"/>
          </p:nvPr>
        </p:nvSpPr>
        <p:spPr>
          <a:xfrm>
            <a:off x="729450" y="1543050"/>
            <a:ext cx="7688700" cy="27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latin typeface="Arial"/>
                <a:ea typeface="Arial"/>
                <a:cs typeface="Arial"/>
                <a:sym typeface="Arial"/>
              </a:rPr>
              <a:t>GOAL: </a:t>
            </a:r>
            <a:endParaRPr b="1" sz="1800">
              <a:latin typeface="Arial"/>
              <a:ea typeface="Arial"/>
              <a:cs typeface="Arial"/>
              <a:sym typeface="Arial"/>
            </a:endParaRPr>
          </a:p>
          <a:p>
            <a:pPr indent="0" lvl="0" marL="0" rtl="0" algn="l">
              <a:lnSpc>
                <a:spcPct val="115000"/>
              </a:lnSpc>
              <a:spcBef>
                <a:spcPts val="1600"/>
              </a:spcBef>
              <a:spcAft>
                <a:spcPts val="0"/>
              </a:spcAft>
              <a:buSzPts val="1300"/>
              <a:buNone/>
            </a:pPr>
            <a:r>
              <a:rPr lang="en" sz="1800">
                <a:latin typeface="Arial"/>
                <a:ea typeface="Arial"/>
                <a:cs typeface="Arial"/>
                <a:sym typeface="Arial"/>
              </a:rPr>
              <a:t>To develope a model which detect and classify the ADHD</a:t>
            </a:r>
            <a:r>
              <a:rPr lang="en" sz="1400">
                <a:solidFill>
                  <a:srgbClr val="000000"/>
                </a:solidFill>
                <a:latin typeface="Arial"/>
                <a:ea typeface="Arial"/>
                <a:cs typeface="Arial"/>
                <a:sym typeface="Arial"/>
              </a:rPr>
              <a:t>(Attention Deficit Hyperactivity Disorder)</a:t>
            </a:r>
            <a:endParaRPr sz="1400">
              <a:solidFill>
                <a:srgbClr val="000000"/>
              </a:solidFill>
              <a:latin typeface="Arial"/>
              <a:ea typeface="Arial"/>
              <a:cs typeface="Arial"/>
              <a:sym typeface="Arial"/>
            </a:endParaRPr>
          </a:p>
          <a:p>
            <a:pPr indent="-338604" lvl="0" marL="431999" rtl="0" algn="l">
              <a:lnSpc>
                <a:spcPct val="100000"/>
              </a:lnSpc>
              <a:spcBef>
                <a:spcPts val="1600"/>
              </a:spcBef>
              <a:spcAft>
                <a:spcPts val="0"/>
              </a:spcAft>
              <a:buClr>
                <a:srgbClr val="000000"/>
              </a:buClr>
              <a:buSzPts val="1400"/>
              <a:buFont typeface="Noto Sans Symbols"/>
              <a:buChar char="●"/>
            </a:pPr>
            <a:r>
              <a:rPr lang="en" sz="1400">
                <a:solidFill>
                  <a:srgbClr val="000000"/>
                </a:solidFill>
                <a:latin typeface="Arial"/>
                <a:ea typeface="Arial"/>
                <a:cs typeface="Arial"/>
                <a:sym typeface="Arial"/>
              </a:rPr>
              <a:t>Enviroment - Anaconda- jupter note book</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Noto Sans Symbols"/>
              <a:buChar char="●"/>
            </a:pPr>
            <a:r>
              <a:rPr lang="en" sz="1400">
                <a:solidFill>
                  <a:srgbClr val="000000"/>
                </a:solidFill>
                <a:latin typeface="Arial"/>
                <a:ea typeface="Arial"/>
                <a:cs typeface="Arial"/>
                <a:sym typeface="Arial"/>
              </a:rPr>
              <a:t>Language - Python</a:t>
            </a:r>
            <a:endParaRPr sz="1400">
              <a:solidFill>
                <a:srgbClr val="000000"/>
              </a:solidFill>
              <a:latin typeface="Arial"/>
              <a:ea typeface="Arial"/>
              <a:cs typeface="Arial"/>
              <a:sym typeface="Arial"/>
            </a:endParaRPr>
          </a:p>
          <a:p>
            <a:pPr indent="-338604" lvl="0" marL="431999" rtl="0" algn="l">
              <a:lnSpc>
                <a:spcPct val="100000"/>
              </a:lnSpc>
              <a:spcBef>
                <a:spcPts val="0"/>
              </a:spcBef>
              <a:spcAft>
                <a:spcPts val="0"/>
              </a:spcAft>
              <a:buClr>
                <a:srgbClr val="000000"/>
              </a:buClr>
              <a:buSzPts val="1400"/>
              <a:buFont typeface="Noto Sans Symbols"/>
              <a:buChar char="●"/>
            </a:pPr>
            <a:r>
              <a:rPr lang="en" sz="1400">
                <a:solidFill>
                  <a:srgbClr val="000000"/>
                </a:solidFill>
                <a:latin typeface="Arial"/>
                <a:ea typeface="Arial"/>
                <a:cs typeface="Arial"/>
                <a:sym typeface="Arial"/>
              </a:rPr>
              <a:t>Front end -  html5,css,js</a:t>
            </a:r>
            <a:endParaRPr sz="1400">
              <a:solidFill>
                <a:srgbClr val="000000"/>
              </a:solidFill>
              <a:latin typeface="Arial"/>
              <a:ea typeface="Arial"/>
              <a:cs typeface="Arial"/>
              <a:sym typeface="Arial"/>
            </a:endParaRPr>
          </a:p>
          <a:p>
            <a:pPr indent="-323999" lvl="0" marL="431999" rtl="0" algn="l">
              <a:lnSpc>
                <a:spcPct val="100000"/>
              </a:lnSpc>
              <a:spcBef>
                <a:spcPts val="0"/>
              </a:spcBef>
              <a:spcAft>
                <a:spcPts val="0"/>
              </a:spcAft>
              <a:buClr>
                <a:srgbClr val="000000"/>
              </a:buClr>
              <a:buSzPts val="1170"/>
              <a:buFont typeface="Noto Sans Symbols"/>
              <a:buChar char="●"/>
            </a:pPr>
            <a:r>
              <a:rPr lang="en" sz="1400">
                <a:solidFill>
                  <a:srgbClr val="000000"/>
                </a:solidFill>
                <a:latin typeface="Arial"/>
                <a:ea typeface="Arial"/>
                <a:cs typeface="Arial"/>
                <a:sym typeface="Arial"/>
              </a:rPr>
              <a:t>back end - data base- my SQL</a:t>
            </a:r>
            <a:r>
              <a:rPr lang="en" sz="2600">
                <a:solidFill>
                  <a:srgbClr val="000000"/>
                </a:solidFill>
                <a:latin typeface="Arial"/>
                <a:ea typeface="Arial"/>
                <a:cs typeface="Arial"/>
                <a:sym typeface="Arial"/>
              </a:rPr>
              <a:t>   </a:t>
            </a:r>
            <a:endParaRPr sz="26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111111"/>
                </a:solidFill>
                <a:highlight>
                  <a:srgbClr val="FFFFFF"/>
                </a:highlight>
                <a:latin typeface="Arial"/>
                <a:ea typeface="Arial"/>
                <a:cs typeface="Arial"/>
                <a:sym typeface="Arial"/>
              </a:rPr>
              <a:t>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729450" y="690300"/>
            <a:ext cx="7688700" cy="758100"/>
          </a:xfrm>
          <a:prstGeom prst="rect">
            <a:avLst/>
          </a:prstGeom>
          <a:noFill/>
          <a:ln>
            <a:noFill/>
          </a:ln>
        </p:spPr>
        <p:txBody>
          <a:bodyPr anchorCtr="0" anchor="t" bIns="91425" lIns="91425" spcFirstLastPara="1" rIns="91425" wrap="square" tIns="91425">
            <a:noAutofit/>
          </a:bodyPr>
          <a:lstStyle/>
          <a:p>
            <a:pPr indent="0" lvl="0" marL="457200" rtl="0" algn="ctr">
              <a:lnSpc>
                <a:spcPct val="140000"/>
              </a:lnSpc>
              <a:spcBef>
                <a:spcPts val="1100"/>
              </a:spcBef>
              <a:spcAft>
                <a:spcPts val="1600"/>
              </a:spcAft>
              <a:buSzPts val="2600"/>
              <a:buNone/>
            </a:pPr>
            <a:r>
              <a:rPr lang="en" sz="2400">
                <a:solidFill>
                  <a:srgbClr val="111111"/>
                </a:solidFill>
                <a:highlight>
                  <a:srgbClr val="FFFFFF"/>
                </a:highlight>
                <a:latin typeface="Arial"/>
                <a:ea typeface="Arial"/>
                <a:cs typeface="Arial"/>
                <a:sym typeface="Arial"/>
              </a:rPr>
              <a:t>Algorithms used</a:t>
            </a:r>
            <a:endParaRPr sz="2400"/>
          </a:p>
        </p:txBody>
      </p:sp>
      <p:sp>
        <p:nvSpPr>
          <p:cNvPr id="124" name="Google Shape;124;p7"/>
          <p:cNvSpPr txBox="1"/>
          <p:nvPr>
            <p:ph idx="1" type="body"/>
          </p:nvPr>
        </p:nvSpPr>
        <p:spPr>
          <a:xfrm>
            <a:off x="729450" y="1583650"/>
            <a:ext cx="7688700" cy="27564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100"/>
              </a:spcBef>
              <a:spcAft>
                <a:spcPts val="0"/>
              </a:spcAft>
              <a:buSzPts val="1300"/>
              <a:buNone/>
            </a:pPr>
            <a:r>
              <a:rPr b="1" lang="en" sz="1400">
                <a:solidFill>
                  <a:srgbClr val="111111"/>
                </a:solidFill>
                <a:highlight>
                  <a:srgbClr val="FFFFFF"/>
                </a:highlight>
                <a:latin typeface="Arial"/>
                <a:ea typeface="Arial"/>
                <a:cs typeface="Arial"/>
                <a:sym typeface="Arial"/>
              </a:rPr>
              <a:t>KNN</a:t>
            </a:r>
            <a:endParaRPr sz="1400">
              <a:solidFill>
                <a:srgbClr val="555555"/>
              </a:solidFill>
              <a:highlight>
                <a:srgbClr val="FFFFFF"/>
              </a:highlight>
              <a:latin typeface="Arial"/>
              <a:ea typeface="Arial"/>
              <a:cs typeface="Arial"/>
              <a:sym typeface="Arial"/>
            </a:endParaRPr>
          </a:p>
          <a:p>
            <a:pPr indent="0" lvl="0" marL="0" rtl="0" algn="l">
              <a:lnSpc>
                <a:spcPct val="140000"/>
              </a:lnSpc>
              <a:spcBef>
                <a:spcPts val="1600"/>
              </a:spcBef>
              <a:spcAft>
                <a:spcPts val="0"/>
              </a:spcAft>
              <a:buSzPts val="1300"/>
              <a:buNone/>
            </a:pPr>
            <a:r>
              <a:rPr lang="en" sz="1400">
                <a:solidFill>
                  <a:srgbClr val="555555"/>
                </a:solidFill>
                <a:highlight>
                  <a:srgbClr val="FFFFFF"/>
                </a:highlight>
                <a:latin typeface="Arial"/>
                <a:ea typeface="Arial"/>
                <a:cs typeface="Arial"/>
                <a:sym typeface="Arial"/>
              </a:rPr>
              <a:t>When KNN is used for classification, the output can be calculated as the class with the highest frequency from the K-most similar instances. Each instance in essence votes for their class and the class with the most votes is taken as the prediction.</a:t>
            </a:r>
            <a:endParaRPr sz="1400">
              <a:solidFill>
                <a:srgbClr val="555555"/>
              </a:solidFill>
              <a:highlight>
                <a:srgbClr val="FFFFFF"/>
              </a:highlight>
              <a:latin typeface="Arial"/>
              <a:ea typeface="Arial"/>
              <a:cs typeface="Arial"/>
              <a:sym typeface="Arial"/>
            </a:endParaRPr>
          </a:p>
          <a:p>
            <a:pPr indent="0" lvl="0" marL="0" rtl="0" algn="l">
              <a:lnSpc>
                <a:spcPct val="150000"/>
              </a:lnSpc>
              <a:spcBef>
                <a:spcPts val="1600"/>
              </a:spcBef>
              <a:spcAft>
                <a:spcPts val="0"/>
              </a:spcAft>
              <a:buSzPts val="1300"/>
              <a:buNone/>
            </a:pPr>
            <a:r>
              <a:rPr lang="en" sz="1400">
                <a:solidFill>
                  <a:srgbClr val="555555"/>
                </a:solidFill>
                <a:highlight>
                  <a:srgbClr val="FFFFFF"/>
                </a:highlight>
                <a:latin typeface="Arial"/>
                <a:ea typeface="Arial"/>
                <a:cs typeface="Arial"/>
                <a:sym typeface="Arial"/>
              </a:rPr>
              <a:t>Class probabilities can be calculated as the normalized frequency of samples that belong to each class in the set of K most similar instances for a new data instance. For example, in a binary classification problem (class is 0 or 1):</a:t>
            </a:r>
            <a:endParaRPr sz="1400">
              <a:solidFill>
                <a:srgbClr val="555555"/>
              </a:solidFill>
              <a:highlight>
                <a:srgbClr val="FFFFFF"/>
              </a:highlight>
              <a:latin typeface="Arial"/>
              <a:ea typeface="Arial"/>
              <a:cs typeface="Arial"/>
              <a:sym typeface="Arial"/>
            </a:endParaRPr>
          </a:p>
          <a:p>
            <a:pPr indent="0" lvl="0" marL="0" rtl="0" algn="ctr">
              <a:lnSpc>
                <a:spcPct val="150000"/>
              </a:lnSpc>
              <a:spcBef>
                <a:spcPts val="1400"/>
              </a:spcBef>
              <a:spcAft>
                <a:spcPts val="0"/>
              </a:spcAft>
              <a:buSzPts val="1300"/>
              <a:buNone/>
            </a:pPr>
            <a:r>
              <a:rPr lang="en" sz="1400">
                <a:solidFill>
                  <a:srgbClr val="555555"/>
                </a:solidFill>
                <a:highlight>
                  <a:srgbClr val="FFFFFF"/>
                </a:highlight>
                <a:latin typeface="Arial"/>
                <a:ea typeface="Arial"/>
                <a:cs typeface="Arial"/>
                <a:sym typeface="Arial"/>
              </a:rPr>
              <a:t>p(class=0) = count(class=0) / (count(class=0)+count(class=1))</a:t>
            </a:r>
            <a:endParaRPr sz="1400">
              <a:solidFill>
                <a:srgbClr val="555555"/>
              </a:solidFill>
              <a:highlight>
                <a:srgbClr val="FFFFFF"/>
              </a:highlight>
              <a:latin typeface="Arial"/>
              <a:ea typeface="Arial"/>
              <a:cs typeface="Arial"/>
              <a:sym typeface="Arial"/>
            </a:endParaRPr>
          </a:p>
          <a:p>
            <a:pPr indent="0" lvl="0" marL="0" rtl="0" algn="l">
              <a:lnSpc>
                <a:spcPct val="115000"/>
              </a:lnSpc>
              <a:spcBef>
                <a:spcPts val="1400"/>
              </a:spcBef>
              <a:spcAft>
                <a:spcPts val="1600"/>
              </a:spcAft>
              <a:buSzPts val="13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729450" y="155225"/>
            <a:ext cx="7688700" cy="66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 </a:t>
            </a:r>
            <a:endParaRPr/>
          </a:p>
        </p:txBody>
      </p:sp>
      <p:sp>
        <p:nvSpPr>
          <p:cNvPr id="130" name="Google Shape;130;p8"/>
          <p:cNvSpPr txBox="1"/>
          <p:nvPr>
            <p:ph idx="1" type="body"/>
          </p:nvPr>
        </p:nvSpPr>
        <p:spPr>
          <a:xfrm>
            <a:off x="729450" y="1335925"/>
            <a:ext cx="7688700" cy="30039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100"/>
              </a:spcBef>
              <a:spcAft>
                <a:spcPts val="0"/>
              </a:spcAft>
              <a:buSzPts val="1300"/>
              <a:buNone/>
            </a:pPr>
            <a:r>
              <a:rPr b="1" lang="en" sz="1400">
                <a:solidFill>
                  <a:srgbClr val="111111"/>
                </a:solidFill>
                <a:highlight>
                  <a:srgbClr val="FFFFFF"/>
                </a:highlight>
                <a:latin typeface="Arial"/>
                <a:ea typeface="Arial"/>
                <a:cs typeface="Arial"/>
                <a:sym typeface="Arial"/>
              </a:rPr>
              <a:t>Naive Bayes classifier</a:t>
            </a:r>
            <a:endParaRPr b="1" sz="1400">
              <a:solidFill>
                <a:srgbClr val="111111"/>
              </a:solidFill>
              <a:highlight>
                <a:srgbClr val="FFFFFF"/>
              </a:highlight>
              <a:latin typeface="Arial"/>
              <a:ea typeface="Arial"/>
              <a:cs typeface="Arial"/>
              <a:sym typeface="Arial"/>
            </a:endParaRPr>
          </a:p>
          <a:p>
            <a:pPr indent="0" lvl="0" marL="0" rtl="0" algn="l">
              <a:lnSpc>
                <a:spcPct val="140000"/>
              </a:lnSpc>
              <a:spcBef>
                <a:spcPts val="1600"/>
              </a:spcBef>
              <a:spcAft>
                <a:spcPts val="0"/>
              </a:spcAft>
              <a:buSzPts val="1300"/>
              <a:buNone/>
            </a:pPr>
            <a:r>
              <a:rPr lang="en" sz="1400">
                <a:solidFill>
                  <a:srgbClr val="111111"/>
                </a:solidFill>
                <a:highlight>
                  <a:srgbClr val="FFFFFF"/>
                </a:highlight>
                <a:latin typeface="Roboto"/>
                <a:ea typeface="Roboto"/>
                <a:cs typeface="Roboto"/>
                <a:sym typeface="Roboto"/>
              </a:rPr>
              <a:t>Naive Bayes classifiers are a collection of classification algorithms based on </a:t>
            </a:r>
            <a:r>
              <a:rPr b="1" lang="en" sz="1400">
                <a:solidFill>
                  <a:srgbClr val="111111"/>
                </a:solidFill>
                <a:highlight>
                  <a:srgbClr val="FFFFFF"/>
                </a:highlight>
                <a:latin typeface="Roboto"/>
                <a:ea typeface="Roboto"/>
                <a:cs typeface="Roboto"/>
                <a:sym typeface="Roboto"/>
              </a:rPr>
              <a:t>Bayes’ Theorem</a:t>
            </a:r>
            <a:r>
              <a:rPr lang="en" sz="1400">
                <a:solidFill>
                  <a:srgbClr val="111111"/>
                </a:solidFill>
                <a:highlight>
                  <a:srgbClr val="FFFFFF"/>
                </a:highlight>
                <a:latin typeface="Roboto"/>
                <a:ea typeface="Roboto"/>
                <a:cs typeface="Roboto"/>
                <a:sym typeface="Roboto"/>
              </a:rPr>
              <a:t>. It is not a single algorithm but a family of algorithms where all of them share a common principle, i.e. every pair of features being classified is independent of each other.</a:t>
            </a:r>
            <a:endParaRPr sz="1400">
              <a:solidFill>
                <a:srgbClr val="111111"/>
              </a:solidFill>
              <a:highlight>
                <a:srgbClr val="FFFFFF"/>
              </a:highlight>
              <a:latin typeface="Roboto"/>
              <a:ea typeface="Roboto"/>
              <a:cs typeface="Roboto"/>
              <a:sym typeface="Roboto"/>
            </a:endParaRPr>
          </a:p>
          <a:p>
            <a:pPr indent="0" lvl="0" marL="0" rtl="0" algn="l">
              <a:lnSpc>
                <a:spcPct val="140000"/>
              </a:lnSpc>
              <a:spcBef>
                <a:spcPts val="1600"/>
              </a:spcBef>
              <a:spcAft>
                <a:spcPts val="0"/>
              </a:spcAft>
              <a:buSzPts val="1300"/>
              <a:buNone/>
            </a:pPr>
            <a:r>
              <a:rPr b="1" lang="en" sz="1400">
                <a:solidFill>
                  <a:srgbClr val="111111"/>
                </a:solidFill>
                <a:highlight>
                  <a:srgbClr val="FFFFFF"/>
                </a:highlight>
                <a:latin typeface="Roboto"/>
                <a:ea typeface="Roboto"/>
                <a:cs typeface="Roboto"/>
                <a:sym typeface="Roboto"/>
              </a:rPr>
              <a:t>Bayes’ Theorem:</a:t>
            </a:r>
            <a:r>
              <a:rPr lang="en" sz="1400">
                <a:solidFill>
                  <a:srgbClr val="111111"/>
                </a:solidFill>
                <a:highlight>
                  <a:srgbClr val="FFFFFF"/>
                </a:highlight>
                <a:latin typeface="Roboto"/>
                <a:ea typeface="Roboto"/>
                <a:cs typeface="Roboto"/>
                <a:sym typeface="Roboto"/>
              </a:rPr>
              <a:t>Bayes’ Theorem finds the probability of an event occurring given the probability of another event that has already occurred. Bayes’ theorem is stated mathematically as the following equation:</a:t>
            </a:r>
            <a:endParaRPr sz="1400">
              <a:solidFill>
                <a:srgbClr val="111111"/>
              </a:solidFill>
              <a:highlight>
                <a:srgbClr val="FFFFFF"/>
              </a:highlight>
              <a:latin typeface="Roboto"/>
              <a:ea typeface="Roboto"/>
              <a:cs typeface="Roboto"/>
              <a:sym typeface="Roboto"/>
            </a:endParaRPr>
          </a:p>
          <a:p>
            <a:pPr indent="0" lvl="0" marL="0" rtl="0" algn="l">
              <a:lnSpc>
                <a:spcPct val="140000"/>
              </a:lnSpc>
              <a:spcBef>
                <a:spcPts val="1600"/>
              </a:spcBef>
              <a:spcAft>
                <a:spcPts val="0"/>
              </a:spcAft>
              <a:buSzPts val="1300"/>
              <a:buNone/>
            </a:pPr>
            <a:r>
              <a:rPr lang="en" sz="1400">
                <a:solidFill>
                  <a:srgbClr val="111111"/>
                </a:solidFill>
                <a:highlight>
                  <a:srgbClr val="FFFFFF"/>
                </a:highlight>
                <a:latin typeface="Roboto"/>
                <a:ea typeface="Roboto"/>
                <a:cs typeface="Roboto"/>
                <a:sym typeface="Roboto"/>
              </a:rPr>
              <a:t> P(A|B) = \frac{P(B|A) P(A)}{P(B)}</a:t>
            </a:r>
            <a:endParaRPr sz="1400">
              <a:solidFill>
                <a:srgbClr val="111111"/>
              </a:solidFill>
              <a:highlight>
                <a:srgbClr val="FFFFFF"/>
              </a:highlight>
              <a:latin typeface="Roboto"/>
              <a:ea typeface="Roboto"/>
              <a:cs typeface="Roboto"/>
              <a:sym typeface="Roboto"/>
            </a:endParaRPr>
          </a:p>
          <a:p>
            <a:pPr indent="0" lvl="0" marL="0" rtl="0" algn="l">
              <a:lnSpc>
                <a:spcPct val="140000"/>
              </a:lnSpc>
              <a:spcBef>
                <a:spcPts val="1600"/>
              </a:spcBef>
              <a:spcAft>
                <a:spcPts val="0"/>
              </a:spcAft>
              <a:buSzPts val="1300"/>
              <a:buNone/>
            </a:pPr>
            <a:r>
              <a:rPr lang="en" sz="1100">
                <a:solidFill>
                  <a:srgbClr val="111111"/>
                </a:solidFill>
                <a:highlight>
                  <a:srgbClr val="FFFFFF"/>
                </a:highlight>
                <a:latin typeface="Roboto"/>
                <a:ea typeface="Roboto"/>
                <a:cs typeface="Roboto"/>
                <a:sym typeface="Roboto"/>
              </a:rPr>
              <a:t> </a:t>
            </a:r>
            <a:endParaRPr sz="1100">
              <a:solidFill>
                <a:srgbClr val="111111"/>
              </a:solidFill>
              <a:highlight>
                <a:srgbClr val="FFFFFF"/>
              </a:highlight>
              <a:latin typeface="Roboto"/>
              <a:ea typeface="Roboto"/>
              <a:cs typeface="Roboto"/>
              <a:sym typeface="Roboto"/>
            </a:endParaRPr>
          </a:p>
          <a:p>
            <a:pPr indent="0" lvl="0" marL="0" rtl="0" algn="l">
              <a:lnSpc>
                <a:spcPct val="140000"/>
              </a:lnSpc>
              <a:spcBef>
                <a:spcPts val="1600"/>
              </a:spcBef>
              <a:spcAft>
                <a:spcPts val="0"/>
              </a:spcAft>
              <a:buSzPts val="1300"/>
              <a:buNone/>
            </a:pPr>
            <a:r>
              <a:t/>
            </a:r>
            <a:endParaRPr sz="1400">
              <a:solidFill>
                <a:srgbClr val="111111"/>
              </a:solidFill>
              <a:highlight>
                <a:srgbClr val="FFFFFF"/>
              </a:highlight>
              <a:latin typeface="Roboto"/>
              <a:ea typeface="Roboto"/>
              <a:cs typeface="Roboto"/>
              <a:sym typeface="Roboto"/>
            </a:endParaRPr>
          </a:p>
          <a:p>
            <a:pPr indent="0" lvl="0" marL="0" rtl="0" algn="l">
              <a:lnSpc>
                <a:spcPct val="140000"/>
              </a:lnSpc>
              <a:spcBef>
                <a:spcPts val="1600"/>
              </a:spcBef>
              <a:spcAft>
                <a:spcPts val="0"/>
              </a:spcAft>
              <a:buSzPts val="1300"/>
              <a:buNone/>
            </a:pPr>
            <a:r>
              <a:t/>
            </a:r>
            <a:endParaRPr b="1" sz="1400">
              <a:solidFill>
                <a:srgbClr val="111111"/>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632650" y="151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 </a:t>
            </a:r>
            <a:endParaRPr/>
          </a:p>
        </p:txBody>
      </p:sp>
      <p:sp>
        <p:nvSpPr>
          <p:cNvPr id="136" name="Google Shape;136;p9"/>
          <p:cNvSpPr txBox="1"/>
          <p:nvPr>
            <p:ph idx="1" type="body"/>
          </p:nvPr>
        </p:nvSpPr>
        <p:spPr>
          <a:xfrm>
            <a:off x="632650" y="12919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SzPts val="1300"/>
              <a:buNone/>
            </a:pPr>
            <a:r>
              <a:rPr b="1" lang="en" sz="1400">
                <a:solidFill>
                  <a:srgbClr val="111111"/>
                </a:solidFill>
                <a:highlight>
                  <a:srgbClr val="FFFFFF"/>
                </a:highlight>
                <a:latin typeface="Roboto"/>
                <a:ea typeface="Roboto"/>
                <a:cs typeface="Roboto"/>
                <a:sym typeface="Roboto"/>
              </a:rPr>
              <a:t>Naive assumption</a:t>
            </a:r>
            <a:r>
              <a:rPr lang="en" sz="1400">
                <a:solidFill>
                  <a:srgbClr val="111111"/>
                </a:solidFill>
                <a:highlight>
                  <a:srgbClr val="FFFFFF"/>
                </a:highlight>
                <a:latin typeface="Roboto"/>
                <a:ea typeface="Roboto"/>
                <a:cs typeface="Roboto"/>
                <a:sym typeface="Roboto"/>
              </a:rPr>
              <a:t>: put a naive assumption to the Bayes’ theorem, which is, </a:t>
            </a:r>
            <a:r>
              <a:rPr b="1" lang="en" sz="1400">
                <a:solidFill>
                  <a:srgbClr val="111111"/>
                </a:solidFill>
                <a:highlight>
                  <a:srgbClr val="FFFFFF"/>
                </a:highlight>
                <a:latin typeface="Roboto"/>
                <a:ea typeface="Roboto"/>
                <a:cs typeface="Roboto"/>
                <a:sym typeface="Roboto"/>
              </a:rPr>
              <a:t>independence</a:t>
            </a:r>
            <a:r>
              <a:rPr lang="en" sz="1400">
                <a:solidFill>
                  <a:srgbClr val="111111"/>
                </a:solidFill>
                <a:highlight>
                  <a:srgbClr val="FFFFFF"/>
                </a:highlight>
                <a:latin typeface="Roboto"/>
                <a:ea typeface="Roboto"/>
                <a:cs typeface="Roboto"/>
                <a:sym typeface="Roboto"/>
              </a:rPr>
              <a:t> among the  features. So now, we split </a:t>
            </a:r>
            <a:r>
              <a:rPr b="1" lang="en" sz="1400">
                <a:solidFill>
                  <a:srgbClr val="111111"/>
                </a:solidFill>
                <a:highlight>
                  <a:srgbClr val="FFFFFF"/>
                </a:highlight>
                <a:latin typeface="Roboto"/>
                <a:ea typeface="Roboto"/>
                <a:cs typeface="Roboto"/>
                <a:sym typeface="Roboto"/>
              </a:rPr>
              <a:t>evidence</a:t>
            </a:r>
            <a:r>
              <a:rPr lang="en" sz="1400">
                <a:solidFill>
                  <a:srgbClr val="111111"/>
                </a:solidFill>
                <a:highlight>
                  <a:srgbClr val="FFFFFF"/>
                </a:highlight>
                <a:latin typeface="Roboto"/>
                <a:ea typeface="Roboto"/>
                <a:cs typeface="Roboto"/>
                <a:sym typeface="Roboto"/>
              </a:rPr>
              <a:t> into the independent parts.</a:t>
            </a:r>
            <a:endParaRPr sz="1400">
              <a:solidFill>
                <a:srgbClr val="111111"/>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SzPts val="1300"/>
              <a:buNone/>
            </a:pPr>
            <a:r>
              <a:rPr lang="en" sz="1400">
                <a:solidFill>
                  <a:srgbClr val="111111"/>
                </a:solidFill>
                <a:highlight>
                  <a:srgbClr val="FFFFFF"/>
                </a:highlight>
                <a:latin typeface="Roboto"/>
                <a:ea typeface="Roboto"/>
                <a:cs typeface="Roboto"/>
                <a:sym typeface="Roboto"/>
              </a:rPr>
              <a:t>we are left with the task of calculating P(y) and P(xi | y).</a:t>
            </a:r>
            <a:endParaRPr sz="1400">
              <a:solidFill>
                <a:srgbClr val="111111"/>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SzPts val="1300"/>
              <a:buNone/>
            </a:pPr>
            <a:r>
              <a:rPr lang="en" sz="1400">
                <a:solidFill>
                  <a:srgbClr val="111111"/>
                </a:solidFill>
                <a:highlight>
                  <a:srgbClr val="FFFFFF"/>
                </a:highlight>
                <a:latin typeface="Roboto"/>
                <a:ea typeface="Roboto"/>
                <a:cs typeface="Roboto"/>
                <a:sym typeface="Roboto"/>
              </a:rPr>
              <a:t> P(y) is also called </a:t>
            </a:r>
            <a:r>
              <a:rPr b="1" lang="en" sz="1400">
                <a:solidFill>
                  <a:srgbClr val="111111"/>
                </a:solidFill>
                <a:highlight>
                  <a:srgbClr val="FFFFFF"/>
                </a:highlight>
                <a:latin typeface="Roboto"/>
                <a:ea typeface="Roboto"/>
                <a:cs typeface="Roboto"/>
                <a:sym typeface="Roboto"/>
              </a:rPr>
              <a:t>class probability</a:t>
            </a:r>
            <a:r>
              <a:rPr lang="en" sz="1400">
                <a:solidFill>
                  <a:srgbClr val="111111"/>
                </a:solidFill>
                <a:highlight>
                  <a:srgbClr val="FFFFFF"/>
                </a:highlight>
                <a:latin typeface="Roboto"/>
                <a:ea typeface="Roboto"/>
                <a:cs typeface="Roboto"/>
                <a:sym typeface="Roboto"/>
              </a:rPr>
              <a:t> and P(xi | y) is called </a:t>
            </a:r>
            <a:r>
              <a:rPr b="1" lang="en" sz="1400">
                <a:solidFill>
                  <a:srgbClr val="111111"/>
                </a:solidFill>
                <a:highlight>
                  <a:srgbClr val="FFFFFF"/>
                </a:highlight>
                <a:latin typeface="Roboto"/>
                <a:ea typeface="Roboto"/>
                <a:cs typeface="Roboto"/>
                <a:sym typeface="Roboto"/>
              </a:rPr>
              <a:t>conditional probability</a:t>
            </a:r>
            <a:r>
              <a:rPr lang="en" sz="1400">
                <a:solidFill>
                  <a:srgbClr val="111111"/>
                </a:solidFill>
                <a:highlight>
                  <a:srgbClr val="FFFFFF"/>
                </a:highlight>
                <a:latin typeface="Roboto"/>
                <a:ea typeface="Roboto"/>
                <a:cs typeface="Roboto"/>
                <a:sym typeface="Roboto"/>
              </a:rPr>
              <a:t>.</a:t>
            </a:r>
            <a:endParaRPr sz="1400">
              <a:solidFill>
                <a:srgbClr val="111111"/>
              </a:solidFill>
              <a:highlight>
                <a:srgbClr val="FFFFFF"/>
              </a:highlight>
              <a:latin typeface="Roboto"/>
              <a:ea typeface="Roboto"/>
              <a:cs typeface="Roboto"/>
              <a:sym typeface="Roboto"/>
            </a:endParaRPr>
          </a:p>
          <a:p>
            <a:pPr indent="0" lvl="0" marL="0" rtl="0" algn="l">
              <a:lnSpc>
                <a:spcPct val="140000"/>
              </a:lnSpc>
              <a:spcBef>
                <a:spcPts val="1100"/>
              </a:spcBef>
              <a:spcAft>
                <a:spcPts val="0"/>
              </a:spcAft>
              <a:buSzPts val="1300"/>
              <a:buNone/>
            </a:pPr>
            <a:r>
              <a:rPr b="1" lang="en" sz="1200">
                <a:solidFill>
                  <a:srgbClr val="111111"/>
                </a:solidFill>
                <a:highlight>
                  <a:srgbClr val="FFFFFF"/>
                </a:highlight>
                <a:latin typeface="Arial"/>
                <a:ea typeface="Arial"/>
                <a:cs typeface="Arial"/>
                <a:sym typeface="Arial"/>
              </a:rPr>
              <a:t>Support vector classifier: </a:t>
            </a:r>
            <a:r>
              <a:rPr lang="en" sz="1400">
                <a:solidFill>
                  <a:srgbClr val="111111"/>
                </a:solidFill>
                <a:latin typeface="Georgia"/>
                <a:ea typeface="Georgia"/>
                <a:cs typeface="Georgia"/>
                <a:sym typeface="Georgia"/>
              </a:rPr>
              <a:t>The support vector machine algorithm is to find a hyperplane in an N-dimensional space(N — the number of features) that distinctly classifies the data points.To separate the two classes of data points, there are many possible hyperplanes that could be chosen. Our objective is to find a plane that has the maximum margin, i.e the maximum distance between data points of both classes.</a:t>
            </a:r>
            <a:endParaRPr sz="1400">
              <a:solidFill>
                <a:srgbClr val="111111"/>
              </a:solidFill>
              <a:latin typeface="Georgia"/>
              <a:ea typeface="Georgia"/>
              <a:cs typeface="Georgia"/>
              <a:sym typeface="Georgia"/>
            </a:endParaRPr>
          </a:p>
          <a:p>
            <a:pPr indent="0" lvl="0" marL="0" rtl="0" algn="l">
              <a:lnSpc>
                <a:spcPct val="140000"/>
              </a:lnSpc>
              <a:spcBef>
                <a:spcPts val="1600"/>
              </a:spcBef>
              <a:spcAft>
                <a:spcPts val="0"/>
              </a:spcAft>
              <a:buSzPts val="1300"/>
              <a:buNone/>
            </a:pPr>
            <a:r>
              <a:t/>
            </a:r>
            <a:endParaRPr b="1" sz="1200">
              <a:solidFill>
                <a:srgbClr val="111111"/>
              </a:solidFill>
              <a:highlight>
                <a:srgbClr val="FFFFFF"/>
              </a:highlight>
              <a:latin typeface="Arial"/>
              <a:ea typeface="Arial"/>
              <a:cs typeface="Arial"/>
              <a:sym typeface="Arial"/>
            </a:endParaRPr>
          </a:p>
          <a:p>
            <a:pPr indent="0" lvl="0" marL="0" rtl="0" algn="l">
              <a:lnSpc>
                <a:spcPct val="171429"/>
              </a:lnSpc>
              <a:spcBef>
                <a:spcPts val="1600"/>
              </a:spcBef>
              <a:spcAft>
                <a:spcPts val="0"/>
              </a:spcAft>
              <a:buSzPts val="1300"/>
              <a:buNone/>
            </a:pPr>
            <a:r>
              <a:t/>
            </a:r>
            <a:endParaRPr sz="1400">
              <a:solidFill>
                <a:srgbClr val="111111"/>
              </a:solidFill>
              <a:highlight>
                <a:srgbClr val="FFFFFF"/>
              </a:highlight>
              <a:latin typeface="Roboto"/>
              <a:ea typeface="Roboto"/>
              <a:cs typeface="Roboto"/>
              <a:sym typeface="Roboto"/>
            </a:endParaRPr>
          </a:p>
          <a:p>
            <a:pPr indent="0" lvl="0" marL="0" rtl="0" algn="l">
              <a:lnSpc>
                <a:spcPct val="115000"/>
              </a:lnSpc>
              <a:spcBef>
                <a:spcPts val="800"/>
              </a:spcBef>
              <a:spcAft>
                <a:spcPts val="16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