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69" r:id="rId5"/>
    <p:sldId id="271" r:id="rId6"/>
    <p:sldId id="270" r:id="rId7"/>
    <p:sldId id="274" r:id="rId8"/>
    <p:sldId id="259" r:id="rId9"/>
    <p:sldId id="264" r:id="rId10"/>
    <p:sldId id="273" r:id="rId11"/>
  </p:sldIdLst>
  <p:sldSz cx="5854700" cy="3295650"/>
  <p:notesSz cx="5854700" cy="329565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14" d="100"/>
          <a:sy n="114" d="100"/>
        </p:scale>
        <p:origin x="668" y="60"/>
      </p:cViewPr>
      <p:guideLst>
        <p:guide orient="horz" pos="2880"/>
        <p:guide pos="21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hangingPunct="1">
              <a:buNone/>
            </a:p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lvl="0" eaLnBrk="1" hangingPunct="1">
              <a:buNone/>
            </a:pPr>
            <a:fld id="{BB962C8B-B14F-4D97-AF65-F5344CB8AC3E}" type="datetimeFigureOut">
              <a:rPr lang="en-US" altLang="x-none"/>
            </a:fld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bg1"/>
                </a:solidFill>
                <a:latin typeface="Palatino Linotype" panose="02040502050505030304"/>
                <a:cs typeface="Palatino Linotype" panose="0204050205050503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hangingPunct="1">
              <a:buNone/>
            </a:p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lvl="0" eaLnBrk="1" hangingPunct="1">
              <a:buNone/>
            </a:pPr>
            <a:fld id="{BB962C8B-B14F-4D97-AF65-F5344CB8AC3E}" type="datetimeFigureOut">
              <a:rPr lang="en-US" altLang="x-none"/>
            </a:fld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bg1"/>
                </a:solidFill>
                <a:latin typeface="Palatino Linotype" panose="02040502050505030304"/>
                <a:cs typeface="Palatino Linotype" panose="0204050205050503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hangingPunct="1">
              <a:buNone/>
            </a:p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lvl="0" eaLnBrk="1" hangingPunct="1">
              <a:buNone/>
            </a:pPr>
            <a:fld id="{BB962C8B-B14F-4D97-AF65-F5344CB8AC3E}" type="datetimeFigureOut">
              <a:rPr lang="en-US" altLang="x-none"/>
            </a:fld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bg1"/>
                </a:solidFill>
                <a:latin typeface="Palatino Linotype" panose="02040502050505030304"/>
                <a:cs typeface="Palatino Linotype" panose="02040502050505030304"/>
              </a:defRPr>
            </a:lvl1pPr>
          </a:lstStyle>
          <a:p/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hangingPunct="1">
              <a:buNone/>
            </a:p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lvl="0" eaLnBrk="1" hangingPunct="1">
              <a:buNone/>
            </a:pPr>
            <a:fld id="{BB962C8B-B14F-4D97-AF65-F5344CB8AC3E}" type="datetimeFigureOut">
              <a:rPr lang="en-US" altLang="x-none"/>
            </a:fld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bg object 16"/>
          <p:cNvSpPr/>
          <p:nvPr/>
        </p:nvSpPr>
        <p:spPr>
          <a:xfrm>
            <a:off x="2493963" y="0"/>
            <a:ext cx="3352800" cy="3287713"/>
          </a:xfrm>
          <a:custGeom>
            <a:avLst/>
            <a:gdLst/>
            <a:ahLst/>
            <a:cxnLst/>
            <a:pathLst>
              <a:path w="3352165" h="3288029">
                <a:moveTo>
                  <a:pt x="3352159" y="0"/>
                </a:moveTo>
                <a:lnTo>
                  <a:pt x="0" y="0"/>
                </a:lnTo>
                <a:lnTo>
                  <a:pt x="0" y="3287938"/>
                </a:lnTo>
                <a:lnTo>
                  <a:pt x="3352159" y="3287938"/>
                </a:lnTo>
                <a:lnTo>
                  <a:pt x="3352159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53" name="Holder 2"/>
          <p:cNvSpPr>
            <a:spLocks noGrp="1"/>
          </p:cNvSpPr>
          <p:nvPr>
            <p:ph type="ftr" sz="quarter" idx="3"/>
          </p:nvPr>
        </p:nvSpPr>
        <p:spPr>
          <a:xfrm>
            <a:off x="1990725" y="3065463"/>
            <a:ext cx="1873250" cy="1635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 eaLnBrk="1" hangingPunct="1">
              <a:buNone/>
            </a:pPr>
          </a:p>
        </p:txBody>
      </p:sp>
      <p:sp>
        <p:nvSpPr>
          <p:cNvPr id="2054" name="Holder 3"/>
          <p:cNvSpPr>
            <a:spLocks noGrp="1"/>
          </p:cNvSpPr>
          <p:nvPr>
            <p:ph type="dt" sz="half" idx="2"/>
          </p:nvPr>
        </p:nvSpPr>
        <p:spPr>
          <a:xfrm>
            <a:off x="292100" y="3065463"/>
            <a:ext cx="1347788" cy="1635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eaLnBrk="1" hangingPunct="1">
              <a:buNone/>
            </a:pPr>
            <a:fld id="{BB962C8B-B14F-4D97-AF65-F5344CB8AC3E}" type="datetimeFigureOut">
              <a:rPr lang="en-US" altLang="x-none"/>
            </a:fld>
            <a:endParaRPr lang="en-US" altLang="x-none"/>
          </a:p>
        </p:txBody>
      </p:sp>
      <p:sp>
        <p:nvSpPr>
          <p:cNvPr id="2055" name="Holder 4"/>
          <p:cNvSpPr>
            <a:spLocks noGrp="1"/>
          </p:cNvSpPr>
          <p:nvPr>
            <p:ph type="sldNum" sz="quarter" idx="4"/>
          </p:nvPr>
        </p:nvSpPr>
        <p:spPr>
          <a:xfrm>
            <a:off x="4214813" y="3065463"/>
            <a:ext cx="1347787" cy="1635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algn="r" eaLnBrk="1" hangingPunct="1">
              <a:buNone/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bg object 16"/>
          <p:cNvSpPr/>
          <p:nvPr/>
        </p:nvSpPr>
        <p:spPr>
          <a:xfrm>
            <a:off x="1588" y="0"/>
            <a:ext cx="5845175" cy="3287713"/>
          </a:xfrm>
          <a:custGeom>
            <a:avLst/>
            <a:gdLst/>
            <a:ahLst/>
            <a:cxnLst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0850" y="447675"/>
            <a:ext cx="4953000" cy="5445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1" i="0">
                <a:solidFill>
                  <a:schemeClr val="bg1"/>
                </a:solidFill>
                <a:latin typeface="Palatino Linotype" panose="02040502050505030304"/>
                <a:cs typeface="Palatino Linotype" panose="02040502050505030304"/>
              </a:defRPr>
            </a:lvl1pPr>
          </a:lstStyle>
          <a:p/>
        </p:txBody>
      </p:sp>
      <p:sp>
        <p:nvSpPr>
          <p:cNvPr id="1028" name="Holder 3"/>
          <p:cNvSpPr>
            <a:spLocks noGrp="1"/>
          </p:cNvSpPr>
          <p:nvPr>
            <p:ph type="body" idx="1"/>
          </p:nvPr>
        </p:nvSpPr>
        <p:spPr>
          <a:xfrm>
            <a:off x="292100" y="757238"/>
            <a:ext cx="5270500" cy="21764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lvl="0"/>
          </a:p>
        </p:txBody>
      </p:sp>
      <p:sp>
        <p:nvSpPr>
          <p:cNvPr id="1029" name="Holder 4"/>
          <p:cNvSpPr>
            <a:spLocks noGrp="1"/>
          </p:cNvSpPr>
          <p:nvPr>
            <p:ph type="ftr" sz="quarter" idx="5"/>
          </p:nvPr>
        </p:nvSpPr>
        <p:spPr>
          <a:xfrm>
            <a:off x="1990725" y="3065463"/>
            <a:ext cx="1873250" cy="1635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algn="ctr">
              <a:defRPr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</a:p>
        </p:txBody>
      </p:sp>
      <p:sp>
        <p:nvSpPr>
          <p:cNvPr id="1030" name="Holder 5"/>
          <p:cNvSpPr>
            <a:spLocks noGrp="1"/>
          </p:cNvSpPr>
          <p:nvPr>
            <p:ph type="dt" sz="half" idx="6"/>
          </p:nvPr>
        </p:nvSpPr>
        <p:spPr>
          <a:xfrm>
            <a:off x="292100" y="3065463"/>
            <a:ext cx="1347788" cy="1635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BB962C8B-B14F-4D97-AF65-F5344CB8AC3E}" type="datetimeFigureOut">
              <a:rPr lang="en-US" altLang="x-none"/>
            </a:fld>
            <a:endParaRPr lang="en-US" altLang="x-none"/>
          </a:p>
        </p:txBody>
      </p:sp>
      <p:sp>
        <p:nvSpPr>
          <p:cNvPr id="1031" name="Holder 6"/>
          <p:cNvSpPr>
            <a:spLocks noGrp="1"/>
          </p:cNvSpPr>
          <p:nvPr>
            <p:ph type="sldNum" sz="quarter" idx="7"/>
          </p:nvPr>
        </p:nvSpPr>
        <p:spPr>
          <a:xfrm>
            <a:off x="4214813" y="3065463"/>
            <a:ext cx="1347787" cy="1635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/>
          <p:nvPr/>
        </p:nvSpPr>
        <p:spPr>
          <a:xfrm>
            <a:off x="2692400" y="398463"/>
            <a:ext cx="2974975" cy="2611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1430" algn="ctr" eaLnBrk="1" hangingPunct="1">
              <a:spcBef>
                <a:spcPts val="100"/>
              </a:spcBef>
              <a:buNone/>
            </a:pPr>
            <a:r>
              <a:rPr lang="en-IN" altLang="en-US" sz="2800" b="1">
                <a:solidFill>
                  <a:srgbClr val="FFFFFF"/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BMI (BODY MASS INDEX) CALCULATOR)</a:t>
            </a:r>
            <a:endParaRPr lang="en-IN" altLang="en-US" sz="2800" b="1">
              <a:solidFill>
                <a:srgbClr val="FFFFFF"/>
              </a:solidFill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1430" algn="ctr" eaLnBrk="1" hangingPunct="1">
              <a:spcBef>
                <a:spcPts val="100"/>
              </a:spcBef>
              <a:buNone/>
            </a:pPr>
            <a:r>
              <a:rPr lang="en-IN" altLang="en-US" sz="2800" b="1">
                <a:solidFill>
                  <a:srgbClr val="FFFFFF"/>
                </a:solidFill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WEB APPLICATION IN R</a:t>
            </a:r>
            <a:endParaRPr lang="en-IN" altLang="en-US" sz="2800" b="1">
              <a:solidFill>
                <a:srgbClr val="FFFFFF"/>
              </a:solidFill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pic>
        <p:nvPicPr>
          <p:cNvPr id="105" name="Picture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184150" y="504825"/>
            <a:ext cx="2068830" cy="22847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820420" y="200025"/>
            <a:ext cx="1465263" cy="306070"/>
          </a:xfrm>
        </p:spPr>
        <p:txBody>
          <a:bodyPr vert="horz" wrap="square" lIns="0" tIns="14604" rIns="0" bIns="0" rtlCol="0">
            <a:spAutoFit/>
          </a:bodyPr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900" b="1" i="0" u="none" strike="noStrike" kern="0" cap="none" spc="-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rlin Sans FB Demi" panose="020E0802020502020306" charset="0"/>
                <a:ea typeface="+mj-ea"/>
                <a:cs typeface="Berlin Sans FB Demi" panose="020E0802020502020306" charset="0"/>
              </a:rPr>
              <a:t>Introduction</a:t>
            </a:r>
            <a:endParaRPr kumimoji="0" sz="1900" b="1" i="0" u="none" strike="noStrike" kern="0" cap="none" spc="-1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rlin Sans FB Demi" panose="020E0802020502020306" charset="0"/>
              <a:ea typeface="+mj-ea"/>
              <a:cs typeface="Berlin Sans FB Demi" panose="020E0802020502020306" charset="0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488633" y="809625"/>
            <a:ext cx="1976438" cy="2289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 indent="209550" algn="ctr" eaLnBrk="1" hangingPunct="1">
              <a:lnSpc>
                <a:spcPct val="115000"/>
              </a:lnSpc>
              <a:spcBef>
                <a:spcPts val="100"/>
              </a:spcBef>
              <a:buNone/>
            </a:pPr>
            <a:r>
              <a:rPr lang="en-US" altLang="zh-CN" sz="900" b="1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BMI</a:t>
            </a:r>
            <a:r>
              <a:rPr lang="en-IN" altLang="en-US" sz="900" b="1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 (BODY MASS INDEX)</a:t>
            </a:r>
            <a:r>
              <a:rPr lang="en-US" altLang="zh-CN" sz="90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 is a measurement that takes into account </a:t>
            </a:r>
            <a:r>
              <a:rPr lang="en-US" altLang="zh-CN" sz="900" b="1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your height, and weight</a:t>
            </a:r>
            <a:r>
              <a:rPr lang="en-US" altLang="zh-CN" sz="90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 to produce a calculation</a:t>
            </a:r>
            <a:r>
              <a:rPr lang="en-IN" altLang="en-US" sz="90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 that</a:t>
            </a:r>
            <a:r>
              <a:rPr lang="en-US" altLang="zh-CN" sz="90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 is a </a:t>
            </a:r>
            <a:r>
              <a:rPr lang="en-US" altLang="zh-CN" sz="900" b="1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measurement of your body size</a:t>
            </a:r>
            <a:r>
              <a:rPr lang="en-IN" altLang="en-US" sz="900" b="1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.</a:t>
            </a:r>
            <a:endParaRPr lang="en-IN" altLang="en-US" sz="900" b="1">
              <a:solidFill>
                <a:schemeClr val="bg1"/>
              </a:solidFill>
              <a:latin typeface="Century Gothic" panose="020B0502020202020204" pitchFamily="34" charset="0"/>
              <a:cs typeface="Century Gothic" panose="020B0502020202020204" pitchFamily="34" charset="0"/>
            </a:endParaRPr>
          </a:p>
          <a:p>
            <a:pPr marL="12700" indent="209550" algn="ctr" eaLnBrk="1" hangingPunct="1">
              <a:lnSpc>
                <a:spcPct val="115000"/>
              </a:lnSpc>
              <a:spcBef>
                <a:spcPts val="100"/>
              </a:spcBef>
              <a:buNone/>
            </a:pPr>
            <a:endParaRPr lang="en-IN" altLang="en-US" sz="900" b="1">
              <a:solidFill>
                <a:schemeClr val="bg1"/>
              </a:solidFill>
              <a:latin typeface="Century Gothic" panose="020B0502020202020204" pitchFamily="34" charset="0"/>
              <a:cs typeface="Century Gothic" panose="020B0502020202020204" pitchFamily="34" charset="0"/>
              <a:sym typeface="+mn-ea"/>
            </a:endParaRPr>
          </a:p>
          <a:p>
            <a:pPr marL="12700" indent="209550" algn="ctr" eaLnBrk="1" hangingPunct="1">
              <a:lnSpc>
                <a:spcPct val="115000"/>
              </a:lnSpc>
              <a:spcBef>
                <a:spcPts val="100"/>
              </a:spcBef>
              <a:buNone/>
            </a:pPr>
            <a:r>
              <a:rPr sz="90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  <a:sym typeface="+mn-ea"/>
              </a:rPr>
              <a:t>It can be a starting point for understanding the way </a:t>
            </a:r>
            <a:r>
              <a:rPr sz="900" b="1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  <a:sym typeface="+mn-ea"/>
              </a:rPr>
              <a:t>your body fat </a:t>
            </a:r>
            <a:r>
              <a:rPr sz="90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  <a:sym typeface="+mn-ea"/>
              </a:rPr>
              <a:t>may </a:t>
            </a:r>
            <a:r>
              <a:rPr sz="900" b="1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  <a:sym typeface="+mn-ea"/>
              </a:rPr>
              <a:t>impact</a:t>
            </a:r>
            <a:r>
              <a:rPr sz="90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  <a:sym typeface="+mn-ea"/>
              </a:rPr>
              <a:t> your overall </a:t>
            </a:r>
            <a:r>
              <a:rPr sz="900" b="1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  <a:sym typeface="+mn-ea"/>
              </a:rPr>
              <a:t>health</a:t>
            </a:r>
            <a:r>
              <a:rPr sz="90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  <a:sym typeface="+mn-ea"/>
              </a:rPr>
              <a:t>.</a:t>
            </a:r>
            <a:endParaRPr lang="en-US" altLang="zh-CN" sz="900">
              <a:solidFill>
                <a:schemeClr val="bg1"/>
              </a:solidFill>
              <a:latin typeface="Century Gothic" panose="020B0502020202020204" pitchFamily="34" charset="0"/>
              <a:cs typeface="Century Gothic" panose="020B0502020202020204" pitchFamily="34" charset="0"/>
            </a:endParaRPr>
          </a:p>
          <a:p>
            <a:pPr marL="12700" indent="209550" algn="ctr" eaLnBrk="1" hangingPunct="1">
              <a:lnSpc>
                <a:spcPct val="115000"/>
              </a:lnSpc>
              <a:spcBef>
                <a:spcPts val="100"/>
              </a:spcBef>
              <a:buNone/>
            </a:pPr>
            <a:endParaRPr lang="en-US" altLang="zh-CN" sz="900">
              <a:solidFill>
                <a:schemeClr val="bg1"/>
              </a:solidFill>
              <a:latin typeface="Century Gothic" panose="020B0502020202020204" pitchFamily="34" charset="0"/>
              <a:cs typeface="Century Gothic" panose="020B0502020202020204" pitchFamily="34" charset="0"/>
            </a:endParaRPr>
          </a:p>
          <a:p>
            <a:pPr marL="12700" indent="209550" algn="ctr" eaLnBrk="1" hangingPunct="1">
              <a:lnSpc>
                <a:spcPct val="115000"/>
              </a:lnSpc>
              <a:spcBef>
                <a:spcPts val="100"/>
              </a:spcBef>
              <a:buNone/>
            </a:pPr>
            <a:r>
              <a:rPr lang="en-US" altLang="zh-CN" sz="90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It is a method of </a:t>
            </a:r>
            <a:r>
              <a:rPr lang="en-US" altLang="zh-CN" sz="900" b="1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determining</a:t>
            </a:r>
            <a:r>
              <a:rPr lang="en-US" altLang="zh-CN" sz="90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 whether you may be </a:t>
            </a:r>
            <a:r>
              <a:rPr lang="en-US" altLang="zh-CN" sz="900" b="1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underweight</a:t>
            </a:r>
            <a:r>
              <a:rPr lang="en-US" altLang="zh-CN" sz="90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, </a:t>
            </a:r>
            <a:r>
              <a:rPr lang="en-US" altLang="zh-CN" sz="900" b="1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average weight</a:t>
            </a:r>
            <a:r>
              <a:rPr lang="en-US" altLang="zh-CN" sz="90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, </a:t>
            </a:r>
            <a:r>
              <a:rPr lang="en-US" altLang="zh-CN" sz="900" b="1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overweight</a:t>
            </a:r>
            <a:r>
              <a:rPr lang="en-US" altLang="zh-CN" sz="90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, or </a:t>
            </a:r>
            <a:r>
              <a:rPr lang="en-US" altLang="zh-CN" sz="900" b="1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obese</a:t>
            </a:r>
            <a:r>
              <a:rPr lang="en-IN" altLang="en-US" sz="90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.</a:t>
            </a:r>
            <a:endParaRPr lang="en-IN" altLang="en-US" sz="900">
              <a:solidFill>
                <a:schemeClr val="bg1"/>
              </a:solidFill>
              <a:latin typeface="Century Gothic" panose="020B0502020202020204" pitchFamily="34" charset="0"/>
              <a:cs typeface="Century Gothic" panose="020B0502020202020204" pitchFamily="34" charset="0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1"/>
          <a:srcRect l="12845" t="12736" r="12653" b="6729"/>
          <a:stretch>
            <a:fillRect/>
          </a:stretch>
        </p:blipFill>
        <p:spPr>
          <a:xfrm>
            <a:off x="3155950" y="504825"/>
            <a:ext cx="2209800" cy="24091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185160" y="368300"/>
            <a:ext cx="2492375" cy="306070"/>
          </a:xfrm>
        </p:spPr>
        <p:txBody>
          <a:bodyPr vert="horz" wrap="square" lIns="0" tIns="14604" rIns="0" bIns="0" rtlCol="0">
            <a:spAutoFit/>
          </a:bodyPr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900" b="1" i="0" u="none" strike="noStrike" kern="0" cap="none" spc="-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rlin Sans FB Demi" panose="020E0802020502020306" charset="0"/>
                <a:ea typeface="+mj-ea"/>
                <a:cs typeface="Berlin Sans FB Demi" panose="020E0802020502020306" charset="0"/>
              </a:rPr>
              <a:t>How is BMI Measured?</a:t>
            </a:r>
            <a:endParaRPr kumimoji="0" lang="en-IN" sz="1900" b="1" i="0" u="none" strike="noStrike" kern="0" cap="none" spc="-1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rlin Sans FB Demi" panose="020E0802020502020306" charset="0"/>
              <a:ea typeface="+mj-ea"/>
              <a:cs typeface="Berlin Sans FB Demi" panose="020E0802020502020306" charset="0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260350" y="677545"/>
            <a:ext cx="2647950" cy="19405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3062605" y="1791970"/>
            <a:ext cx="2736850" cy="934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>
                <a:solidFill>
                  <a:schemeClr val="bg1"/>
                </a:solidFill>
              </a:rPr>
              <a:t>Formula: weight (kg) / [height (m)]</a:t>
            </a:r>
            <a:r>
              <a:rPr lang="en-IN" altLang="en-US" sz="1200" b="1" baseline="30000">
                <a:solidFill>
                  <a:schemeClr val="bg1"/>
                </a:solidFill>
              </a:rPr>
              <a:t>2</a:t>
            </a:r>
            <a:endParaRPr lang="en-IN" altLang="en-US" sz="1200" baseline="30000">
              <a:solidFill>
                <a:schemeClr val="bg1"/>
              </a:solidFill>
            </a:endParaRPr>
          </a:p>
          <a:p>
            <a:endParaRPr lang="en-IN" altLang="en-US" sz="1200" baseline="30000">
              <a:solidFill>
                <a:schemeClr val="bg1"/>
              </a:solidFill>
            </a:endParaRPr>
          </a:p>
          <a:p>
            <a:endParaRPr lang="en-IN" altLang="en-US" sz="1200" baseline="30000">
              <a:solidFill>
                <a:schemeClr val="bg1"/>
              </a:solidFill>
            </a:endParaRPr>
          </a:p>
          <a:p>
            <a:r>
              <a:rPr lang="en-IN" altLang="en-US" sz="1400" baseline="30000">
                <a:solidFill>
                  <a:schemeClr val="bg1"/>
                </a:solidFill>
              </a:rPr>
              <a:t>Example: weight = 68 kg, height = 165 cm (1.65 m)</a:t>
            </a:r>
            <a:endParaRPr lang="en-IN" altLang="en-US" sz="1400" baseline="30000">
              <a:solidFill>
                <a:schemeClr val="bg1"/>
              </a:solidFill>
            </a:endParaRPr>
          </a:p>
          <a:p>
            <a:r>
              <a:rPr lang="en-IN" altLang="en-US" sz="1400" baseline="30000">
                <a:solidFill>
                  <a:schemeClr val="bg1"/>
                </a:solidFill>
              </a:rPr>
              <a:t>BMI calculation: 68 / (1.65)2 = 24.98</a:t>
            </a:r>
            <a:endParaRPr lang="en-IN" altLang="en-US" sz="1400" baseline="30000">
              <a:solidFill>
                <a:schemeClr val="bg1"/>
              </a:solidFill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3384233" y="1038225"/>
            <a:ext cx="1976438" cy="365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 indent="209550" algn="ctr" eaLnBrk="1" hangingPunct="1">
              <a:lnSpc>
                <a:spcPct val="115000"/>
              </a:lnSpc>
              <a:spcBef>
                <a:spcPts val="100"/>
              </a:spcBef>
              <a:buNone/>
            </a:pPr>
            <a:r>
              <a:rPr sz="100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Your BMI is calculated using your </a:t>
            </a:r>
            <a:r>
              <a:rPr sz="1000" b="1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height </a:t>
            </a:r>
            <a:r>
              <a:rPr sz="100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and </a:t>
            </a:r>
            <a:r>
              <a:rPr sz="1000" b="1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weight</a:t>
            </a:r>
            <a:r>
              <a:rPr sz="100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.</a:t>
            </a:r>
            <a:endParaRPr sz="900">
              <a:solidFill>
                <a:schemeClr val="bg1"/>
              </a:solidFill>
              <a:latin typeface="Century Gothic" panose="020B0502020202020204" pitchFamily="34" charset="0"/>
              <a:cs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t="17118"/>
          <a:stretch>
            <a:fillRect/>
          </a:stretch>
        </p:blipFill>
        <p:spPr>
          <a:xfrm>
            <a:off x="412750" y="1266825"/>
            <a:ext cx="5179695" cy="1475740"/>
          </a:xfrm>
          <a:prstGeom prst="rect">
            <a:avLst/>
          </a:prstGeom>
        </p:spPr>
      </p:pic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1106805" y="276225"/>
            <a:ext cx="3878580" cy="306070"/>
          </a:xfrm>
        </p:spPr>
        <p:txBody>
          <a:bodyPr vert="horz" wrap="square" lIns="0" tIns="14604" rIns="0" bIns="0" rtlCol="0">
            <a:spAutoFit/>
          </a:bodyPr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900" b="1" i="0" u="none" strike="noStrike" kern="0" cap="none" spc="-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rlin Sans FB Demi" panose="020E0802020502020306" charset="0"/>
                <a:ea typeface="+mj-ea"/>
                <a:cs typeface="Berlin Sans FB Demi" panose="020E0802020502020306" charset="0"/>
              </a:rPr>
              <a:t>How is BMI interpreted for adults?</a:t>
            </a:r>
            <a:endParaRPr kumimoji="0" lang="en-IN" sz="1900" b="1" i="0" u="none" strike="noStrike" kern="0" cap="none" spc="-1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rlin Sans FB Demi" panose="020E0802020502020306" charset="0"/>
              <a:ea typeface="+mj-ea"/>
              <a:cs typeface="Berlin Sans FB Demi" panose="020E0802020502020306" charset="0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422275" y="733425"/>
            <a:ext cx="5094605" cy="365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 indent="209550" algn="ctr" eaLnBrk="1" hangingPunct="1">
              <a:lnSpc>
                <a:spcPct val="115000"/>
              </a:lnSpc>
              <a:spcBef>
                <a:spcPts val="100"/>
              </a:spcBef>
              <a:buNone/>
            </a:pPr>
            <a:r>
              <a:rPr lang="en-US" sz="1000">
                <a:solidFill>
                  <a:schemeClr val="bg1"/>
                </a:solidFill>
                <a:sym typeface="+mn-ea"/>
              </a:rPr>
              <a:t>For adults 20 years old and older, BMI is interpreted using standard weight status categories. These categories are the same for men and women of all body types and ages.</a:t>
            </a:r>
            <a:endParaRPr lang="en-US" sz="1000">
              <a:solidFill>
                <a:schemeClr val="bg1"/>
              </a:solidFill>
              <a:latin typeface="Century Gothic" panose="020B0502020202020204" pitchFamily="34" charset="0"/>
              <a:cs typeface="Century Gothic" panose="020B0502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412750" y="368300"/>
            <a:ext cx="2492375" cy="306070"/>
          </a:xfrm>
        </p:spPr>
        <p:txBody>
          <a:bodyPr vert="horz" wrap="square" lIns="0" tIns="14604" rIns="0" bIns="0" rtlCol="0">
            <a:spAutoFit/>
          </a:bodyPr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900" b="1" i="0" u="none" strike="noStrike" kern="0" cap="none" spc="-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rlin Sans FB Demi" panose="020E0802020502020306" charset="0"/>
                <a:ea typeface="+mj-ea"/>
                <a:cs typeface="Berlin Sans FB Demi" panose="020E0802020502020306" charset="0"/>
              </a:rPr>
              <a:t>ABOUT CODE</a:t>
            </a:r>
            <a:endParaRPr kumimoji="0" lang="en-IN" sz="1900" b="1" i="0" u="none" strike="noStrike" kern="0" cap="none" spc="-1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rlin Sans FB Demi" panose="020E0802020502020306" charset="0"/>
              <a:ea typeface="+mj-ea"/>
              <a:cs typeface="Berlin Sans FB Demi" panose="020E0802020502020306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12750" y="962025"/>
            <a:ext cx="2736850" cy="1878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sz="1800" b="1">
                <a:solidFill>
                  <a:schemeClr val="bg1"/>
                </a:solidFill>
                <a:latin typeface="Aharoni" panose="02010803020104030203" charset="0"/>
                <a:cs typeface="Aharoni" panose="02010803020104030203" charset="0"/>
              </a:rPr>
              <a:t>R Environment Used: RStudio</a:t>
            </a:r>
            <a:endParaRPr lang="en-IN" sz="1800" b="1">
              <a:solidFill>
                <a:schemeClr val="bg1"/>
              </a:solidFill>
              <a:latin typeface="Aharoni" panose="02010803020104030203" charset="0"/>
              <a:cs typeface="Aharoni" panose="02010803020104030203" charset="0"/>
            </a:endParaRPr>
          </a:p>
          <a:p>
            <a:endParaRPr lang="en-IN" sz="1800" b="1">
              <a:solidFill>
                <a:schemeClr val="bg1"/>
              </a:solidFill>
              <a:latin typeface="Aharoni" panose="02010803020104030203" charset="0"/>
              <a:cs typeface="Aharoni" panose="02010803020104030203" charset="0"/>
            </a:endParaRPr>
          </a:p>
          <a:p>
            <a:pPr>
              <a:lnSpc>
                <a:spcPct val="120000"/>
              </a:lnSpc>
            </a:pPr>
            <a:r>
              <a:rPr lang="en-IN" sz="1800" b="1">
                <a:solidFill>
                  <a:schemeClr val="bg1"/>
                </a:solidFill>
                <a:latin typeface="Aharoni" panose="02010803020104030203" charset="0"/>
                <a:cs typeface="Aharoni" panose="02010803020104030203" charset="0"/>
              </a:rPr>
              <a:t>Libraries Used:</a:t>
            </a:r>
            <a:endParaRPr lang="en-IN" sz="1800" b="1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1800" baseline="30000">
                <a:solidFill>
                  <a:schemeClr val="bg1"/>
                </a:solidFill>
                <a:latin typeface="Aharoni" panose="02010803020104030203" charset="0"/>
                <a:cs typeface="Aharoni" panose="02010803020104030203" charset="0"/>
              </a:rPr>
              <a:t>Shiny</a:t>
            </a:r>
            <a:endParaRPr lang="en-IN" sz="1800" baseline="30000">
              <a:solidFill>
                <a:schemeClr val="bg1"/>
              </a:solidFill>
              <a:latin typeface="Aharoni" panose="02010803020104030203" charset="0"/>
              <a:cs typeface="Aharoni" panose="020108030201040302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aseline="30000">
                <a:solidFill>
                  <a:schemeClr val="bg1"/>
                </a:solidFill>
                <a:latin typeface="Aharoni" panose="02010803020104030203" charset="0"/>
                <a:cs typeface="Aharoni" panose="02010803020104030203" charset="0"/>
              </a:rPr>
              <a:t>ShinyThemes</a:t>
            </a:r>
            <a:endParaRPr lang="en-IN" sz="1800" baseline="30000">
              <a:solidFill>
                <a:schemeClr val="bg1"/>
              </a:solidFill>
              <a:latin typeface="Aharoni" panose="02010803020104030203" charset="0"/>
              <a:cs typeface="Aharoni" panose="020108030201040302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aseline="30000">
                <a:solidFill>
                  <a:schemeClr val="bg1"/>
                </a:solidFill>
                <a:latin typeface="Aharoni" panose="02010803020104030203" charset="0"/>
                <a:cs typeface="Aharoni" panose="02010803020104030203" charset="0"/>
              </a:rPr>
              <a:t>Markdown</a:t>
            </a:r>
            <a:endParaRPr lang="en-IN" sz="1800" baseline="30000">
              <a:solidFill>
                <a:schemeClr val="bg1"/>
              </a:solidFill>
              <a:latin typeface="Berlin Sans FB Demi" panose="020E0802020502020306" charset="0"/>
              <a:cs typeface="Berlin Sans FB Demi" panose="020E0802020502020306" charset="0"/>
            </a:endParaRPr>
          </a:p>
          <a:p>
            <a:endParaRPr lang="en-IN" sz="1800" baseline="30000">
              <a:solidFill>
                <a:schemeClr val="bg1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3232150" y="674370"/>
            <a:ext cx="2394585" cy="7835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2"/>
          <a:srcRect t="17467" b="21397"/>
          <a:stretch>
            <a:fillRect/>
          </a:stretch>
        </p:blipFill>
        <p:spPr>
          <a:xfrm>
            <a:off x="3308350" y="2028825"/>
            <a:ext cx="2244725" cy="533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494030" y="368300"/>
            <a:ext cx="2456180" cy="598170"/>
          </a:xfrm>
        </p:spPr>
        <p:txBody>
          <a:bodyPr vert="horz" wrap="square" lIns="0" tIns="14604" rIns="0" bIns="0" rtlCol="0">
            <a:spAutoFit/>
          </a:bodyPr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900" b="1" i="0" u="none" strike="noStrike" kern="0" cap="none" spc="-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rlin Sans FB Demi" panose="020E0802020502020306" charset="0"/>
                <a:ea typeface="+mj-ea"/>
                <a:cs typeface="Berlin Sans FB Demi" panose="020E0802020502020306" charset="0"/>
              </a:rPr>
              <a:t>How to calculate your BMI?</a:t>
            </a:r>
            <a:endParaRPr kumimoji="0" lang="en-IN" sz="1900" b="1" i="0" u="none" strike="noStrike" kern="0" cap="none" spc="-1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rlin Sans FB Demi" panose="020E0802020502020306" charset="0"/>
              <a:ea typeface="+mj-ea"/>
              <a:cs typeface="Berlin Sans FB Demi" panose="020E0802020502020306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12750" y="1343025"/>
            <a:ext cx="2736850" cy="1349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aseline="30000">
                <a:solidFill>
                  <a:schemeClr val="bg1"/>
                </a:solidFill>
                <a:latin typeface="Aharoni" panose="02010803020104030203" charset="0"/>
                <a:cs typeface="Aharoni" panose="02010803020104030203" charset="0"/>
              </a:rPr>
              <a:t>Enter your height and weight using the slider in input parameters</a:t>
            </a:r>
            <a:endParaRPr lang="en-IN" sz="1400" baseline="30000">
              <a:solidFill>
                <a:schemeClr val="bg1"/>
              </a:solidFill>
              <a:latin typeface="Aharoni" panose="02010803020104030203" charset="0"/>
              <a:cs typeface="Aharoni" panose="020108030201040302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baseline="30000">
              <a:solidFill>
                <a:schemeClr val="bg1"/>
              </a:solidFill>
              <a:latin typeface="Aharoni" panose="02010803020104030203" charset="0"/>
              <a:cs typeface="Aharoni" panose="020108030201040302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aseline="30000">
                <a:solidFill>
                  <a:schemeClr val="bg1"/>
                </a:solidFill>
                <a:latin typeface="Aharoni" panose="02010803020104030203" charset="0"/>
                <a:cs typeface="Aharoni" panose="02010803020104030203" charset="0"/>
              </a:rPr>
              <a:t>Click on “Submit” button</a:t>
            </a:r>
            <a:endParaRPr lang="en-IN" sz="1400" baseline="30000">
              <a:solidFill>
                <a:schemeClr val="bg1"/>
              </a:solidFill>
              <a:latin typeface="Aharoni" panose="02010803020104030203" charset="0"/>
              <a:cs typeface="Aharoni" panose="020108030201040302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baseline="30000">
              <a:solidFill>
                <a:schemeClr val="bg1"/>
              </a:solidFill>
              <a:latin typeface="Aharoni" panose="02010803020104030203" charset="0"/>
              <a:cs typeface="Aharoni" panose="020108030201040302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aseline="30000">
                <a:solidFill>
                  <a:schemeClr val="bg1"/>
                </a:solidFill>
                <a:latin typeface="Aharoni" panose="02010803020104030203" charset="0"/>
                <a:cs typeface="Aharoni" panose="02010803020104030203" charset="0"/>
              </a:rPr>
              <a:t>Get your calculated BMI in the Main Output Textbox</a:t>
            </a:r>
            <a:endParaRPr lang="en-IN" sz="1400" baseline="30000">
              <a:solidFill>
                <a:schemeClr val="bg1"/>
              </a:solidFill>
              <a:latin typeface="Aharoni" panose="02010803020104030203" charset="0"/>
              <a:cs typeface="Aharoni" panose="02010803020104030203" charset="0"/>
            </a:endParaRPr>
          </a:p>
          <a:p>
            <a:pPr>
              <a:buFont typeface="Arial" panose="020B0604020202020204" pitchFamily="34" charset="0"/>
            </a:pPr>
            <a:endParaRPr lang="en-IN" sz="1400" baseline="30000">
              <a:solidFill>
                <a:schemeClr val="bg1"/>
              </a:solidFill>
              <a:latin typeface="Aharoni" panose="02010803020104030203" charset="0"/>
              <a:cs typeface="Aharoni" panose="02010803020104030203" charset="0"/>
            </a:endParaRPr>
          </a:p>
          <a:p>
            <a:endParaRPr lang="en-IN" sz="1400" baseline="30000">
              <a:solidFill>
                <a:schemeClr val="bg1"/>
              </a:solidFill>
              <a:latin typeface="Aharoni" panose="02010803020104030203" charset="0"/>
              <a:cs typeface="Aharoni" panose="02010803020104030203" charset="0"/>
            </a:endParaRPr>
          </a:p>
        </p:txBody>
      </p:sp>
      <p:sp>
        <p:nvSpPr>
          <p:cNvPr id="5" name="object 2"/>
          <p:cNvSpPr txBox="1">
            <a:spLocks noGrp="1"/>
          </p:cNvSpPr>
          <p:nvPr/>
        </p:nvSpPr>
        <p:spPr>
          <a:xfrm>
            <a:off x="3308350" y="368300"/>
            <a:ext cx="2456180" cy="5981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>
            <a:lvl1pPr>
              <a:defRPr sz="1050" b="1" i="0">
                <a:solidFill>
                  <a:schemeClr val="bg1"/>
                </a:solidFill>
                <a:latin typeface="Palatino Linotype" panose="02040502050505030304"/>
                <a:ea typeface="+mj-ea"/>
                <a:cs typeface="Palatino Linotype" panose="02040502050505030304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900" b="1" i="0" u="none" strike="noStrike" kern="0" cap="none" spc="-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rlin Sans FB Demi" panose="020E0802020502020306" charset="0"/>
                <a:ea typeface="+mj-ea"/>
                <a:cs typeface="Berlin Sans FB Demi" panose="020E0802020502020306" charset="0"/>
              </a:rPr>
              <a:t>How does our BMI calculator work?</a:t>
            </a:r>
            <a:endParaRPr kumimoji="0" lang="en-IN" sz="1900" b="1" i="0" u="none" strike="noStrike" kern="0" cap="none" spc="-1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rlin Sans FB Demi" panose="020E0802020502020306" charset="0"/>
              <a:ea typeface="+mj-ea"/>
              <a:cs typeface="Berlin Sans FB Demi" panose="020E0802020502020306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149600" y="1114425"/>
            <a:ext cx="2672080" cy="2148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aseline="30000">
                <a:solidFill>
                  <a:schemeClr val="bg1"/>
                </a:solidFill>
                <a:latin typeface="Aharoni" panose="02010803020104030203" charset="0"/>
                <a:cs typeface="Aharoni" panose="02010803020104030203" charset="0"/>
              </a:rPr>
              <a:t>The height and the weight values are taken in using the slider inputs present in the sidebar panel</a:t>
            </a:r>
            <a:endParaRPr lang="en-IN" sz="1400" baseline="30000">
              <a:solidFill>
                <a:schemeClr val="bg1"/>
              </a:solidFill>
              <a:latin typeface="Aharoni" panose="02010803020104030203" charset="0"/>
              <a:cs typeface="Aharoni" panose="020108030201040302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baseline="30000">
              <a:solidFill>
                <a:schemeClr val="bg1"/>
              </a:solidFill>
              <a:latin typeface="Aharoni" panose="02010803020104030203" charset="0"/>
              <a:cs typeface="Aharoni" panose="020108030201040302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aseline="30000">
                <a:solidFill>
                  <a:schemeClr val="bg1"/>
                </a:solidFill>
                <a:latin typeface="Aharoni" panose="02010803020104030203" charset="0"/>
                <a:cs typeface="Aharoni" panose="02010803020104030203" charset="0"/>
              </a:rPr>
              <a:t>The input gets accepted using action button named submit and then sent to a server function </a:t>
            </a:r>
            <a:endParaRPr lang="en-IN" sz="1400" baseline="30000">
              <a:solidFill>
                <a:schemeClr val="bg1"/>
              </a:solidFill>
              <a:latin typeface="Aharoni" panose="02010803020104030203" charset="0"/>
              <a:cs typeface="Aharoni" panose="020108030201040302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baseline="30000">
              <a:solidFill>
                <a:schemeClr val="bg1"/>
              </a:solidFill>
              <a:latin typeface="Aharoni" panose="02010803020104030203" charset="0"/>
              <a:cs typeface="Aharoni" panose="020108030201040302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aseline="30000">
                <a:solidFill>
                  <a:schemeClr val="bg1"/>
                </a:solidFill>
                <a:latin typeface="Aharoni" panose="02010803020104030203" charset="0"/>
                <a:cs typeface="Aharoni" panose="02010803020104030203" charset="0"/>
              </a:rPr>
              <a:t>BMI is then calculated using the formula present in a dataframe</a:t>
            </a:r>
            <a:endParaRPr lang="en-IN" sz="1400" baseline="30000">
              <a:solidFill>
                <a:schemeClr val="bg1"/>
              </a:solidFill>
              <a:latin typeface="Aharoni" panose="02010803020104030203" charset="0"/>
              <a:cs typeface="Aharoni" panose="020108030201040302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baseline="30000">
              <a:solidFill>
                <a:schemeClr val="bg1"/>
              </a:solidFill>
              <a:latin typeface="Aharoni" panose="02010803020104030203" charset="0"/>
              <a:cs typeface="Aharoni" panose="020108030201040302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aseline="30000">
                <a:solidFill>
                  <a:schemeClr val="bg1"/>
                </a:solidFill>
                <a:latin typeface="Aharoni" panose="02010803020104030203" charset="0"/>
                <a:cs typeface="Aharoni" panose="02010803020104030203" charset="0"/>
              </a:rPr>
              <a:t>The calculated BMI is sent to the output textbox and shown</a:t>
            </a:r>
            <a:endParaRPr lang="en-IN" sz="1400" baseline="30000">
              <a:solidFill>
                <a:schemeClr val="bg1"/>
              </a:solidFill>
              <a:latin typeface="Aharoni" panose="02010803020104030203" charset="0"/>
              <a:cs typeface="Aharoni" panose="020108030201040302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baseline="30000">
              <a:solidFill>
                <a:schemeClr val="bg1"/>
              </a:solidFill>
              <a:latin typeface="Aharoni" panose="02010803020104030203" charset="0"/>
              <a:cs typeface="Aharoni" panose="020108030201040302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baseline="30000">
              <a:solidFill>
                <a:schemeClr val="bg1"/>
              </a:solidFill>
              <a:latin typeface="Aharoni" panose="02010803020104030203" charset="0"/>
              <a:cs typeface="Aharoni" panose="0201080302010403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140585" y="123825"/>
            <a:ext cx="1666875" cy="306070"/>
          </a:xfrm>
        </p:spPr>
        <p:txBody>
          <a:bodyPr vert="horz" wrap="square" lIns="0" tIns="14604" rIns="0" bIns="0" rtlCol="0">
            <a:spAutoFit/>
          </a:bodyPr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900" b="1" i="0" u="none" strike="noStrike" kern="0" cap="none" spc="-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rlin Sans FB Demi" panose="020E0802020502020306" charset="0"/>
                <a:ea typeface="+mj-ea"/>
                <a:cs typeface="Berlin Sans FB Demi" panose="020E0802020502020306" charset="0"/>
              </a:rPr>
              <a:t>OUR PROJECT</a:t>
            </a:r>
            <a:endParaRPr kumimoji="0" lang="en-IN" sz="1900" b="1" i="0" u="none" strike="noStrike" kern="0" cap="none" spc="-1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rlin Sans FB Demi" panose="020E0802020502020306" charset="0"/>
              <a:ea typeface="+mj-ea"/>
              <a:cs typeface="Berlin Sans FB Demi" panose="020E0802020502020306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rcRect l="1665" r="1665" b="17222"/>
          <a:stretch>
            <a:fillRect/>
          </a:stretch>
        </p:blipFill>
        <p:spPr>
          <a:xfrm>
            <a:off x="641350" y="657225"/>
            <a:ext cx="4572000" cy="2209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1905" y="0"/>
            <a:ext cx="5845175" cy="32880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266" name="object 2"/>
          <p:cNvSpPr/>
          <p:nvPr/>
        </p:nvSpPr>
        <p:spPr>
          <a:xfrm>
            <a:off x="1588" y="0"/>
            <a:ext cx="5845175" cy="3287713"/>
          </a:xfrm>
          <a:custGeom>
            <a:avLst/>
            <a:gdLst/>
            <a:ahLst/>
            <a:cxnLst/>
            <a:pathLst>
              <a:path w="5845810" h="3288029">
                <a:moveTo>
                  <a:pt x="5845213" y="0"/>
                </a:moveTo>
                <a:lnTo>
                  <a:pt x="5453367" y="0"/>
                </a:lnTo>
                <a:lnTo>
                  <a:pt x="5453367" y="391160"/>
                </a:lnTo>
                <a:lnTo>
                  <a:pt x="5453367" y="2895600"/>
                </a:lnTo>
                <a:lnTo>
                  <a:pt x="3865029" y="2895600"/>
                </a:lnTo>
                <a:lnTo>
                  <a:pt x="3865029" y="2894457"/>
                </a:lnTo>
                <a:lnTo>
                  <a:pt x="1980222" y="2894457"/>
                </a:lnTo>
                <a:lnTo>
                  <a:pt x="1980222" y="2895600"/>
                </a:lnTo>
                <a:lnTo>
                  <a:pt x="391858" y="2895600"/>
                </a:lnTo>
                <a:lnTo>
                  <a:pt x="391858" y="391160"/>
                </a:lnTo>
                <a:lnTo>
                  <a:pt x="1980222" y="391160"/>
                </a:lnTo>
                <a:lnTo>
                  <a:pt x="1980222" y="392595"/>
                </a:lnTo>
                <a:lnTo>
                  <a:pt x="3865029" y="392595"/>
                </a:lnTo>
                <a:lnTo>
                  <a:pt x="3865029" y="391160"/>
                </a:lnTo>
                <a:lnTo>
                  <a:pt x="5453367" y="391160"/>
                </a:lnTo>
                <a:lnTo>
                  <a:pt x="5453367" y="0"/>
                </a:lnTo>
                <a:lnTo>
                  <a:pt x="3776573" y="0"/>
                </a:lnTo>
                <a:lnTo>
                  <a:pt x="2068664" y="25"/>
                </a:lnTo>
                <a:lnTo>
                  <a:pt x="0" y="0"/>
                </a:lnTo>
                <a:lnTo>
                  <a:pt x="0" y="391160"/>
                </a:lnTo>
                <a:lnTo>
                  <a:pt x="0" y="2895600"/>
                </a:lnTo>
                <a:lnTo>
                  <a:pt x="0" y="3288030"/>
                </a:lnTo>
                <a:lnTo>
                  <a:pt x="2068664" y="3288030"/>
                </a:lnTo>
                <a:lnTo>
                  <a:pt x="2068664" y="3287014"/>
                </a:lnTo>
                <a:lnTo>
                  <a:pt x="3776573" y="3287014"/>
                </a:lnTo>
                <a:lnTo>
                  <a:pt x="3776573" y="3288030"/>
                </a:lnTo>
                <a:lnTo>
                  <a:pt x="5845213" y="3288030"/>
                </a:lnTo>
                <a:lnTo>
                  <a:pt x="5845213" y="2895600"/>
                </a:lnTo>
                <a:lnTo>
                  <a:pt x="5845213" y="391160"/>
                </a:lnTo>
                <a:lnTo>
                  <a:pt x="5845213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9913" y="766763"/>
            <a:ext cx="2165350" cy="514350"/>
          </a:xfr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200" b="1" i="0" u="none" strike="noStrike" kern="0" cap="none" spc="-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/>
                <a:ea typeface="+mj-ea"/>
                <a:cs typeface="Palatino Linotype" panose="02040502050505030304"/>
              </a:rPr>
              <a:t>Conclusion</a:t>
            </a:r>
            <a:endParaRPr kumimoji="0" sz="3200" b="1" i="0" u="none" strike="noStrike" kern="0" cap="none" spc="-1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alatino Linotype" panose="02040502050505030304"/>
              <a:ea typeface="+mj-ea"/>
              <a:cs typeface="Palatino Linotype" panose="0204050205050503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4613" y="1487488"/>
            <a:ext cx="3155950" cy="1242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p>
            <a:pPr marL="12700" algn="ctr" eaLnBrk="1" hangingPunct="1">
              <a:spcBef>
                <a:spcPts val="90"/>
              </a:spcBef>
              <a:buNone/>
            </a:pPr>
            <a:r>
              <a:rPr lang="en-US" altLang="zh-CN" sz="100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In conclusion, a </a:t>
            </a:r>
            <a:r>
              <a:rPr lang="en-IN" altLang="en-US" sz="100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R programmed BMI calculator </a:t>
            </a:r>
            <a:r>
              <a:rPr lang="en-US" altLang="zh-CN" sz="100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provides valuable insights into health assessment and intervention strategies. </a:t>
            </a:r>
            <a:r>
              <a:rPr lang="en-IN" altLang="en-US" sz="100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The web application being mobile friendly also helps in the wide range of implementations. </a:t>
            </a:r>
            <a:r>
              <a:rPr lang="en-US" altLang="zh-CN" sz="1000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By understanding and addressing its limitations, we can pave the way for personalized healthcare and improved population health outcomes.</a:t>
            </a:r>
            <a:endParaRPr lang="en-US" altLang="zh-CN" sz="1000">
              <a:solidFill>
                <a:schemeClr val="bg1"/>
              </a:solidFill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41350" y="885825"/>
            <a:ext cx="4709795" cy="1063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IN" altLang="en-US" sz="4800" b="1">
                <a:solidFill>
                  <a:schemeClr val="bg1"/>
                </a:solidFill>
                <a:latin typeface="Aharoni" panose="02010803020104030203" charset="0"/>
                <a:cs typeface="Aharoni" panose="02010803020104030203" charset="0"/>
              </a:rPr>
              <a:t>THANK YOU</a:t>
            </a:r>
            <a:endParaRPr lang="en-IN" altLang="en-US" sz="4800" b="1">
              <a:solidFill>
                <a:schemeClr val="bg1"/>
              </a:solidFill>
              <a:latin typeface="Aharoni" panose="02010803020104030203" charset="0"/>
              <a:cs typeface="Aharoni" panose="02010803020104030203" charset="0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1708785" y="2028825"/>
            <a:ext cx="2437765" cy="948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 indent="209550" algn="ctr" eaLnBrk="1" hangingPunct="1">
              <a:lnSpc>
                <a:spcPct val="115000"/>
              </a:lnSpc>
              <a:spcBef>
                <a:spcPts val="100"/>
              </a:spcBef>
              <a:buNone/>
            </a:pPr>
            <a:r>
              <a:rPr lang="en-IN" sz="1000" b="1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Kevin Jonathan 22911A0532</a:t>
            </a:r>
            <a:endParaRPr lang="en-IN" sz="1000" b="1">
              <a:solidFill>
                <a:schemeClr val="bg1"/>
              </a:solidFill>
              <a:latin typeface="Century Gothic" panose="020B0502020202020204" pitchFamily="34" charset="0"/>
              <a:cs typeface="Century Gothic" panose="020B0502020202020204" pitchFamily="34" charset="0"/>
            </a:endParaRPr>
          </a:p>
          <a:p>
            <a:pPr marL="12700" indent="209550" algn="ctr" eaLnBrk="1" hangingPunct="1">
              <a:lnSpc>
                <a:spcPct val="115000"/>
              </a:lnSpc>
              <a:spcBef>
                <a:spcPts val="100"/>
              </a:spcBef>
              <a:buNone/>
            </a:pPr>
            <a:r>
              <a:rPr lang="en-IN" sz="1000" b="1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Samiksha Salunke 22911A0553</a:t>
            </a:r>
            <a:endParaRPr lang="en-IN" sz="1000" b="1">
              <a:solidFill>
                <a:schemeClr val="bg1"/>
              </a:solidFill>
              <a:latin typeface="Century Gothic" panose="020B0502020202020204" pitchFamily="34" charset="0"/>
              <a:cs typeface="Century Gothic" panose="020B0502020202020204" pitchFamily="34" charset="0"/>
            </a:endParaRPr>
          </a:p>
          <a:p>
            <a:pPr marL="12700" indent="209550" algn="ctr" eaLnBrk="1" hangingPunct="1">
              <a:lnSpc>
                <a:spcPct val="115000"/>
              </a:lnSpc>
              <a:spcBef>
                <a:spcPts val="100"/>
              </a:spcBef>
              <a:buNone/>
            </a:pPr>
            <a:r>
              <a:rPr lang="en-IN" sz="1000" b="1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Sk. Md. Abdus Samee 22911A0555</a:t>
            </a:r>
            <a:endParaRPr lang="en-IN" sz="1000" b="1">
              <a:solidFill>
                <a:schemeClr val="bg1"/>
              </a:solidFill>
              <a:latin typeface="Century Gothic" panose="020B0502020202020204" pitchFamily="34" charset="0"/>
              <a:cs typeface="Century Gothic" panose="020B0502020202020204" pitchFamily="34" charset="0"/>
            </a:endParaRPr>
          </a:p>
          <a:p>
            <a:pPr marL="12700" indent="209550" algn="ctr" eaLnBrk="1" hangingPunct="1">
              <a:lnSpc>
                <a:spcPct val="115000"/>
              </a:lnSpc>
              <a:spcBef>
                <a:spcPts val="100"/>
              </a:spcBef>
              <a:buNone/>
            </a:pPr>
            <a:r>
              <a:rPr lang="en-IN" sz="1000" b="1">
                <a:solidFill>
                  <a:schemeClr val="bg1"/>
                </a:solidFill>
                <a:latin typeface="Century Gothic" panose="020B0502020202020204" pitchFamily="34" charset="0"/>
                <a:cs typeface="Century Gothic" panose="020B0502020202020204" pitchFamily="34" charset="0"/>
              </a:rPr>
              <a:t>Thakur Ujasvi Singh 22911A0559</a:t>
            </a:r>
            <a:endParaRPr lang="en-IN" sz="1000" b="1">
              <a:solidFill>
                <a:schemeClr val="bg1"/>
              </a:solidFill>
              <a:latin typeface="Century Gothic" panose="020B0502020202020204" pitchFamily="34" charset="0"/>
              <a:cs typeface="Century Gothic" panose="020B0502020202020204" pitchFamily="34" charset="0"/>
            </a:endParaRPr>
          </a:p>
          <a:p>
            <a:pPr marL="12700" indent="209550" algn="ctr" eaLnBrk="1" hangingPunct="1">
              <a:lnSpc>
                <a:spcPct val="115000"/>
              </a:lnSpc>
              <a:spcBef>
                <a:spcPts val="100"/>
              </a:spcBef>
              <a:buNone/>
            </a:pPr>
            <a:endParaRPr lang="en-IN" sz="1000" b="1">
              <a:solidFill>
                <a:schemeClr val="bg1"/>
              </a:solidFill>
              <a:latin typeface="Century Gothic" panose="020B0502020202020204" pitchFamily="34" charset="0"/>
              <a:cs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1891</Words>
  <Application>WPS Presentation</Application>
  <PresentationFormat>Custom</PresentationFormat>
  <Paragraphs>71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Palatino Linotype</vt:lpstr>
      <vt:lpstr>Palatino Linotype</vt:lpstr>
      <vt:lpstr>Berlin Sans FB Demi</vt:lpstr>
      <vt:lpstr>Century Gothic</vt:lpstr>
      <vt:lpstr>Aharoni</vt:lpstr>
      <vt:lpstr>Microsoft YaHei</vt:lpstr>
      <vt:lpstr>Arial Unicode MS</vt:lpstr>
      <vt:lpstr>Calibri</vt:lpstr>
      <vt:lpstr>Office Theme</vt:lpstr>
      <vt:lpstr>PowerPoint 演示文稿</vt:lpstr>
      <vt:lpstr>Introduction</vt:lpstr>
      <vt:lpstr>How is BMI Measured?</vt:lpstr>
      <vt:lpstr>How is BMI interpreted for adults?</vt:lpstr>
      <vt:lpstr>ABOUT CODE</vt:lpstr>
      <vt:lpstr>How to calculate your BMI?</vt:lpstr>
      <vt:lpstr>OUR PROJECT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abdus</cp:lastModifiedBy>
  <cp:revision>12</cp:revision>
  <dcterms:created xsi:type="dcterms:W3CDTF">2024-01-03T15:20:00Z</dcterms:created>
  <dcterms:modified xsi:type="dcterms:W3CDTF">2024-01-03T18:37:06Z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2024-01-03T11:00:00Z</vt:filetime>
  </property>
  <property fmtid="{D5CDD505-2E9C-101B-9397-08002B2CF9AE}" pid="3" name="LastSaved">
    <vt:filetime>2024-01-03T11:00:00Z</vt:filetime>
  </property>
  <property fmtid="{D5CDD505-2E9C-101B-9397-08002B2CF9AE}" pid="4" name="Producer">
    <vt:lpwstr>GPL Ghostscript 10.02.0</vt:lpwstr>
  </property>
  <property fmtid="{D5CDD505-2E9C-101B-9397-08002B2CF9AE}" pid="5" name="ICV">
    <vt:lpwstr>510E722E983C4F6E99D0D46FAE559A8C_13</vt:lpwstr>
  </property>
  <property fmtid="{D5CDD505-2E9C-101B-9397-08002B2CF9AE}" pid="6" name="KSOProductBuildVer">
    <vt:lpwstr>1033-12.2.0.13359</vt:lpwstr>
  </property>
</Properties>
</file>