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Roboto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bf01264d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bf01264d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5229b66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5229b66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5229b66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5229b66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5229b66c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5229b66c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5229b66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5229b66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52ae4bc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52ae4bc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52ae4bc3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52ae4bc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b93af07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b93af07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b93af0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b93af0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b93af07b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b93af07b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b93af07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b93af07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bf01264d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bf01264d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52ae4bc3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52ae4bc3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52ae4bc3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52ae4bc3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b93af099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ab93af099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cce680be6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cce680be6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b93af099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b93af099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b93af099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b93af099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b93af099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b93af099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52ae4bc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52ae4bc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52ae4bc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52ae4bc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1845c54105fe3e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1845c54105fe3e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bf01264d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bf01264d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1845c54105fe3e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1845c54105fe3e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bf01264d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bf01264d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bf01264d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bf01264d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cce680b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cce680b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cce680be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cce680b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52ae4bc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52ae4bc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c69108f1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c69108f1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225675"/>
            <a:ext cx="7688100" cy="17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- 462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Algorithm Engineering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FF"/>
                </a:solidFill>
              </a:rPr>
              <a:t>Maximum Cut</a:t>
            </a:r>
            <a:endParaRPr sz="2100">
              <a:solidFill>
                <a:srgbClr val="9900FF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1805011 - Kazi Rakibul Hasan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1805021 - Abdus Samee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1805031 - Nahian Shabab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1805035 - Saleh Sakib Ahmed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1805101 - Shahriar Ferdoush Sifat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1327075" y="1617225"/>
            <a:ext cx="4173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2355850" y="1617225"/>
            <a:ext cx="4173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descr="e&#10;" id="149" name="Google Shape;149;p22"/>
          <p:cNvCxnSpPr>
            <a:stCxn id="147" idx="6"/>
            <a:endCxn id="148" idx="2"/>
          </p:cNvCxnSpPr>
          <p:nvPr/>
        </p:nvCxnSpPr>
        <p:spPr>
          <a:xfrm>
            <a:off x="1744375" y="1805025"/>
            <a:ext cx="61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2"/>
          <p:cNvSpPr/>
          <p:nvPr/>
        </p:nvSpPr>
        <p:spPr>
          <a:xfrm>
            <a:off x="4944438" y="1617225"/>
            <a:ext cx="4173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5973213" y="1617225"/>
            <a:ext cx="4173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4812125" y="2656425"/>
            <a:ext cx="549600" cy="47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e</a:t>
            </a:r>
            <a:endParaRPr baseline="-2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5973200" y="2656425"/>
            <a:ext cx="549600" cy="47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e</a:t>
            </a:r>
            <a:endParaRPr baseline="-25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5441138" y="695000"/>
            <a:ext cx="417300" cy="37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5" name="Google Shape;155;p22"/>
          <p:cNvCxnSpPr>
            <a:stCxn id="150" idx="0"/>
            <a:endCxn id="154" idx="3"/>
          </p:cNvCxnSpPr>
          <p:nvPr/>
        </p:nvCxnSpPr>
        <p:spPr>
          <a:xfrm flipH="1" rot="10800000">
            <a:off x="5153088" y="1015725"/>
            <a:ext cx="34920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2"/>
          <p:cNvCxnSpPr>
            <a:stCxn id="151" idx="0"/>
            <a:endCxn id="154" idx="5"/>
          </p:cNvCxnSpPr>
          <p:nvPr/>
        </p:nvCxnSpPr>
        <p:spPr>
          <a:xfrm rot="10800000">
            <a:off x="5797263" y="1015725"/>
            <a:ext cx="38460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2"/>
          <p:cNvCxnSpPr>
            <a:stCxn id="154" idx="4"/>
            <a:endCxn id="152" idx="7"/>
          </p:cNvCxnSpPr>
          <p:nvPr/>
        </p:nvCxnSpPr>
        <p:spPr>
          <a:xfrm flipH="1">
            <a:off x="5281388" y="1070600"/>
            <a:ext cx="368400" cy="165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2"/>
          <p:cNvCxnSpPr>
            <a:stCxn id="154" idx="4"/>
            <a:endCxn id="153" idx="1"/>
          </p:cNvCxnSpPr>
          <p:nvPr/>
        </p:nvCxnSpPr>
        <p:spPr>
          <a:xfrm>
            <a:off x="5649788" y="1070600"/>
            <a:ext cx="403800" cy="165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2"/>
          <p:cNvCxnSpPr>
            <a:stCxn id="150" idx="4"/>
            <a:endCxn id="152" idx="0"/>
          </p:cNvCxnSpPr>
          <p:nvPr/>
        </p:nvCxnSpPr>
        <p:spPr>
          <a:xfrm flipH="1">
            <a:off x="5086788" y="1992825"/>
            <a:ext cx="66300" cy="6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2"/>
          <p:cNvCxnSpPr>
            <a:stCxn id="151" idx="4"/>
            <a:endCxn id="153" idx="0"/>
          </p:cNvCxnSpPr>
          <p:nvPr/>
        </p:nvCxnSpPr>
        <p:spPr>
          <a:xfrm>
            <a:off x="6181863" y="1992825"/>
            <a:ext cx="66000" cy="66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>
            <a:stCxn id="152" idx="6"/>
            <a:endCxn id="153" idx="2"/>
          </p:cNvCxnSpPr>
          <p:nvPr/>
        </p:nvCxnSpPr>
        <p:spPr>
          <a:xfrm>
            <a:off x="5361725" y="2895225"/>
            <a:ext cx="61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2"/>
          <p:cNvSpPr txBox="1"/>
          <p:nvPr/>
        </p:nvSpPr>
        <p:spPr>
          <a:xfrm>
            <a:off x="1898750" y="1475250"/>
            <a:ext cx="30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3510350" y="1726725"/>
            <a:ext cx="696900" cy="15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1797650" y="2445500"/>
            <a:ext cx="40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502300" y="3645300"/>
            <a:ext cx="40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G’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7276650" y="1706000"/>
            <a:ext cx="40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b="1" baseline="-25000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638500" y="546700"/>
            <a:ext cx="3783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Start with S = I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Then for every edge e={u, v} 𝟄 E, do the following: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38500" y="1439850"/>
            <a:ext cx="591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u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𝟄 I and v </a:t>
            </a:r>
            <a:r>
              <a:rPr b="1"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∉ </a:t>
            </a:r>
            <a:r>
              <a:rPr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I, then add v</a:t>
            </a:r>
            <a:r>
              <a:rPr baseline="-25000"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S. Similarly, if u </a:t>
            </a:r>
            <a:r>
              <a:rPr b="1"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∉ </a:t>
            </a:r>
            <a:r>
              <a:rPr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 and v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𝟄 </a:t>
            </a:r>
            <a:r>
              <a:rPr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S, then add u</a:t>
            </a:r>
            <a:r>
              <a:rPr baseline="-25000"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S. Either way, exactly 4 out of 5 edges of G</a:t>
            </a:r>
            <a:r>
              <a:rPr baseline="-25000"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cut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638500" y="2072150"/>
            <a:ext cx="8231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u, v </a:t>
            </a:r>
            <a:r>
              <a:rPr b="1"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∉ </a:t>
            </a:r>
            <a:r>
              <a:rPr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I, then add u</a:t>
            </a:r>
            <a:r>
              <a:rPr baseline="-25000"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v</a:t>
            </a:r>
            <a:r>
              <a:rPr baseline="-25000"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S.  Again, exactly 4 out of 5 edges of G</a:t>
            </a:r>
            <a:r>
              <a:rPr baseline="-25000"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cut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638500" y="2504350"/>
            <a:ext cx="712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case where u, v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𝟄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 is not possible because I is an independent set while {u, v} is an edge</a:t>
            </a:r>
            <a:endParaRPr sz="13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638500" y="2988700"/>
            <a:ext cx="823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For every w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𝟄 I, the edge {x, w} is cut by S. Also, for every edge e={u, v} 𝟄 E, exactly four gadget edges of G</a:t>
            </a:r>
            <a:r>
              <a:rPr baseline="-25000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are cut. Thus number of edges cut by S is k+4.|E|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638500" y="3746225"/>
            <a:ext cx="8505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Thus, when an instance G=(V, E) and an integer k is passed through a blackbox solving Maximum Cut and asked whether a cut of size k+4.|E| exists, if the reply is “yes”, then the instance G has an Independent Set of size at least k.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550" y="0"/>
            <a:ext cx="1798154" cy="24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77"/>
              <a:t>Maximum Cut</a:t>
            </a:r>
            <a:r>
              <a:rPr lang="en"/>
              <a:t> ≤</a:t>
            </a:r>
            <a:r>
              <a:rPr baseline="-25000" lang="en" sz="2377"/>
              <a:t>P</a:t>
            </a:r>
            <a:r>
              <a:rPr lang="en" sz="2377"/>
              <a:t> </a:t>
            </a:r>
            <a:r>
              <a:rPr lang="en"/>
              <a:t>Independent Set</a:t>
            </a:r>
            <a:endParaRPr sz="2377"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729450" y="2078875"/>
            <a:ext cx="7688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Assume, we have a blackbox that can solve the independent set problem. We wish to solve the maximum cut  problem.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586325" y="3207125"/>
            <a:ext cx="8356800" cy="384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Again,  if a cut S exists in G’ such that |𝜹(S)| ≥ k+4.|E|, then there exists an independent set I ⊆ V such that |I| ≥ k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277575" y="530963"/>
            <a:ext cx="5600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Without loss of generality, we assume that x </a:t>
            </a:r>
            <a:r>
              <a:rPr b="1" lang="en" sz="1300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∉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 because otherwise, we can swap S and V\S without affecting the cut value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277575" y="1304888"/>
            <a:ext cx="6531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Let I be the subset of S corresponding to vertices in G, and suppose I is not an independent set. Consider any edge e = {u, v}  𝟄 E. If u, v 𝟄 S(i.e., { u, v} 𝟄 E),then we can see that S cuts at most three edges of G</a:t>
            </a:r>
            <a:r>
              <a:rPr baseline="-25000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In all other cases (at least one of u, v is not in S), we saw a way for S to cut four gadget edges. Thus, letting m(I) denote the number of edges within I, we have: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277575" y="2363088"/>
            <a:ext cx="835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|𝜹(S)| ≤|I| + 3 . m(I) + 4 . (|E| - m(I)) = |I| + 4 . |E| - m(I)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277575" y="2895163"/>
            <a:ext cx="8356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Since |𝜹(S)| ≥ k + 4 . |E|, this implies |I| ≥  k + m(I). Thus, for each edge within I, we can “afford” to remove one of its endpoints from I to decrease the value of m(I) by one. After doing this at most m(I) times, we are left with an independent set of size at least k, as desired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277575" y="3827438"/>
            <a:ext cx="8356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Thus, when an instance G=(V, E) and an integer k is passed through a blackbox solving Independent Set and asked whether an independent set of size at least k exists, if the reply is “yes”, then the instance G has a maximum cut S such that |𝜹(S)| ≥ k+4.|E|.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275" y="152400"/>
            <a:ext cx="1673100" cy="242831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5"/>
          <p:cNvSpPr txBox="1"/>
          <p:nvPr/>
        </p:nvSpPr>
        <p:spPr>
          <a:xfrm>
            <a:off x="2356650" y="4612550"/>
            <a:ext cx="415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3-SAT → NAE 4-SAT → NAE 3-SAT → Maximum Cut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Algorithms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Exponential Algorithms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729450" y="2078875"/>
            <a:ext cx="7688700" cy="11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Brute Force:</a:t>
            </a:r>
            <a:r>
              <a:rPr lang="en"/>
              <a:t> Enumerating all possible partitions and selecting the one with the maximum cut. Practical only for small graphs due to its exponential time complexity. This algorithm gives time complexity of O(2^n).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Approximation Algorithms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729450" y="2078875"/>
            <a:ext cx="76887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Goemans-Williamson Algorithm:</a:t>
            </a:r>
            <a:r>
              <a:rPr lang="en"/>
              <a:t> Based on semidefinite programming, it provides a polynomial-time approximation guarantee for the maximum cut problem. It provides approximation ratio of 0.87%.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727650" y="2899950"/>
            <a:ext cx="76887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Randomized Rounding</a:t>
            </a:r>
            <a:r>
              <a:rPr b="1" lang="en" u="sng"/>
              <a:t>:</a:t>
            </a:r>
            <a:r>
              <a:rPr lang="en"/>
              <a:t> Using linear programming relaxation and rounding techniques to obtain and approximate solution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727650" y="3772250"/>
            <a:ext cx="76887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Spectral Partitioning</a:t>
            </a:r>
            <a:r>
              <a:rPr b="1" lang="en" u="sng"/>
              <a:t>:</a:t>
            </a:r>
            <a:r>
              <a:rPr lang="en"/>
              <a:t> Using eigenvalues and eigenvectors of the graph’s adjacency matrix to approximate the maximum cut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Randomized Algorithms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729450" y="2078875"/>
            <a:ext cx="76887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Randomized Local Search:</a:t>
            </a:r>
            <a:r>
              <a:rPr lang="en"/>
              <a:t> Iterative improvement by exploring neighbouring solutions randomly and accepting moves that improve the cut until convergence. 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727650" y="2983400"/>
            <a:ext cx="76887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Simulated Annealing</a:t>
            </a:r>
            <a:r>
              <a:rPr b="1" lang="en" u="sng"/>
              <a:t>:</a:t>
            </a:r>
            <a:r>
              <a:rPr lang="en"/>
              <a:t> A probabilistic technique mimicking the annealing process in metallurgy, allowing some suboptimal moves initially to escape local optima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Algorithms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729450" y="2078875"/>
            <a:ext cx="76887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Greedy Max-Cut:</a:t>
            </a:r>
            <a:r>
              <a:rPr lang="en"/>
              <a:t> Iteratively assigning vertices to maximize the number of edges between the sets, starting with an arbitrary </a:t>
            </a:r>
            <a:r>
              <a:rPr lang="en"/>
              <a:t>partition</a:t>
            </a:r>
            <a:r>
              <a:rPr lang="en"/>
              <a:t> of two sets.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729450" y="2758375"/>
            <a:ext cx="76887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Kernighan-Lin Algorithm</a:t>
            </a:r>
            <a:r>
              <a:rPr b="1" lang="en" u="sng"/>
              <a:t>:</a:t>
            </a:r>
            <a:r>
              <a:rPr lang="en"/>
              <a:t> </a:t>
            </a:r>
            <a:r>
              <a:rPr lang="en"/>
              <a:t>A refinement heuristic that swaps pairs of vertices between sets to improve the cut iteratively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Metaheuristic Algorithms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729450" y="2078875"/>
            <a:ext cx="7688700" cy="14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Tabu Search:  </a:t>
            </a:r>
            <a:r>
              <a:rPr lang="en"/>
              <a:t>It guides a local search procedure using memory structures to avoid from revisiting recently explored solutions.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Genetic Algorithms:</a:t>
            </a:r>
            <a:r>
              <a:rPr lang="en"/>
              <a:t> Using </a:t>
            </a:r>
            <a:r>
              <a:rPr lang="en"/>
              <a:t>principles</a:t>
            </a:r>
            <a:r>
              <a:rPr lang="en"/>
              <a:t> inspired by natural selection to </a:t>
            </a:r>
            <a:r>
              <a:rPr lang="en"/>
              <a:t>evolve</a:t>
            </a:r>
            <a:r>
              <a:rPr lang="en"/>
              <a:t> a population of solutions </a:t>
            </a:r>
            <a:r>
              <a:rPr lang="en"/>
              <a:t>toward an optimal or near-optimal solution.</a:t>
            </a:r>
            <a:endParaRPr b="1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to cover…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Polynomial time reductions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Existing algorithms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 experiments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Theoretical and real-world applications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Experiments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727650" y="1330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Greedy Max Cut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729450" y="1988725"/>
            <a:ext cx="7688700" cy="23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The Algorithm : </a:t>
            </a:r>
            <a:endParaRPr b="1" sz="1700"/>
          </a:p>
          <a:p>
            <a:pPr indent="-30734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600"/>
              <a:t>Randomly assign each vertex to one of the two sets.</a:t>
            </a:r>
            <a:endParaRPr b="1" sz="1600"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600"/>
              <a:t>Iterate through the vertices one by one</a:t>
            </a:r>
            <a:endParaRPr b="1" sz="1600"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600"/>
              <a:t>For each vertex, move it to the opposite set of its neighbors in order to increase the number of edges across the cut.</a:t>
            </a:r>
            <a:endParaRPr b="1" sz="1600"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600"/>
              <a:t>Continue </a:t>
            </a:r>
            <a:r>
              <a:rPr b="1" lang="en" sz="1600"/>
              <a:t>until you no longer find any vertex that can be moved to improve the cut</a:t>
            </a:r>
            <a:endParaRPr b="1" sz="1600"/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 sz="1600"/>
              <a:t>The resulting partition of vertices into two sets represents the approximate solution to the Max-Cut problem</a:t>
            </a:r>
            <a:endParaRPr b="1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2. </a:t>
            </a:r>
            <a:r>
              <a:rPr lang="en" sz="2300">
                <a:solidFill>
                  <a:srgbClr val="0F0F0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Goemans-Williamson Max-Cut Algorithm</a:t>
            </a:r>
            <a:endParaRPr sz="23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729450" y="1918475"/>
            <a:ext cx="7688700" cy="27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Input: Graph G = (V, E) with weights w(e) for each edge e in 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2. Solve the following semidefinite programming (SDP) relaxation: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3. Let X be the optimal solution of the SDP relaxation.                                                           (continue…)</a:t>
            </a:r>
            <a:endParaRPr b="1"/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3247" y="1853850"/>
            <a:ext cx="3297100" cy="18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2. </a:t>
            </a:r>
            <a:r>
              <a:rPr lang="en" sz="2300">
                <a:solidFill>
                  <a:srgbClr val="0F0F0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Goemans-Williamson Max-Cut Algorithm</a:t>
            </a:r>
            <a:endParaRPr sz="23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729450" y="1788200"/>
            <a:ext cx="7688700" cy="3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Perform a "random rounding" step: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For each vertex i: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Generate a random vector r_i in R^d (usually, d is set to a small constant).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Set the ith component of the vector v_i to be the corresponding row of X, i.e., v_i = X_i.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For each edge (i, j):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Let s_ij be the dot product of v_i and v_j.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If s_ij is greater than or equal to 0, assign both i and j to the same set.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     Otherwise, assign i and j to different sets.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5. Output the resulting partition of the vertices.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729450" y="2078875"/>
            <a:ext cx="7688700" cy="14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 u="sng"/>
              <a:t>Comparison with Optimal Solutions:</a:t>
            </a:r>
            <a:endParaRPr sz="1600"/>
          </a:p>
        </p:txBody>
      </p:sp>
      <p:sp>
        <p:nvSpPr>
          <p:cNvPr id="265" name="Google Shape;265;p36"/>
          <p:cNvSpPr/>
          <p:nvPr/>
        </p:nvSpPr>
        <p:spPr>
          <a:xfrm>
            <a:off x="729450" y="3501775"/>
            <a:ext cx="1239000" cy="106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Benchmark Instances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6"/>
          <p:cNvSpPr/>
          <p:nvPr/>
        </p:nvSpPr>
        <p:spPr>
          <a:xfrm>
            <a:off x="2680125" y="3022500"/>
            <a:ext cx="1239000" cy="7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Known Optimal Solution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2680125" y="4156225"/>
            <a:ext cx="1239000" cy="77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Our Chosen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Algorithms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4854450" y="3601075"/>
            <a:ext cx="1881900" cy="86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Compare cut quality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 Approximation Ratio )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9" name="Google Shape;269;p36"/>
          <p:cNvCxnSpPr>
            <a:stCxn id="265" idx="3"/>
            <a:endCxn id="266" idx="1"/>
          </p:cNvCxnSpPr>
          <p:nvPr/>
        </p:nvCxnSpPr>
        <p:spPr>
          <a:xfrm flipH="1" rot="10800000">
            <a:off x="1968450" y="3408175"/>
            <a:ext cx="71160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6"/>
          <p:cNvCxnSpPr>
            <a:stCxn id="265" idx="3"/>
            <a:endCxn id="267" idx="1"/>
          </p:cNvCxnSpPr>
          <p:nvPr/>
        </p:nvCxnSpPr>
        <p:spPr>
          <a:xfrm>
            <a:off x="1968450" y="4033675"/>
            <a:ext cx="7116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6"/>
          <p:cNvCxnSpPr>
            <a:stCxn id="266" idx="3"/>
            <a:endCxn id="268" idx="1"/>
          </p:cNvCxnSpPr>
          <p:nvPr/>
        </p:nvCxnSpPr>
        <p:spPr>
          <a:xfrm>
            <a:off x="3919125" y="3408150"/>
            <a:ext cx="935400" cy="6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6"/>
          <p:cNvCxnSpPr>
            <a:stCxn id="267" idx="3"/>
            <a:endCxn id="268" idx="1"/>
          </p:cNvCxnSpPr>
          <p:nvPr/>
        </p:nvCxnSpPr>
        <p:spPr>
          <a:xfrm flipH="1" rot="10800000">
            <a:off x="3919125" y="4033675"/>
            <a:ext cx="93540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Performance Evaluation By Varying Graphs</a:t>
            </a:r>
            <a:endParaRPr b="1" sz="1600" u="sng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sz="1400"/>
              <a:t>Generate different graphs varying their </a:t>
            </a:r>
            <a:r>
              <a:rPr b="1" lang="en" sz="1400" u="sng"/>
              <a:t>size</a:t>
            </a:r>
            <a:r>
              <a:rPr b="1" lang="en" sz="1400"/>
              <a:t>, </a:t>
            </a:r>
            <a:r>
              <a:rPr b="1" lang="en" sz="1400" u="sng"/>
              <a:t>degree distributions</a:t>
            </a:r>
            <a:r>
              <a:rPr b="1" lang="en" sz="1400"/>
              <a:t> , </a:t>
            </a:r>
            <a:r>
              <a:rPr b="1" lang="en" sz="1400" u="sng"/>
              <a:t>density </a:t>
            </a:r>
            <a:r>
              <a:rPr b="1" lang="en" sz="1400"/>
              <a:t>, </a:t>
            </a:r>
            <a:r>
              <a:rPr b="1" lang="en" sz="1400" u="sng"/>
              <a:t>types of graphs  (tree, grid etc), </a:t>
            </a:r>
            <a:r>
              <a:rPr b="1" lang="en" sz="1400"/>
              <a:t> </a:t>
            </a:r>
            <a:r>
              <a:rPr b="1" lang="en" sz="1400" u="sng"/>
              <a:t>weight distribution</a:t>
            </a:r>
            <a:r>
              <a:rPr b="1" lang="en" sz="1400"/>
              <a:t>  etc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sz="1400"/>
              <a:t>Measure &amp; plot the </a:t>
            </a:r>
            <a:r>
              <a:rPr b="1" lang="en" sz="1400" u="sng"/>
              <a:t>runtime</a:t>
            </a:r>
            <a:r>
              <a:rPr b="1" lang="en" sz="1400"/>
              <a:t> and </a:t>
            </a:r>
            <a:r>
              <a:rPr b="1" lang="en" sz="1400" u="sng"/>
              <a:t>cut quality</a:t>
            </a:r>
            <a:r>
              <a:rPr b="1" lang="en" sz="1400"/>
              <a:t> for both of the algorithm for each variables.</a:t>
            </a:r>
            <a:endParaRPr b="1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Performance on Real-world Networks:</a:t>
            </a:r>
            <a:endParaRPr b="1"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lphaLcPeriod"/>
            </a:pPr>
            <a:r>
              <a:rPr b="1" lang="en" sz="1600"/>
              <a:t>Apply both  algorithms to real-world networks (Maximum Response Time for ambulance, Machine learning binary classifications ) and measure the quality and runtime. </a:t>
            </a:r>
            <a:endParaRPr b="1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and Real-world Applications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In Real World Application </a:t>
            </a:r>
            <a:endParaRPr/>
          </a:p>
        </p:txBody>
      </p:sp>
      <p:pic>
        <p:nvPicPr>
          <p:cNvPr id="295" name="Google Shape;2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000" y="2078875"/>
            <a:ext cx="3288001" cy="218997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0"/>
          <p:cNvSpPr txBox="1"/>
          <p:nvPr/>
        </p:nvSpPr>
        <p:spPr>
          <a:xfrm>
            <a:off x="0" y="2040600"/>
            <a:ext cx="4164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Finding response time for ambulance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</a:t>
            </a:r>
            <a:r>
              <a:rPr lang="en"/>
              <a:t>classification 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group will be +1 and the other -1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need for features only thing will be </a:t>
            </a:r>
            <a:r>
              <a:rPr lang="en"/>
              <a:t>distance metrics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physics </a:t>
            </a:r>
            <a:endParaRPr/>
          </a:p>
        </p:txBody>
      </p:sp>
      <p:pic>
        <p:nvPicPr>
          <p:cNvPr id="308" name="Google Shape;3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000" y="1994250"/>
            <a:ext cx="4999025" cy="25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424" y="1393579"/>
            <a:ext cx="3608575" cy="33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Maximum Cut?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52242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</a:t>
            </a:r>
            <a:r>
              <a:rPr b="1" lang="en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cut </a:t>
            </a:r>
            <a:r>
              <a:rPr lang="en"/>
              <a:t>is  a partition of the vertices of a graph into two separate or disjoint subsets. At the end we get a set called cut-set which consists of the edges that have one endpoint in each subset of the partition.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3834025"/>
            <a:ext cx="76887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maximum cut</a:t>
            </a:r>
            <a:r>
              <a:rPr lang="en"/>
              <a:t>, as the name suggests, maximizes the number of crossing edges in an undirected graph. In other words, the size of this cut is not smaller than that of </a:t>
            </a:r>
            <a:r>
              <a:rPr lang="en"/>
              <a:t>any</a:t>
            </a:r>
            <a:r>
              <a:rPr lang="en"/>
              <a:t> other cut.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475" y="1999775"/>
            <a:ext cx="1924400" cy="15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477" y="772313"/>
            <a:ext cx="2953800" cy="35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625" y="770388"/>
            <a:ext cx="2953512" cy="360273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815875" y="1193550"/>
            <a:ext cx="2785500" cy="585000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There are 6 vertices and 8 edges in the undirected graph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815875" y="2379313"/>
            <a:ext cx="3036000" cy="3849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maximum cut of the graph is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650" y="710363"/>
            <a:ext cx="4598651" cy="308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0650" y="4248475"/>
            <a:ext cx="5152527" cy="84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8"/>
          <p:cNvCxnSpPr/>
          <p:nvPr/>
        </p:nvCxnSpPr>
        <p:spPr>
          <a:xfrm flipH="1" rot="10800000">
            <a:off x="2412125" y="4258675"/>
            <a:ext cx="4190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/>
          <p:nvPr/>
        </p:nvCxnSpPr>
        <p:spPr>
          <a:xfrm flipH="1" rot="10800000">
            <a:off x="2412125" y="5046725"/>
            <a:ext cx="4190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 txBox="1"/>
          <p:nvPr>
            <p:ph idx="4294967295" type="title"/>
          </p:nvPr>
        </p:nvSpPr>
        <p:spPr>
          <a:xfrm>
            <a:off x="2746575" y="2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Presentation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Solve?</a:t>
            </a:r>
            <a:endParaRPr sz="2377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375" y="1451725"/>
            <a:ext cx="4509501" cy="328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87825" y="2013275"/>
            <a:ext cx="2605500" cy="2051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Brute Force: Enumerate All possible color combination and find one that maximizes the cut!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Exponential Runtime - 2</a:t>
            </a:r>
            <a:r>
              <a:rPr b="1" baseline="30000" lang="en"/>
              <a:t>n</a:t>
            </a:r>
            <a:endParaRPr b="1" baseline="30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NP Complete.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Time Reductions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Set ≤</a:t>
            </a:r>
            <a:r>
              <a:rPr baseline="-25000" lang="en" sz="2377"/>
              <a:t>P</a:t>
            </a:r>
            <a:r>
              <a:rPr lang="en" sz="2377"/>
              <a:t> Maximum Cut</a:t>
            </a:r>
            <a:endParaRPr sz="2377"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2078875"/>
            <a:ext cx="76887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Assume, we have a blackbox that can solve the maximum cut problem. We wish to solve the independent set  problem.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7650" y="2973200"/>
            <a:ext cx="7688700" cy="669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If G=(V, E) contains an independent set I ⊆ V such that |I| ≥ k, then there exists a cut in </a:t>
            </a:r>
            <a:r>
              <a:rPr b="1" lang="en"/>
              <a:t>graph</a:t>
            </a:r>
            <a:r>
              <a:rPr b="1" lang="en"/>
              <a:t> G</a:t>
            </a:r>
            <a:r>
              <a:rPr b="1" baseline="30000" lang="en"/>
              <a:t>’</a:t>
            </a:r>
            <a:r>
              <a:rPr b="1" lang="en"/>
              <a:t> such that |𝜹(S)| ≥ k+4.|E|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