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6"/>
    <p:restoredTop sz="94648"/>
  </p:normalViewPr>
  <p:slideViewPr>
    <p:cSldViewPr>
      <p:cViewPr varScale="1">
        <p:scale>
          <a:sx n="121" d="100"/>
          <a:sy n="121" d="100"/>
        </p:scale>
        <p:origin x="15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1BE93-DEA4-9E4C-ADE1-48557562F9B9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7DC89-8979-3847-82D4-A759713BB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4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7DC89-8979-3847-82D4-A759713BB3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72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0911-FE8A-4827-BBB6-C395A3628C6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6133-2E53-4984-A07D-AAB41D8B06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0911-FE8A-4827-BBB6-C395A3628C6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6133-2E53-4984-A07D-AAB41D8B06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0911-FE8A-4827-BBB6-C395A3628C6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6133-2E53-4984-A07D-AAB41D8B06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0911-FE8A-4827-BBB6-C395A3628C6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6133-2E53-4984-A07D-AAB41D8B06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0911-FE8A-4827-BBB6-C395A3628C6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6133-2E53-4984-A07D-AAB41D8B06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0911-FE8A-4827-BBB6-C395A3628C6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6133-2E53-4984-A07D-AAB41D8B06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0911-FE8A-4827-BBB6-C395A3628C6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6133-2E53-4984-A07D-AAB41D8B06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0911-FE8A-4827-BBB6-C395A3628C6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6133-2E53-4984-A07D-AAB41D8B06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0911-FE8A-4827-BBB6-C395A3628C6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6133-2E53-4984-A07D-AAB41D8B06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0911-FE8A-4827-BBB6-C395A3628C6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6133-2E53-4984-A07D-AAB41D8B06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0911-FE8A-4827-BBB6-C395A3628C6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6133-2E53-4984-A07D-AAB41D8B06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CD10911-FE8A-4827-BBB6-C395A3628C6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F1E6133-2E53-4984-A07D-AAB41D8B06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892480" cy="475252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Институт: информационных технологий</a:t>
            </a:r>
          </a:p>
          <a:p>
            <a:pPr algn="l"/>
            <a:r>
              <a:rPr lang="ru-RU" dirty="0"/>
              <a:t>Тема: Операционная система </a:t>
            </a:r>
            <a:r>
              <a:rPr lang="en-US" dirty="0"/>
              <a:t>Linux</a:t>
            </a:r>
          </a:p>
          <a:p>
            <a:pPr algn="l"/>
            <a:r>
              <a:rPr lang="ru-RU" sz="2200" dirty="0"/>
              <a:t>Студент: </a:t>
            </a:r>
            <a:r>
              <a:rPr lang="ru-RU" sz="2200" dirty="0" err="1"/>
              <a:t>Гаджимирзаев</a:t>
            </a:r>
            <a:r>
              <a:rPr lang="ru-RU" sz="2200" dirty="0"/>
              <a:t> А. А. </a:t>
            </a:r>
          </a:p>
          <a:p>
            <a:pPr algn="l"/>
            <a:r>
              <a:rPr lang="ru-RU" sz="2200" dirty="0"/>
              <a:t>Руководитель: Шутов. К. И. </a:t>
            </a:r>
          </a:p>
          <a:p>
            <a:pPr algn="l"/>
            <a:r>
              <a:rPr lang="ru-RU" sz="2200" dirty="0"/>
              <a:t>Группа: ИКБО-24-22</a:t>
            </a:r>
          </a:p>
          <a:p>
            <a:pPr algn="l"/>
            <a:r>
              <a:rPr lang="ru-RU" sz="4000" dirty="0"/>
              <a:t>    </a:t>
            </a:r>
          </a:p>
          <a:p>
            <a:pPr algn="l"/>
            <a:endParaRPr lang="ru-RU" sz="4000" dirty="0"/>
          </a:p>
          <a:p>
            <a:pPr algn="l"/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								               стр-1</a:t>
            </a:r>
          </a:p>
          <a:p>
            <a:pPr algn="l"/>
            <a:endParaRPr lang="ru-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3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Угарные картинки спасибо за внимание (51 фото) » Юмор, позитив и много  смешных картинок">
            <a:extLst>
              <a:ext uri="{FF2B5EF4-FFF2-40B4-BE49-F238E27FC236}">
                <a16:creationId xmlns:a16="http://schemas.microsoft.com/office/drawing/2014/main" id="{4BAF66AD-E21B-12C2-F7FB-1DD7678A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678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2675466"/>
            <a:ext cx="8856983" cy="4182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dirty="0"/>
              <a:t>Linux (</a:t>
            </a:r>
            <a:r>
              <a:rPr lang="ru-RU" dirty="0"/>
              <a:t>Линукс) - это </a:t>
            </a:r>
            <a:r>
              <a:rPr lang="en" dirty="0"/>
              <a:t>Unix-</a:t>
            </a:r>
            <a:r>
              <a:rPr lang="ru-RU" dirty="0"/>
              <a:t>подобные операционные системы, основанные на одноименном ядре. Они включают в себя ядро, основные компоненты и большинство пользовательских приложений, которые являются свободно распространяемыми программами. </a:t>
            </a:r>
            <a:r>
              <a:rPr lang="en" dirty="0"/>
              <a:t>Linux </a:t>
            </a:r>
            <a:r>
              <a:rPr lang="ru-RU" dirty="0"/>
              <a:t>не имеет единой "официальной" комплектации и обычно распространяется бесплатно в виде различных готовых дистрибутивов, настроенных под конкретные потребности пользователя. Первый релиз ядра </a:t>
            </a:r>
            <a:r>
              <a:rPr lang="en" dirty="0"/>
              <a:t>Linux </a:t>
            </a:r>
            <a:r>
              <a:rPr lang="ru-RU" dirty="0"/>
              <a:t>был выпущен 5 октября 1991 года.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66965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История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2055509"/>
            <a:ext cx="9144000" cy="3240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История </a:t>
            </a:r>
            <a:r>
              <a:rPr lang="en" dirty="0"/>
              <a:t>Linux </a:t>
            </a:r>
            <a:r>
              <a:rPr lang="ru-RU" dirty="0"/>
              <a:t>началась с выбора </a:t>
            </a:r>
          </a:p>
          <a:p>
            <a:pPr marL="0" indent="0">
              <a:buNone/>
            </a:pPr>
            <a:r>
              <a:rPr lang="ru-RU" dirty="0"/>
              <a:t>названия для новой системы. </a:t>
            </a:r>
            <a:r>
              <a:rPr lang="ru-RU" dirty="0" err="1"/>
              <a:t>Линус</a:t>
            </a:r>
            <a:r>
              <a:rPr lang="ru-RU" dirty="0"/>
              <a:t> </a:t>
            </a:r>
            <a:r>
              <a:rPr lang="ru-RU" dirty="0" err="1"/>
              <a:t>Торвальдс</a:t>
            </a:r>
            <a:r>
              <a:rPr lang="ru-RU" dirty="0"/>
              <a:t> хотел назвать ее </a:t>
            </a:r>
            <a:r>
              <a:rPr lang="en" dirty="0" err="1"/>
              <a:t>Freax</a:t>
            </a:r>
            <a:r>
              <a:rPr lang="en" dirty="0"/>
              <a:t>, </a:t>
            </a:r>
            <a:r>
              <a:rPr lang="ru-RU" dirty="0"/>
              <a:t>но оно было изменено на </a:t>
            </a:r>
            <a:r>
              <a:rPr lang="en" dirty="0"/>
              <a:t>Linux, </a:t>
            </a:r>
            <a:r>
              <a:rPr lang="ru-RU" dirty="0"/>
              <a:t>предложенное </a:t>
            </a:r>
            <a:r>
              <a:rPr lang="ru-RU" dirty="0" err="1"/>
              <a:t>Ари</a:t>
            </a:r>
            <a:r>
              <a:rPr lang="ru-RU" dirty="0"/>
              <a:t> Лемке, хозяином </a:t>
            </a:r>
            <a:r>
              <a:rPr lang="en" dirty="0"/>
              <a:t>FTP-</a:t>
            </a:r>
            <a:r>
              <a:rPr lang="ru-RU" dirty="0"/>
              <a:t>сервера, где была размещена система. Решающей стала публикация кода в интернете в 1991 году, что привлекло интерес технически </a:t>
            </a:r>
          </a:p>
          <a:p>
            <a:pPr marL="0" indent="0">
              <a:buNone/>
            </a:pPr>
            <a:r>
              <a:rPr lang="ru-RU" dirty="0"/>
              <a:t>подготовленных людей.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04" y="4098329"/>
            <a:ext cx="4464496" cy="2762041"/>
          </a:xfrm>
        </p:spPr>
      </p:pic>
      <p:sp>
        <p:nvSpPr>
          <p:cNvPr id="8" name="TextBox 7"/>
          <p:cNvSpPr txBox="1"/>
          <p:nvPr/>
        </p:nvSpPr>
        <p:spPr>
          <a:xfrm>
            <a:off x="8244408" y="649340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Стр-4</a:t>
            </a:r>
          </a:p>
        </p:txBody>
      </p:sp>
    </p:spTree>
    <p:extLst>
      <p:ext uri="{BB962C8B-B14F-4D97-AF65-F5344CB8AC3E}">
        <p14:creationId xmlns:p14="http://schemas.microsoft.com/office/powerpoint/2010/main" val="17424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Ядро </a:t>
            </a:r>
            <a:r>
              <a:rPr lang="en-US" dirty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2132856"/>
            <a:ext cx="9144000" cy="48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Ядро Linux В основном код ядра написан </a:t>
            </a:r>
          </a:p>
          <a:p>
            <a:pPr marL="0" indent="0">
              <a:buNone/>
            </a:pPr>
            <a:r>
              <a:rPr lang="ru-RU" dirty="0"/>
              <a:t>на Си с некоторыми расширениями </a:t>
            </a:r>
            <a:r>
              <a:rPr lang="ru-RU" dirty="0" err="1"/>
              <a:t>gcc</a:t>
            </a:r>
            <a:r>
              <a:rPr lang="ru-RU" dirty="0"/>
              <a:t> и на ассемблере. Распространяется как свободное программное обеспечение на условиях GNU General Public </a:t>
            </a:r>
            <a:r>
              <a:rPr lang="ru-RU" dirty="0" err="1"/>
              <a:t>License</a:t>
            </a:r>
            <a:r>
              <a:rPr lang="ru-RU" dirty="0"/>
              <a:t>, кроме несвободных элементов, особенно драйверов, которые используют прошивки, распространяемые под различными лицензиями. Последняя версия ядра 4.6 была сделана 15 мая 2016 года. Почти каждые 1-2 недели выпускается новое ядро. Другими программистами ядра Linux являются Роберт Лав и </a:t>
            </a:r>
          </a:p>
          <a:p>
            <a:pPr marL="0" indent="0">
              <a:buNone/>
            </a:pPr>
            <a:r>
              <a:rPr lang="ru-RU" dirty="0" err="1"/>
              <a:t>Инго</a:t>
            </a:r>
            <a:r>
              <a:rPr lang="ru-RU" dirty="0"/>
              <a:t> </a:t>
            </a:r>
            <a:r>
              <a:rPr lang="ru-RU" dirty="0" err="1"/>
              <a:t>Молнар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5393744"/>
            <a:ext cx="3822700" cy="1430929"/>
          </a:xfrm>
        </p:spPr>
      </p:pic>
    </p:spTree>
    <p:extLst>
      <p:ext uri="{BB962C8B-B14F-4D97-AF65-F5344CB8AC3E}">
        <p14:creationId xmlns:p14="http://schemas.microsoft.com/office/powerpoint/2010/main" val="37600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Разработка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-108520" y="1988840"/>
            <a:ext cx="8467345" cy="4610692"/>
          </a:xfrm>
        </p:spPr>
        <p:txBody>
          <a:bodyPr>
            <a:normAutofit/>
          </a:bodyPr>
          <a:lstStyle/>
          <a:p>
            <a:pPr marL="301943" lvl="1" indent="0">
              <a:buNone/>
            </a:pPr>
            <a:r>
              <a:rPr lang="ru-RU" dirty="0"/>
              <a:t>Разработка </a:t>
            </a:r>
            <a:r>
              <a:rPr lang="en" dirty="0"/>
              <a:t>Linux </a:t>
            </a:r>
            <a:r>
              <a:rPr lang="ru-RU" dirty="0"/>
              <a:t>подразумевает </a:t>
            </a:r>
          </a:p>
          <a:p>
            <a:pPr marL="301943" lvl="1" indent="0">
              <a:buNone/>
            </a:pPr>
            <a:r>
              <a:rPr lang="ru-RU" dirty="0"/>
              <a:t>использование множества процессоров различных архитектур, включая </a:t>
            </a:r>
            <a:r>
              <a:rPr lang="en" dirty="0"/>
              <a:t>x86, x86-64, PowerPC, ARM, Alpha AXP, SPARC, Motorola 680x0, </a:t>
            </a:r>
            <a:r>
              <a:rPr lang="en" dirty="0" err="1"/>
              <a:t>SuperH</a:t>
            </a:r>
            <a:r>
              <a:rPr lang="en" dirty="0"/>
              <a:t>, IBM System/390, MIPS, PA-RISC, AXIS CRIS, Renesas M32R, Atmel AVR32, Renesas H8/300, NEC V850, </a:t>
            </a:r>
            <a:r>
              <a:rPr lang="en" dirty="0" err="1"/>
              <a:t>Tensilica</a:t>
            </a:r>
            <a:r>
              <a:rPr lang="en" dirty="0"/>
              <a:t> </a:t>
            </a:r>
            <a:r>
              <a:rPr lang="en" dirty="0" err="1"/>
              <a:t>Xtensa</a:t>
            </a:r>
            <a:r>
              <a:rPr lang="en" dirty="0"/>
              <a:t> </a:t>
            </a:r>
            <a:r>
              <a:rPr lang="ru-RU" dirty="0"/>
              <a:t>и многие другие. В отличие от коммерческих систем, таких как </a:t>
            </a:r>
            <a:r>
              <a:rPr lang="en" dirty="0"/>
              <a:t>Windows </a:t>
            </a:r>
            <a:r>
              <a:rPr lang="ru-RU" dirty="0"/>
              <a:t>или </a:t>
            </a:r>
            <a:r>
              <a:rPr lang="en" dirty="0"/>
              <a:t>Mac OS X, Linux </a:t>
            </a:r>
            <a:r>
              <a:rPr lang="ru-RU" dirty="0"/>
              <a:t>не имеет географического центра </a:t>
            </a:r>
          </a:p>
          <a:p>
            <a:pPr marL="301943" lvl="1" indent="0">
              <a:buNone/>
            </a:pPr>
            <a:r>
              <a:rPr lang="ru-RU" dirty="0"/>
              <a:t>разработки. Нет организации, которая </a:t>
            </a:r>
          </a:p>
          <a:p>
            <a:pPr marL="301943" lvl="1" indent="0">
              <a:buNone/>
            </a:pPr>
            <a:r>
              <a:rPr lang="ru-RU" dirty="0"/>
              <a:t>владеет этой системой, и даже </a:t>
            </a:r>
          </a:p>
          <a:p>
            <a:pPr marL="301943" lvl="1" indent="0">
              <a:buNone/>
            </a:pPr>
            <a:r>
              <a:rPr lang="ru-RU" dirty="0"/>
              <a:t>единого координационного центра. 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690256"/>
            <a:ext cx="3822700" cy="2150268"/>
          </a:xfrm>
        </p:spPr>
      </p:pic>
    </p:spTree>
    <p:extLst>
      <p:ext uri="{BB962C8B-B14F-4D97-AF65-F5344CB8AC3E}">
        <p14:creationId xmlns:p14="http://schemas.microsoft.com/office/powerpoint/2010/main" val="1360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Программирование в </a:t>
            </a:r>
            <a:r>
              <a:rPr lang="en-US" dirty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2132856"/>
            <a:ext cx="8892479" cy="47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Программирование в </a:t>
            </a:r>
            <a:r>
              <a:rPr lang="ru-RU" dirty="0" err="1"/>
              <a:t>Linux</a:t>
            </a:r>
            <a:r>
              <a:rPr lang="ru-RU" dirty="0"/>
              <a:t> GNU </a:t>
            </a:r>
            <a:r>
              <a:rPr lang="ru-RU" dirty="0" err="1"/>
              <a:t>Compiler</a:t>
            </a:r>
            <a:r>
              <a:rPr lang="ru-RU" dirty="0"/>
              <a:t> </a:t>
            </a:r>
            <a:r>
              <a:rPr lang="ru-RU" dirty="0" err="1"/>
              <a:t>Collection</a:t>
            </a:r>
            <a:r>
              <a:rPr lang="ru-RU" dirty="0"/>
              <a:t> (GCC) является стандартным семейством компиляторов для большинства </a:t>
            </a:r>
            <a:r>
              <a:rPr lang="ru-RU" dirty="0" err="1"/>
              <a:t>Linux</a:t>
            </a:r>
            <a:r>
              <a:rPr lang="ru-RU" dirty="0"/>
              <a:t>-систем. Кроме того, GCC обеспечивает </a:t>
            </a:r>
            <a:r>
              <a:rPr lang="ru-RU" dirty="0" err="1"/>
              <a:t>front-end</a:t>
            </a:r>
            <a:r>
              <a:rPr lang="ru-RU" dirty="0"/>
              <a:t> для C, C++, </a:t>
            </a:r>
            <a:r>
              <a:rPr lang="ru-RU" dirty="0" err="1"/>
              <a:t>Java</a:t>
            </a:r>
            <a:r>
              <a:rPr lang="ru-RU" dirty="0"/>
              <a:t>. Большинство дистрибутивов включают в себя установленные интерпретаторы </a:t>
            </a:r>
            <a:r>
              <a:rPr lang="ru-RU" dirty="0" err="1"/>
              <a:t>Perl</a:t>
            </a:r>
            <a:r>
              <a:rPr lang="ru-RU" dirty="0"/>
              <a:t>, </a:t>
            </a:r>
            <a:r>
              <a:rPr lang="ru-RU" dirty="0" err="1"/>
              <a:t>Python</a:t>
            </a:r>
            <a:r>
              <a:rPr lang="ru-RU" dirty="0"/>
              <a:t> и других сценарных языков. Существует ряд сред для разработки (IDE): </a:t>
            </a:r>
            <a:r>
              <a:rPr lang="ru-RU" dirty="0" err="1"/>
              <a:t>KDevelop</a:t>
            </a:r>
            <a:r>
              <a:rPr lang="ru-RU" dirty="0"/>
              <a:t>, Eclipse, </a:t>
            </a:r>
            <a:r>
              <a:rPr lang="ru-RU" dirty="0" err="1"/>
              <a:t>NetBeans</a:t>
            </a:r>
            <a:r>
              <a:rPr lang="ru-RU" dirty="0"/>
              <a:t>, </a:t>
            </a:r>
            <a:r>
              <a:rPr lang="ru-RU" dirty="0" err="1"/>
              <a:t>Lazarus</a:t>
            </a:r>
            <a:r>
              <a:rPr lang="ru-RU" dirty="0"/>
              <a:t> и другие; также доступны и традиционные текстовые редакторы, как </a:t>
            </a:r>
            <a:r>
              <a:rPr lang="ru-RU" dirty="0" err="1"/>
              <a:t>Emacs</a:t>
            </a:r>
            <a:r>
              <a:rPr lang="ru-RU" dirty="0"/>
              <a:t> и </a:t>
            </a:r>
            <a:r>
              <a:rPr lang="ru-RU" dirty="0" err="1"/>
              <a:t>Vim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99" y="4969660"/>
            <a:ext cx="3822700" cy="1911350"/>
          </a:xfrm>
        </p:spPr>
      </p:pic>
    </p:spTree>
    <p:extLst>
      <p:ext uri="{BB962C8B-B14F-4D97-AF65-F5344CB8AC3E}">
        <p14:creationId xmlns:p14="http://schemas.microsoft.com/office/powerpoint/2010/main" val="110195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2000" dirty="0"/>
              <a:t>Linux </a:t>
            </a:r>
            <a:r>
              <a:rPr lang="ru-RU" sz="2000" dirty="0"/>
              <a:t>применяется на веб-серверах (46.3%), на мощных суперкомпьютерах (96%). Также используется на серверах, требующих высокого </a:t>
            </a:r>
            <a:r>
              <a:rPr lang="ru-RU" sz="2000" dirty="0" err="1"/>
              <a:t>аптайма</a:t>
            </a:r>
            <a:r>
              <a:rPr lang="ru-RU" sz="2000" dirty="0"/>
              <a:t>, компьютерах нестандартной архитектуры (например, суперкомпьютерах) благодаря быстрой адаптации ядра и большому количеству ПО для нестандартных архитектур. Применяется в системах военного назначения из-за соображений безопасности. Используется во встроенных устройствах, таких как банкоматы, мобильные телефоны, маршрутизаторы, и в массовых специализированных рабочих местах (тонкие клиенты, нетбуки). На старых компьютерах с ограниченными ресурсами быстродействия и оперативной памяти используются легковесные </a:t>
            </a:r>
          </a:p>
          <a:p>
            <a:pPr marL="0" indent="0">
              <a:buNone/>
            </a:pPr>
            <a:r>
              <a:rPr lang="ru-RU" sz="2000" dirty="0"/>
              <a:t>рабочие окружения или оконные </a:t>
            </a:r>
          </a:p>
          <a:p>
            <a:pPr marL="0" indent="0">
              <a:buNone/>
            </a:pPr>
            <a:r>
              <a:rPr lang="ru-RU" sz="2000" dirty="0"/>
              <a:t>менеджеры, не требовательные </a:t>
            </a:r>
          </a:p>
          <a:p>
            <a:pPr marL="0" indent="0">
              <a:buNone/>
            </a:pPr>
            <a:r>
              <a:rPr lang="ru-RU" sz="2000" dirty="0"/>
              <a:t>к ресурсам</a:t>
            </a:r>
            <a:r>
              <a:rPr lang="en" sz="2000" dirty="0"/>
              <a:t>.</a:t>
            </a:r>
            <a:endParaRPr lang="ru-RU" sz="20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797152"/>
            <a:ext cx="5004048" cy="2060848"/>
          </a:xfrm>
        </p:spPr>
      </p:pic>
    </p:spTree>
    <p:extLst>
      <p:ext uri="{BB962C8B-B14F-4D97-AF65-F5344CB8AC3E}">
        <p14:creationId xmlns:p14="http://schemas.microsoft.com/office/powerpoint/2010/main" val="24814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/>
              <a:t>Linux</a:t>
            </a:r>
            <a:r>
              <a:rPr lang="ru-RU" dirty="0"/>
              <a:t> в </a:t>
            </a:r>
            <a:r>
              <a:rPr lang="ru-RU" dirty="0" err="1"/>
              <a:t>суперкомьютерах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76654" y="2679192"/>
            <a:ext cx="5407513" cy="3990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Linux в </a:t>
            </a:r>
            <a:r>
              <a:rPr lang="ru-RU" dirty="0" err="1"/>
              <a:t>суперкомьютерах</a:t>
            </a:r>
            <a:r>
              <a:rPr lang="ru-RU" dirty="0"/>
              <a:t> Дистрибутивы Linux становятся всё более популярными на мейнфреймах в последнее десятилетие, отчасти из-за цены и модели с открытым исходным кодом В декабре 2009 компьютерный гигант IBM объявил этот рынок основным и сделал упор на продажу мейнфреймов только с Linux.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18" y="3411537"/>
            <a:ext cx="2981190" cy="3446463"/>
          </a:xfrm>
        </p:spPr>
      </p:pic>
    </p:spTree>
    <p:extLst>
      <p:ext uri="{BB962C8B-B14F-4D97-AF65-F5344CB8AC3E}">
        <p14:creationId xmlns:p14="http://schemas.microsoft.com/office/powerpoint/2010/main" val="20078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Linux </a:t>
            </a:r>
            <a:r>
              <a:rPr lang="ru-RU" dirty="0"/>
              <a:t>сегодня (Заключение)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251520" y="1772816"/>
            <a:ext cx="864096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err="1"/>
              <a:t>Linux</a:t>
            </a:r>
            <a:r>
              <a:rPr lang="ru-RU" sz="1800" dirty="0"/>
              <a:t> сегодня В настоящее время системы </a:t>
            </a:r>
            <a:r>
              <a:rPr lang="ru-RU" sz="1800" dirty="0" err="1"/>
              <a:t>Linux</a:t>
            </a:r>
            <a:r>
              <a:rPr lang="ru-RU" sz="1800" dirty="0"/>
              <a:t> лидируют на рынках смартфонов (</a:t>
            </a:r>
            <a:r>
              <a:rPr lang="ru-RU" sz="1800" dirty="0" err="1"/>
              <a:t>Android</a:t>
            </a:r>
            <a:r>
              <a:rPr lang="ru-RU" sz="1800" dirty="0"/>
              <a:t> занимает 85 % рынка), интернет-серверов (60 %), самых мощных суперкомпьютеров (97 %), а также, согласно </a:t>
            </a:r>
            <a:r>
              <a:rPr lang="ru-RU" sz="1800" dirty="0" err="1"/>
              <a:t>Linux</a:t>
            </a:r>
            <a:r>
              <a:rPr lang="ru-RU" sz="1800" dirty="0"/>
              <a:t> </a:t>
            </a:r>
            <a:r>
              <a:rPr lang="ru-RU" sz="1800" dirty="0" err="1"/>
              <a:t>Foundation</a:t>
            </a:r>
            <a:r>
              <a:rPr lang="ru-RU" sz="1800" dirty="0"/>
              <a:t>, в дата-центрах и на предприятиях, занимают половину рынка встраиваемых систем, имеют значительную долю рынка </a:t>
            </a:r>
            <a:r>
              <a:rPr lang="ru-RU" sz="1800" dirty="0" err="1"/>
              <a:t>нетбуков</a:t>
            </a:r>
            <a:r>
              <a:rPr lang="ru-RU" sz="1800" dirty="0"/>
              <a:t> (32 % на 2009 год). На рынке домашних компьютеров </a:t>
            </a:r>
            <a:r>
              <a:rPr lang="ru-RU" sz="1800" dirty="0" err="1"/>
              <a:t>Linux</a:t>
            </a:r>
            <a:r>
              <a:rPr lang="ru-RU" sz="1800" dirty="0"/>
              <a:t> прочно занимает 3 место (по разным данным, от 1 до 5 %). Согласно исследованию </a:t>
            </a:r>
          </a:p>
          <a:p>
            <a:pPr marL="0" indent="0">
              <a:buNone/>
            </a:pPr>
            <a:r>
              <a:rPr lang="ru-RU" sz="1800" dirty="0"/>
              <a:t>Goldman Sachs, в целом, </a:t>
            </a:r>
          </a:p>
          <a:p>
            <a:pPr marL="0" indent="0">
              <a:buNone/>
            </a:pPr>
            <a:r>
              <a:rPr lang="ru-RU" sz="1800" dirty="0"/>
              <a:t>рыночная доля Linux среди </a:t>
            </a:r>
          </a:p>
          <a:p>
            <a:pPr marL="0" indent="0">
              <a:buNone/>
            </a:pPr>
            <a:r>
              <a:rPr lang="ru-RU" sz="1800" dirty="0"/>
              <a:t>электронных устройств </a:t>
            </a:r>
          </a:p>
          <a:p>
            <a:pPr marL="0" indent="0">
              <a:buNone/>
            </a:pPr>
            <a:r>
              <a:rPr lang="ru-RU" sz="1800" dirty="0"/>
              <a:t>составляет около 42 %.</a:t>
            </a:r>
          </a:p>
        </p:txBody>
      </p:sp>
      <p:pic>
        <p:nvPicPr>
          <p:cNvPr id="1028" name="Picture 4" descr="8 лучших окружений рабочего стола для Ubuntu 18.04 | UNLIX">
            <a:extLst>
              <a:ext uri="{FF2B5EF4-FFF2-40B4-BE49-F238E27FC236}">
                <a16:creationId xmlns:a16="http://schemas.microsoft.com/office/drawing/2014/main" id="{9D9CB946-D0F4-B826-8B97-B5FCF6C11E3D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563" y="3544403"/>
            <a:ext cx="5654437" cy="33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5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842</TotalTime>
  <Words>666</Words>
  <Application>Microsoft Macintosh PowerPoint</Application>
  <PresentationFormat>Экран (4:3)</PresentationFormat>
  <Paragraphs>43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Candara</vt:lpstr>
      <vt:lpstr>Symbol</vt:lpstr>
      <vt:lpstr>Волна</vt:lpstr>
      <vt:lpstr>Презентация PowerPoint</vt:lpstr>
      <vt:lpstr>Введение</vt:lpstr>
      <vt:lpstr>История</vt:lpstr>
      <vt:lpstr>Ядро Linux</vt:lpstr>
      <vt:lpstr>Разработка</vt:lpstr>
      <vt:lpstr>Программирование в Linux</vt:lpstr>
      <vt:lpstr>Применение</vt:lpstr>
      <vt:lpstr>Linux в суперкомьютерах</vt:lpstr>
      <vt:lpstr>Linux сегодня (Заключение)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Академия ИМСИТ</dc:title>
  <dc:creator>Олежа</dc:creator>
  <cp:lastModifiedBy>Абдусамад Гаджимирзаев</cp:lastModifiedBy>
  <cp:revision>14</cp:revision>
  <dcterms:created xsi:type="dcterms:W3CDTF">2018-04-20T14:52:13Z</dcterms:created>
  <dcterms:modified xsi:type="dcterms:W3CDTF">2023-10-10T14:26:17Z</dcterms:modified>
</cp:coreProperties>
</file>