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64" r:id="rId2"/>
    <p:sldId id="257" r:id="rId3"/>
    <p:sldId id="293" r:id="rId4"/>
    <p:sldId id="265" r:id="rId5"/>
    <p:sldId id="266" r:id="rId6"/>
    <p:sldId id="294" r:id="rId7"/>
    <p:sldId id="274" r:id="rId8"/>
    <p:sldId id="276" r:id="rId9"/>
    <p:sldId id="259" r:id="rId10"/>
    <p:sldId id="280" r:id="rId11"/>
    <p:sldId id="295" r:id="rId12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14"/>
      <p:bold r:id="rId15"/>
      <p:italic r:id="rId16"/>
      <p:boldItalic r:id="rId17"/>
    </p:embeddedFont>
    <p:embeddedFont>
      <p:font typeface="Montserrat ExtraBold" panose="00000900000000000000" pitchFamily="2" charset="0"/>
      <p:bold r:id="rId18"/>
      <p:boldItalic r:id="rId19"/>
    </p:embeddedFont>
    <p:embeddedFont>
      <p:font typeface="Oswald" panose="00000500000000000000" pitchFamily="2" charset="0"/>
      <p:regular r:id="rId20"/>
      <p:bold r:id="rId21"/>
    </p:embeddedFont>
  </p:embeddedFontLst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B297B1-64FD-4FE7-9852-3A82951DEB0D}" v="4" dt="2025-10-12T18:08:59.621"/>
  </p1510:revLst>
</p1510:revInfo>
</file>

<file path=ppt/tableStyles.xml><?xml version="1.0" encoding="utf-8"?>
<a:tblStyleLst xmlns:a="http://schemas.openxmlformats.org/drawingml/2006/main" def="{20EFF8CF-A176-4558-968C-0AA97905F71D}">
  <a:tblStyle styleId="{20EFF8CF-A176-4558-968C-0AA97905F7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" userId="eb4e809e-bb41-46c4-a1cb-2f846dd38f47" providerId="ADAL" clId="{ED13A6BE-5797-4F7D-9C70-93E3F450452B}"/>
    <pc:docChg chg="undo custSel modSld">
      <pc:chgData name="Office" userId="eb4e809e-bb41-46c4-a1cb-2f846dd38f47" providerId="ADAL" clId="{ED13A6BE-5797-4F7D-9C70-93E3F450452B}" dt="2025-10-12T18:10:15.243" v="77" actId="1076"/>
      <pc:docMkLst>
        <pc:docMk/>
      </pc:docMkLst>
      <pc:sldChg chg="addSp modSp mod">
        <pc:chgData name="Office" userId="eb4e809e-bb41-46c4-a1cb-2f846dd38f47" providerId="ADAL" clId="{ED13A6BE-5797-4F7D-9C70-93E3F450452B}" dt="2025-10-12T16:40:57.879" v="24" actId="1038"/>
        <pc:sldMkLst>
          <pc:docMk/>
          <pc:sldMk cId="0" sldId="264"/>
        </pc:sldMkLst>
        <pc:spChg chg="add mod">
          <ac:chgData name="Office" userId="eb4e809e-bb41-46c4-a1cb-2f846dd38f47" providerId="ADAL" clId="{ED13A6BE-5797-4F7D-9C70-93E3F450452B}" dt="2025-10-12T16:40:57.879" v="24" actId="1038"/>
          <ac:spMkLst>
            <pc:docMk/>
            <pc:sldMk cId="0" sldId="264"/>
            <ac:spMk id="2" creationId="{9B7223B5-1BA4-A573-1F22-57917D05FB47}"/>
          </ac:spMkLst>
        </pc:spChg>
      </pc:sldChg>
      <pc:sldChg chg="addSp modSp mod">
        <pc:chgData name="Office" userId="eb4e809e-bb41-46c4-a1cb-2f846dd38f47" providerId="ADAL" clId="{ED13A6BE-5797-4F7D-9C70-93E3F450452B}" dt="2025-10-12T18:10:15.243" v="77" actId="1076"/>
        <pc:sldMkLst>
          <pc:docMk/>
          <pc:sldMk cId="0" sldId="280"/>
        </pc:sldMkLst>
        <pc:spChg chg="add mod">
          <ac:chgData name="Office" userId="eb4e809e-bb41-46c4-a1cb-2f846dd38f47" providerId="ADAL" clId="{ED13A6BE-5797-4F7D-9C70-93E3F450452B}" dt="2025-10-12T18:10:06.258" v="76" actId="1076"/>
          <ac:spMkLst>
            <pc:docMk/>
            <pc:sldMk cId="0" sldId="280"/>
            <ac:spMk id="2" creationId="{37F6693D-1527-4547-1292-F31EC2259F89}"/>
          </ac:spMkLst>
        </pc:spChg>
        <pc:spChg chg="add mod">
          <ac:chgData name="Office" userId="eb4e809e-bb41-46c4-a1cb-2f846dd38f47" providerId="ADAL" clId="{ED13A6BE-5797-4F7D-9C70-93E3F450452B}" dt="2025-10-12T18:10:15.243" v="77" actId="1076"/>
          <ac:spMkLst>
            <pc:docMk/>
            <pc:sldMk cId="0" sldId="280"/>
            <ac:spMk id="3" creationId="{C36D0D33-5757-F368-674D-925BF4AC6F99}"/>
          </ac:spMkLst>
        </pc:spChg>
        <pc:spChg chg="mod">
          <ac:chgData name="Office" userId="eb4e809e-bb41-46c4-a1cb-2f846dd38f47" providerId="ADAL" clId="{ED13A6BE-5797-4F7D-9C70-93E3F450452B}" dt="2025-10-12T18:10:02.035" v="75" actId="1076"/>
          <ac:spMkLst>
            <pc:docMk/>
            <pc:sldMk cId="0" sldId="280"/>
            <ac:spMk id="283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15019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628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56c92a5e06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56c92a5e06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034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72BA4316-80E1-3C82-68D7-DB2FF3795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>
            <a:extLst>
              <a:ext uri="{FF2B5EF4-FFF2-40B4-BE49-F238E27FC236}">
                <a16:creationId xmlns:a16="http://schemas.microsoft.com/office/drawing/2014/main" id="{D92F70D5-530C-3C91-DCC7-91A2A596F4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>
            <a:extLst>
              <a:ext uri="{FF2B5EF4-FFF2-40B4-BE49-F238E27FC236}">
                <a16:creationId xmlns:a16="http://schemas.microsoft.com/office/drawing/2014/main" id="{F52CE614-5F32-91A2-9595-497716032D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30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2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92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6c698b07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56c698b07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33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9d68983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9d68983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52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6c698b07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56c698b07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494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516612d386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516612d386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956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516612d386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516612d386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54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94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0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 rot="466977">
            <a:off x="4431599" y="-984378"/>
            <a:ext cx="5995900" cy="6457590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5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2"/>
          </p:nvPr>
        </p:nvSpPr>
        <p:spPr>
          <a:xfrm>
            <a:off x="562250" y="914850"/>
            <a:ext cx="284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4;p14"/>
          <p:cNvSpPr txBox="1">
            <a:spLocks/>
          </p:cNvSpPr>
          <p:nvPr/>
        </p:nvSpPr>
        <p:spPr>
          <a:xfrm flipH="1">
            <a:off x="872789" y="1049985"/>
            <a:ext cx="7364589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quada One"/>
              <a:buNone/>
              <a:defRPr sz="16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Exploratory Data Analysis (EDA)</a:t>
            </a:r>
            <a:b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for Real Estate Pricing</a:t>
            </a:r>
          </a:p>
        </p:txBody>
      </p:sp>
      <p:sp>
        <p:nvSpPr>
          <p:cNvPr id="32" name="Google Shape;185;p17">
            <a:extLst>
              <a:ext uri="{FF2B5EF4-FFF2-40B4-BE49-F238E27FC236}">
                <a16:creationId xmlns:a16="http://schemas.microsoft.com/office/drawing/2014/main" id="{50D05A60-2E0F-C7BD-8E05-253AED10A0CD}"/>
              </a:ext>
            </a:extLst>
          </p:cNvPr>
          <p:cNvSpPr txBox="1">
            <a:spLocks/>
          </p:cNvSpPr>
          <p:nvPr/>
        </p:nvSpPr>
        <p:spPr>
          <a:xfrm>
            <a:off x="651594" y="1676118"/>
            <a:ext cx="8023276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n w="0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project focuses on Exploratory Data Analysis (EDA) of Real Estate Pricing. It involves cleaning and analyzing property data based on factors like location, </a:t>
            </a:r>
            <a:br>
              <a:rPr lang="en-US" sz="1800" dirty="0">
                <a:ln w="0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800" dirty="0">
                <a:ln w="0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size, and amenities to identify patterns influencing prices. Through </a:t>
            </a:r>
            <a:br>
              <a:rPr lang="en-US" sz="1800" dirty="0">
                <a:ln w="0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800" dirty="0">
                <a:ln w="0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visualizations and statistical insights, the study highlights how these factors </a:t>
            </a:r>
            <a:br>
              <a:rPr lang="en-US" sz="1800" dirty="0">
                <a:ln w="0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800" dirty="0">
                <a:ln w="0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impact market trends and supports data-driven </a:t>
            </a:r>
            <a:br>
              <a:rPr lang="en-US" sz="1800" dirty="0">
                <a:ln w="0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800" dirty="0">
                <a:ln w="0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pricing decisions.</a:t>
            </a:r>
          </a:p>
        </p:txBody>
      </p:sp>
      <p:cxnSp>
        <p:nvCxnSpPr>
          <p:cNvPr id="33" name="Google Shape;95;p14"/>
          <p:cNvCxnSpPr>
            <a:cxnSpLocks/>
          </p:cNvCxnSpPr>
          <p:nvPr/>
        </p:nvCxnSpPr>
        <p:spPr>
          <a:xfrm>
            <a:off x="213894" y="612044"/>
            <a:ext cx="466735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3736218" y="3889089"/>
            <a:ext cx="1294274" cy="395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34343"/>
                </a:solidFill>
              </a:rPr>
              <a:t>Abdus Samad</a:t>
            </a:r>
            <a:endParaRPr sz="1200" b="1" dirty="0">
              <a:solidFill>
                <a:srgbClr val="434343"/>
              </a:solidFill>
            </a:endParaRPr>
          </a:p>
        </p:txBody>
      </p:sp>
      <p:sp>
        <p:nvSpPr>
          <p:cNvPr id="2" name="Google Shape;140;p15">
            <a:extLst>
              <a:ext uri="{FF2B5EF4-FFF2-40B4-BE49-F238E27FC236}">
                <a16:creationId xmlns:a16="http://schemas.microsoft.com/office/drawing/2014/main" id="{9B7223B5-1BA4-A573-1F22-57917D05FB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7643" y="291115"/>
            <a:ext cx="3045798" cy="4199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Next Hikes IT Solutions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p38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RESOURCES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39" name="Google Shape;2839;p38"/>
          <p:cNvSpPr txBox="1"/>
          <p:nvPr/>
        </p:nvSpPr>
        <p:spPr>
          <a:xfrm>
            <a:off x="403672" y="586014"/>
            <a:ext cx="6223425" cy="329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EB Garamond"/>
                <a:ea typeface="EB Garamond"/>
                <a:cs typeface="EB Garamond"/>
                <a:sym typeface="EB Garamond"/>
              </a:rPr>
              <a:t>Some various online tutorials &amp; </a:t>
            </a:r>
            <a:r>
              <a:rPr lang="en-US" dirty="0" err="1">
                <a:latin typeface="EB Garamond"/>
                <a:ea typeface="EB Garamond"/>
                <a:cs typeface="EB Garamond"/>
                <a:sym typeface="EB Garamond"/>
              </a:rPr>
              <a:t>DigiCrome</a:t>
            </a:r>
            <a:r>
              <a:rPr lang="en-US" dirty="0">
                <a:latin typeface="EB Garamond"/>
                <a:ea typeface="EB Garamond"/>
                <a:cs typeface="EB Garamond"/>
                <a:sym typeface="EB Garamond"/>
              </a:rPr>
              <a:t> learnings are helpful to handling</a:t>
            </a:r>
            <a:br>
              <a:rPr lang="en-US" dirty="0"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US" dirty="0">
                <a:latin typeface="EB Garamond"/>
                <a:ea typeface="EB Garamond"/>
                <a:cs typeface="EB Garamond"/>
                <a:sym typeface="EB Garamond"/>
              </a:rPr>
              <a:t>the data by EDA &amp; Data Visualization.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IN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IN" b="1" dirty="0">
                <a:latin typeface="EB Garamond"/>
                <a:ea typeface="EB Garamond"/>
                <a:cs typeface="EB Garamond"/>
                <a:sym typeface="EB Garamond"/>
              </a:rPr>
              <a:t>Helpful Links:</a:t>
            </a: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IN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466725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https://www.geeksforgeeks.org/python/data-wrangling-in-python/</a:t>
            </a:r>
            <a:br>
              <a:rPr lang="en-IN" dirty="0">
                <a:latin typeface="EB Garamond"/>
                <a:ea typeface="EB Garamond"/>
                <a:cs typeface="EB Garamond"/>
                <a:sym typeface="EB Garamond"/>
              </a:rPr>
            </a:br>
            <a:endParaRPr lang="en-IN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466725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EB Garamond"/>
                <a:ea typeface="EB Garamond"/>
                <a:cs typeface="EB Garamond"/>
                <a:sym typeface="EB Garamond"/>
              </a:rPr>
              <a:t>https://www.geeksforgeeks.org/data-analysis/what-is-exploratory-data-analysis/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Google Shape;3127;p41">
            <a:extLst>
              <a:ext uri="{FF2B5EF4-FFF2-40B4-BE49-F238E27FC236}">
                <a16:creationId xmlns:a16="http://schemas.microsoft.com/office/drawing/2014/main" id="{37F6693D-1527-4547-1292-F31EC2259F89}"/>
              </a:ext>
            </a:extLst>
          </p:cNvPr>
          <p:cNvSpPr/>
          <p:nvPr/>
        </p:nvSpPr>
        <p:spPr>
          <a:xfrm>
            <a:off x="189988" y="1376175"/>
            <a:ext cx="176735" cy="126724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3127;p41">
            <a:extLst>
              <a:ext uri="{FF2B5EF4-FFF2-40B4-BE49-F238E27FC236}">
                <a16:creationId xmlns:a16="http://schemas.microsoft.com/office/drawing/2014/main" id="{C36D0D33-5757-F368-674D-925BF4AC6F99}"/>
              </a:ext>
            </a:extLst>
          </p:cNvPr>
          <p:cNvSpPr/>
          <p:nvPr/>
        </p:nvSpPr>
        <p:spPr>
          <a:xfrm>
            <a:off x="189987" y="2096013"/>
            <a:ext cx="176735" cy="126724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25855878-6311-5CC6-46A0-9BFCD323A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66;p36">
            <a:extLst>
              <a:ext uri="{FF2B5EF4-FFF2-40B4-BE49-F238E27FC236}">
                <a16:creationId xmlns:a16="http://schemas.microsoft.com/office/drawing/2014/main" id="{4EF2618A-B043-7A0D-03AC-5310EA427BF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87326" y="609600"/>
            <a:ext cx="3384674" cy="13710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2"/>
                </a:solidFill>
              </a:rPr>
              <a:t>THANKS</a:t>
            </a:r>
            <a:endParaRPr sz="5400" dirty="0">
              <a:solidFill>
                <a:schemeClr val="lt2"/>
              </a:solidFill>
            </a:endParaRPr>
          </a:p>
        </p:txBody>
      </p:sp>
      <p:grpSp>
        <p:nvGrpSpPr>
          <p:cNvPr id="1867" name="Google Shape;1867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68" name="Google Shape;1868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75" name="Google Shape;1875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2" name="Google Shape;1892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954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2114;p37"/>
          <p:cNvGrpSpPr/>
          <p:nvPr/>
        </p:nvGrpSpPr>
        <p:grpSpPr>
          <a:xfrm>
            <a:off x="6019703" y="2142067"/>
            <a:ext cx="3835498" cy="3198280"/>
            <a:chOff x="669200" y="238125"/>
            <a:chExt cx="6281275" cy="5237725"/>
          </a:xfrm>
        </p:grpSpPr>
        <p:sp>
          <p:nvSpPr>
            <p:cNvPr id="14" name="Google Shape;2115;p37"/>
            <p:cNvSpPr/>
            <p:nvPr/>
          </p:nvSpPr>
          <p:spPr>
            <a:xfrm>
              <a:off x="669200" y="266075"/>
              <a:ext cx="6281275" cy="4885500"/>
            </a:xfrm>
            <a:custGeom>
              <a:avLst/>
              <a:gdLst/>
              <a:ahLst/>
              <a:cxnLst/>
              <a:rect l="l" t="t" r="r" b="b"/>
              <a:pathLst>
                <a:path w="251251" h="195420" extrusionOk="0">
                  <a:moveTo>
                    <a:pt x="125626" y="1"/>
                  </a:moveTo>
                  <a:cubicBezTo>
                    <a:pt x="56245" y="1"/>
                    <a:pt x="0" y="56244"/>
                    <a:pt x="0" y="125627"/>
                  </a:cubicBezTo>
                  <a:cubicBezTo>
                    <a:pt x="0" y="151453"/>
                    <a:pt x="7797" y="175456"/>
                    <a:pt x="21160" y="195419"/>
                  </a:cubicBezTo>
                  <a:lnTo>
                    <a:pt x="230091" y="195419"/>
                  </a:lnTo>
                  <a:cubicBezTo>
                    <a:pt x="243454" y="175456"/>
                    <a:pt x="251251" y="151453"/>
                    <a:pt x="251251" y="125627"/>
                  </a:cubicBezTo>
                  <a:cubicBezTo>
                    <a:pt x="251251" y="56244"/>
                    <a:pt x="195007" y="1"/>
                    <a:pt x="125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16;p37"/>
            <p:cNvSpPr/>
            <p:nvPr/>
          </p:nvSpPr>
          <p:spPr>
            <a:xfrm>
              <a:off x="2400125" y="2357400"/>
              <a:ext cx="307225" cy="307225"/>
            </a:xfrm>
            <a:custGeom>
              <a:avLst/>
              <a:gdLst/>
              <a:ahLst/>
              <a:cxnLst/>
              <a:rect l="l" t="t" r="r" b="b"/>
              <a:pathLst>
                <a:path w="12289" h="12289" extrusionOk="0">
                  <a:moveTo>
                    <a:pt x="6144" y="1"/>
                  </a:moveTo>
                  <a:cubicBezTo>
                    <a:pt x="4514" y="1"/>
                    <a:pt x="2952" y="648"/>
                    <a:pt x="1800" y="1799"/>
                  </a:cubicBezTo>
                  <a:cubicBezTo>
                    <a:pt x="648" y="2953"/>
                    <a:pt x="1" y="4514"/>
                    <a:pt x="1" y="6144"/>
                  </a:cubicBezTo>
                  <a:cubicBezTo>
                    <a:pt x="1" y="7773"/>
                    <a:pt x="648" y="9336"/>
                    <a:pt x="1800" y="10488"/>
                  </a:cubicBezTo>
                  <a:cubicBezTo>
                    <a:pt x="2952" y="11642"/>
                    <a:pt x="4514" y="12288"/>
                    <a:pt x="6144" y="12288"/>
                  </a:cubicBezTo>
                  <a:cubicBezTo>
                    <a:pt x="7773" y="12288"/>
                    <a:pt x="9336" y="11642"/>
                    <a:pt x="10488" y="10488"/>
                  </a:cubicBezTo>
                  <a:cubicBezTo>
                    <a:pt x="11640" y="9336"/>
                    <a:pt x="12289" y="7773"/>
                    <a:pt x="12289" y="6144"/>
                  </a:cubicBezTo>
                  <a:cubicBezTo>
                    <a:pt x="12289" y="4514"/>
                    <a:pt x="11640" y="2953"/>
                    <a:pt x="10488" y="1799"/>
                  </a:cubicBezTo>
                  <a:cubicBezTo>
                    <a:pt x="9336" y="648"/>
                    <a:pt x="7773" y="1"/>
                    <a:pt x="6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17;p37"/>
            <p:cNvSpPr/>
            <p:nvPr/>
          </p:nvSpPr>
          <p:spPr>
            <a:xfrm>
              <a:off x="2614300" y="1304850"/>
              <a:ext cx="637575" cy="637575"/>
            </a:xfrm>
            <a:custGeom>
              <a:avLst/>
              <a:gdLst/>
              <a:ahLst/>
              <a:cxnLst/>
              <a:rect l="l" t="t" r="r" b="b"/>
              <a:pathLst>
                <a:path w="25503" h="25503" extrusionOk="0">
                  <a:moveTo>
                    <a:pt x="12752" y="0"/>
                  </a:moveTo>
                  <a:cubicBezTo>
                    <a:pt x="9370" y="0"/>
                    <a:pt x="6127" y="1343"/>
                    <a:pt x="3735" y="3734"/>
                  </a:cubicBezTo>
                  <a:cubicBezTo>
                    <a:pt x="1344" y="6126"/>
                    <a:pt x="1" y="9369"/>
                    <a:pt x="1" y="12751"/>
                  </a:cubicBezTo>
                  <a:cubicBezTo>
                    <a:pt x="1" y="16133"/>
                    <a:pt x="1344" y="19376"/>
                    <a:pt x="3735" y="21767"/>
                  </a:cubicBezTo>
                  <a:cubicBezTo>
                    <a:pt x="6127" y="24158"/>
                    <a:pt x="9370" y="25502"/>
                    <a:pt x="12752" y="25502"/>
                  </a:cubicBezTo>
                  <a:cubicBezTo>
                    <a:pt x="16134" y="25502"/>
                    <a:pt x="19377" y="24158"/>
                    <a:pt x="21768" y="21767"/>
                  </a:cubicBezTo>
                  <a:cubicBezTo>
                    <a:pt x="24158" y="19376"/>
                    <a:pt x="25503" y="16133"/>
                    <a:pt x="25503" y="12751"/>
                  </a:cubicBezTo>
                  <a:cubicBezTo>
                    <a:pt x="25503" y="9369"/>
                    <a:pt x="24158" y="6126"/>
                    <a:pt x="21768" y="3734"/>
                  </a:cubicBezTo>
                  <a:cubicBezTo>
                    <a:pt x="19377" y="1343"/>
                    <a:pt x="16134" y="0"/>
                    <a:pt x="12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18;p37"/>
            <p:cNvSpPr/>
            <p:nvPr/>
          </p:nvSpPr>
          <p:spPr>
            <a:xfrm>
              <a:off x="2293125" y="238125"/>
              <a:ext cx="907550" cy="907550"/>
            </a:xfrm>
            <a:custGeom>
              <a:avLst/>
              <a:gdLst/>
              <a:ahLst/>
              <a:cxnLst/>
              <a:rect l="l" t="t" r="r" b="b"/>
              <a:pathLst>
                <a:path w="36302" h="36302" extrusionOk="0">
                  <a:moveTo>
                    <a:pt x="18150" y="0"/>
                  </a:moveTo>
                  <a:cubicBezTo>
                    <a:pt x="13337" y="0"/>
                    <a:pt x="8721" y="1912"/>
                    <a:pt x="5315" y="5317"/>
                  </a:cubicBezTo>
                  <a:cubicBezTo>
                    <a:pt x="1912" y="8721"/>
                    <a:pt x="0" y="13337"/>
                    <a:pt x="0" y="18152"/>
                  </a:cubicBezTo>
                  <a:cubicBezTo>
                    <a:pt x="0" y="22965"/>
                    <a:pt x="1912" y="27581"/>
                    <a:pt x="5315" y="30985"/>
                  </a:cubicBezTo>
                  <a:cubicBezTo>
                    <a:pt x="8721" y="34390"/>
                    <a:pt x="13337" y="36302"/>
                    <a:pt x="18150" y="36302"/>
                  </a:cubicBezTo>
                  <a:cubicBezTo>
                    <a:pt x="22965" y="36302"/>
                    <a:pt x="27581" y="34390"/>
                    <a:pt x="30985" y="30985"/>
                  </a:cubicBezTo>
                  <a:cubicBezTo>
                    <a:pt x="34389" y="27581"/>
                    <a:pt x="36302" y="22965"/>
                    <a:pt x="36302" y="18152"/>
                  </a:cubicBezTo>
                  <a:cubicBezTo>
                    <a:pt x="36302" y="13337"/>
                    <a:pt x="34389" y="8721"/>
                    <a:pt x="30985" y="5317"/>
                  </a:cubicBezTo>
                  <a:cubicBezTo>
                    <a:pt x="27581" y="1912"/>
                    <a:pt x="22965" y="0"/>
                    <a:pt x="18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19;p37"/>
            <p:cNvSpPr/>
            <p:nvPr/>
          </p:nvSpPr>
          <p:spPr>
            <a:xfrm>
              <a:off x="1929775" y="1106050"/>
              <a:ext cx="642875" cy="592200"/>
            </a:xfrm>
            <a:custGeom>
              <a:avLst/>
              <a:gdLst/>
              <a:ahLst/>
              <a:cxnLst/>
              <a:rect l="l" t="t" r="r" b="b"/>
              <a:pathLst>
                <a:path w="25715" h="23688" extrusionOk="0">
                  <a:moveTo>
                    <a:pt x="12857" y="0"/>
                  </a:moveTo>
                  <a:cubicBezTo>
                    <a:pt x="9447" y="0"/>
                    <a:pt x="6177" y="1248"/>
                    <a:pt x="3766" y="3469"/>
                  </a:cubicBezTo>
                  <a:cubicBezTo>
                    <a:pt x="1355" y="5691"/>
                    <a:pt x="0" y="8704"/>
                    <a:pt x="0" y="11844"/>
                  </a:cubicBezTo>
                  <a:cubicBezTo>
                    <a:pt x="0" y="14986"/>
                    <a:pt x="1355" y="17997"/>
                    <a:pt x="3766" y="20219"/>
                  </a:cubicBezTo>
                  <a:cubicBezTo>
                    <a:pt x="6177" y="22440"/>
                    <a:pt x="9447" y="23687"/>
                    <a:pt x="12857" y="23687"/>
                  </a:cubicBezTo>
                  <a:cubicBezTo>
                    <a:pt x="16268" y="23687"/>
                    <a:pt x="19538" y="22440"/>
                    <a:pt x="21949" y="20219"/>
                  </a:cubicBezTo>
                  <a:cubicBezTo>
                    <a:pt x="24360" y="17997"/>
                    <a:pt x="25715" y="14986"/>
                    <a:pt x="25715" y="11844"/>
                  </a:cubicBezTo>
                  <a:cubicBezTo>
                    <a:pt x="25715" y="8704"/>
                    <a:pt x="24360" y="5691"/>
                    <a:pt x="21949" y="3469"/>
                  </a:cubicBezTo>
                  <a:cubicBezTo>
                    <a:pt x="19538" y="1248"/>
                    <a:pt x="16268" y="0"/>
                    <a:pt x="12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20;p37"/>
            <p:cNvSpPr/>
            <p:nvPr/>
          </p:nvSpPr>
          <p:spPr>
            <a:xfrm>
              <a:off x="2211825" y="1828575"/>
              <a:ext cx="376600" cy="376625"/>
            </a:xfrm>
            <a:custGeom>
              <a:avLst/>
              <a:gdLst/>
              <a:ahLst/>
              <a:cxnLst/>
              <a:rect l="l" t="t" r="r" b="b"/>
              <a:pathLst>
                <a:path w="15064" h="15065" extrusionOk="0">
                  <a:moveTo>
                    <a:pt x="7533" y="1"/>
                  </a:moveTo>
                  <a:cubicBezTo>
                    <a:pt x="3374" y="1"/>
                    <a:pt x="0" y="3372"/>
                    <a:pt x="0" y="7533"/>
                  </a:cubicBezTo>
                  <a:cubicBezTo>
                    <a:pt x="0" y="11692"/>
                    <a:pt x="3374" y="15064"/>
                    <a:pt x="7533" y="15064"/>
                  </a:cubicBezTo>
                  <a:cubicBezTo>
                    <a:pt x="11692" y="15064"/>
                    <a:pt x="15064" y="11692"/>
                    <a:pt x="15064" y="7533"/>
                  </a:cubicBezTo>
                  <a:cubicBezTo>
                    <a:pt x="15064" y="3372"/>
                    <a:pt x="11692" y="1"/>
                    <a:pt x="75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21;p37"/>
            <p:cNvSpPr/>
            <p:nvPr/>
          </p:nvSpPr>
          <p:spPr>
            <a:xfrm>
              <a:off x="2635900" y="2094175"/>
              <a:ext cx="160875" cy="160900"/>
            </a:xfrm>
            <a:custGeom>
              <a:avLst/>
              <a:gdLst/>
              <a:ahLst/>
              <a:cxnLst/>
              <a:rect l="l" t="t" r="r" b="b"/>
              <a:pathLst>
                <a:path w="6435" h="6436" extrusionOk="0">
                  <a:moveTo>
                    <a:pt x="3218" y="0"/>
                  </a:moveTo>
                  <a:cubicBezTo>
                    <a:pt x="1441" y="0"/>
                    <a:pt x="1" y="1440"/>
                    <a:pt x="1" y="3217"/>
                  </a:cubicBezTo>
                  <a:cubicBezTo>
                    <a:pt x="1" y="4994"/>
                    <a:pt x="1441" y="6436"/>
                    <a:pt x="3218" y="6436"/>
                  </a:cubicBezTo>
                  <a:cubicBezTo>
                    <a:pt x="4995" y="6436"/>
                    <a:pt x="6435" y="4994"/>
                    <a:pt x="6435" y="3217"/>
                  </a:cubicBezTo>
                  <a:cubicBezTo>
                    <a:pt x="6435" y="1440"/>
                    <a:pt x="4995" y="0"/>
                    <a:pt x="32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22;p37"/>
            <p:cNvSpPr/>
            <p:nvPr/>
          </p:nvSpPr>
          <p:spPr>
            <a:xfrm>
              <a:off x="1888500" y="4626400"/>
              <a:ext cx="156550" cy="485850"/>
            </a:xfrm>
            <a:custGeom>
              <a:avLst/>
              <a:gdLst/>
              <a:ahLst/>
              <a:cxnLst/>
              <a:rect l="l" t="t" r="r" b="b"/>
              <a:pathLst>
                <a:path w="6262" h="19434" extrusionOk="0">
                  <a:moveTo>
                    <a:pt x="3130" y="1"/>
                  </a:moveTo>
                  <a:lnTo>
                    <a:pt x="0" y="3012"/>
                  </a:lnTo>
                  <a:lnTo>
                    <a:pt x="0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23;p37"/>
            <p:cNvSpPr/>
            <p:nvPr/>
          </p:nvSpPr>
          <p:spPr>
            <a:xfrm>
              <a:off x="1731950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0" y="3012"/>
                  </a:lnTo>
                  <a:lnTo>
                    <a:pt x="0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24;p37"/>
            <p:cNvSpPr/>
            <p:nvPr/>
          </p:nvSpPr>
          <p:spPr>
            <a:xfrm>
              <a:off x="1575400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0" y="3012"/>
                  </a:lnTo>
                  <a:lnTo>
                    <a:pt x="0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25;p37"/>
            <p:cNvSpPr/>
            <p:nvPr/>
          </p:nvSpPr>
          <p:spPr>
            <a:xfrm>
              <a:off x="1418850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26;p37"/>
            <p:cNvSpPr/>
            <p:nvPr/>
          </p:nvSpPr>
          <p:spPr>
            <a:xfrm>
              <a:off x="6190125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27;p37"/>
            <p:cNvSpPr/>
            <p:nvPr/>
          </p:nvSpPr>
          <p:spPr>
            <a:xfrm>
              <a:off x="6033575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3" y="19433"/>
                  </a:lnTo>
                  <a:lnTo>
                    <a:pt x="6263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28;p37"/>
            <p:cNvSpPr/>
            <p:nvPr/>
          </p:nvSpPr>
          <p:spPr>
            <a:xfrm>
              <a:off x="5877025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3" y="19433"/>
                  </a:lnTo>
                  <a:lnTo>
                    <a:pt x="6263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29;p37"/>
            <p:cNvSpPr/>
            <p:nvPr/>
          </p:nvSpPr>
          <p:spPr>
            <a:xfrm>
              <a:off x="5720525" y="4626400"/>
              <a:ext cx="156525" cy="485850"/>
            </a:xfrm>
            <a:custGeom>
              <a:avLst/>
              <a:gdLst/>
              <a:ahLst/>
              <a:cxnLst/>
              <a:rect l="l" t="t" r="r" b="b"/>
              <a:pathLst>
                <a:path w="6261" h="19434" extrusionOk="0">
                  <a:moveTo>
                    <a:pt x="3131" y="1"/>
                  </a:moveTo>
                  <a:lnTo>
                    <a:pt x="0" y="3012"/>
                  </a:lnTo>
                  <a:lnTo>
                    <a:pt x="0" y="19433"/>
                  </a:lnTo>
                  <a:lnTo>
                    <a:pt x="6261" y="19433"/>
                  </a:lnTo>
                  <a:lnTo>
                    <a:pt x="6261" y="3012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30;p37"/>
            <p:cNvSpPr/>
            <p:nvPr/>
          </p:nvSpPr>
          <p:spPr>
            <a:xfrm>
              <a:off x="5563975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1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31;p37"/>
            <p:cNvSpPr/>
            <p:nvPr/>
          </p:nvSpPr>
          <p:spPr>
            <a:xfrm>
              <a:off x="1283075" y="4641850"/>
              <a:ext cx="134175" cy="470400"/>
            </a:xfrm>
            <a:custGeom>
              <a:avLst/>
              <a:gdLst/>
              <a:ahLst/>
              <a:cxnLst/>
              <a:rect l="l" t="t" r="r" b="b"/>
              <a:pathLst>
                <a:path w="5367" h="18816" extrusionOk="0">
                  <a:moveTo>
                    <a:pt x="2683" y="1"/>
                  </a:moveTo>
                  <a:lnTo>
                    <a:pt x="0" y="2915"/>
                  </a:lnTo>
                  <a:lnTo>
                    <a:pt x="0" y="18815"/>
                  </a:lnTo>
                  <a:lnTo>
                    <a:pt x="5366" y="18815"/>
                  </a:lnTo>
                  <a:lnTo>
                    <a:pt x="5366" y="2915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32;p37"/>
            <p:cNvSpPr/>
            <p:nvPr/>
          </p:nvSpPr>
          <p:spPr>
            <a:xfrm>
              <a:off x="1043275" y="2693150"/>
              <a:ext cx="525900" cy="2187700"/>
            </a:xfrm>
            <a:custGeom>
              <a:avLst/>
              <a:gdLst/>
              <a:ahLst/>
              <a:cxnLst/>
              <a:rect l="l" t="t" r="r" b="b"/>
              <a:pathLst>
                <a:path w="21036" h="87508" extrusionOk="0">
                  <a:moveTo>
                    <a:pt x="10519" y="0"/>
                  </a:moveTo>
                  <a:cubicBezTo>
                    <a:pt x="4710" y="0"/>
                    <a:pt x="1" y="38502"/>
                    <a:pt x="1" y="62667"/>
                  </a:cubicBezTo>
                  <a:cubicBezTo>
                    <a:pt x="1" y="86831"/>
                    <a:pt x="4710" y="87507"/>
                    <a:pt x="10519" y="87507"/>
                  </a:cubicBezTo>
                  <a:cubicBezTo>
                    <a:pt x="16326" y="87507"/>
                    <a:pt x="21035" y="86831"/>
                    <a:pt x="21035" y="62667"/>
                  </a:cubicBezTo>
                  <a:cubicBezTo>
                    <a:pt x="21035" y="38502"/>
                    <a:pt x="16326" y="0"/>
                    <a:pt x="105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33;p37"/>
            <p:cNvSpPr/>
            <p:nvPr/>
          </p:nvSpPr>
          <p:spPr>
            <a:xfrm>
              <a:off x="1263575" y="4879075"/>
              <a:ext cx="85300" cy="233175"/>
            </a:xfrm>
            <a:custGeom>
              <a:avLst/>
              <a:gdLst/>
              <a:ahLst/>
              <a:cxnLst/>
              <a:rect l="l" t="t" r="r" b="b"/>
              <a:pathLst>
                <a:path w="3412" h="9327" extrusionOk="0">
                  <a:moveTo>
                    <a:pt x="0" y="1"/>
                  </a:moveTo>
                  <a:lnTo>
                    <a:pt x="0" y="9326"/>
                  </a:lnTo>
                  <a:lnTo>
                    <a:pt x="3411" y="9326"/>
                  </a:lnTo>
                  <a:lnTo>
                    <a:pt x="3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34;p37"/>
            <p:cNvSpPr/>
            <p:nvPr/>
          </p:nvSpPr>
          <p:spPr>
            <a:xfrm>
              <a:off x="1966750" y="1539325"/>
              <a:ext cx="3597250" cy="3583875"/>
            </a:xfrm>
            <a:custGeom>
              <a:avLst/>
              <a:gdLst/>
              <a:ahLst/>
              <a:cxnLst/>
              <a:rect l="l" t="t" r="r" b="b"/>
              <a:pathLst>
                <a:path w="143890" h="143355" extrusionOk="0">
                  <a:moveTo>
                    <a:pt x="104007" y="1"/>
                  </a:moveTo>
                  <a:lnTo>
                    <a:pt x="66438" y="36039"/>
                  </a:lnTo>
                  <a:lnTo>
                    <a:pt x="66438" y="62654"/>
                  </a:lnTo>
                  <a:lnTo>
                    <a:pt x="0" y="83526"/>
                  </a:lnTo>
                  <a:lnTo>
                    <a:pt x="0" y="143355"/>
                  </a:lnTo>
                  <a:lnTo>
                    <a:pt x="143890" y="143355"/>
                  </a:lnTo>
                  <a:lnTo>
                    <a:pt x="143890" y="36039"/>
                  </a:lnTo>
                  <a:lnTo>
                    <a:pt x="1040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35;p37"/>
            <p:cNvSpPr/>
            <p:nvPr/>
          </p:nvSpPr>
          <p:spPr>
            <a:xfrm>
              <a:off x="4306575" y="2289175"/>
              <a:ext cx="578750" cy="578700"/>
            </a:xfrm>
            <a:custGeom>
              <a:avLst/>
              <a:gdLst/>
              <a:ahLst/>
              <a:cxnLst/>
              <a:rect l="l" t="t" r="r" b="b"/>
              <a:pathLst>
                <a:path w="23150" h="23148" extrusionOk="0">
                  <a:moveTo>
                    <a:pt x="11575" y="0"/>
                  </a:moveTo>
                  <a:cubicBezTo>
                    <a:pt x="8506" y="0"/>
                    <a:pt x="5562" y="1219"/>
                    <a:pt x="3391" y="3390"/>
                  </a:cubicBezTo>
                  <a:cubicBezTo>
                    <a:pt x="1221" y="5560"/>
                    <a:pt x="1" y="8504"/>
                    <a:pt x="1" y="11575"/>
                  </a:cubicBezTo>
                  <a:cubicBezTo>
                    <a:pt x="1" y="14644"/>
                    <a:pt x="1221" y="17588"/>
                    <a:pt x="3391" y="19758"/>
                  </a:cubicBezTo>
                  <a:cubicBezTo>
                    <a:pt x="5562" y="21929"/>
                    <a:pt x="8506" y="23148"/>
                    <a:pt x="11575" y="23148"/>
                  </a:cubicBezTo>
                  <a:cubicBezTo>
                    <a:pt x="14644" y="23148"/>
                    <a:pt x="17588" y="21929"/>
                    <a:pt x="19759" y="19758"/>
                  </a:cubicBezTo>
                  <a:cubicBezTo>
                    <a:pt x="21929" y="17588"/>
                    <a:pt x="23149" y="14644"/>
                    <a:pt x="23149" y="11575"/>
                  </a:cubicBezTo>
                  <a:cubicBezTo>
                    <a:pt x="23149" y="8504"/>
                    <a:pt x="21929" y="5560"/>
                    <a:pt x="19759" y="3390"/>
                  </a:cubicBezTo>
                  <a:cubicBezTo>
                    <a:pt x="17588" y="1219"/>
                    <a:pt x="14644" y="0"/>
                    <a:pt x="115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36;p37"/>
            <p:cNvSpPr/>
            <p:nvPr/>
          </p:nvSpPr>
          <p:spPr>
            <a:xfrm>
              <a:off x="4281800" y="2264350"/>
              <a:ext cx="628300" cy="628350"/>
            </a:xfrm>
            <a:custGeom>
              <a:avLst/>
              <a:gdLst/>
              <a:ahLst/>
              <a:cxnLst/>
              <a:rect l="l" t="t" r="r" b="b"/>
              <a:pathLst>
                <a:path w="25132" h="25134" extrusionOk="0">
                  <a:moveTo>
                    <a:pt x="12566" y="1985"/>
                  </a:moveTo>
                  <a:cubicBezTo>
                    <a:pt x="18401" y="1985"/>
                    <a:pt x="23148" y="6733"/>
                    <a:pt x="23148" y="12568"/>
                  </a:cubicBezTo>
                  <a:cubicBezTo>
                    <a:pt x="23148" y="18403"/>
                    <a:pt x="18401" y="23149"/>
                    <a:pt x="12566" y="23149"/>
                  </a:cubicBezTo>
                  <a:cubicBezTo>
                    <a:pt x="6730" y="23149"/>
                    <a:pt x="1983" y="18403"/>
                    <a:pt x="1983" y="12568"/>
                  </a:cubicBezTo>
                  <a:cubicBezTo>
                    <a:pt x="1983" y="6733"/>
                    <a:pt x="6731" y="1985"/>
                    <a:pt x="12566" y="1985"/>
                  </a:cubicBezTo>
                  <a:close/>
                  <a:moveTo>
                    <a:pt x="12566" y="1"/>
                  </a:moveTo>
                  <a:cubicBezTo>
                    <a:pt x="5637" y="1"/>
                    <a:pt x="0" y="5639"/>
                    <a:pt x="0" y="12568"/>
                  </a:cubicBezTo>
                  <a:cubicBezTo>
                    <a:pt x="0" y="19497"/>
                    <a:pt x="5637" y="25133"/>
                    <a:pt x="12566" y="25133"/>
                  </a:cubicBezTo>
                  <a:cubicBezTo>
                    <a:pt x="19495" y="25133"/>
                    <a:pt x="25132" y="19497"/>
                    <a:pt x="25132" y="12568"/>
                  </a:cubicBezTo>
                  <a:cubicBezTo>
                    <a:pt x="25132" y="5639"/>
                    <a:pt x="19495" y="1"/>
                    <a:pt x="125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37;p37"/>
            <p:cNvSpPr/>
            <p:nvPr/>
          </p:nvSpPr>
          <p:spPr>
            <a:xfrm>
              <a:off x="4571125" y="2289175"/>
              <a:ext cx="49625" cy="578700"/>
            </a:xfrm>
            <a:custGeom>
              <a:avLst/>
              <a:gdLst/>
              <a:ahLst/>
              <a:cxnLst/>
              <a:rect l="l" t="t" r="r" b="b"/>
              <a:pathLst>
                <a:path w="1985" h="23148" extrusionOk="0">
                  <a:moveTo>
                    <a:pt x="0" y="0"/>
                  </a:moveTo>
                  <a:lnTo>
                    <a:pt x="0" y="23148"/>
                  </a:lnTo>
                  <a:lnTo>
                    <a:pt x="1984" y="23148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38;p37"/>
            <p:cNvSpPr/>
            <p:nvPr/>
          </p:nvSpPr>
          <p:spPr>
            <a:xfrm>
              <a:off x="4306575" y="2553700"/>
              <a:ext cx="578750" cy="49625"/>
            </a:xfrm>
            <a:custGeom>
              <a:avLst/>
              <a:gdLst/>
              <a:ahLst/>
              <a:cxnLst/>
              <a:rect l="l" t="t" r="r" b="b"/>
              <a:pathLst>
                <a:path w="23150" h="1985" extrusionOk="0">
                  <a:moveTo>
                    <a:pt x="1" y="1"/>
                  </a:moveTo>
                  <a:lnTo>
                    <a:pt x="1" y="1985"/>
                  </a:lnTo>
                  <a:lnTo>
                    <a:pt x="23149" y="1985"/>
                  </a:lnTo>
                  <a:lnTo>
                    <a:pt x="23149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39;p37"/>
            <p:cNvSpPr/>
            <p:nvPr/>
          </p:nvSpPr>
          <p:spPr>
            <a:xfrm>
              <a:off x="3904200" y="3768300"/>
              <a:ext cx="483775" cy="953050"/>
            </a:xfrm>
            <a:custGeom>
              <a:avLst/>
              <a:gdLst/>
              <a:ahLst/>
              <a:cxnLst/>
              <a:rect l="l" t="t" r="r" b="b"/>
              <a:pathLst>
                <a:path w="19351" h="38122" extrusionOk="0">
                  <a:moveTo>
                    <a:pt x="9675" y="1"/>
                  </a:moveTo>
                  <a:cubicBezTo>
                    <a:pt x="4332" y="1"/>
                    <a:pt x="0" y="4044"/>
                    <a:pt x="0" y="9033"/>
                  </a:cubicBezTo>
                  <a:lnTo>
                    <a:pt x="0" y="38122"/>
                  </a:lnTo>
                  <a:lnTo>
                    <a:pt x="19350" y="38122"/>
                  </a:lnTo>
                  <a:lnTo>
                    <a:pt x="19350" y="9033"/>
                  </a:lnTo>
                  <a:cubicBezTo>
                    <a:pt x="19350" y="4044"/>
                    <a:pt x="15018" y="1"/>
                    <a:pt x="96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40;p37"/>
            <p:cNvSpPr/>
            <p:nvPr/>
          </p:nvSpPr>
          <p:spPr>
            <a:xfrm>
              <a:off x="2389100" y="3743500"/>
              <a:ext cx="1023675" cy="1002675"/>
            </a:xfrm>
            <a:custGeom>
              <a:avLst/>
              <a:gdLst/>
              <a:ahLst/>
              <a:cxnLst/>
              <a:rect l="l" t="t" r="r" b="b"/>
              <a:pathLst>
                <a:path w="40947" h="40107" extrusionOk="0">
                  <a:moveTo>
                    <a:pt x="20473" y="0"/>
                  </a:moveTo>
                  <a:cubicBezTo>
                    <a:pt x="9640" y="0"/>
                    <a:pt x="0" y="7547"/>
                    <a:pt x="0" y="13496"/>
                  </a:cubicBezTo>
                  <a:lnTo>
                    <a:pt x="0" y="40107"/>
                  </a:lnTo>
                  <a:lnTo>
                    <a:pt x="40946" y="40107"/>
                  </a:lnTo>
                  <a:lnTo>
                    <a:pt x="40946" y="13496"/>
                  </a:lnTo>
                  <a:cubicBezTo>
                    <a:pt x="40946" y="7547"/>
                    <a:pt x="31307" y="0"/>
                    <a:pt x="204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41;p37"/>
            <p:cNvSpPr/>
            <p:nvPr/>
          </p:nvSpPr>
          <p:spPr>
            <a:xfrm>
              <a:off x="2377875" y="2684325"/>
              <a:ext cx="322825" cy="722125"/>
            </a:xfrm>
            <a:custGeom>
              <a:avLst/>
              <a:gdLst/>
              <a:ahLst/>
              <a:cxnLst/>
              <a:rect l="l" t="t" r="r" b="b"/>
              <a:pathLst>
                <a:path w="12913" h="28885" extrusionOk="0">
                  <a:moveTo>
                    <a:pt x="1" y="0"/>
                  </a:moveTo>
                  <a:lnTo>
                    <a:pt x="1" y="28884"/>
                  </a:lnTo>
                  <a:lnTo>
                    <a:pt x="12912" y="28884"/>
                  </a:lnTo>
                  <a:lnTo>
                    <a:pt x="129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42;p37"/>
            <p:cNvSpPr/>
            <p:nvPr/>
          </p:nvSpPr>
          <p:spPr>
            <a:xfrm>
              <a:off x="2377875" y="2684325"/>
              <a:ext cx="322825" cy="185725"/>
            </a:xfrm>
            <a:custGeom>
              <a:avLst/>
              <a:gdLst/>
              <a:ahLst/>
              <a:cxnLst/>
              <a:rect l="l" t="t" r="r" b="b"/>
              <a:pathLst>
                <a:path w="12913" h="7429" extrusionOk="0">
                  <a:moveTo>
                    <a:pt x="1" y="0"/>
                  </a:moveTo>
                  <a:lnTo>
                    <a:pt x="1" y="7428"/>
                  </a:lnTo>
                  <a:lnTo>
                    <a:pt x="12912" y="7428"/>
                  </a:lnTo>
                  <a:lnTo>
                    <a:pt x="12912" y="0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43;p37"/>
            <p:cNvSpPr/>
            <p:nvPr/>
          </p:nvSpPr>
          <p:spPr>
            <a:xfrm>
              <a:off x="2309225" y="2516925"/>
              <a:ext cx="451200" cy="260425"/>
            </a:xfrm>
            <a:custGeom>
              <a:avLst/>
              <a:gdLst/>
              <a:ahLst/>
              <a:cxnLst/>
              <a:rect l="l" t="t" r="r" b="b"/>
              <a:pathLst>
                <a:path w="18048" h="10417" extrusionOk="0">
                  <a:moveTo>
                    <a:pt x="2113" y="0"/>
                  </a:moveTo>
                  <a:cubicBezTo>
                    <a:pt x="942" y="0"/>
                    <a:pt x="0" y="942"/>
                    <a:pt x="0" y="2113"/>
                  </a:cubicBezTo>
                  <a:lnTo>
                    <a:pt x="0" y="8304"/>
                  </a:lnTo>
                  <a:cubicBezTo>
                    <a:pt x="0" y="9475"/>
                    <a:pt x="942" y="10417"/>
                    <a:pt x="2113" y="10417"/>
                  </a:cubicBezTo>
                  <a:lnTo>
                    <a:pt x="15935" y="10417"/>
                  </a:lnTo>
                  <a:cubicBezTo>
                    <a:pt x="17105" y="10417"/>
                    <a:pt x="18048" y="9475"/>
                    <a:pt x="18048" y="8304"/>
                  </a:cubicBezTo>
                  <a:lnTo>
                    <a:pt x="18048" y="2113"/>
                  </a:lnTo>
                  <a:cubicBezTo>
                    <a:pt x="18048" y="942"/>
                    <a:pt x="17105" y="0"/>
                    <a:pt x="15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44;p37"/>
            <p:cNvSpPr/>
            <p:nvPr/>
          </p:nvSpPr>
          <p:spPr>
            <a:xfrm>
              <a:off x="1966750" y="3105650"/>
              <a:ext cx="1660950" cy="818575"/>
            </a:xfrm>
            <a:custGeom>
              <a:avLst/>
              <a:gdLst/>
              <a:ahLst/>
              <a:cxnLst/>
              <a:rect l="l" t="t" r="r" b="b"/>
              <a:pathLst>
                <a:path w="66438" h="32743" extrusionOk="0">
                  <a:moveTo>
                    <a:pt x="66438" y="1"/>
                  </a:moveTo>
                  <a:lnTo>
                    <a:pt x="0" y="20873"/>
                  </a:lnTo>
                  <a:lnTo>
                    <a:pt x="0" y="32743"/>
                  </a:lnTo>
                  <a:lnTo>
                    <a:pt x="66438" y="11870"/>
                  </a:lnTo>
                  <a:lnTo>
                    <a:pt x="66438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45;p37"/>
            <p:cNvSpPr/>
            <p:nvPr/>
          </p:nvSpPr>
          <p:spPr>
            <a:xfrm>
              <a:off x="3627675" y="1539325"/>
              <a:ext cx="1936325" cy="1197725"/>
            </a:xfrm>
            <a:custGeom>
              <a:avLst/>
              <a:gdLst/>
              <a:ahLst/>
              <a:cxnLst/>
              <a:rect l="l" t="t" r="r" b="b"/>
              <a:pathLst>
                <a:path w="77453" h="47909" extrusionOk="0">
                  <a:moveTo>
                    <a:pt x="37569" y="1"/>
                  </a:moveTo>
                  <a:lnTo>
                    <a:pt x="1" y="36039"/>
                  </a:lnTo>
                  <a:lnTo>
                    <a:pt x="1" y="47909"/>
                  </a:lnTo>
                  <a:lnTo>
                    <a:pt x="37569" y="13854"/>
                  </a:lnTo>
                  <a:lnTo>
                    <a:pt x="77453" y="47909"/>
                  </a:lnTo>
                  <a:lnTo>
                    <a:pt x="77453" y="36039"/>
                  </a:lnTo>
                  <a:lnTo>
                    <a:pt x="3756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46;p37"/>
            <p:cNvSpPr/>
            <p:nvPr/>
          </p:nvSpPr>
          <p:spPr>
            <a:xfrm>
              <a:off x="3402325" y="1388175"/>
              <a:ext cx="2387175" cy="1252375"/>
            </a:xfrm>
            <a:custGeom>
              <a:avLst/>
              <a:gdLst/>
              <a:ahLst/>
              <a:cxnLst/>
              <a:rect l="l" t="t" r="r" b="b"/>
              <a:pathLst>
                <a:path w="95487" h="50095" extrusionOk="0">
                  <a:moveTo>
                    <a:pt x="46589" y="1"/>
                  </a:moveTo>
                  <a:cubicBezTo>
                    <a:pt x="45940" y="1"/>
                    <a:pt x="45290" y="231"/>
                    <a:pt x="44771" y="691"/>
                  </a:cubicBezTo>
                  <a:lnTo>
                    <a:pt x="1235" y="39312"/>
                  </a:lnTo>
                  <a:cubicBezTo>
                    <a:pt x="105" y="40315"/>
                    <a:pt x="0" y="42046"/>
                    <a:pt x="1005" y="43178"/>
                  </a:cubicBezTo>
                  <a:lnTo>
                    <a:pt x="4283" y="46874"/>
                  </a:lnTo>
                  <a:cubicBezTo>
                    <a:pt x="4824" y="47483"/>
                    <a:pt x="5577" y="47794"/>
                    <a:pt x="6333" y="47794"/>
                  </a:cubicBezTo>
                  <a:cubicBezTo>
                    <a:pt x="6978" y="47794"/>
                    <a:pt x="7627" y="47567"/>
                    <a:pt x="8148" y="47105"/>
                  </a:cubicBezTo>
                  <a:lnTo>
                    <a:pt x="44751" y="14635"/>
                  </a:lnTo>
                  <a:cubicBezTo>
                    <a:pt x="45269" y="14176"/>
                    <a:pt x="45918" y="13946"/>
                    <a:pt x="46567" y="13946"/>
                  </a:cubicBezTo>
                  <a:cubicBezTo>
                    <a:pt x="47219" y="13946"/>
                    <a:pt x="47871" y="14178"/>
                    <a:pt x="48390" y="14641"/>
                  </a:cubicBezTo>
                  <a:lnTo>
                    <a:pt x="87323" y="49399"/>
                  </a:lnTo>
                  <a:cubicBezTo>
                    <a:pt x="87845" y="49865"/>
                    <a:pt x="88496" y="50094"/>
                    <a:pt x="89145" y="50094"/>
                  </a:cubicBezTo>
                  <a:cubicBezTo>
                    <a:pt x="89898" y="50094"/>
                    <a:pt x="90648" y="49785"/>
                    <a:pt x="91189" y="49179"/>
                  </a:cubicBezTo>
                  <a:lnTo>
                    <a:pt x="94480" y="45493"/>
                  </a:lnTo>
                  <a:cubicBezTo>
                    <a:pt x="95487" y="44366"/>
                    <a:pt x="95388" y="42635"/>
                    <a:pt x="94260" y="41628"/>
                  </a:cubicBezTo>
                  <a:lnTo>
                    <a:pt x="48412" y="696"/>
                  </a:lnTo>
                  <a:cubicBezTo>
                    <a:pt x="47893" y="233"/>
                    <a:pt x="47241" y="1"/>
                    <a:pt x="465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47;p37"/>
            <p:cNvSpPr/>
            <p:nvPr/>
          </p:nvSpPr>
          <p:spPr>
            <a:xfrm>
              <a:off x="1688050" y="2964800"/>
              <a:ext cx="1941325" cy="863000"/>
            </a:xfrm>
            <a:custGeom>
              <a:avLst/>
              <a:gdLst/>
              <a:ahLst/>
              <a:cxnLst/>
              <a:rect l="l" t="t" r="r" b="b"/>
              <a:pathLst>
                <a:path w="77653" h="34520" extrusionOk="0">
                  <a:moveTo>
                    <a:pt x="77652" y="1"/>
                  </a:moveTo>
                  <a:lnTo>
                    <a:pt x="2681" y="24497"/>
                  </a:lnTo>
                  <a:cubicBezTo>
                    <a:pt x="930" y="25070"/>
                    <a:pt x="1" y="26980"/>
                    <a:pt x="633" y="28711"/>
                  </a:cubicBezTo>
                  <a:lnTo>
                    <a:pt x="1973" y="32378"/>
                  </a:lnTo>
                  <a:cubicBezTo>
                    <a:pt x="2454" y="33696"/>
                    <a:pt x="3700" y="34519"/>
                    <a:pt x="5032" y="34519"/>
                  </a:cubicBezTo>
                  <a:cubicBezTo>
                    <a:pt x="5366" y="34519"/>
                    <a:pt x="5705" y="34468"/>
                    <a:pt x="6038" y="34359"/>
                  </a:cubicBezTo>
                  <a:lnTo>
                    <a:pt x="77652" y="11091"/>
                  </a:lnTo>
                  <a:lnTo>
                    <a:pt x="776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48;p37"/>
            <p:cNvSpPr/>
            <p:nvPr/>
          </p:nvSpPr>
          <p:spPr>
            <a:xfrm>
              <a:off x="4755750" y="3490250"/>
              <a:ext cx="533325" cy="1568975"/>
            </a:xfrm>
            <a:custGeom>
              <a:avLst/>
              <a:gdLst/>
              <a:ahLst/>
              <a:cxnLst/>
              <a:rect l="l" t="t" r="r" b="b"/>
              <a:pathLst>
                <a:path w="21333" h="62759" extrusionOk="0">
                  <a:moveTo>
                    <a:pt x="10667" y="0"/>
                  </a:moveTo>
                  <a:cubicBezTo>
                    <a:pt x="4786" y="0"/>
                    <a:pt x="0" y="4496"/>
                    <a:pt x="0" y="10025"/>
                  </a:cubicBezTo>
                  <a:lnTo>
                    <a:pt x="0" y="62759"/>
                  </a:lnTo>
                  <a:lnTo>
                    <a:pt x="21333" y="62759"/>
                  </a:lnTo>
                  <a:lnTo>
                    <a:pt x="21333" y="10025"/>
                  </a:lnTo>
                  <a:cubicBezTo>
                    <a:pt x="21333" y="4496"/>
                    <a:pt x="16548" y="0"/>
                    <a:pt x="106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49;p37"/>
            <p:cNvSpPr/>
            <p:nvPr/>
          </p:nvSpPr>
          <p:spPr>
            <a:xfrm>
              <a:off x="3822975" y="4527900"/>
              <a:ext cx="602525" cy="224400"/>
            </a:xfrm>
            <a:custGeom>
              <a:avLst/>
              <a:gdLst/>
              <a:ahLst/>
              <a:cxnLst/>
              <a:rect l="l" t="t" r="r" b="b"/>
              <a:pathLst>
                <a:path w="24101" h="8976" extrusionOk="0">
                  <a:moveTo>
                    <a:pt x="4365" y="0"/>
                  </a:moveTo>
                  <a:cubicBezTo>
                    <a:pt x="1954" y="0"/>
                    <a:pt x="1" y="1954"/>
                    <a:pt x="1" y="4365"/>
                  </a:cubicBezTo>
                  <a:cubicBezTo>
                    <a:pt x="1" y="6777"/>
                    <a:pt x="1954" y="8731"/>
                    <a:pt x="4365" y="8731"/>
                  </a:cubicBezTo>
                  <a:cubicBezTo>
                    <a:pt x="4368" y="8731"/>
                    <a:pt x="4370" y="8731"/>
                    <a:pt x="4372" y="8731"/>
                  </a:cubicBezTo>
                  <a:cubicBezTo>
                    <a:pt x="5245" y="8731"/>
                    <a:pt x="6098" y="8467"/>
                    <a:pt x="6818" y="7975"/>
                  </a:cubicBezTo>
                  <a:cubicBezTo>
                    <a:pt x="7394" y="8463"/>
                    <a:pt x="8123" y="8731"/>
                    <a:pt x="8877" y="8731"/>
                  </a:cubicBezTo>
                  <a:cubicBezTo>
                    <a:pt x="10433" y="8731"/>
                    <a:pt x="11728" y="7615"/>
                    <a:pt x="12009" y="6140"/>
                  </a:cubicBezTo>
                  <a:cubicBezTo>
                    <a:pt x="12449" y="6364"/>
                    <a:pt x="12934" y="6479"/>
                    <a:pt x="13423" y="6479"/>
                  </a:cubicBezTo>
                  <a:cubicBezTo>
                    <a:pt x="13607" y="6479"/>
                    <a:pt x="13791" y="6463"/>
                    <a:pt x="13974" y="6430"/>
                  </a:cubicBezTo>
                  <a:cubicBezTo>
                    <a:pt x="14220" y="7624"/>
                    <a:pt x="15126" y="8573"/>
                    <a:pt x="16306" y="8875"/>
                  </a:cubicBezTo>
                  <a:cubicBezTo>
                    <a:pt x="16568" y="8943"/>
                    <a:pt x="16833" y="8975"/>
                    <a:pt x="17096" y="8975"/>
                  </a:cubicBezTo>
                  <a:cubicBezTo>
                    <a:pt x="18019" y="8975"/>
                    <a:pt x="18912" y="8574"/>
                    <a:pt x="19527" y="7852"/>
                  </a:cubicBezTo>
                  <a:cubicBezTo>
                    <a:pt x="19805" y="7919"/>
                    <a:pt x="20091" y="7954"/>
                    <a:pt x="20378" y="7954"/>
                  </a:cubicBezTo>
                  <a:cubicBezTo>
                    <a:pt x="22434" y="7954"/>
                    <a:pt x="24100" y="6288"/>
                    <a:pt x="24100" y="4232"/>
                  </a:cubicBezTo>
                  <a:cubicBezTo>
                    <a:pt x="24100" y="2175"/>
                    <a:pt x="22434" y="508"/>
                    <a:pt x="20378" y="508"/>
                  </a:cubicBezTo>
                  <a:cubicBezTo>
                    <a:pt x="18909" y="508"/>
                    <a:pt x="17643" y="1360"/>
                    <a:pt x="17038" y="2596"/>
                  </a:cubicBezTo>
                  <a:cubicBezTo>
                    <a:pt x="16877" y="2599"/>
                    <a:pt x="16717" y="2615"/>
                    <a:pt x="16559" y="2643"/>
                  </a:cubicBezTo>
                  <a:cubicBezTo>
                    <a:pt x="16252" y="1161"/>
                    <a:pt x="14947" y="97"/>
                    <a:pt x="13433" y="97"/>
                  </a:cubicBezTo>
                  <a:cubicBezTo>
                    <a:pt x="11877" y="97"/>
                    <a:pt x="10582" y="1213"/>
                    <a:pt x="10301" y="2687"/>
                  </a:cubicBezTo>
                  <a:cubicBezTo>
                    <a:pt x="9857" y="2464"/>
                    <a:pt x="9370" y="2349"/>
                    <a:pt x="8879" y="2349"/>
                  </a:cubicBezTo>
                  <a:cubicBezTo>
                    <a:pt x="8674" y="2349"/>
                    <a:pt x="8468" y="2369"/>
                    <a:pt x="8264" y="2410"/>
                  </a:cubicBezTo>
                  <a:cubicBezTo>
                    <a:pt x="7546" y="981"/>
                    <a:pt x="6073" y="0"/>
                    <a:pt x="4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50;p37"/>
            <p:cNvSpPr/>
            <p:nvPr/>
          </p:nvSpPr>
          <p:spPr>
            <a:xfrm>
              <a:off x="2303750" y="4458175"/>
              <a:ext cx="1132825" cy="323175"/>
            </a:xfrm>
            <a:custGeom>
              <a:avLst/>
              <a:gdLst/>
              <a:ahLst/>
              <a:cxnLst/>
              <a:rect l="l" t="t" r="r" b="b"/>
              <a:pathLst>
                <a:path w="45313" h="12927" extrusionOk="0">
                  <a:moveTo>
                    <a:pt x="29852" y="0"/>
                  </a:moveTo>
                  <a:cubicBezTo>
                    <a:pt x="27126" y="0"/>
                    <a:pt x="24879" y="2035"/>
                    <a:pt x="24534" y="4667"/>
                  </a:cubicBezTo>
                  <a:cubicBezTo>
                    <a:pt x="24407" y="4656"/>
                    <a:pt x="24278" y="4649"/>
                    <a:pt x="24148" y="4649"/>
                  </a:cubicBezTo>
                  <a:cubicBezTo>
                    <a:pt x="24146" y="4649"/>
                    <a:pt x="24144" y="4649"/>
                    <a:pt x="24142" y="4649"/>
                  </a:cubicBezTo>
                  <a:cubicBezTo>
                    <a:pt x="23044" y="4649"/>
                    <a:pt x="21992" y="5087"/>
                    <a:pt x="21217" y="5866"/>
                  </a:cubicBezTo>
                  <a:cubicBezTo>
                    <a:pt x="21106" y="3507"/>
                    <a:pt x="19164" y="1627"/>
                    <a:pt x="16777" y="1627"/>
                  </a:cubicBezTo>
                  <a:cubicBezTo>
                    <a:pt x="14539" y="1627"/>
                    <a:pt x="12691" y="3284"/>
                    <a:pt x="12380" y="5436"/>
                  </a:cubicBezTo>
                  <a:cubicBezTo>
                    <a:pt x="11747" y="4913"/>
                    <a:pt x="10969" y="4647"/>
                    <a:pt x="10188" y="4647"/>
                  </a:cubicBezTo>
                  <a:cubicBezTo>
                    <a:pt x="9525" y="4647"/>
                    <a:pt x="8859" y="4839"/>
                    <a:pt x="8278" y="5228"/>
                  </a:cubicBezTo>
                  <a:cubicBezTo>
                    <a:pt x="7566" y="3785"/>
                    <a:pt x="6084" y="2789"/>
                    <a:pt x="4365" y="2789"/>
                  </a:cubicBezTo>
                  <a:cubicBezTo>
                    <a:pt x="1954" y="2789"/>
                    <a:pt x="1" y="4743"/>
                    <a:pt x="1" y="7154"/>
                  </a:cubicBezTo>
                  <a:cubicBezTo>
                    <a:pt x="1" y="9566"/>
                    <a:pt x="1954" y="11520"/>
                    <a:pt x="4365" y="11520"/>
                  </a:cubicBezTo>
                  <a:cubicBezTo>
                    <a:pt x="5542" y="11520"/>
                    <a:pt x="6668" y="11045"/>
                    <a:pt x="7487" y="10203"/>
                  </a:cubicBezTo>
                  <a:cubicBezTo>
                    <a:pt x="8136" y="11034"/>
                    <a:pt x="9134" y="11520"/>
                    <a:pt x="10189" y="11520"/>
                  </a:cubicBezTo>
                  <a:cubicBezTo>
                    <a:pt x="11747" y="11520"/>
                    <a:pt x="13061" y="10482"/>
                    <a:pt x="13481" y="9060"/>
                  </a:cubicBezTo>
                  <a:cubicBezTo>
                    <a:pt x="14296" y="9960"/>
                    <a:pt x="15468" y="10527"/>
                    <a:pt x="16776" y="10527"/>
                  </a:cubicBezTo>
                  <a:cubicBezTo>
                    <a:pt x="18060" y="10527"/>
                    <a:pt x="19212" y="9981"/>
                    <a:pt x="20025" y="9113"/>
                  </a:cubicBezTo>
                  <a:cubicBezTo>
                    <a:pt x="20191" y="11246"/>
                    <a:pt x="21971" y="12926"/>
                    <a:pt x="24146" y="12926"/>
                  </a:cubicBezTo>
                  <a:cubicBezTo>
                    <a:pt x="25864" y="12926"/>
                    <a:pt x="27336" y="11880"/>
                    <a:pt x="27964" y="10391"/>
                  </a:cubicBezTo>
                  <a:cubicBezTo>
                    <a:pt x="28580" y="10626"/>
                    <a:pt x="29223" y="10740"/>
                    <a:pt x="29861" y="10740"/>
                  </a:cubicBezTo>
                  <a:cubicBezTo>
                    <a:pt x="31070" y="10740"/>
                    <a:pt x="32264" y="10329"/>
                    <a:pt x="33232" y="9541"/>
                  </a:cubicBezTo>
                  <a:cubicBezTo>
                    <a:pt x="33663" y="11240"/>
                    <a:pt x="35198" y="12498"/>
                    <a:pt x="37030" y="12498"/>
                  </a:cubicBezTo>
                  <a:cubicBezTo>
                    <a:pt x="38699" y="12498"/>
                    <a:pt x="40120" y="11456"/>
                    <a:pt x="40689" y="9989"/>
                  </a:cubicBezTo>
                  <a:cubicBezTo>
                    <a:pt x="41165" y="10297"/>
                    <a:pt x="41714" y="10456"/>
                    <a:pt x="42268" y="10456"/>
                  </a:cubicBezTo>
                  <a:cubicBezTo>
                    <a:pt x="42607" y="10456"/>
                    <a:pt x="42948" y="10396"/>
                    <a:pt x="43275" y="10275"/>
                  </a:cubicBezTo>
                  <a:cubicBezTo>
                    <a:pt x="44134" y="9958"/>
                    <a:pt x="44793" y="9253"/>
                    <a:pt x="45052" y="8375"/>
                  </a:cubicBezTo>
                  <a:cubicBezTo>
                    <a:pt x="45312" y="7497"/>
                    <a:pt x="45142" y="6547"/>
                    <a:pt x="44593" y="5814"/>
                  </a:cubicBezTo>
                  <a:cubicBezTo>
                    <a:pt x="44046" y="5081"/>
                    <a:pt x="43187" y="4649"/>
                    <a:pt x="42272" y="4649"/>
                  </a:cubicBezTo>
                  <a:cubicBezTo>
                    <a:pt x="42271" y="4649"/>
                    <a:pt x="42269" y="4649"/>
                    <a:pt x="42268" y="4649"/>
                  </a:cubicBezTo>
                  <a:lnTo>
                    <a:pt x="42268" y="4647"/>
                  </a:lnTo>
                  <a:cubicBezTo>
                    <a:pt x="41320" y="4647"/>
                    <a:pt x="40431" y="5110"/>
                    <a:pt x="39889" y="5889"/>
                  </a:cubicBezTo>
                  <a:cubicBezTo>
                    <a:pt x="39129" y="5077"/>
                    <a:pt x="38087" y="4648"/>
                    <a:pt x="37029" y="4648"/>
                  </a:cubicBezTo>
                  <a:cubicBezTo>
                    <a:pt x="36410" y="4648"/>
                    <a:pt x="35785" y="4795"/>
                    <a:pt x="35208" y="5099"/>
                  </a:cubicBezTo>
                  <a:cubicBezTo>
                    <a:pt x="35065" y="2259"/>
                    <a:pt x="32727" y="0"/>
                    <a:pt x="29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51;p37"/>
            <p:cNvSpPr/>
            <p:nvPr/>
          </p:nvSpPr>
          <p:spPr>
            <a:xfrm>
              <a:off x="2255200" y="4649875"/>
              <a:ext cx="1219875" cy="139425"/>
            </a:xfrm>
            <a:custGeom>
              <a:avLst/>
              <a:gdLst/>
              <a:ahLst/>
              <a:cxnLst/>
              <a:rect l="l" t="t" r="r" b="b"/>
              <a:pathLst>
                <a:path w="48795" h="5577" extrusionOk="0">
                  <a:moveTo>
                    <a:pt x="0" y="1"/>
                  </a:moveTo>
                  <a:lnTo>
                    <a:pt x="0" y="5577"/>
                  </a:lnTo>
                  <a:lnTo>
                    <a:pt x="48794" y="5577"/>
                  </a:lnTo>
                  <a:lnTo>
                    <a:pt x="487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52;p37"/>
            <p:cNvSpPr/>
            <p:nvPr/>
          </p:nvSpPr>
          <p:spPr>
            <a:xfrm>
              <a:off x="2255200" y="4746150"/>
              <a:ext cx="1219875" cy="43150"/>
            </a:xfrm>
            <a:custGeom>
              <a:avLst/>
              <a:gdLst/>
              <a:ahLst/>
              <a:cxnLst/>
              <a:rect l="l" t="t" r="r" b="b"/>
              <a:pathLst>
                <a:path w="48795" h="1726" extrusionOk="0">
                  <a:moveTo>
                    <a:pt x="0" y="1"/>
                  </a:moveTo>
                  <a:lnTo>
                    <a:pt x="0" y="1726"/>
                  </a:lnTo>
                  <a:lnTo>
                    <a:pt x="48794" y="1726"/>
                  </a:lnTo>
                  <a:lnTo>
                    <a:pt x="48794" y="1"/>
                  </a:ln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53;p37"/>
            <p:cNvSpPr/>
            <p:nvPr/>
          </p:nvSpPr>
          <p:spPr>
            <a:xfrm>
              <a:off x="3766100" y="4649875"/>
              <a:ext cx="698400" cy="139425"/>
            </a:xfrm>
            <a:custGeom>
              <a:avLst/>
              <a:gdLst/>
              <a:ahLst/>
              <a:cxnLst/>
              <a:rect l="l" t="t" r="r" b="b"/>
              <a:pathLst>
                <a:path w="27936" h="5577" extrusionOk="0">
                  <a:moveTo>
                    <a:pt x="1" y="1"/>
                  </a:moveTo>
                  <a:lnTo>
                    <a:pt x="1" y="5577"/>
                  </a:lnTo>
                  <a:lnTo>
                    <a:pt x="27935" y="5577"/>
                  </a:lnTo>
                  <a:lnTo>
                    <a:pt x="279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54;p37"/>
            <p:cNvSpPr/>
            <p:nvPr/>
          </p:nvSpPr>
          <p:spPr>
            <a:xfrm>
              <a:off x="3766100" y="4746150"/>
              <a:ext cx="698400" cy="43150"/>
            </a:xfrm>
            <a:custGeom>
              <a:avLst/>
              <a:gdLst/>
              <a:ahLst/>
              <a:cxnLst/>
              <a:rect l="l" t="t" r="r" b="b"/>
              <a:pathLst>
                <a:path w="27936" h="1726" extrusionOk="0">
                  <a:moveTo>
                    <a:pt x="1" y="1"/>
                  </a:moveTo>
                  <a:lnTo>
                    <a:pt x="1" y="1726"/>
                  </a:lnTo>
                  <a:lnTo>
                    <a:pt x="27935" y="1726"/>
                  </a:lnTo>
                  <a:lnTo>
                    <a:pt x="27935" y="1"/>
                  </a:ln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55;p37"/>
            <p:cNvSpPr/>
            <p:nvPr/>
          </p:nvSpPr>
          <p:spPr>
            <a:xfrm>
              <a:off x="4620725" y="4975425"/>
              <a:ext cx="786400" cy="136825"/>
            </a:xfrm>
            <a:custGeom>
              <a:avLst/>
              <a:gdLst/>
              <a:ahLst/>
              <a:cxnLst/>
              <a:rect l="l" t="t" r="r" b="b"/>
              <a:pathLst>
                <a:path w="31456" h="5473" extrusionOk="0">
                  <a:moveTo>
                    <a:pt x="0" y="0"/>
                  </a:moveTo>
                  <a:lnTo>
                    <a:pt x="0" y="5472"/>
                  </a:lnTo>
                  <a:lnTo>
                    <a:pt x="31456" y="5472"/>
                  </a:lnTo>
                  <a:lnTo>
                    <a:pt x="314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56;p37"/>
            <p:cNvSpPr/>
            <p:nvPr/>
          </p:nvSpPr>
          <p:spPr>
            <a:xfrm>
              <a:off x="4620725" y="5048400"/>
              <a:ext cx="786400" cy="64850"/>
            </a:xfrm>
            <a:custGeom>
              <a:avLst/>
              <a:gdLst/>
              <a:ahLst/>
              <a:cxnLst/>
              <a:rect l="l" t="t" r="r" b="b"/>
              <a:pathLst>
                <a:path w="31456" h="2594" extrusionOk="0">
                  <a:moveTo>
                    <a:pt x="0" y="0"/>
                  </a:moveTo>
                  <a:lnTo>
                    <a:pt x="0" y="2594"/>
                  </a:lnTo>
                  <a:lnTo>
                    <a:pt x="31456" y="2594"/>
                  </a:lnTo>
                  <a:lnTo>
                    <a:pt x="31456" y="0"/>
                  </a:ln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57;p37"/>
            <p:cNvSpPr/>
            <p:nvPr/>
          </p:nvSpPr>
          <p:spPr>
            <a:xfrm>
              <a:off x="6063275" y="3482750"/>
              <a:ext cx="199700" cy="1638000"/>
            </a:xfrm>
            <a:custGeom>
              <a:avLst/>
              <a:gdLst/>
              <a:ahLst/>
              <a:cxnLst/>
              <a:rect l="l" t="t" r="r" b="b"/>
              <a:pathLst>
                <a:path w="7988" h="65520" extrusionOk="0">
                  <a:moveTo>
                    <a:pt x="3995" y="1"/>
                  </a:moveTo>
                  <a:cubicBezTo>
                    <a:pt x="1789" y="1"/>
                    <a:pt x="1" y="1789"/>
                    <a:pt x="1" y="3995"/>
                  </a:cubicBezTo>
                  <a:lnTo>
                    <a:pt x="1" y="65519"/>
                  </a:lnTo>
                  <a:lnTo>
                    <a:pt x="7988" y="65519"/>
                  </a:lnTo>
                  <a:lnTo>
                    <a:pt x="7988" y="3995"/>
                  </a:lnTo>
                  <a:cubicBezTo>
                    <a:pt x="7988" y="1789"/>
                    <a:pt x="6200" y="1"/>
                    <a:pt x="3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58;p37"/>
            <p:cNvSpPr/>
            <p:nvPr/>
          </p:nvSpPr>
          <p:spPr>
            <a:xfrm>
              <a:off x="5422725" y="3595025"/>
              <a:ext cx="1480800" cy="986150"/>
            </a:xfrm>
            <a:custGeom>
              <a:avLst/>
              <a:gdLst/>
              <a:ahLst/>
              <a:cxnLst/>
              <a:rect l="l" t="t" r="r" b="b"/>
              <a:pathLst>
                <a:path w="59232" h="39446" extrusionOk="0">
                  <a:moveTo>
                    <a:pt x="2581" y="0"/>
                  </a:moveTo>
                  <a:cubicBezTo>
                    <a:pt x="1153" y="0"/>
                    <a:pt x="1" y="1152"/>
                    <a:pt x="1" y="2582"/>
                  </a:cubicBezTo>
                  <a:lnTo>
                    <a:pt x="1" y="36864"/>
                  </a:lnTo>
                  <a:cubicBezTo>
                    <a:pt x="1" y="38293"/>
                    <a:pt x="1153" y="39445"/>
                    <a:pt x="2581" y="39445"/>
                  </a:cubicBezTo>
                  <a:lnTo>
                    <a:pt x="56651" y="39445"/>
                  </a:lnTo>
                  <a:cubicBezTo>
                    <a:pt x="58081" y="39445"/>
                    <a:pt x="59232" y="38293"/>
                    <a:pt x="59232" y="36864"/>
                  </a:cubicBezTo>
                  <a:lnTo>
                    <a:pt x="59232" y="2582"/>
                  </a:lnTo>
                  <a:cubicBezTo>
                    <a:pt x="59232" y="1152"/>
                    <a:pt x="58081" y="0"/>
                    <a:pt x="56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59;p37"/>
            <p:cNvSpPr/>
            <p:nvPr/>
          </p:nvSpPr>
          <p:spPr>
            <a:xfrm>
              <a:off x="5862750" y="3790450"/>
              <a:ext cx="163100" cy="207950"/>
            </a:xfrm>
            <a:custGeom>
              <a:avLst/>
              <a:gdLst/>
              <a:ahLst/>
              <a:cxnLst/>
              <a:rect l="l" t="t" r="r" b="b"/>
              <a:pathLst>
                <a:path w="6524" h="8318" extrusionOk="0">
                  <a:moveTo>
                    <a:pt x="0" y="1"/>
                  </a:moveTo>
                  <a:lnTo>
                    <a:pt x="0" y="8317"/>
                  </a:lnTo>
                  <a:lnTo>
                    <a:pt x="2352" y="8317"/>
                  </a:lnTo>
                  <a:lnTo>
                    <a:pt x="2352" y="5467"/>
                  </a:lnTo>
                  <a:lnTo>
                    <a:pt x="6025" y="5467"/>
                  </a:lnTo>
                  <a:lnTo>
                    <a:pt x="6025" y="3647"/>
                  </a:lnTo>
                  <a:lnTo>
                    <a:pt x="2352" y="3647"/>
                  </a:lnTo>
                  <a:lnTo>
                    <a:pt x="2352" y="1818"/>
                  </a:lnTo>
                  <a:lnTo>
                    <a:pt x="6524" y="181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60;p37"/>
            <p:cNvSpPr/>
            <p:nvPr/>
          </p:nvSpPr>
          <p:spPr>
            <a:xfrm>
              <a:off x="6040950" y="3786300"/>
              <a:ext cx="231150" cy="216250"/>
            </a:xfrm>
            <a:custGeom>
              <a:avLst/>
              <a:gdLst/>
              <a:ahLst/>
              <a:cxnLst/>
              <a:rect l="l" t="t" r="r" b="b"/>
              <a:pathLst>
                <a:path w="9246" h="8650" extrusionOk="0">
                  <a:moveTo>
                    <a:pt x="4623" y="1948"/>
                  </a:moveTo>
                  <a:cubicBezTo>
                    <a:pt x="5043" y="1948"/>
                    <a:pt x="5423" y="2048"/>
                    <a:pt x="5765" y="2245"/>
                  </a:cubicBezTo>
                  <a:cubicBezTo>
                    <a:pt x="6105" y="2443"/>
                    <a:pt x="6374" y="2722"/>
                    <a:pt x="6572" y="3083"/>
                  </a:cubicBezTo>
                  <a:cubicBezTo>
                    <a:pt x="6771" y="3443"/>
                    <a:pt x="6869" y="3857"/>
                    <a:pt x="6869" y="4324"/>
                  </a:cubicBezTo>
                  <a:cubicBezTo>
                    <a:pt x="6869" y="4792"/>
                    <a:pt x="6771" y="5206"/>
                    <a:pt x="6572" y="5567"/>
                  </a:cubicBezTo>
                  <a:cubicBezTo>
                    <a:pt x="6374" y="5928"/>
                    <a:pt x="6105" y="6207"/>
                    <a:pt x="5765" y="6404"/>
                  </a:cubicBezTo>
                  <a:cubicBezTo>
                    <a:pt x="5423" y="6602"/>
                    <a:pt x="5044" y="6702"/>
                    <a:pt x="4623" y="6702"/>
                  </a:cubicBezTo>
                  <a:cubicBezTo>
                    <a:pt x="4203" y="6702"/>
                    <a:pt x="3823" y="6602"/>
                    <a:pt x="3483" y="6404"/>
                  </a:cubicBezTo>
                  <a:cubicBezTo>
                    <a:pt x="3143" y="6207"/>
                    <a:pt x="2874" y="5928"/>
                    <a:pt x="2675" y="5567"/>
                  </a:cubicBezTo>
                  <a:cubicBezTo>
                    <a:pt x="2477" y="5207"/>
                    <a:pt x="2379" y="4792"/>
                    <a:pt x="2379" y="4324"/>
                  </a:cubicBezTo>
                  <a:cubicBezTo>
                    <a:pt x="2377" y="3857"/>
                    <a:pt x="2477" y="3443"/>
                    <a:pt x="2675" y="3083"/>
                  </a:cubicBezTo>
                  <a:cubicBezTo>
                    <a:pt x="2874" y="2722"/>
                    <a:pt x="3143" y="2443"/>
                    <a:pt x="3483" y="2245"/>
                  </a:cubicBezTo>
                  <a:cubicBezTo>
                    <a:pt x="3824" y="2048"/>
                    <a:pt x="4203" y="1948"/>
                    <a:pt x="4623" y="1948"/>
                  </a:cubicBezTo>
                  <a:close/>
                  <a:moveTo>
                    <a:pt x="4623" y="0"/>
                  </a:moveTo>
                  <a:cubicBezTo>
                    <a:pt x="3745" y="0"/>
                    <a:pt x="2955" y="185"/>
                    <a:pt x="2253" y="559"/>
                  </a:cubicBezTo>
                  <a:cubicBezTo>
                    <a:pt x="1552" y="931"/>
                    <a:pt x="1001" y="1446"/>
                    <a:pt x="601" y="2103"/>
                  </a:cubicBezTo>
                  <a:cubicBezTo>
                    <a:pt x="201" y="2760"/>
                    <a:pt x="1" y="3501"/>
                    <a:pt x="1" y="4326"/>
                  </a:cubicBezTo>
                  <a:cubicBezTo>
                    <a:pt x="1" y="5149"/>
                    <a:pt x="201" y="5890"/>
                    <a:pt x="601" y="6547"/>
                  </a:cubicBezTo>
                  <a:cubicBezTo>
                    <a:pt x="1001" y="7204"/>
                    <a:pt x="1552" y="7719"/>
                    <a:pt x="2253" y="8091"/>
                  </a:cubicBezTo>
                  <a:cubicBezTo>
                    <a:pt x="2955" y="8465"/>
                    <a:pt x="3745" y="8650"/>
                    <a:pt x="4623" y="8650"/>
                  </a:cubicBezTo>
                  <a:cubicBezTo>
                    <a:pt x="5503" y="8650"/>
                    <a:pt x="6293" y="8465"/>
                    <a:pt x="6994" y="8091"/>
                  </a:cubicBezTo>
                  <a:cubicBezTo>
                    <a:pt x="7694" y="7719"/>
                    <a:pt x="8245" y="7204"/>
                    <a:pt x="8645" y="6547"/>
                  </a:cubicBezTo>
                  <a:cubicBezTo>
                    <a:pt x="9046" y="5890"/>
                    <a:pt x="9245" y="5149"/>
                    <a:pt x="9245" y="4326"/>
                  </a:cubicBezTo>
                  <a:cubicBezTo>
                    <a:pt x="9245" y="3501"/>
                    <a:pt x="9046" y="2760"/>
                    <a:pt x="8645" y="2103"/>
                  </a:cubicBezTo>
                  <a:cubicBezTo>
                    <a:pt x="8245" y="1446"/>
                    <a:pt x="7694" y="931"/>
                    <a:pt x="6994" y="559"/>
                  </a:cubicBezTo>
                  <a:cubicBezTo>
                    <a:pt x="6293" y="185"/>
                    <a:pt x="5503" y="0"/>
                    <a:pt x="46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61;p37"/>
            <p:cNvSpPr/>
            <p:nvPr/>
          </p:nvSpPr>
          <p:spPr>
            <a:xfrm>
              <a:off x="6303000" y="3790450"/>
              <a:ext cx="191675" cy="207950"/>
            </a:xfrm>
            <a:custGeom>
              <a:avLst/>
              <a:gdLst/>
              <a:ahLst/>
              <a:cxnLst/>
              <a:rect l="l" t="t" r="r" b="b"/>
              <a:pathLst>
                <a:path w="7667" h="8318" extrusionOk="0">
                  <a:moveTo>
                    <a:pt x="3661" y="1854"/>
                  </a:moveTo>
                  <a:cubicBezTo>
                    <a:pt x="4142" y="1854"/>
                    <a:pt x="4507" y="1960"/>
                    <a:pt x="4753" y="2174"/>
                  </a:cubicBezTo>
                  <a:cubicBezTo>
                    <a:pt x="4999" y="2388"/>
                    <a:pt x="5122" y="2689"/>
                    <a:pt x="5122" y="3077"/>
                  </a:cubicBezTo>
                  <a:cubicBezTo>
                    <a:pt x="5122" y="3467"/>
                    <a:pt x="4999" y="3765"/>
                    <a:pt x="4755" y="3975"/>
                  </a:cubicBezTo>
                  <a:cubicBezTo>
                    <a:pt x="4509" y="4184"/>
                    <a:pt x="4144" y="4290"/>
                    <a:pt x="3661" y="4290"/>
                  </a:cubicBezTo>
                  <a:lnTo>
                    <a:pt x="2352" y="4290"/>
                  </a:lnTo>
                  <a:lnTo>
                    <a:pt x="2352" y="1854"/>
                  </a:lnTo>
                  <a:close/>
                  <a:moveTo>
                    <a:pt x="1" y="1"/>
                  </a:moveTo>
                  <a:lnTo>
                    <a:pt x="1" y="8317"/>
                  </a:lnTo>
                  <a:lnTo>
                    <a:pt x="2352" y="8317"/>
                  </a:lnTo>
                  <a:lnTo>
                    <a:pt x="2352" y="6108"/>
                  </a:lnTo>
                  <a:lnTo>
                    <a:pt x="3636" y="6108"/>
                  </a:lnTo>
                  <a:lnTo>
                    <a:pt x="5147" y="8317"/>
                  </a:lnTo>
                  <a:lnTo>
                    <a:pt x="7666" y="8317"/>
                  </a:lnTo>
                  <a:lnTo>
                    <a:pt x="5872" y="5704"/>
                  </a:lnTo>
                  <a:cubicBezTo>
                    <a:pt x="6394" y="5449"/>
                    <a:pt x="6797" y="5099"/>
                    <a:pt x="7077" y="4652"/>
                  </a:cubicBezTo>
                  <a:cubicBezTo>
                    <a:pt x="7359" y="4205"/>
                    <a:pt x="7500" y="3679"/>
                    <a:pt x="7500" y="3077"/>
                  </a:cubicBezTo>
                  <a:cubicBezTo>
                    <a:pt x="7500" y="2452"/>
                    <a:pt x="7349" y="1908"/>
                    <a:pt x="7047" y="1443"/>
                  </a:cubicBezTo>
                  <a:cubicBezTo>
                    <a:pt x="6746" y="980"/>
                    <a:pt x="6318" y="624"/>
                    <a:pt x="5763" y="374"/>
                  </a:cubicBezTo>
                  <a:cubicBezTo>
                    <a:pt x="5209" y="125"/>
                    <a:pt x="4555" y="1"/>
                    <a:pt x="3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62;p37"/>
            <p:cNvSpPr/>
            <p:nvPr/>
          </p:nvSpPr>
          <p:spPr>
            <a:xfrm>
              <a:off x="5567525" y="4091575"/>
              <a:ext cx="287425" cy="311950"/>
            </a:xfrm>
            <a:custGeom>
              <a:avLst/>
              <a:gdLst/>
              <a:ahLst/>
              <a:cxnLst/>
              <a:rect l="l" t="t" r="r" b="b"/>
              <a:pathLst>
                <a:path w="11497" h="12478" extrusionOk="0">
                  <a:moveTo>
                    <a:pt x="5489" y="2780"/>
                  </a:moveTo>
                  <a:cubicBezTo>
                    <a:pt x="6215" y="2780"/>
                    <a:pt x="6762" y="2941"/>
                    <a:pt x="7129" y="3262"/>
                  </a:cubicBezTo>
                  <a:cubicBezTo>
                    <a:pt x="7498" y="3583"/>
                    <a:pt x="7682" y="4035"/>
                    <a:pt x="7682" y="4617"/>
                  </a:cubicBezTo>
                  <a:cubicBezTo>
                    <a:pt x="7682" y="5199"/>
                    <a:pt x="7498" y="5647"/>
                    <a:pt x="7129" y="5963"/>
                  </a:cubicBezTo>
                  <a:cubicBezTo>
                    <a:pt x="6762" y="6277"/>
                    <a:pt x="6215" y="6434"/>
                    <a:pt x="5489" y="6434"/>
                  </a:cubicBezTo>
                  <a:lnTo>
                    <a:pt x="3529" y="6434"/>
                  </a:lnTo>
                  <a:lnTo>
                    <a:pt x="3529" y="2780"/>
                  </a:lnTo>
                  <a:close/>
                  <a:moveTo>
                    <a:pt x="0" y="0"/>
                  </a:moveTo>
                  <a:lnTo>
                    <a:pt x="0" y="12478"/>
                  </a:lnTo>
                  <a:lnTo>
                    <a:pt x="3529" y="12478"/>
                  </a:lnTo>
                  <a:lnTo>
                    <a:pt x="3529" y="9162"/>
                  </a:lnTo>
                  <a:lnTo>
                    <a:pt x="5455" y="9162"/>
                  </a:lnTo>
                  <a:lnTo>
                    <a:pt x="7718" y="12476"/>
                  </a:lnTo>
                  <a:lnTo>
                    <a:pt x="11497" y="12476"/>
                  </a:lnTo>
                  <a:lnTo>
                    <a:pt x="8805" y="8554"/>
                  </a:lnTo>
                  <a:cubicBezTo>
                    <a:pt x="9589" y="8174"/>
                    <a:pt x="10191" y="7649"/>
                    <a:pt x="10614" y="6977"/>
                  </a:cubicBezTo>
                  <a:cubicBezTo>
                    <a:pt x="11036" y="6306"/>
                    <a:pt x="11248" y="5518"/>
                    <a:pt x="11248" y="4615"/>
                  </a:cubicBezTo>
                  <a:cubicBezTo>
                    <a:pt x="11248" y="3678"/>
                    <a:pt x="11021" y="2860"/>
                    <a:pt x="10570" y="2165"/>
                  </a:cubicBezTo>
                  <a:cubicBezTo>
                    <a:pt x="10119" y="1469"/>
                    <a:pt x="9476" y="935"/>
                    <a:pt x="8644" y="560"/>
                  </a:cubicBezTo>
                  <a:cubicBezTo>
                    <a:pt x="7812" y="187"/>
                    <a:pt x="6832" y="0"/>
                    <a:pt x="5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63;p37"/>
            <p:cNvSpPr/>
            <p:nvPr/>
          </p:nvSpPr>
          <p:spPr>
            <a:xfrm>
              <a:off x="5897250" y="4091575"/>
              <a:ext cx="250475" cy="311950"/>
            </a:xfrm>
            <a:custGeom>
              <a:avLst/>
              <a:gdLst/>
              <a:ahLst/>
              <a:cxnLst/>
              <a:rect l="l" t="t" r="r" b="b"/>
              <a:pathLst>
                <a:path w="10019" h="12478" extrusionOk="0">
                  <a:moveTo>
                    <a:pt x="1" y="0"/>
                  </a:moveTo>
                  <a:lnTo>
                    <a:pt x="1" y="12478"/>
                  </a:lnTo>
                  <a:lnTo>
                    <a:pt x="10018" y="12478"/>
                  </a:lnTo>
                  <a:lnTo>
                    <a:pt x="10018" y="9750"/>
                  </a:lnTo>
                  <a:lnTo>
                    <a:pt x="3496" y="9750"/>
                  </a:lnTo>
                  <a:lnTo>
                    <a:pt x="3496" y="7469"/>
                  </a:lnTo>
                  <a:lnTo>
                    <a:pt x="9038" y="7469"/>
                  </a:lnTo>
                  <a:lnTo>
                    <a:pt x="9038" y="4831"/>
                  </a:lnTo>
                  <a:lnTo>
                    <a:pt x="3496" y="4831"/>
                  </a:lnTo>
                  <a:lnTo>
                    <a:pt x="3496" y="2727"/>
                  </a:lnTo>
                  <a:lnTo>
                    <a:pt x="9788" y="2727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64;p37"/>
            <p:cNvSpPr/>
            <p:nvPr/>
          </p:nvSpPr>
          <p:spPr>
            <a:xfrm>
              <a:off x="6196700" y="4091575"/>
              <a:ext cx="296800" cy="311950"/>
            </a:xfrm>
            <a:custGeom>
              <a:avLst/>
              <a:gdLst/>
              <a:ahLst/>
              <a:cxnLst/>
              <a:rect l="l" t="t" r="r" b="b"/>
              <a:pathLst>
                <a:path w="11872" h="12478" extrusionOk="0">
                  <a:moveTo>
                    <a:pt x="1" y="0"/>
                  </a:moveTo>
                  <a:lnTo>
                    <a:pt x="1" y="12478"/>
                  </a:lnTo>
                  <a:lnTo>
                    <a:pt x="3458" y="12478"/>
                  </a:lnTo>
                  <a:lnTo>
                    <a:pt x="3458" y="5828"/>
                  </a:lnTo>
                  <a:lnTo>
                    <a:pt x="8966" y="12478"/>
                  </a:lnTo>
                  <a:lnTo>
                    <a:pt x="11872" y="12478"/>
                  </a:lnTo>
                  <a:lnTo>
                    <a:pt x="11872" y="0"/>
                  </a:lnTo>
                  <a:lnTo>
                    <a:pt x="8413" y="0"/>
                  </a:lnTo>
                  <a:lnTo>
                    <a:pt x="8413" y="6649"/>
                  </a:lnTo>
                  <a:lnTo>
                    <a:pt x="29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65;p37"/>
            <p:cNvSpPr/>
            <p:nvPr/>
          </p:nvSpPr>
          <p:spPr>
            <a:xfrm>
              <a:off x="6526450" y="4091575"/>
              <a:ext cx="279425" cy="311925"/>
            </a:xfrm>
            <a:custGeom>
              <a:avLst/>
              <a:gdLst/>
              <a:ahLst/>
              <a:cxnLst/>
              <a:rect l="l" t="t" r="r" b="b"/>
              <a:pathLst>
                <a:path w="11177" h="12477" extrusionOk="0">
                  <a:moveTo>
                    <a:pt x="0" y="0"/>
                  </a:moveTo>
                  <a:lnTo>
                    <a:pt x="0" y="2799"/>
                  </a:lnTo>
                  <a:lnTo>
                    <a:pt x="3832" y="2799"/>
                  </a:lnTo>
                  <a:lnTo>
                    <a:pt x="3832" y="12476"/>
                  </a:lnTo>
                  <a:lnTo>
                    <a:pt x="7362" y="12476"/>
                  </a:lnTo>
                  <a:lnTo>
                    <a:pt x="7362" y="2799"/>
                  </a:lnTo>
                  <a:lnTo>
                    <a:pt x="11177" y="2799"/>
                  </a:lnTo>
                  <a:lnTo>
                    <a:pt x="11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66;p37"/>
            <p:cNvSpPr/>
            <p:nvPr/>
          </p:nvSpPr>
          <p:spPr>
            <a:xfrm>
              <a:off x="691175" y="5112225"/>
              <a:ext cx="6113000" cy="354050"/>
            </a:xfrm>
            <a:custGeom>
              <a:avLst/>
              <a:gdLst/>
              <a:ahLst/>
              <a:cxnLst/>
              <a:rect l="l" t="t" r="r" b="b"/>
              <a:pathLst>
                <a:path w="244520" h="14162" extrusionOk="0">
                  <a:moveTo>
                    <a:pt x="7082" y="0"/>
                  </a:moveTo>
                  <a:cubicBezTo>
                    <a:pt x="3172" y="0"/>
                    <a:pt x="1" y="3171"/>
                    <a:pt x="1" y="7081"/>
                  </a:cubicBezTo>
                  <a:cubicBezTo>
                    <a:pt x="1" y="10991"/>
                    <a:pt x="3172" y="14162"/>
                    <a:pt x="7082" y="14162"/>
                  </a:cubicBezTo>
                  <a:lnTo>
                    <a:pt x="237439" y="14162"/>
                  </a:lnTo>
                  <a:cubicBezTo>
                    <a:pt x="241349" y="14162"/>
                    <a:pt x="244520" y="10991"/>
                    <a:pt x="244520" y="7081"/>
                  </a:cubicBezTo>
                  <a:cubicBezTo>
                    <a:pt x="244520" y="3171"/>
                    <a:pt x="241349" y="0"/>
                    <a:pt x="23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67;p37"/>
            <p:cNvSpPr/>
            <p:nvPr/>
          </p:nvSpPr>
          <p:spPr>
            <a:xfrm>
              <a:off x="691175" y="5298800"/>
              <a:ext cx="6113000" cy="177050"/>
            </a:xfrm>
            <a:custGeom>
              <a:avLst/>
              <a:gdLst/>
              <a:ahLst/>
              <a:cxnLst/>
              <a:rect l="l" t="t" r="r" b="b"/>
              <a:pathLst>
                <a:path w="244520" h="7082" extrusionOk="0">
                  <a:moveTo>
                    <a:pt x="1" y="0"/>
                  </a:moveTo>
                  <a:cubicBezTo>
                    <a:pt x="1" y="3910"/>
                    <a:pt x="3172" y="7081"/>
                    <a:pt x="7082" y="7081"/>
                  </a:cubicBezTo>
                  <a:lnTo>
                    <a:pt x="237439" y="7081"/>
                  </a:lnTo>
                  <a:cubicBezTo>
                    <a:pt x="241349" y="7081"/>
                    <a:pt x="244520" y="3910"/>
                    <a:pt x="244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28786" y="548640"/>
            <a:ext cx="7842574" cy="497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400" b="1" dirty="0">
                <a:solidFill>
                  <a:schemeClr val="bg1"/>
                </a:solidFill>
              </a:rPr>
              <a:t>Exploratory Data Analysis (EDA) for Real Estate Pricing</a:t>
            </a:r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510451" y="1034100"/>
            <a:ext cx="5831310" cy="384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Problem</a:t>
            </a:r>
            <a:r>
              <a:rPr lang="en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N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Statement -</a:t>
            </a:r>
            <a:endParaRPr lang="en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58750" lvl="3">
              <a:lnSpc>
                <a:spcPct val="115000"/>
              </a:lnSpc>
              <a:buClr>
                <a:srgbClr val="434343"/>
              </a:buClr>
              <a:buSzPts val="1100"/>
            </a:pPr>
            <a:r>
              <a:rPr lang="en-US" sz="11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Context: 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Determining a competitive house price is complex due to many influencing factors . We aim to analyze these factors to help price properties  optimally.</a:t>
            </a:r>
          </a:p>
          <a:p>
            <a:pPr marL="158750" lvl="3">
              <a:lnSpc>
                <a:spcPct val="115000"/>
              </a:lnSpc>
              <a:buClr>
                <a:srgbClr val="434343"/>
              </a:buClr>
              <a:buSzPts val="1100"/>
            </a:pPr>
            <a:endParaRPr lang="en-US" sz="5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58750" lvl="2">
              <a:lnSpc>
                <a:spcPct val="115000"/>
              </a:lnSpc>
              <a:buClr>
                <a:srgbClr val="434343"/>
              </a:buClr>
              <a:buSzPts val="1100"/>
            </a:pPr>
            <a:r>
              <a:rPr lang="en-US" sz="11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Objective: 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Use EDA to uncover key variables, patterns, and trends that influence residential property values . Insights will support strategic pricing decisions and reveal opportunities for value optimization.</a:t>
            </a:r>
          </a:p>
          <a:p>
            <a:pPr marL="158750" lvl="2">
              <a:lnSpc>
                <a:spcPct val="115000"/>
              </a:lnSpc>
              <a:buClr>
                <a:srgbClr val="434343"/>
              </a:buClr>
              <a:buSzPts val="1100"/>
            </a:pP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lvl="0">
              <a:lnSpc>
                <a:spcPct val="115000"/>
              </a:lnSpc>
            </a:pPr>
            <a:r>
              <a:rPr lang="en-IN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Dataset</a:t>
            </a:r>
            <a:r>
              <a:rPr lang="en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N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Overview -</a:t>
            </a:r>
            <a:br>
              <a:rPr lang="en-IN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en-IN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    </a:t>
            </a:r>
            <a:r>
              <a:rPr lang="en-US" sz="11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Data source: 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“Housing Data.csv” with 1,460 records of residential sales. It contains ~80 features per</a:t>
            </a:r>
            <a:b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       property (e.g. location, size, amenities, etc.).</a:t>
            </a:r>
            <a:br>
              <a:rPr lang="en-US" sz="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b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      </a:t>
            </a:r>
            <a:r>
              <a:rPr lang="en-US" sz="11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Key features: 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Includes sale price, living area (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sqft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), lot size, year built, number of</a:t>
            </a:r>
            <a:b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       bedrooms/bathrooms, neighborhood, and various amenities  (garage, fireplace, pool, etc.). These</a:t>
            </a:r>
            <a:b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       cover diverse parameters affecting home values.</a:t>
            </a:r>
          </a:p>
          <a:p>
            <a:pPr lvl="0">
              <a:lnSpc>
                <a:spcPct val="115000"/>
              </a:lnSpc>
            </a:pPr>
            <a:endParaRPr lang="en-US" sz="5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lvl="0">
              <a:lnSpc>
                <a:spcPct val="115000"/>
              </a:lnSpc>
            </a:pPr>
            <a:r>
              <a:rPr lang="en-IN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Libraries Used – </a:t>
            </a:r>
          </a:p>
          <a:p>
            <a:pPr marL="534988" lvl="3">
              <a:lnSpc>
                <a:spcPct val="115000"/>
              </a:lnSpc>
            </a:pPr>
            <a:r>
              <a:rPr lang="en-US" sz="11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NumPy: 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For numerical operations</a:t>
            </a:r>
            <a:br>
              <a:rPr lang="en-US" sz="11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US" sz="11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Pandas: 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For data cleaning and manipulation</a:t>
            </a:r>
            <a:br>
              <a:rPr lang="en-US" sz="11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US" sz="11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Matplotlib &amp; Seaborn: 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For data visualization</a:t>
            </a:r>
          </a:p>
          <a:p>
            <a:pPr marL="534988" lvl="3">
              <a:lnSpc>
                <a:spcPct val="115000"/>
              </a:lnSpc>
            </a:pPr>
            <a:r>
              <a:rPr lang="en-US" sz="11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SciPy: 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Used for statistical analysis and hypothesis testing.</a:t>
            </a:r>
            <a:br>
              <a:rPr lang="en-IN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endParaRPr lang="en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598569" y="3970401"/>
            <a:ext cx="511039" cy="1219098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0" y="4260944"/>
            <a:ext cx="706738" cy="995622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127;p41"/>
          <p:cNvSpPr/>
          <p:nvPr/>
        </p:nvSpPr>
        <p:spPr>
          <a:xfrm>
            <a:off x="386816" y="1164151"/>
            <a:ext cx="176735" cy="126724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127;p41"/>
          <p:cNvSpPr/>
          <p:nvPr/>
        </p:nvSpPr>
        <p:spPr>
          <a:xfrm>
            <a:off x="381285" y="2419153"/>
            <a:ext cx="176735" cy="126724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127;p41">
            <a:extLst>
              <a:ext uri="{FF2B5EF4-FFF2-40B4-BE49-F238E27FC236}">
                <a16:creationId xmlns:a16="http://schemas.microsoft.com/office/drawing/2014/main" id="{6F9B8205-2EDD-37F7-6835-EA187EE8DCF2}"/>
              </a:ext>
            </a:extLst>
          </p:cNvPr>
          <p:cNvSpPr/>
          <p:nvPr/>
        </p:nvSpPr>
        <p:spPr>
          <a:xfrm>
            <a:off x="388753" y="3829684"/>
            <a:ext cx="176735" cy="126724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4" y="548640"/>
            <a:ext cx="5843911" cy="485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400" b="1" dirty="0">
                <a:solidFill>
                  <a:schemeClr val="bg1"/>
                </a:solidFill>
              </a:rPr>
              <a:t>Exploratory Data Analysis (EDA) for Real Estate Pricing</a:t>
            </a:r>
            <a:endParaRPr lang="en-IN" sz="1400" b="1" dirty="0"/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317387" y="1034100"/>
            <a:ext cx="4078505" cy="247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Cleaning -</a:t>
            </a:r>
            <a:endParaRPr lang="en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58750" lvl="3">
              <a:lnSpc>
                <a:spcPct val="150000"/>
              </a:lnSpc>
              <a:buClr>
                <a:srgbClr val="434343"/>
              </a:buClr>
              <a:buSzPts val="1100"/>
            </a:pPr>
            <a:r>
              <a:rPr lang="en-US" sz="11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Duplicates &amp; Irrelevant data: 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Verified 1,460 unique entries (no duplicates). Removed the redundant index column (‘Unnamed: 0’). </a:t>
            </a:r>
            <a:endParaRPr lang="en-US" sz="5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58750" lvl="2">
              <a:lnSpc>
                <a:spcPct val="150000"/>
              </a:lnSpc>
              <a:buClr>
                <a:srgbClr val="434343"/>
              </a:buClr>
              <a:buSzPts val="1100"/>
            </a:pPr>
            <a:r>
              <a:rPr lang="en-US" sz="11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Missing values: 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Identified columns with excessive NAs (e.g. Alley with &gt;92% missing) and</a:t>
            </a:r>
          </a:p>
          <a:p>
            <a:pPr marL="158750" lvl="2">
              <a:lnSpc>
                <a:spcPct val="150000"/>
              </a:lnSpc>
              <a:buClr>
                <a:srgbClr val="434343"/>
              </a:buClr>
              <a:buSzPts val="1100"/>
            </a:pP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dropped them. For other missing entries, performed imputation (mode for categorical, etc.) to preserve data integrity. </a:t>
            </a:r>
            <a:br>
              <a:rPr lang="en-IN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en-US" sz="11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Consistency checks: 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Ensured all remaining features have valid formats and ranges, ready for analysis.</a:t>
            </a:r>
            <a:b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      </a:t>
            </a:r>
            <a:endParaRPr lang="en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52512" y="3974404"/>
            <a:ext cx="511039" cy="1219098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367820" y="4264947"/>
            <a:ext cx="706738" cy="995622"/>
            <a:chOff x="3625661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3625661" y="3326737"/>
              <a:ext cx="1851853" cy="1904111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294431" y="3980287"/>
              <a:ext cx="541266" cy="1804014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127;p41"/>
          <p:cNvSpPr/>
          <p:nvPr/>
        </p:nvSpPr>
        <p:spPr>
          <a:xfrm>
            <a:off x="191085" y="1155684"/>
            <a:ext cx="176735" cy="126724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F1D08-CECA-46A0-A586-084FB2F34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026" y="1155684"/>
            <a:ext cx="3379894" cy="1892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330AB1-65A6-C0A2-74B7-4805A9DBB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056" y="3263601"/>
            <a:ext cx="3525834" cy="1772750"/>
          </a:xfrm>
          <a:prstGeom prst="rect">
            <a:avLst/>
          </a:prstGeom>
        </p:spPr>
      </p:pic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2561219F-2330-905E-A738-E76FC8B5903F}"/>
              </a:ext>
            </a:extLst>
          </p:cNvPr>
          <p:cNvSpPr/>
          <p:nvPr/>
        </p:nvSpPr>
        <p:spPr>
          <a:xfrm>
            <a:off x="4185921" y="1923683"/>
            <a:ext cx="1119135" cy="2411250"/>
          </a:xfrm>
          <a:prstGeom prst="curvedRightArrow">
            <a:avLst>
              <a:gd name="adj1" fmla="val 37300"/>
              <a:gd name="adj2" fmla="val 92498"/>
              <a:gd name="adj3" fmla="val 2500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19D97-E76A-885F-FD57-FAB20FAA9DC8}"/>
              </a:ext>
            </a:extLst>
          </p:cNvPr>
          <p:cNvSpPr txBox="1"/>
          <p:nvPr/>
        </p:nvSpPr>
        <p:spPr>
          <a:xfrm rot="20246623">
            <a:off x="4281042" y="2082582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BEFORE </a:t>
            </a:r>
            <a:endParaRPr lang="en-IN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B04B4E-A7EE-70BD-4CF4-C66BF10EDD61}"/>
              </a:ext>
            </a:extLst>
          </p:cNvPr>
          <p:cNvSpPr txBox="1"/>
          <p:nvPr/>
        </p:nvSpPr>
        <p:spPr>
          <a:xfrm rot="1785624">
            <a:off x="4284917" y="3499985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AFTER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10287617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3"/>
          <p:cNvSpPr/>
          <p:nvPr/>
        </p:nvSpPr>
        <p:spPr>
          <a:xfrm>
            <a:off x="1471020" y="1460330"/>
            <a:ext cx="1344808" cy="13448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3"/>
          <p:cNvSpPr/>
          <p:nvPr/>
        </p:nvSpPr>
        <p:spPr>
          <a:xfrm>
            <a:off x="6202379" y="3247617"/>
            <a:ext cx="1330298" cy="13302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3"/>
          <p:cNvSpPr txBox="1"/>
          <p:nvPr/>
        </p:nvSpPr>
        <p:spPr>
          <a:xfrm>
            <a:off x="5208423" y="3539617"/>
            <a:ext cx="3364534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lvl="0" algn="ctr"/>
            <a:r>
              <a:rPr lang="en-GB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Other variables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 algn="ctr"/>
            <a:r>
              <a:rPr lang="en-GB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Examined individual numeric features (e.g. </a:t>
            </a:r>
            <a:r>
              <a:rPr lang="en-GB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OverallQual</a:t>
            </a:r>
            <a:r>
              <a:rPr lang="en-GB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</a:t>
            </a:r>
            <a:r>
              <a:rPr lang="en-GB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GrLivArea</a:t>
            </a:r>
            <a:r>
              <a:rPr lang="en-GB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</a:t>
            </a:r>
            <a:r>
              <a:rPr lang="en-GB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LotArea</a:t>
            </a:r>
            <a:r>
              <a:rPr lang="en-GB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).</a:t>
            </a:r>
          </a:p>
          <a:p>
            <a:pPr lvl="0" algn="ctr"/>
            <a:r>
              <a:rPr lang="en-GB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Each variable’s distribution (via histogram or boxplot) helps identify typical values and outliers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2" name="Google Shape;732;p23"/>
          <p:cNvSpPr txBox="1"/>
          <p:nvPr/>
        </p:nvSpPr>
        <p:spPr>
          <a:xfrm>
            <a:off x="479282" y="1650910"/>
            <a:ext cx="3364534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lvl="0" algn="ctr"/>
            <a:r>
              <a:rPr lang="en-GB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Sale Price distribution</a:t>
            </a:r>
            <a:br>
              <a:rPr lang="en-GB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The sale price distribution is right-skewed (most homes at lower prices</a:t>
            </a:r>
          </a:p>
          <a:p>
            <a:pPr lvl="0" algn="ctr"/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with a long tail of expensive properties). We will use a histogram/KDE to visualize this</a:t>
            </a:r>
          </a:p>
          <a:p>
            <a:pPr lvl="0" algn="ctr"/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distribution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9368" y="695473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Univariate Analysis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Google Shape;3127;p41"/>
          <p:cNvSpPr/>
          <p:nvPr/>
        </p:nvSpPr>
        <p:spPr>
          <a:xfrm>
            <a:off x="945289" y="1687778"/>
            <a:ext cx="176735" cy="126724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127;p41"/>
          <p:cNvSpPr/>
          <p:nvPr/>
        </p:nvSpPr>
        <p:spPr>
          <a:xfrm rot="10800000">
            <a:off x="7708055" y="3583508"/>
            <a:ext cx="176735" cy="126724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25613-FF43-3950-723C-4C14AD536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8" y="2936523"/>
            <a:ext cx="4691461" cy="21012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439642-4D30-F6AA-3CB0-70BF5451C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823" y="1095662"/>
            <a:ext cx="4412148" cy="19103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Graphic 6" descr="Arrow: Slight curve with solid fill">
            <a:extLst>
              <a:ext uri="{FF2B5EF4-FFF2-40B4-BE49-F238E27FC236}">
                <a16:creationId xmlns:a16="http://schemas.microsoft.com/office/drawing/2014/main" id="{3CB3B6DC-9351-4180-FAD4-2F32DB3008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858080" flipV="1">
            <a:off x="3548779" y="2228703"/>
            <a:ext cx="731033" cy="628321"/>
          </a:xfrm>
          <a:prstGeom prst="rect">
            <a:avLst/>
          </a:prstGeom>
        </p:spPr>
      </p:pic>
      <p:pic>
        <p:nvPicPr>
          <p:cNvPr id="8" name="Graphic 7" descr="Arrow: Slight curve with solid fill">
            <a:extLst>
              <a:ext uri="{FF2B5EF4-FFF2-40B4-BE49-F238E27FC236}">
                <a16:creationId xmlns:a16="http://schemas.microsoft.com/office/drawing/2014/main" id="{33E585A7-39AA-0F19-5E71-C6192AB032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449243">
            <a:off x="4996488" y="4174579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4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Multivariate Analysis</a:t>
            </a:r>
          </a:p>
        </p:txBody>
      </p:sp>
      <p:cxnSp>
        <p:nvCxnSpPr>
          <p:cNvPr id="741" name="Google Shape;741;p24"/>
          <p:cNvCxnSpPr>
            <a:cxnSpLocks/>
          </p:cNvCxnSpPr>
          <p:nvPr/>
        </p:nvCxnSpPr>
        <p:spPr>
          <a:xfrm flipV="1">
            <a:off x="4337987" y="2396382"/>
            <a:ext cx="5038919" cy="18179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3" name="Google Shape;743;p24"/>
          <p:cNvCxnSpPr>
            <a:cxnSpLocks/>
          </p:cNvCxnSpPr>
          <p:nvPr/>
        </p:nvCxnSpPr>
        <p:spPr>
          <a:xfrm>
            <a:off x="-208429" y="3541606"/>
            <a:ext cx="4533525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5" name="Google Shape;745;p24"/>
          <p:cNvSpPr/>
          <p:nvPr/>
        </p:nvSpPr>
        <p:spPr>
          <a:xfrm flipH="1">
            <a:off x="4267688" y="4170839"/>
            <a:ext cx="241800" cy="241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4"/>
          <p:cNvSpPr txBox="1"/>
          <p:nvPr/>
        </p:nvSpPr>
        <p:spPr>
          <a:xfrm>
            <a:off x="4599132" y="1215580"/>
            <a:ext cx="3805945" cy="135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Correlations</a:t>
            </a:r>
            <a:endParaRPr sz="11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 algn="ctr"/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Plotted pairs of interest (e.g.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GrLivArea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vs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SalePrice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YearBuilt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vs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SalePrice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) to inspect trends. Generally, larger homes or newer homes sell for higher prices. Scatterplots will reveal these trends and any clusters/outliers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47" name="Google Shape;747;p24"/>
          <p:cNvSpPr txBox="1"/>
          <p:nvPr/>
        </p:nvSpPr>
        <p:spPr>
          <a:xfrm>
            <a:off x="443974" y="3789832"/>
            <a:ext cx="3805945" cy="111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Scatter plots</a:t>
            </a:r>
            <a:endParaRPr sz="11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lvl="0" algn="ctr"/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Computed a correlation matrix to find relationships among features and with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SalePrice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. For example, living area and bedroom count positively correlate with price. We’ll visualize this with a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heatmap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51" name="Google Shape;751;p24"/>
          <p:cNvSpPr/>
          <p:nvPr/>
        </p:nvSpPr>
        <p:spPr>
          <a:xfrm flipH="1">
            <a:off x="202174" y="4181700"/>
            <a:ext cx="241800" cy="241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35199-EB40-C817-BB18-A5ADB53F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50" y="1034100"/>
            <a:ext cx="3993937" cy="24271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B01F5D-98EF-8A25-3707-A53F25A27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488" y="2534366"/>
            <a:ext cx="4446732" cy="25109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Google Shape;750;p24">
            <a:extLst>
              <a:ext uri="{FF2B5EF4-FFF2-40B4-BE49-F238E27FC236}">
                <a16:creationId xmlns:a16="http://schemas.microsoft.com/office/drawing/2014/main" id="{6B973829-AB52-50D2-DE31-34C90605D7A1}"/>
              </a:ext>
            </a:extLst>
          </p:cNvPr>
          <p:cNvSpPr/>
          <p:nvPr/>
        </p:nvSpPr>
        <p:spPr>
          <a:xfrm flipH="1">
            <a:off x="4267688" y="1663333"/>
            <a:ext cx="241800" cy="241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52;p24">
            <a:extLst>
              <a:ext uri="{FF2B5EF4-FFF2-40B4-BE49-F238E27FC236}">
                <a16:creationId xmlns:a16="http://schemas.microsoft.com/office/drawing/2014/main" id="{678E6B24-7510-A079-EF3A-59AA5C838E3C}"/>
              </a:ext>
            </a:extLst>
          </p:cNvPr>
          <p:cNvSpPr/>
          <p:nvPr/>
        </p:nvSpPr>
        <p:spPr>
          <a:xfrm flipH="1">
            <a:off x="8568271" y="1666758"/>
            <a:ext cx="241800" cy="241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741;p24">
            <a:extLst>
              <a:ext uri="{FF2B5EF4-FFF2-40B4-BE49-F238E27FC236}">
                <a16:creationId xmlns:a16="http://schemas.microsoft.com/office/drawing/2014/main" id="{9AFF7831-A035-CEB9-7A09-8C1CE1F59D3B}"/>
              </a:ext>
            </a:extLst>
          </p:cNvPr>
          <p:cNvCxnSpPr>
            <a:cxnSpLocks/>
          </p:cNvCxnSpPr>
          <p:nvPr/>
        </p:nvCxnSpPr>
        <p:spPr>
          <a:xfrm flipV="1">
            <a:off x="4342825" y="2426276"/>
            <a:ext cx="14507" cy="1134682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" name="Graphic 23" descr="Arrow: Slight curve with solid fill">
            <a:extLst>
              <a:ext uri="{FF2B5EF4-FFF2-40B4-BE49-F238E27FC236}">
                <a16:creationId xmlns:a16="http://schemas.microsoft.com/office/drawing/2014/main" id="{58943835-F7FA-7C6E-A003-66C1A53A9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625012" flipV="1">
            <a:off x="4288986" y="1732990"/>
            <a:ext cx="731033" cy="628321"/>
          </a:xfrm>
          <a:prstGeom prst="rect">
            <a:avLst/>
          </a:prstGeom>
        </p:spPr>
      </p:pic>
      <p:pic>
        <p:nvPicPr>
          <p:cNvPr id="25" name="Graphic 24" descr="Arrow: Slight curve with solid fill">
            <a:extLst>
              <a:ext uri="{FF2B5EF4-FFF2-40B4-BE49-F238E27FC236}">
                <a16:creationId xmlns:a16="http://schemas.microsoft.com/office/drawing/2014/main" id="{6420DB5D-61D3-C570-9606-E06D32CA3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7704" y="4417101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3"/>
          <p:cNvSpPr txBox="1"/>
          <p:nvPr/>
        </p:nvSpPr>
        <p:spPr>
          <a:xfrm>
            <a:off x="5009129" y="3393511"/>
            <a:ext cx="3854649" cy="134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lvl="0" algn="ctr"/>
            <a:r>
              <a:rPr lang="en-GB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 of new features</a:t>
            </a:r>
          </a:p>
          <a:p>
            <a:pPr lvl="0" algn="ctr"/>
            <a:r>
              <a:rPr lang="en-GB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For example, </a:t>
            </a:r>
            <a:r>
              <a:rPr lang="en-GB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GrLivArea</a:t>
            </a:r>
            <a:r>
              <a:rPr lang="en-GB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(above-ground living area) shows a strong</a:t>
            </a:r>
          </a:p>
          <a:p>
            <a:pPr lvl="0" algn="ctr"/>
            <a:r>
              <a:rPr lang="en-GB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positive linear relationship with </a:t>
            </a:r>
            <a:r>
              <a:rPr lang="en-GB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SalePrice</a:t>
            </a:r>
            <a:r>
              <a:rPr lang="en-GB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. We also examine </a:t>
            </a:r>
            <a:r>
              <a:rPr lang="en-GB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Price_per_sqft</a:t>
            </a:r>
            <a:r>
              <a:rPr lang="en-GB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by </a:t>
            </a:r>
            <a:r>
              <a:rPr lang="en-GB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neighborhood</a:t>
            </a:r>
            <a:r>
              <a:rPr lang="en-GB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to</a:t>
            </a:r>
          </a:p>
          <a:p>
            <a:pPr lvl="0" algn="ctr"/>
            <a:r>
              <a:rPr lang="en-GB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see local pricing differences.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2" name="Google Shape;732;p23"/>
          <p:cNvSpPr txBox="1"/>
          <p:nvPr/>
        </p:nvSpPr>
        <p:spPr>
          <a:xfrm>
            <a:off x="318539" y="1179745"/>
            <a:ext cx="4677044" cy="1486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lvl="0"/>
            <a:r>
              <a:rPr lang="en-GB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New features created</a:t>
            </a:r>
            <a:endParaRPr lang="en-US"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87313" lvl="0" indent="-87313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TotalSF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=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TotalBsmtSF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+ 1stFlrSF + 2ndFlrSF (combined total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sqft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).</a:t>
            </a:r>
          </a:p>
          <a:p>
            <a:pPr marL="87313" lvl="0" indent="-87313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Pricepersqft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=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SalePrice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/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GrLivArea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(price per above-ground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sqft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).</a:t>
            </a:r>
          </a:p>
          <a:p>
            <a:pPr marL="87313" lvl="0" indent="-87313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TotalBath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=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BsmtFullBath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+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BsmtHalfBath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+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FullBath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+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HalfBath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(all bathrooms).</a:t>
            </a:r>
          </a:p>
          <a:p>
            <a:pPr marL="87313" lvl="0" indent="-87313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HouseAge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=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YrSold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–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YearBuilt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(age at sale),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RemodAge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=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YrSold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–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YearRemodAdd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</a:p>
          <a:p>
            <a:pPr marL="87313" lvl="0" indent="-8731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Binary flags like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HasPool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HasFireplace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</a:t>
            </a:r>
            <a:r>
              <a:rPr lang="en-US" sz="11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HasGarage</a:t>
            </a: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to indicate amenities.</a:t>
            </a:r>
          </a:p>
          <a:p>
            <a:pPr lvl="0"/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These capture pricing factors beyond raw features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3938" y="681633"/>
            <a:ext cx="2153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Feature Engineering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Google Shape;3127;p41"/>
          <p:cNvSpPr/>
          <p:nvPr/>
        </p:nvSpPr>
        <p:spPr>
          <a:xfrm>
            <a:off x="84921" y="1190567"/>
            <a:ext cx="176735" cy="126724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127;p41"/>
          <p:cNvSpPr/>
          <p:nvPr/>
        </p:nvSpPr>
        <p:spPr>
          <a:xfrm rot="10800000">
            <a:off x="8029465" y="3427071"/>
            <a:ext cx="176735" cy="126724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9C07B-00F8-F34F-6EA7-508F074B3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877" y="1179746"/>
            <a:ext cx="3854648" cy="15903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69BF97-7E52-1516-8188-23014BE24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58" y="2651548"/>
            <a:ext cx="4075389" cy="23622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Graphic 6" descr="Arrow: Slight curve with solid fill">
            <a:extLst>
              <a:ext uri="{FF2B5EF4-FFF2-40B4-BE49-F238E27FC236}">
                <a16:creationId xmlns:a16="http://schemas.microsoft.com/office/drawing/2014/main" id="{8708C3FF-2384-813B-97AE-2597E07F2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981119" flipV="1">
            <a:off x="4278428" y="2036733"/>
            <a:ext cx="731033" cy="628321"/>
          </a:xfrm>
          <a:prstGeom prst="rect">
            <a:avLst/>
          </a:prstGeom>
        </p:spPr>
      </p:pic>
      <p:pic>
        <p:nvPicPr>
          <p:cNvPr id="8" name="Graphic 7" descr="Arrow: Slight curve with solid fill">
            <a:extLst>
              <a:ext uri="{FF2B5EF4-FFF2-40B4-BE49-F238E27FC236}">
                <a16:creationId xmlns:a16="http://schemas.microsoft.com/office/drawing/2014/main" id="{1607230D-AF0D-E522-5176-F7DEF68D3B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844841">
            <a:off x="4674802" y="38537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312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2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Market Trends &amp; Insights</a:t>
            </a:r>
            <a:endParaRPr dirty="0"/>
          </a:p>
        </p:txBody>
      </p:sp>
      <p:sp>
        <p:nvSpPr>
          <p:cNvPr id="69" name="Google Shape;1452;p33"/>
          <p:cNvSpPr txBox="1"/>
          <p:nvPr/>
        </p:nvSpPr>
        <p:spPr>
          <a:xfrm>
            <a:off x="726447" y="1034100"/>
            <a:ext cx="8072113" cy="52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2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Time trends: </a:t>
            </a:r>
            <a:r>
              <a:rPr lang="en-GB" sz="12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Analyzed</a:t>
            </a:r>
            <a:r>
              <a:rPr lang="en-GB" sz="12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GB" sz="12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SalePrice</a:t>
            </a:r>
            <a:r>
              <a:rPr lang="en-GB" sz="12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over years sold. The time series of average prices by year highlights market trends (e.g., rising prices during boom years)</a:t>
            </a: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62B24-D682-D982-2237-FCEE8360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37" y="1672910"/>
            <a:ext cx="6979324" cy="27775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Google Shape;1452;p33">
            <a:extLst>
              <a:ext uri="{FF2B5EF4-FFF2-40B4-BE49-F238E27FC236}">
                <a16:creationId xmlns:a16="http://schemas.microsoft.com/office/drawing/2014/main" id="{D1D3DADB-0B52-68DE-283D-1099E10E65AE}"/>
              </a:ext>
            </a:extLst>
          </p:cNvPr>
          <p:cNvSpPr txBox="1"/>
          <p:nvPr/>
        </p:nvSpPr>
        <p:spPr>
          <a:xfrm>
            <a:off x="247565" y="4568063"/>
            <a:ext cx="8648869" cy="52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Key insights: </a:t>
            </a:r>
            <a:r>
              <a:rPr lang="en-US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The analysis identifies outliers (very high-priced homes) and trend patterns. We also summarize findings such as which features (size, amenities, location) most impact price. For example, homes with luxury amenities (pool/fireplace) or in certain neighborhoods showed higher prices, suggesting customer preference influences price.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4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Customer Preferences &amp; Amenities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3B17B-BCCC-6D1C-EF3F-1345D591D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894" y="1293368"/>
            <a:ext cx="4202256" cy="2824819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B83FE-B617-7324-AFAF-80680952A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16" y="1364338"/>
            <a:ext cx="3787055" cy="2598062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Google Shape;1452;p33">
            <a:extLst>
              <a:ext uri="{FF2B5EF4-FFF2-40B4-BE49-F238E27FC236}">
                <a16:creationId xmlns:a16="http://schemas.microsoft.com/office/drawing/2014/main" id="{93F656D8-64CD-4221-68EC-F7D843575599}"/>
              </a:ext>
            </a:extLst>
          </p:cNvPr>
          <p:cNvSpPr txBox="1"/>
          <p:nvPr/>
        </p:nvSpPr>
        <p:spPr>
          <a:xfrm>
            <a:off x="350515" y="4032019"/>
            <a:ext cx="3787056" cy="52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Insights: </a:t>
            </a:r>
            <a:r>
              <a:rPr lang="en-US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Houses with multiple amenities such as central air conditioning, garages, and fireplaces show notably higher sale </a:t>
            </a:r>
            <a:r>
              <a:rPr lang="en-US" sz="10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prices.These</a:t>
            </a:r>
            <a:r>
              <a:rPr lang="en-US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features enhance comfort and desirability, making them key factors that boost overall property value.</a:t>
            </a:r>
          </a:p>
        </p:txBody>
      </p:sp>
      <p:sp>
        <p:nvSpPr>
          <p:cNvPr id="7" name="Google Shape;1452;p33">
            <a:extLst>
              <a:ext uri="{FF2B5EF4-FFF2-40B4-BE49-F238E27FC236}">
                <a16:creationId xmlns:a16="http://schemas.microsoft.com/office/drawing/2014/main" id="{9E50F549-A33D-C7AD-AE1F-34AD2BA46070}"/>
              </a:ext>
            </a:extLst>
          </p:cNvPr>
          <p:cNvSpPr txBox="1"/>
          <p:nvPr/>
        </p:nvSpPr>
        <p:spPr>
          <a:xfrm>
            <a:off x="4691894" y="4116836"/>
            <a:ext cx="3787056" cy="52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Insights: </a:t>
            </a:r>
            <a:r>
              <a:rPr lang="en-US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Homes with larger garage capacity generally command higher sale </a:t>
            </a:r>
            <a:r>
              <a:rPr lang="en-US" sz="10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prices.More</a:t>
            </a:r>
            <a:r>
              <a:rPr lang="en-US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parking space adds utility and buyer appeal, making it a key factor in property valuation.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831200" y="1605949"/>
            <a:ext cx="38673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434343"/>
                </a:solidFill>
              </a:rPr>
              <a:t>Conclusion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831199" y="2314225"/>
            <a:ext cx="4831307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rgbClr val="434343"/>
                </a:solidFill>
              </a:rPr>
              <a:t>This analysis sheds light on the most influential factors shaping house prices, from size and quality to amenities, location, and market timing. These insights provide a strong, evidence-backed foundation for smarter pricing, investment, and marketing strategies. Looking ahead, applying advanced regression models will allow for more accurate price predictions, helping both sellers and investors make data-driven decisions with confidence.</a:t>
            </a:r>
            <a:endParaRPr sz="1400" dirty="0">
              <a:solidFill>
                <a:srgbClr val="434343"/>
              </a:solidFill>
            </a:endParaRPr>
          </a:p>
        </p:txBody>
      </p:sp>
      <p:grpSp>
        <p:nvGrpSpPr>
          <p:cNvPr id="186" name="Google Shape;186;p17"/>
          <p:cNvGrpSpPr/>
          <p:nvPr/>
        </p:nvGrpSpPr>
        <p:grpSpPr>
          <a:xfrm>
            <a:off x="6332585" y="1937778"/>
            <a:ext cx="1980215" cy="1907859"/>
            <a:chOff x="1029600" y="238175"/>
            <a:chExt cx="5360625" cy="5164750"/>
          </a:xfrm>
        </p:grpSpPr>
        <p:sp>
          <p:nvSpPr>
            <p:cNvPr id="187" name="Google Shape;187;p17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941</Words>
  <Application>Microsoft Office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17" baseType="lpstr">
      <vt:lpstr>Montserrat ExtraBold</vt:lpstr>
      <vt:lpstr>Arial</vt:lpstr>
      <vt:lpstr>Oswald</vt:lpstr>
      <vt:lpstr>EB Garamond</vt:lpstr>
      <vt:lpstr>Real Estate Marketing Plan </vt:lpstr>
      <vt:lpstr>Next Hikes IT Solutions</vt:lpstr>
      <vt:lpstr>Exploratory Data Analysis (EDA) for Real Estate Pricing</vt:lpstr>
      <vt:lpstr>Exploratory Data Analysis (EDA) for Real Estate Pricing</vt:lpstr>
      <vt:lpstr>PowerPoint Presentation</vt:lpstr>
      <vt:lpstr>Multivariate Analysis</vt:lpstr>
      <vt:lpstr>PowerPoint Presentation</vt:lpstr>
      <vt:lpstr>Market Trends &amp; Insights</vt:lpstr>
      <vt:lpstr>Customer Preferences &amp; Amenities</vt:lpstr>
      <vt:lpstr>Conclusion</vt:lpstr>
      <vt:lpstr>RESOURCES</vt:lpstr>
      <vt:lpstr>THANKS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(EDA)  for Real Estate Pricing</dc:title>
  <dc:creator>Abdussamad Chaudhary</dc:creator>
  <cp:lastModifiedBy>Office</cp:lastModifiedBy>
  <cp:revision>18</cp:revision>
  <dcterms:modified xsi:type="dcterms:W3CDTF">2025-10-12T18:10:16Z</dcterms:modified>
</cp:coreProperties>
</file>