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9" r:id="rId4"/>
    <p:sldId id="268" r:id="rId5"/>
    <p:sldId id="256" r:id="rId6"/>
    <p:sldId id="257" r:id="rId7"/>
    <p:sldId id="258" r:id="rId8"/>
    <p:sldId id="260" r:id="rId9"/>
    <p:sldId id="27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7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0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2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6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4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54C1-349F-4E6D-AD40-D05478683C88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AFBA-4A73-4FB9-8611-0AE117B07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nux" TargetMode="External"/><Relationship Id="rId13" Type="http://schemas.openxmlformats.org/officeDocument/2006/relationships/hyperlink" Target="https://en.wikipedia.org/wiki/Intelligent_code_completion" TargetMode="External"/><Relationship Id="rId18" Type="http://schemas.openxmlformats.org/officeDocument/2006/relationships/hyperlink" Target="https://en.wikipedia.org/wiki/Theme_(computing)" TargetMode="External"/><Relationship Id="rId3" Type="http://schemas.openxmlformats.org/officeDocument/2006/relationships/image" Target="../media/image6.png"/><Relationship Id="rId21" Type="http://schemas.openxmlformats.org/officeDocument/2006/relationships/hyperlink" Target="https://en.wikipedia.org/wiki/High-level_programming_language" TargetMode="External"/><Relationship Id="rId7" Type="http://schemas.openxmlformats.org/officeDocument/2006/relationships/hyperlink" Target="https://en.wikipedia.org/wiki/Windows" TargetMode="External"/><Relationship Id="rId12" Type="http://schemas.openxmlformats.org/officeDocument/2006/relationships/hyperlink" Target="https://en.wikipedia.org/wiki/Syntax_highlighting" TargetMode="External"/><Relationship Id="rId17" Type="http://schemas.openxmlformats.org/officeDocument/2006/relationships/hyperlink" Target="https://en.wikipedia.org/wiki/Git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en.wikipedia.org/wiki/Version_control" TargetMode="External"/><Relationship Id="rId20" Type="http://schemas.openxmlformats.org/officeDocument/2006/relationships/hyperlink" Target="https://en.wikipedia.org/wiki/Plug-in_(computing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icrosoft" TargetMode="External"/><Relationship Id="rId11" Type="http://schemas.openxmlformats.org/officeDocument/2006/relationships/hyperlink" Target="https://en.wikipedia.org/wiki/Debugging" TargetMode="External"/><Relationship Id="rId24" Type="http://schemas.openxmlformats.org/officeDocument/2006/relationships/hyperlink" Target="https://en.wikipedia.org/wiki/Significant_indentation" TargetMode="External"/><Relationship Id="rId5" Type="http://schemas.openxmlformats.org/officeDocument/2006/relationships/hyperlink" Target="https://en.wikipedia.org/wiki/Integrated_development_environment" TargetMode="External"/><Relationship Id="rId15" Type="http://schemas.openxmlformats.org/officeDocument/2006/relationships/hyperlink" Target="https://en.wikipedia.org/wiki/Code_refactoring" TargetMode="External"/><Relationship Id="rId23" Type="http://schemas.openxmlformats.org/officeDocument/2006/relationships/hyperlink" Target="https://en.wikipedia.org/wiki/Code_readability" TargetMode="External"/><Relationship Id="rId10" Type="http://schemas.openxmlformats.org/officeDocument/2006/relationships/hyperlink" Target="https://en.wikipedia.org/wiki/Web_browser" TargetMode="External"/><Relationship Id="rId19" Type="http://schemas.openxmlformats.org/officeDocument/2006/relationships/hyperlink" Target="https://en.wikipedia.org/wiki/Keyboard_shortcut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en.wikipedia.org/wiki/MacOS" TargetMode="External"/><Relationship Id="rId14" Type="http://schemas.openxmlformats.org/officeDocument/2006/relationships/hyperlink" Target="https://en.wikipedia.org/wiki/Snippet_(programming)" TargetMode="External"/><Relationship Id="rId22" Type="http://schemas.openxmlformats.org/officeDocument/2006/relationships/hyperlink" Target="https://en.wikipedia.org/wiki/General-purpose_programming_langua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7" Type="http://schemas.openxmlformats.org/officeDocument/2006/relationships/hyperlink" Target="https://code.visualstudio.com/docs" TargetMode="External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python-simple-gui-calculator-using-tkinter/" TargetMode="Externa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www.python.org/downloads/release/python-31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 rot="5400000">
            <a:off x="4128650" y="1024599"/>
            <a:ext cx="11670634" cy="8394026"/>
          </a:xfrm>
          <a:custGeom>
            <a:avLst/>
            <a:gdLst>
              <a:gd name="connsiteX0" fmla="*/ 8983580 w 11670634"/>
              <a:gd name="connsiteY0" fmla="*/ 2422356 h 8394026"/>
              <a:gd name="connsiteX1" fmla="*/ 9547059 w 11670634"/>
              <a:gd name="connsiteY1" fmla="*/ 1295399 h 8394026"/>
              <a:gd name="connsiteX2" fmla="*/ 11107155 w 11670634"/>
              <a:gd name="connsiteY2" fmla="*/ 1295399 h 8394026"/>
              <a:gd name="connsiteX3" fmla="*/ 11670634 w 11670634"/>
              <a:gd name="connsiteY3" fmla="*/ 2422356 h 8394026"/>
              <a:gd name="connsiteX4" fmla="*/ 11107155 w 11670634"/>
              <a:gd name="connsiteY4" fmla="*/ 3549313 h 8394026"/>
              <a:gd name="connsiteX5" fmla="*/ 9547059 w 11670634"/>
              <a:gd name="connsiteY5" fmla="*/ 3549313 h 8394026"/>
              <a:gd name="connsiteX6" fmla="*/ 8983580 w 11670634"/>
              <a:gd name="connsiteY6" fmla="*/ 4844713 h 8394026"/>
              <a:gd name="connsiteX7" fmla="*/ 9547059 w 11670634"/>
              <a:gd name="connsiteY7" fmla="*/ 3717756 h 8394026"/>
              <a:gd name="connsiteX8" fmla="*/ 11107155 w 11670634"/>
              <a:gd name="connsiteY8" fmla="*/ 3717756 h 8394026"/>
              <a:gd name="connsiteX9" fmla="*/ 11670634 w 11670634"/>
              <a:gd name="connsiteY9" fmla="*/ 4844713 h 8394026"/>
              <a:gd name="connsiteX10" fmla="*/ 11107155 w 11670634"/>
              <a:gd name="connsiteY10" fmla="*/ 5971670 h 8394026"/>
              <a:gd name="connsiteX11" fmla="*/ 9547059 w 11670634"/>
              <a:gd name="connsiteY11" fmla="*/ 5971670 h 8394026"/>
              <a:gd name="connsiteX12" fmla="*/ 6737685 w 11670634"/>
              <a:gd name="connsiteY12" fmla="*/ 1295398 h 8394026"/>
              <a:gd name="connsiteX13" fmla="*/ 7301164 w 11670634"/>
              <a:gd name="connsiteY13" fmla="*/ 168441 h 8394026"/>
              <a:gd name="connsiteX14" fmla="*/ 8861260 w 11670634"/>
              <a:gd name="connsiteY14" fmla="*/ 168441 h 8394026"/>
              <a:gd name="connsiteX15" fmla="*/ 9424739 w 11670634"/>
              <a:gd name="connsiteY15" fmla="*/ 1295398 h 8394026"/>
              <a:gd name="connsiteX16" fmla="*/ 8861260 w 11670634"/>
              <a:gd name="connsiteY16" fmla="*/ 2422355 h 8394026"/>
              <a:gd name="connsiteX17" fmla="*/ 7301164 w 11670634"/>
              <a:gd name="connsiteY17" fmla="*/ 2422355 h 8394026"/>
              <a:gd name="connsiteX18" fmla="*/ 6737685 w 11670634"/>
              <a:gd name="connsiteY18" fmla="*/ 3717755 h 8394026"/>
              <a:gd name="connsiteX19" fmla="*/ 7301164 w 11670634"/>
              <a:gd name="connsiteY19" fmla="*/ 2590798 h 8394026"/>
              <a:gd name="connsiteX20" fmla="*/ 8861260 w 11670634"/>
              <a:gd name="connsiteY20" fmla="*/ 2590798 h 8394026"/>
              <a:gd name="connsiteX21" fmla="*/ 9424739 w 11670634"/>
              <a:gd name="connsiteY21" fmla="*/ 3717755 h 8394026"/>
              <a:gd name="connsiteX22" fmla="*/ 8861260 w 11670634"/>
              <a:gd name="connsiteY22" fmla="*/ 4844712 h 8394026"/>
              <a:gd name="connsiteX23" fmla="*/ 7301164 w 11670634"/>
              <a:gd name="connsiteY23" fmla="*/ 4844712 h 8394026"/>
              <a:gd name="connsiteX24" fmla="*/ 6737685 w 11670634"/>
              <a:gd name="connsiteY24" fmla="*/ 6140112 h 8394026"/>
              <a:gd name="connsiteX25" fmla="*/ 7301164 w 11670634"/>
              <a:gd name="connsiteY25" fmla="*/ 5013154 h 8394026"/>
              <a:gd name="connsiteX26" fmla="*/ 8861260 w 11670634"/>
              <a:gd name="connsiteY26" fmla="*/ 5013154 h 8394026"/>
              <a:gd name="connsiteX27" fmla="*/ 9424739 w 11670634"/>
              <a:gd name="connsiteY27" fmla="*/ 6140112 h 8394026"/>
              <a:gd name="connsiteX28" fmla="*/ 8861260 w 11670634"/>
              <a:gd name="connsiteY28" fmla="*/ 7267068 h 8394026"/>
              <a:gd name="connsiteX29" fmla="*/ 7301164 w 11670634"/>
              <a:gd name="connsiteY29" fmla="*/ 7267068 h 8394026"/>
              <a:gd name="connsiteX30" fmla="*/ 4491791 w 11670634"/>
              <a:gd name="connsiteY30" fmla="*/ 2422356 h 8394026"/>
              <a:gd name="connsiteX31" fmla="*/ 5055270 w 11670634"/>
              <a:gd name="connsiteY31" fmla="*/ 1295399 h 8394026"/>
              <a:gd name="connsiteX32" fmla="*/ 6615365 w 11670634"/>
              <a:gd name="connsiteY32" fmla="*/ 1295399 h 8394026"/>
              <a:gd name="connsiteX33" fmla="*/ 7178844 w 11670634"/>
              <a:gd name="connsiteY33" fmla="*/ 2422356 h 8394026"/>
              <a:gd name="connsiteX34" fmla="*/ 6615365 w 11670634"/>
              <a:gd name="connsiteY34" fmla="*/ 3549313 h 8394026"/>
              <a:gd name="connsiteX35" fmla="*/ 5055270 w 11670634"/>
              <a:gd name="connsiteY35" fmla="*/ 3549313 h 8394026"/>
              <a:gd name="connsiteX36" fmla="*/ 4491791 w 11670634"/>
              <a:gd name="connsiteY36" fmla="*/ 4844713 h 8394026"/>
              <a:gd name="connsiteX37" fmla="*/ 5055270 w 11670634"/>
              <a:gd name="connsiteY37" fmla="*/ 3717756 h 8394026"/>
              <a:gd name="connsiteX38" fmla="*/ 6615365 w 11670634"/>
              <a:gd name="connsiteY38" fmla="*/ 3717756 h 8394026"/>
              <a:gd name="connsiteX39" fmla="*/ 7178844 w 11670634"/>
              <a:gd name="connsiteY39" fmla="*/ 4844713 h 8394026"/>
              <a:gd name="connsiteX40" fmla="*/ 6615365 w 11670634"/>
              <a:gd name="connsiteY40" fmla="*/ 5971669 h 8394026"/>
              <a:gd name="connsiteX41" fmla="*/ 5055270 w 11670634"/>
              <a:gd name="connsiteY41" fmla="*/ 5971669 h 8394026"/>
              <a:gd name="connsiteX42" fmla="*/ 4491791 w 11670634"/>
              <a:gd name="connsiteY42" fmla="*/ 7267069 h 8394026"/>
              <a:gd name="connsiteX43" fmla="*/ 5055270 w 11670634"/>
              <a:gd name="connsiteY43" fmla="*/ 6140112 h 8394026"/>
              <a:gd name="connsiteX44" fmla="*/ 6615365 w 11670634"/>
              <a:gd name="connsiteY44" fmla="*/ 6140112 h 8394026"/>
              <a:gd name="connsiteX45" fmla="*/ 7178844 w 11670634"/>
              <a:gd name="connsiteY45" fmla="*/ 7267069 h 8394026"/>
              <a:gd name="connsiteX46" fmla="*/ 6615365 w 11670634"/>
              <a:gd name="connsiteY46" fmla="*/ 8394026 h 8394026"/>
              <a:gd name="connsiteX47" fmla="*/ 5055270 w 11670634"/>
              <a:gd name="connsiteY47" fmla="*/ 8394026 h 8394026"/>
              <a:gd name="connsiteX48" fmla="*/ 2245896 w 11670634"/>
              <a:gd name="connsiteY48" fmla="*/ 3549314 h 8394026"/>
              <a:gd name="connsiteX49" fmla="*/ 2809375 w 11670634"/>
              <a:gd name="connsiteY49" fmla="*/ 2422357 h 8394026"/>
              <a:gd name="connsiteX50" fmla="*/ 4369471 w 11670634"/>
              <a:gd name="connsiteY50" fmla="*/ 2422357 h 8394026"/>
              <a:gd name="connsiteX51" fmla="*/ 4932950 w 11670634"/>
              <a:gd name="connsiteY51" fmla="*/ 3549314 h 8394026"/>
              <a:gd name="connsiteX52" fmla="*/ 4369471 w 11670634"/>
              <a:gd name="connsiteY52" fmla="*/ 4676271 h 8394026"/>
              <a:gd name="connsiteX53" fmla="*/ 2809375 w 11670634"/>
              <a:gd name="connsiteY53" fmla="*/ 4676271 h 8394026"/>
              <a:gd name="connsiteX54" fmla="*/ 2245896 w 11670634"/>
              <a:gd name="connsiteY54" fmla="*/ 5971670 h 8394026"/>
              <a:gd name="connsiteX55" fmla="*/ 2809375 w 11670634"/>
              <a:gd name="connsiteY55" fmla="*/ 4844714 h 8394026"/>
              <a:gd name="connsiteX56" fmla="*/ 4369471 w 11670634"/>
              <a:gd name="connsiteY56" fmla="*/ 4844714 h 8394026"/>
              <a:gd name="connsiteX57" fmla="*/ 4932950 w 11670634"/>
              <a:gd name="connsiteY57" fmla="*/ 5971670 h 8394026"/>
              <a:gd name="connsiteX58" fmla="*/ 4369471 w 11670634"/>
              <a:gd name="connsiteY58" fmla="*/ 7098627 h 8394026"/>
              <a:gd name="connsiteX59" fmla="*/ 2809375 w 11670634"/>
              <a:gd name="connsiteY59" fmla="*/ 7098627 h 8394026"/>
              <a:gd name="connsiteX60" fmla="*/ 2245896 w 11670634"/>
              <a:gd name="connsiteY60" fmla="*/ 1126957 h 8394026"/>
              <a:gd name="connsiteX61" fmla="*/ 2809375 w 11670634"/>
              <a:gd name="connsiteY61" fmla="*/ 0 h 8394026"/>
              <a:gd name="connsiteX62" fmla="*/ 4369471 w 11670634"/>
              <a:gd name="connsiteY62" fmla="*/ 0 h 8394026"/>
              <a:gd name="connsiteX63" fmla="*/ 4932950 w 11670634"/>
              <a:gd name="connsiteY63" fmla="*/ 1126957 h 8394026"/>
              <a:gd name="connsiteX64" fmla="*/ 4369471 w 11670634"/>
              <a:gd name="connsiteY64" fmla="*/ 2253914 h 8394026"/>
              <a:gd name="connsiteX65" fmla="*/ 2809375 w 11670634"/>
              <a:gd name="connsiteY65" fmla="*/ 2253914 h 8394026"/>
              <a:gd name="connsiteX66" fmla="*/ 1 w 11670634"/>
              <a:gd name="connsiteY66" fmla="*/ 2253915 h 8394026"/>
              <a:gd name="connsiteX67" fmla="*/ 563480 w 11670634"/>
              <a:gd name="connsiteY67" fmla="*/ 1126958 h 8394026"/>
              <a:gd name="connsiteX68" fmla="*/ 2123576 w 11670634"/>
              <a:gd name="connsiteY68" fmla="*/ 1126958 h 8394026"/>
              <a:gd name="connsiteX69" fmla="*/ 2687056 w 11670634"/>
              <a:gd name="connsiteY69" fmla="*/ 2253915 h 8394026"/>
              <a:gd name="connsiteX70" fmla="*/ 2123576 w 11670634"/>
              <a:gd name="connsiteY70" fmla="*/ 3380872 h 8394026"/>
              <a:gd name="connsiteX71" fmla="*/ 563480 w 11670634"/>
              <a:gd name="connsiteY71" fmla="*/ 3380872 h 8394026"/>
              <a:gd name="connsiteX72" fmla="*/ 0 w 11670634"/>
              <a:gd name="connsiteY72" fmla="*/ 4676272 h 8394026"/>
              <a:gd name="connsiteX73" fmla="*/ 563479 w 11670634"/>
              <a:gd name="connsiteY73" fmla="*/ 3549315 h 8394026"/>
              <a:gd name="connsiteX74" fmla="*/ 2123575 w 11670634"/>
              <a:gd name="connsiteY74" fmla="*/ 3549315 h 8394026"/>
              <a:gd name="connsiteX75" fmla="*/ 2687054 w 11670634"/>
              <a:gd name="connsiteY75" fmla="*/ 4676272 h 8394026"/>
              <a:gd name="connsiteX76" fmla="*/ 2123575 w 11670634"/>
              <a:gd name="connsiteY76" fmla="*/ 5803229 h 8394026"/>
              <a:gd name="connsiteX77" fmla="*/ 563479 w 11670634"/>
              <a:gd name="connsiteY77" fmla="*/ 5803229 h 839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670634" h="8394026">
                <a:moveTo>
                  <a:pt x="8983580" y="2422356"/>
                </a:moveTo>
                <a:lnTo>
                  <a:pt x="9547059" y="1295399"/>
                </a:lnTo>
                <a:lnTo>
                  <a:pt x="11107155" y="1295399"/>
                </a:lnTo>
                <a:lnTo>
                  <a:pt x="11670634" y="2422356"/>
                </a:lnTo>
                <a:lnTo>
                  <a:pt x="11107155" y="3549313"/>
                </a:lnTo>
                <a:lnTo>
                  <a:pt x="9547059" y="3549313"/>
                </a:lnTo>
                <a:close/>
                <a:moveTo>
                  <a:pt x="8983580" y="4844713"/>
                </a:moveTo>
                <a:lnTo>
                  <a:pt x="9547059" y="3717756"/>
                </a:lnTo>
                <a:lnTo>
                  <a:pt x="11107155" y="3717756"/>
                </a:lnTo>
                <a:lnTo>
                  <a:pt x="11670634" y="4844713"/>
                </a:lnTo>
                <a:lnTo>
                  <a:pt x="11107155" y="5971670"/>
                </a:lnTo>
                <a:lnTo>
                  <a:pt x="9547059" y="5971670"/>
                </a:lnTo>
                <a:close/>
                <a:moveTo>
                  <a:pt x="6737685" y="1295398"/>
                </a:moveTo>
                <a:lnTo>
                  <a:pt x="7301164" y="168441"/>
                </a:lnTo>
                <a:lnTo>
                  <a:pt x="8861260" y="168441"/>
                </a:lnTo>
                <a:lnTo>
                  <a:pt x="9424739" y="1295398"/>
                </a:lnTo>
                <a:lnTo>
                  <a:pt x="8861260" y="2422355"/>
                </a:lnTo>
                <a:lnTo>
                  <a:pt x="7301164" y="2422355"/>
                </a:lnTo>
                <a:close/>
                <a:moveTo>
                  <a:pt x="6737685" y="3717755"/>
                </a:moveTo>
                <a:lnTo>
                  <a:pt x="7301164" y="2590798"/>
                </a:lnTo>
                <a:lnTo>
                  <a:pt x="8861260" y="2590798"/>
                </a:lnTo>
                <a:lnTo>
                  <a:pt x="9424739" y="3717755"/>
                </a:lnTo>
                <a:lnTo>
                  <a:pt x="8861260" y="4844712"/>
                </a:lnTo>
                <a:lnTo>
                  <a:pt x="7301164" y="4844712"/>
                </a:lnTo>
                <a:close/>
                <a:moveTo>
                  <a:pt x="6737685" y="6140112"/>
                </a:moveTo>
                <a:lnTo>
                  <a:pt x="7301164" y="5013154"/>
                </a:lnTo>
                <a:lnTo>
                  <a:pt x="8861260" y="5013154"/>
                </a:lnTo>
                <a:lnTo>
                  <a:pt x="9424739" y="6140112"/>
                </a:lnTo>
                <a:lnTo>
                  <a:pt x="8861260" y="7267068"/>
                </a:lnTo>
                <a:lnTo>
                  <a:pt x="7301164" y="7267068"/>
                </a:lnTo>
                <a:close/>
                <a:moveTo>
                  <a:pt x="4491791" y="2422356"/>
                </a:moveTo>
                <a:lnTo>
                  <a:pt x="5055270" y="1295399"/>
                </a:lnTo>
                <a:lnTo>
                  <a:pt x="6615365" y="1295399"/>
                </a:lnTo>
                <a:lnTo>
                  <a:pt x="7178844" y="2422356"/>
                </a:lnTo>
                <a:lnTo>
                  <a:pt x="6615365" y="3549313"/>
                </a:lnTo>
                <a:lnTo>
                  <a:pt x="5055270" y="3549313"/>
                </a:lnTo>
                <a:close/>
                <a:moveTo>
                  <a:pt x="4491791" y="4844713"/>
                </a:moveTo>
                <a:lnTo>
                  <a:pt x="5055270" y="3717756"/>
                </a:lnTo>
                <a:lnTo>
                  <a:pt x="6615365" y="3717756"/>
                </a:lnTo>
                <a:lnTo>
                  <a:pt x="7178844" y="4844713"/>
                </a:lnTo>
                <a:lnTo>
                  <a:pt x="6615365" y="5971669"/>
                </a:lnTo>
                <a:lnTo>
                  <a:pt x="5055270" y="5971669"/>
                </a:lnTo>
                <a:close/>
                <a:moveTo>
                  <a:pt x="4491791" y="7267069"/>
                </a:moveTo>
                <a:lnTo>
                  <a:pt x="5055270" y="6140112"/>
                </a:lnTo>
                <a:lnTo>
                  <a:pt x="6615365" y="6140112"/>
                </a:lnTo>
                <a:lnTo>
                  <a:pt x="7178844" y="7267069"/>
                </a:lnTo>
                <a:lnTo>
                  <a:pt x="6615365" y="8394026"/>
                </a:lnTo>
                <a:lnTo>
                  <a:pt x="5055270" y="8394026"/>
                </a:lnTo>
                <a:close/>
                <a:moveTo>
                  <a:pt x="2245896" y="3549314"/>
                </a:moveTo>
                <a:lnTo>
                  <a:pt x="2809375" y="2422357"/>
                </a:lnTo>
                <a:lnTo>
                  <a:pt x="4369471" y="2422357"/>
                </a:lnTo>
                <a:lnTo>
                  <a:pt x="4932950" y="3549314"/>
                </a:lnTo>
                <a:lnTo>
                  <a:pt x="4369471" y="4676271"/>
                </a:lnTo>
                <a:lnTo>
                  <a:pt x="2809375" y="4676271"/>
                </a:lnTo>
                <a:close/>
                <a:moveTo>
                  <a:pt x="2245896" y="5971670"/>
                </a:moveTo>
                <a:lnTo>
                  <a:pt x="2809375" y="4844714"/>
                </a:lnTo>
                <a:lnTo>
                  <a:pt x="4369471" y="4844714"/>
                </a:lnTo>
                <a:lnTo>
                  <a:pt x="4932950" y="5971670"/>
                </a:lnTo>
                <a:lnTo>
                  <a:pt x="4369471" y="7098627"/>
                </a:lnTo>
                <a:lnTo>
                  <a:pt x="2809375" y="7098627"/>
                </a:lnTo>
                <a:close/>
                <a:moveTo>
                  <a:pt x="2245896" y="1126957"/>
                </a:moveTo>
                <a:lnTo>
                  <a:pt x="2809375" y="0"/>
                </a:lnTo>
                <a:lnTo>
                  <a:pt x="4369471" y="0"/>
                </a:lnTo>
                <a:lnTo>
                  <a:pt x="4932950" y="1126957"/>
                </a:lnTo>
                <a:lnTo>
                  <a:pt x="4369471" y="2253914"/>
                </a:lnTo>
                <a:lnTo>
                  <a:pt x="2809375" y="2253914"/>
                </a:lnTo>
                <a:close/>
                <a:moveTo>
                  <a:pt x="1" y="2253915"/>
                </a:moveTo>
                <a:lnTo>
                  <a:pt x="563480" y="1126958"/>
                </a:lnTo>
                <a:lnTo>
                  <a:pt x="2123576" y="1126958"/>
                </a:lnTo>
                <a:lnTo>
                  <a:pt x="2687056" y="2253915"/>
                </a:lnTo>
                <a:lnTo>
                  <a:pt x="2123576" y="3380872"/>
                </a:lnTo>
                <a:lnTo>
                  <a:pt x="563480" y="3380872"/>
                </a:lnTo>
                <a:close/>
                <a:moveTo>
                  <a:pt x="0" y="4676272"/>
                </a:moveTo>
                <a:lnTo>
                  <a:pt x="563479" y="3549315"/>
                </a:lnTo>
                <a:lnTo>
                  <a:pt x="2123575" y="3549315"/>
                </a:lnTo>
                <a:lnTo>
                  <a:pt x="2687054" y="4676272"/>
                </a:lnTo>
                <a:lnTo>
                  <a:pt x="2123575" y="5803229"/>
                </a:lnTo>
                <a:lnTo>
                  <a:pt x="563479" y="580322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139700" dist="50800" dir="816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650042" y="224435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At </a:t>
            </a:r>
            <a:r>
              <a:rPr lang="en-US" sz="2000" dirty="0" err="1" smtClean="0">
                <a:solidFill>
                  <a:srgbClr val="002060"/>
                </a:solidFill>
                <a:latin typeface="+mj-lt"/>
              </a:rPr>
              <a:t>NextHike</a:t>
            </a:r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IT Solution, we offer cutting-edge digital and web solutions to help you take your business to the next level. Whether you need a stunning website, a powerful app, or a custom software, we have the expertise and experience to deliver it.</a:t>
            </a:r>
            <a:endParaRPr lang="en-IN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0" name="Hexagon 39"/>
          <p:cNvSpPr/>
          <p:nvPr/>
        </p:nvSpPr>
        <p:spPr>
          <a:xfrm rot="5400000">
            <a:off x="30310" y="80529"/>
            <a:ext cx="1598060" cy="1509823"/>
          </a:xfrm>
          <a:prstGeom prst="hexagon">
            <a:avLst/>
          </a:prstGeom>
          <a:blipFill dpi="0" rotWithShape="0">
            <a:blip r:embed="rId3">
              <a:alphaModFix amt="36000"/>
            </a:blip>
            <a:srcRect/>
            <a:stretch>
              <a:fillRect/>
            </a:stretch>
          </a:blipFill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Hexagon 40"/>
          <p:cNvSpPr/>
          <p:nvPr/>
        </p:nvSpPr>
        <p:spPr>
          <a:xfrm rot="5400000">
            <a:off x="6258029" y="3129158"/>
            <a:ext cx="720069" cy="680310"/>
          </a:xfrm>
          <a:prstGeom prst="hexagon">
            <a:avLst/>
          </a:prstGeom>
          <a:noFill/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Hexagon 41"/>
          <p:cNvSpPr/>
          <p:nvPr/>
        </p:nvSpPr>
        <p:spPr>
          <a:xfrm rot="5400000">
            <a:off x="-107915" y="6058210"/>
            <a:ext cx="1874509" cy="1599579"/>
          </a:xfrm>
          <a:prstGeom prst="hexagon">
            <a:avLst/>
          </a:prstGeom>
          <a:noFill/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Hexagon 42"/>
          <p:cNvSpPr/>
          <p:nvPr/>
        </p:nvSpPr>
        <p:spPr>
          <a:xfrm rot="5400000">
            <a:off x="1315423" y="5521307"/>
            <a:ext cx="682072" cy="718578"/>
          </a:xfrm>
          <a:prstGeom prst="hexagon">
            <a:avLst/>
          </a:prstGeom>
          <a:noFill/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379227" y="1294151"/>
            <a:ext cx="7223052" cy="917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err="1" smtClean="0">
                <a:latin typeface="Modern No. 20" panose="02070704070505020303" pitchFamily="18" charset="0"/>
                <a:cs typeface="Aparajita" panose="02020603050405020304" pitchFamily="18" charset="0"/>
              </a:rPr>
              <a:t>NextHikes</a:t>
            </a:r>
            <a:r>
              <a:rPr lang="en-US" sz="5400" b="1" dirty="0" smtClean="0">
                <a:latin typeface="Modern No. 20" panose="02070704070505020303" pitchFamily="18" charset="0"/>
                <a:cs typeface="Aparajita" panose="02020603050405020304" pitchFamily="18" charset="0"/>
              </a:rPr>
              <a:t> IT Solutions</a:t>
            </a:r>
            <a:endParaRPr lang="en-IN" sz="5400" b="1" dirty="0">
              <a:latin typeface="Modern No. 20" panose="02070704070505020303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98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00" y="2197100"/>
            <a:ext cx="8915400" cy="1993899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sz="11500" b="1" dirty="0" smtClean="0">
                <a:solidFill>
                  <a:schemeClr val="bg1"/>
                </a:solidFill>
                <a:latin typeface="+mn-lt"/>
              </a:rPr>
              <a:t>Thanks!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6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98000">
              <a:schemeClr val="accent1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5400000">
            <a:off x="4128650" y="-5791896"/>
            <a:ext cx="11670634" cy="8394026"/>
          </a:xfrm>
          <a:custGeom>
            <a:avLst/>
            <a:gdLst>
              <a:gd name="connsiteX0" fmla="*/ 8983580 w 11670634"/>
              <a:gd name="connsiteY0" fmla="*/ 2422356 h 8394026"/>
              <a:gd name="connsiteX1" fmla="*/ 9547059 w 11670634"/>
              <a:gd name="connsiteY1" fmla="*/ 1295399 h 8394026"/>
              <a:gd name="connsiteX2" fmla="*/ 11107155 w 11670634"/>
              <a:gd name="connsiteY2" fmla="*/ 1295399 h 8394026"/>
              <a:gd name="connsiteX3" fmla="*/ 11670634 w 11670634"/>
              <a:gd name="connsiteY3" fmla="*/ 2422356 h 8394026"/>
              <a:gd name="connsiteX4" fmla="*/ 11107155 w 11670634"/>
              <a:gd name="connsiteY4" fmla="*/ 3549313 h 8394026"/>
              <a:gd name="connsiteX5" fmla="*/ 9547059 w 11670634"/>
              <a:gd name="connsiteY5" fmla="*/ 3549313 h 8394026"/>
              <a:gd name="connsiteX6" fmla="*/ 8983580 w 11670634"/>
              <a:gd name="connsiteY6" fmla="*/ 4844713 h 8394026"/>
              <a:gd name="connsiteX7" fmla="*/ 9547059 w 11670634"/>
              <a:gd name="connsiteY7" fmla="*/ 3717756 h 8394026"/>
              <a:gd name="connsiteX8" fmla="*/ 11107155 w 11670634"/>
              <a:gd name="connsiteY8" fmla="*/ 3717756 h 8394026"/>
              <a:gd name="connsiteX9" fmla="*/ 11670634 w 11670634"/>
              <a:gd name="connsiteY9" fmla="*/ 4844713 h 8394026"/>
              <a:gd name="connsiteX10" fmla="*/ 11107155 w 11670634"/>
              <a:gd name="connsiteY10" fmla="*/ 5971670 h 8394026"/>
              <a:gd name="connsiteX11" fmla="*/ 9547059 w 11670634"/>
              <a:gd name="connsiteY11" fmla="*/ 5971670 h 8394026"/>
              <a:gd name="connsiteX12" fmla="*/ 6737685 w 11670634"/>
              <a:gd name="connsiteY12" fmla="*/ 1295398 h 8394026"/>
              <a:gd name="connsiteX13" fmla="*/ 7301164 w 11670634"/>
              <a:gd name="connsiteY13" fmla="*/ 168441 h 8394026"/>
              <a:gd name="connsiteX14" fmla="*/ 8861260 w 11670634"/>
              <a:gd name="connsiteY14" fmla="*/ 168441 h 8394026"/>
              <a:gd name="connsiteX15" fmla="*/ 9424739 w 11670634"/>
              <a:gd name="connsiteY15" fmla="*/ 1295398 h 8394026"/>
              <a:gd name="connsiteX16" fmla="*/ 8861260 w 11670634"/>
              <a:gd name="connsiteY16" fmla="*/ 2422355 h 8394026"/>
              <a:gd name="connsiteX17" fmla="*/ 7301164 w 11670634"/>
              <a:gd name="connsiteY17" fmla="*/ 2422355 h 8394026"/>
              <a:gd name="connsiteX18" fmla="*/ 6737685 w 11670634"/>
              <a:gd name="connsiteY18" fmla="*/ 3717755 h 8394026"/>
              <a:gd name="connsiteX19" fmla="*/ 7301164 w 11670634"/>
              <a:gd name="connsiteY19" fmla="*/ 2590798 h 8394026"/>
              <a:gd name="connsiteX20" fmla="*/ 8861260 w 11670634"/>
              <a:gd name="connsiteY20" fmla="*/ 2590798 h 8394026"/>
              <a:gd name="connsiteX21" fmla="*/ 9424739 w 11670634"/>
              <a:gd name="connsiteY21" fmla="*/ 3717755 h 8394026"/>
              <a:gd name="connsiteX22" fmla="*/ 8861260 w 11670634"/>
              <a:gd name="connsiteY22" fmla="*/ 4844712 h 8394026"/>
              <a:gd name="connsiteX23" fmla="*/ 7301164 w 11670634"/>
              <a:gd name="connsiteY23" fmla="*/ 4844712 h 8394026"/>
              <a:gd name="connsiteX24" fmla="*/ 6737685 w 11670634"/>
              <a:gd name="connsiteY24" fmla="*/ 6140112 h 8394026"/>
              <a:gd name="connsiteX25" fmla="*/ 7301164 w 11670634"/>
              <a:gd name="connsiteY25" fmla="*/ 5013154 h 8394026"/>
              <a:gd name="connsiteX26" fmla="*/ 8861260 w 11670634"/>
              <a:gd name="connsiteY26" fmla="*/ 5013154 h 8394026"/>
              <a:gd name="connsiteX27" fmla="*/ 9424739 w 11670634"/>
              <a:gd name="connsiteY27" fmla="*/ 6140112 h 8394026"/>
              <a:gd name="connsiteX28" fmla="*/ 8861260 w 11670634"/>
              <a:gd name="connsiteY28" fmla="*/ 7267068 h 8394026"/>
              <a:gd name="connsiteX29" fmla="*/ 7301164 w 11670634"/>
              <a:gd name="connsiteY29" fmla="*/ 7267068 h 8394026"/>
              <a:gd name="connsiteX30" fmla="*/ 4491791 w 11670634"/>
              <a:gd name="connsiteY30" fmla="*/ 2422356 h 8394026"/>
              <a:gd name="connsiteX31" fmla="*/ 5055270 w 11670634"/>
              <a:gd name="connsiteY31" fmla="*/ 1295399 h 8394026"/>
              <a:gd name="connsiteX32" fmla="*/ 6615365 w 11670634"/>
              <a:gd name="connsiteY32" fmla="*/ 1295399 h 8394026"/>
              <a:gd name="connsiteX33" fmla="*/ 7178844 w 11670634"/>
              <a:gd name="connsiteY33" fmla="*/ 2422356 h 8394026"/>
              <a:gd name="connsiteX34" fmla="*/ 6615365 w 11670634"/>
              <a:gd name="connsiteY34" fmla="*/ 3549313 h 8394026"/>
              <a:gd name="connsiteX35" fmla="*/ 5055270 w 11670634"/>
              <a:gd name="connsiteY35" fmla="*/ 3549313 h 8394026"/>
              <a:gd name="connsiteX36" fmla="*/ 4491791 w 11670634"/>
              <a:gd name="connsiteY36" fmla="*/ 4844713 h 8394026"/>
              <a:gd name="connsiteX37" fmla="*/ 5055270 w 11670634"/>
              <a:gd name="connsiteY37" fmla="*/ 3717756 h 8394026"/>
              <a:gd name="connsiteX38" fmla="*/ 6615365 w 11670634"/>
              <a:gd name="connsiteY38" fmla="*/ 3717756 h 8394026"/>
              <a:gd name="connsiteX39" fmla="*/ 7178844 w 11670634"/>
              <a:gd name="connsiteY39" fmla="*/ 4844713 h 8394026"/>
              <a:gd name="connsiteX40" fmla="*/ 6615365 w 11670634"/>
              <a:gd name="connsiteY40" fmla="*/ 5971669 h 8394026"/>
              <a:gd name="connsiteX41" fmla="*/ 5055270 w 11670634"/>
              <a:gd name="connsiteY41" fmla="*/ 5971669 h 8394026"/>
              <a:gd name="connsiteX42" fmla="*/ 4491791 w 11670634"/>
              <a:gd name="connsiteY42" fmla="*/ 7267069 h 8394026"/>
              <a:gd name="connsiteX43" fmla="*/ 5055270 w 11670634"/>
              <a:gd name="connsiteY43" fmla="*/ 6140112 h 8394026"/>
              <a:gd name="connsiteX44" fmla="*/ 6615365 w 11670634"/>
              <a:gd name="connsiteY44" fmla="*/ 6140112 h 8394026"/>
              <a:gd name="connsiteX45" fmla="*/ 7178844 w 11670634"/>
              <a:gd name="connsiteY45" fmla="*/ 7267069 h 8394026"/>
              <a:gd name="connsiteX46" fmla="*/ 6615365 w 11670634"/>
              <a:gd name="connsiteY46" fmla="*/ 8394026 h 8394026"/>
              <a:gd name="connsiteX47" fmla="*/ 5055270 w 11670634"/>
              <a:gd name="connsiteY47" fmla="*/ 8394026 h 8394026"/>
              <a:gd name="connsiteX48" fmla="*/ 2245896 w 11670634"/>
              <a:gd name="connsiteY48" fmla="*/ 3549314 h 8394026"/>
              <a:gd name="connsiteX49" fmla="*/ 2809375 w 11670634"/>
              <a:gd name="connsiteY49" fmla="*/ 2422357 h 8394026"/>
              <a:gd name="connsiteX50" fmla="*/ 4369471 w 11670634"/>
              <a:gd name="connsiteY50" fmla="*/ 2422357 h 8394026"/>
              <a:gd name="connsiteX51" fmla="*/ 4932950 w 11670634"/>
              <a:gd name="connsiteY51" fmla="*/ 3549314 h 8394026"/>
              <a:gd name="connsiteX52" fmla="*/ 4369471 w 11670634"/>
              <a:gd name="connsiteY52" fmla="*/ 4676271 h 8394026"/>
              <a:gd name="connsiteX53" fmla="*/ 2809375 w 11670634"/>
              <a:gd name="connsiteY53" fmla="*/ 4676271 h 8394026"/>
              <a:gd name="connsiteX54" fmla="*/ 2245896 w 11670634"/>
              <a:gd name="connsiteY54" fmla="*/ 5971670 h 8394026"/>
              <a:gd name="connsiteX55" fmla="*/ 2809375 w 11670634"/>
              <a:gd name="connsiteY55" fmla="*/ 4844714 h 8394026"/>
              <a:gd name="connsiteX56" fmla="*/ 4369471 w 11670634"/>
              <a:gd name="connsiteY56" fmla="*/ 4844714 h 8394026"/>
              <a:gd name="connsiteX57" fmla="*/ 4932950 w 11670634"/>
              <a:gd name="connsiteY57" fmla="*/ 5971670 h 8394026"/>
              <a:gd name="connsiteX58" fmla="*/ 4369471 w 11670634"/>
              <a:gd name="connsiteY58" fmla="*/ 7098627 h 8394026"/>
              <a:gd name="connsiteX59" fmla="*/ 2809375 w 11670634"/>
              <a:gd name="connsiteY59" fmla="*/ 7098627 h 8394026"/>
              <a:gd name="connsiteX60" fmla="*/ 2245896 w 11670634"/>
              <a:gd name="connsiteY60" fmla="*/ 1126957 h 8394026"/>
              <a:gd name="connsiteX61" fmla="*/ 2809375 w 11670634"/>
              <a:gd name="connsiteY61" fmla="*/ 0 h 8394026"/>
              <a:gd name="connsiteX62" fmla="*/ 4369471 w 11670634"/>
              <a:gd name="connsiteY62" fmla="*/ 0 h 8394026"/>
              <a:gd name="connsiteX63" fmla="*/ 4932950 w 11670634"/>
              <a:gd name="connsiteY63" fmla="*/ 1126957 h 8394026"/>
              <a:gd name="connsiteX64" fmla="*/ 4369471 w 11670634"/>
              <a:gd name="connsiteY64" fmla="*/ 2253914 h 8394026"/>
              <a:gd name="connsiteX65" fmla="*/ 2809375 w 11670634"/>
              <a:gd name="connsiteY65" fmla="*/ 2253914 h 8394026"/>
              <a:gd name="connsiteX66" fmla="*/ 1 w 11670634"/>
              <a:gd name="connsiteY66" fmla="*/ 2253915 h 8394026"/>
              <a:gd name="connsiteX67" fmla="*/ 563480 w 11670634"/>
              <a:gd name="connsiteY67" fmla="*/ 1126958 h 8394026"/>
              <a:gd name="connsiteX68" fmla="*/ 2123576 w 11670634"/>
              <a:gd name="connsiteY68" fmla="*/ 1126958 h 8394026"/>
              <a:gd name="connsiteX69" fmla="*/ 2687056 w 11670634"/>
              <a:gd name="connsiteY69" fmla="*/ 2253915 h 8394026"/>
              <a:gd name="connsiteX70" fmla="*/ 2123576 w 11670634"/>
              <a:gd name="connsiteY70" fmla="*/ 3380872 h 8394026"/>
              <a:gd name="connsiteX71" fmla="*/ 563480 w 11670634"/>
              <a:gd name="connsiteY71" fmla="*/ 3380872 h 8394026"/>
              <a:gd name="connsiteX72" fmla="*/ 0 w 11670634"/>
              <a:gd name="connsiteY72" fmla="*/ 4676272 h 8394026"/>
              <a:gd name="connsiteX73" fmla="*/ 563479 w 11670634"/>
              <a:gd name="connsiteY73" fmla="*/ 3549315 h 8394026"/>
              <a:gd name="connsiteX74" fmla="*/ 2123575 w 11670634"/>
              <a:gd name="connsiteY74" fmla="*/ 3549315 h 8394026"/>
              <a:gd name="connsiteX75" fmla="*/ 2687054 w 11670634"/>
              <a:gd name="connsiteY75" fmla="*/ 4676272 h 8394026"/>
              <a:gd name="connsiteX76" fmla="*/ 2123575 w 11670634"/>
              <a:gd name="connsiteY76" fmla="*/ 5803229 h 8394026"/>
              <a:gd name="connsiteX77" fmla="*/ 563479 w 11670634"/>
              <a:gd name="connsiteY77" fmla="*/ 5803229 h 839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670634" h="8394026">
                <a:moveTo>
                  <a:pt x="8983580" y="2422356"/>
                </a:moveTo>
                <a:lnTo>
                  <a:pt x="9547059" y="1295399"/>
                </a:lnTo>
                <a:lnTo>
                  <a:pt x="11107155" y="1295399"/>
                </a:lnTo>
                <a:lnTo>
                  <a:pt x="11670634" y="2422356"/>
                </a:lnTo>
                <a:lnTo>
                  <a:pt x="11107155" y="3549313"/>
                </a:lnTo>
                <a:lnTo>
                  <a:pt x="9547059" y="3549313"/>
                </a:lnTo>
                <a:close/>
                <a:moveTo>
                  <a:pt x="8983580" y="4844713"/>
                </a:moveTo>
                <a:lnTo>
                  <a:pt x="9547059" y="3717756"/>
                </a:lnTo>
                <a:lnTo>
                  <a:pt x="11107155" y="3717756"/>
                </a:lnTo>
                <a:lnTo>
                  <a:pt x="11670634" y="4844713"/>
                </a:lnTo>
                <a:lnTo>
                  <a:pt x="11107155" y="5971670"/>
                </a:lnTo>
                <a:lnTo>
                  <a:pt x="9547059" y="5971670"/>
                </a:lnTo>
                <a:close/>
                <a:moveTo>
                  <a:pt x="6737685" y="1295398"/>
                </a:moveTo>
                <a:lnTo>
                  <a:pt x="7301164" y="168441"/>
                </a:lnTo>
                <a:lnTo>
                  <a:pt x="8861260" y="168441"/>
                </a:lnTo>
                <a:lnTo>
                  <a:pt x="9424739" y="1295398"/>
                </a:lnTo>
                <a:lnTo>
                  <a:pt x="8861260" y="2422355"/>
                </a:lnTo>
                <a:lnTo>
                  <a:pt x="7301164" y="2422355"/>
                </a:lnTo>
                <a:close/>
                <a:moveTo>
                  <a:pt x="6737685" y="3717755"/>
                </a:moveTo>
                <a:lnTo>
                  <a:pt x="7301164" y="2590798"/>
                </a:lnTo>
                <a:lnTo>
                  <a:pt x="8861260" y="2590798"/>
                </a:lnTo>
                <a:lnTo>
                  <a:pt x="9424739" y="3717755"/>
                </a:lnTo>
                <a:lnTo>
                  <a:pt x="8861260" y="4844712"/>
                </a:lnTo>
                <a:lnTo>
                  <a:pt x="7301164" y="4844712"/>
                </a:lnTo>
                <a:close/>
                <a:moveTo>
                  <a:pt x="6737685" y="6140112"/>
                </a:moveTo>
                <a:lnTo>
                  <a:pt x="7301164" y="5013154"/>
                </a:lnTo>
                <a:lnTo>
                  <a:pt x="8861260" y="5013154"/>
                </a:lnTo>
                <a:lnTo>
                  <a:pt x="9424739" y="6140112"/>
                </a:lnTo>
                <a:lnTo>
                  <a:pt x="8861260" y="7267068"/>
                </a:lnTo>
                <a:lnTo>
                  <a:pt x="7301164" y="7267068"/>
                </a:lnTo>
                <a:close/>
                <a:moveTo>
                  <a:pt x="4491791" y="2422356"/>
                </a:moveTo>
                <a:lnTo>
                  <a:pt x="5055270" y="1295399"/>
                </a:lnTo>
                <a:lnTo>
                  <a:pt x="6615365" y="1295399"/>
                </a:lnTo>
                <a:lnTo>
                  <a:pt x="7178844" y="2422356"/>
                </a:lnTo>
                <a:lnTo>
                  <a:pt x="6615365" y="3549313"/>
                </a:lnTo>
                <a:lnTo>
                  <a:pt x="5055270" y="3549313"/>
                </a:lnTo>
                <a:close/>
                <a:moveTo>
                  <a:pt x="4491791" y="4844713"/>
                </a:moveTo>
                <a:lnTo>
                  <a:pt x="5055270" y="3717756"/>
                </a:lnTo>
                <a:lnTo>
                  <a:pt x="6615365" y="3717756"/>
                </a:lnTo>
                <a:lnTo>
                  <a:pt x="7178844" y="4844713"/>
                </a:lnTo>
                <a:lnTo>
                  <a:pt x="6615365" y="5971669"/>
                </a:lnTo>
                <a:lnTo>
                  <a:pt x="5055270" y="5971669"/>
                </a:lnTo>
                <a:close/>
                <a:moveTo>
                  <a:pt x="4491791" y="7267069"/>
                </a:moveTo>
                <a:lnTo>
                  <a:pt x="5055270" y="6140112"/>
                </a:lnTo>
                <a:lnTo>
                  <a:pt x="6615365" y="6140112"/>
                </a:lnTo>
                <a:lnTo>
                  <a:pt x="7178844" y="7267069"/>
                </a:lnTo>
                <a:lnTo>
                  <a:pt x="6615365" y="8394026"/>
                </a:lnTo>
                <a:lnTo>
                  <a:pt x="5055270" y="8394026"/>
                </a:lnTo>
                <a:close/>
                <a:moveTo>
                  <a:pt x="2245896" y="3549314"/>
                </a:moveTo>
                <a:lnTo>
                  <a:pt x="2809375" y="2422357"/>
                </a:lnTo>
                <a:lnTo>
                  <a:pt x="4369471" y="2422357"/>
                </a:lnTo>
                <a:lnTo>
                  <a:pt x="4932950" y="3549314"/>
                </a:lnTo>
                <a:lnTo>
                  <a:pt x="4369471" y="4676271"/>
                </a:lnTo>
                <a:lnTo>
                  <a:pt x="2809375" y="4676271"/>
                </a:lnTo>
                <a:close/>
                <a:moveTo>
                  <a:pt x="2245896" y="5971670"/>
                </a:moveTo>
                <a:lnTo>
                  <a:pt x="2809375" y="4844714"/>
                </a:lnTo>
                <a:lnTo>
                  <a:pt x="4369471" y="4844714"/>
                </a:lnTo>
                <a:lnTo>
                  <a:pt x="4932950" y="5971670"/>
                </a:lnTo>
                <a:lnTo>
                  <a:pt x="4369471" y="7098627"/>
                </a:lnTo>
                <a:lnTo>
                  <a:pt x="2809375" y="7098627"/>
                </a:lnTo>
                <a:close/>
                <a:moveTo>
                  <a:pt x="2245896" y="1126957"/>
                </a:moveTo>
                <a:lnTo>
                  <a:pt x="2809375" y="0"/>
                </a:lnTo>
                <a:lnTo>
                  <a:pt x="4369471" y="0"/>
                </a:lnTo>
                <a:lnTo>
                  <a:pt x="4932950" y="1126957"/>
                </a:lnTo>
                <a:lnTo>
                  <a:pt x="4369471" y="2253914"/>
                </a:lnTo>
                <a:lnTo>
                  <a:pt x="2809375" y="2253914"/>
                </a:lnTo>
                <a:close/>
                <a:moveTo>
                  <a:pt x="1" y="2253915"/>
                </a:moveTo>
                <a:lnTo>
                  <a:pt x="563480" y="1126958"/>
                </a:lnTo>
                <a:lnTo>
                  <a:pt x="2123576" y="1126958"/>
                </a:lnTo>
                <a:lnTo>
                  <a:pt x="2687056" y="2253915"/>
                </a:lnTo>
                <a:lnTo>
                  <a:pt x="2123576" y="3380872"/>
                </a:lnTo>
                <a:lnTo>
                  <a:pt x="563480" y="3380872"/>
                </a:lnTo>
                <a:close/>
                <a:moveTo>
                  <a:pt x="0" y="4676272"/>
                </a:moveTo>
                <a:lnTo>
                  <a:pt x="563479" y="3549315"/>
                </a:lnTo>
                <a:lnTo>
                  <a:pt x="2123575" y="3549315"/>
                </a:lnTo>
                <a:lnTo>
                  <a:pt x="2687054" y="4676272"/>
                </a:lnTo>
                <a:lnTo>
                  <a:pt x="2123575" y="5803229"/>
                </a:lnTo>
                <a:lnTo>
                  <a:pt x="563479" y="580322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139700" dist="50800" dir="816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Hexagon 1"/>
          <p:cNvSpPr/>
          <p:nvPr/>
        </p:nvSpPr>
        <p:spPr>
          <a:xfrm rot="5400000">
            <a:off x="9180023" y="4016938"/>
            <a:ext cx="2688080" cy="2228500"/>
          </a:xfrm>
          <a:prstGeom prst="hexagon">
            <a:avLst>
              <a:gd name="adj" fmla="val 25954"/>
              <a:gd name="vf" fmla="val 115470"/>
            </a:avLst>
          </a:prstGeom>
          <a:blipFill dpi="0" rotWithShape="0">
            <a:blip r:embed="rId3"/>
            <a:srcRect/>
            <a:stretch>
              <a:fillRect l="10000" t="9000" r="9000" b="10000"/>
            </a:stretch>
          </a:blipFill>
          <a:ln cap="flat" cmpd="sng">
            <a:solidFill>
              <a:schemeClr val="tx1"/>
            </a:solidFill>
          </a:ln>
          <a:effectLst>
            <a:innerShdw blurRad="63500" dist="508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/>
          <p:cNvSpPr/>
          <p:nvPr/>
        </p:nvSpPr>
        <p:spPr>
          <a:xfrm rot="5400000">
            <a:off x="-107915" y="-714729"/>
            <a:ext cx="1874509" cy="1599579"/>
          </a:xfrm>
          <a:prstGeom prst="hexagon">
            <a:avLst/>
          </a:prstGeom>
          <a:noFill/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xagon 12"/>
          <p:cNvSpPr/>
          <p:nvPr/>
        </p:nvSpPr>
        <p:spPr>
          <a:xfrm rot="5400000">
            <a:off x="1288093" y="711501"/>
            <a:ext cx="682072" cy="718578"/>
          </a:xfrm>
          <a:prstGeom prst="hexagon">
            <a:avLst/>
          </a:prstGeom>
          <a:noFill/>
          <a:ln w="28575">
            <a:solidFill>
              <a:schemeClr val="bg1"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/>
          <p:cNvSpPr/>
          <p:nvPr/>
        </p:nvSpPr>
        <p:spPr>
          <a:xfrm rot="5400000">
            <a:off x="17889" y="5855988"/>
            <a:ext cx="1874509" cy="1599579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88993" y="1411826"/>
            <a:ext cx="7223052" cy="917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Modern No. 20" panose="02070704070505020303" pitchFamily="18" charset="0"/>
                <a:cs typeface="Aparajita" panose="02020603050405020304" pitchFamily="18" charset="0"/>
              </a:rPr>
              <a:t>About </a:t>
            </a:r>
            <a:r>
              <a:rPr lang="en-US" sz="5400" b="1" dirty="0">
                <a:latin typeface="Modern No. 20" panose="02070704070505020303" pitchFamily="18" charset="0"/>
                <a:cs typeface="Aparajita" panose="02020603050405020304" pitchFamily="18" charset="0"/>
              </a:rPr>
              <a:t>T</a:t>
            </a:r>
            <a:r>
              <a:rPr lang="en-US" sz="5400" b="1" dirty="0" smtClean="0">
                <a:latin typeface="Modern No. 20" panose="02070704070505020303" pitchFamily="18" charset="0"/>
                <a:cs typeface="Aparajita" panose="02020603050405020304" pitchFamily="18" charset="0"/>
              </a:rPr>
              <a:t>he Project </a:t>
            </a:r>
            <a:endParaRPr lang="en-IN" sz="5400" b="1" dirty="0">
              <a:latin typeface="Modern No. 20" panose="02070704070505020303" pitchFamily="18" charset="0"/>
              <a:cs typeface="Aparajita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5560" y="2329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GUI CALCULATOR </a:t>
            </a:r>
            <a:r>
              <a:rPr lang="en-US" b="1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IS A CALCULATOR THAT CAN BE USED BY CLICKING BUTTONS. IN THIS CALCULATOR, ALL ITS NUMBERS AND OPERATORS ARE REPRESENTED GRAPHICALLY AND CAN BE USED WITH ONE CLICK.</a:t>
            </a:r>
            <a:endParaRPr lang="en-IN" sz="2000" dirty="0">
              <a:solidFill>
                <a:srgbClr val="0070C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5560" y="4729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TKINTER</a:t>
            </a:r>
            <a:r>
              <a:rPr lang="en-US" b="1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IS A LIBRARY WHICH PROVIDES GUI API TO WORK WITH AND MANAGE ALL ERRORS IN THE BACKGROUND.</a:t>
            </a:r>
            <a:endParaRPr lang="en-IN" sz="2000" dirty="0">
              <a:solidFill>
                <a:srgbClr val="0070C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5560" y="35295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GUI</a:t>
            </a:r>
            <a:r>
              <a:rPr lang="en-US" b="1" dirty="0">
                <a:solidFill>
                  <a:srgbClr val="0070C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IS A VISUAL AND MORE EASY WAY TO INTERACT WITH THE COMPUTER.IT INCLUDES GRAPHICAL REPRESENTATION LIKEBUTTONS AND ICONS AND WE CAN INTERACT WITH THESE ICONS RATHER THAN TEXT BASED INTERACTION.</a:t>
            </a:r>
            <a:endParaRPr lang="en-IN" sz="2000" dirty="0">
              <a:solidFill>
                <a:srgbClr val="0070C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81"/>
            <a:ext cx="12192001" cy="685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" y="2422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2000"/>
                </a:schemeClr>
              </a:gs>
              <a:gs pos="6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6344" y="817810"/>
            <a:ext cx="7223052" cy="917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  <a:latin typeface="Modern No. 20" panose="02070704070505020303" pitchFamily="18" charset="0"/>
                <a:cs typeface="Aparajita" panose="02020603050405020304" pitchFamily="18" charset="0"/>
              </a:rPr>
              <a:t>Project Goals </a:t>
            </a:r>
            <a:endParaRPr lang="en-IN" sz="5400" b="1" dirty="0">
              <a:solidFill>
                <a:srgbClr val="002060"/>
              </a:solidFill>
              <a:latin typeface="Modern No. 20" panose="02070704070505020303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208" y="181896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goal of this project is to create a functional and user-friendly calculator using Python’s </a:t>
            </a:r>
            <a:r>
              <a:rPr lang="en-US" dirty="0" err="1"/>
              <a:t>Tkinter</a:t>
            </a:r>
            <a:r>
              <a:rPr lang="en-US" dirty="0"/>
              <a:t> library for the graphical user interface (</a:t>
            </a:r>
            <a:r>
              <a:rPr lang="en-US" dirty="0" smtClean="0"/>
              <a:t>GUI), and </a:t>
            </a:r>
            <a:r>
              <a:rPr lang="en-US" dirty="0"/>
              <a:t>Handle mathematical expressions and operation efficiently.</a:t>
            </a:r>
            <a:endParaRPr lang="en-IN" dirty="0"/>
          </a:p>
          <a:p>
            <a:endParaRPr lang="en-IN" dirty="0"/>
          </a:p>
        </p:txBody>
      </p:sp>
      <p:sp>
        <p:nvSpPr>
          <p:cNvPr id="6" name="Hexagon 5"/>
          <p:cNvSpPr/>
          <p:nvPr/>
        </p:nvSpPr>
        <p:spPr>
          <a:xfrm rot="5400000">
            <a:off x="8962190" y="4748673"/>
            <a:ext cx="3311188" cy="2649855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 rot="5400000">
            <a:off x="8963048" y="3057347"/>
            <a:ext cx="1692150" cy="1574218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 rot="5400000">
            <a:off x="10499884" y="2635607"/>
            <a:ext cx="2459206" cy="1887854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208" y="29983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simple </a:t>
            </a:r>
            <a:r>
              <a:rPr lang="en-US" dirty="0" err="1"/>
              <a:t>Scienctific</a:t>
            </a:r>
            <a:r>
              <a:rPr lang="en-US" dirty="0"/>
              <a:t> Python calculator using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This is a simple </a:t>
            </a:r>
            <a:r>
              <a:rPr lang="en-US" dirty="0" err="1"/>
              <a:t>sciencetific</a:t>
            </a:r>
            <a:r>
              <a:rPr lang="en-US" dirty="0"/>
              <a:t> calculator built using python’s </a:t>
            </a:r>
            <a:r>
              <a:rPr lang="en-US" dirty="0" err="1"/>
              <a:t>Tkinter</a:t>
            </a:r>
            <a:r>
              <a:rPr lang="en-US" dirty="0"/>
              <a:t> library</a:t>
            </a:r>
          </a:p>
          <a:p>
            <a:r>
              <a:rPr lang="en-US" dirty="0"/>
              <a:t>It can perform basic mathematical </a:t>
            </a:r>
            <a:r>
              <a:rPr lang="en-US" dirty="0" err="1"/>
              <a:t>oprations</a:t>
            </a:r>
            <a:r>
              <a:rPr lang="en-US" dirty="0"/>
              <a:t> like addition, subtraction, multiplication, division and trigonometric function like sine, cosine, tangent.</a:t>
            </a:r>
          </a:p>
          <a:p>
            <a:r>
              <a:rPr lang="en-US" dirty="0"/>
              <a:t>The user interface (GUI) is designed with button for each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321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bg1">
                <a:lumMod val="95000"/>
                <a:alpha val="11000"/>
              </a:schemeClr>
            </a:gs>
            <a:gs pos="75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 rot="5400000">
            <a:off x="7406108" y="3009458"/>
            <a:ext cx="2312490" cy="2005215"/>
          </a:xfrm>
          <a:prstGeom prst="hexagon">
            <a:avLst>
              <a:gd name="adj" fmla="val 25954"/>
              <a:gd name="vf" fmla="val 115470"/>
            </a:avLst>
          </a:prstGeom>
          <a:blipFill dpi="0" rotWithShape="0">
            <a:blip r:embed="rId2"/>
            <a:srcRect/>
            <a:stretch>
              <a:fillRect/>
            </a:stretch>
          </a:blipFill>
          <a:ln cap="flat" cmpd="sng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 rot="5400000">
            <a:off x="9543567" y="3138753"/>
            <a:ext cx="2312490" cy="2005215"/>
          </a:xfrm>
          <a:prstGeom prst="hexagon">
            <a:avLst>
              <a:gd name="adj" fmla="val 25954"/>
              <a:gd name="vf" fmla="val 115470"/>
            </a:avLst>
          </a:prstGeom>
          <a:blipFill dpi="0" rotWithShape="1">
            <a:blip r:embed="rId3">
              <a:alphaModFix amt="81000"/>
            </a:blip>
            <a:srcRect/>
            <a:stretch>
              <a:fillRect/>
            </a:stretch>
          </a:blipFill>
          <a:ln cap="flat" cmpd="sng">
            <a:solidFill>
              <a:srgbClr val="0070C0"/>
            </a:solidFill>
          </a:ln>
          <a:effectLst>
            <a:innerShdw blurRad="63500" dist="50800" dir="13500000">
              <a:schemeClr val="bg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 rot="5400000">
            <a:off x="8591797" y="1208965"/>
            <a:ext cx="2312490" cy="2005215"/>
          </a:xfrm>
          <a:prstGeom prst="hexagon">
            <a:avLst>
              <a:gd name="adj" fmla="val 25954"/>
              <a:gd name="vf" fmla="val 115470"/>
            </a:avLst>
          </a:prstGeom>
          <a:blipFill dpi="0" rotWithShape="0">
            <a:blip r:embed="rId4"/>
            <a:srcRect/>
            <a:stretch>
              <a:fillRect/>
            </a:stretch>
          </a:blipFill>
          <a:ln cap="flat" cmpd="sng">
            <a:solidFill>
              <a:srgbClr val="0070C0"/>
            </a:solidFill>
          </a:ln>
          <a:effectLst>
            <a:innerShdw blurRad="63500" dist="50800" dir="13500000">
              <a:schemeClr val="bg1">
                <a:alpha val="48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 rot="5400000">
            <a:off x="-22855" y="-528563"/>
            <a:ext cx="1874509" cy="1599579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 rot="5400000">
            <a:off x="10804913" y="2423982"/>
            <a:ext cx="740793" cy="679191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1957" y="401352"/>
            <a:ext cx="7223052" cy="9174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solidFill>
                  <a:srgbClr val="002060"/>
                </a:solidFill>
                <a:latin typeface="Modern No. 20" panose="02070704070505020303" pitchFamily="18" charset="0"/>
                <a:cs typeface="Aparajita" panose="02020603050405020304" pitchFamily="18" charset="0"/>
              </a:rPr>
              <a:t>Software Used</a:t>
            </a:r>
            <a:endParaRPr lang="en-IN" sz="5400" b="1" dirty="0">
              <a:solidFill>
                <a:srgbClr val="002060"/>
              </a:solidFill>
              <a:latin typeface="Modern No. 20" panose="02070704070505020303" pitchFamily="18" charset="0"/>
              <a:cs typeface="Aparajita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2818" y="1318773"/>
            <a:ext cx="65013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Visual Studio </a:t>
            </a:r>
            <a:r>
              <a:rPr lang="en-US" sz="2000" b="1" u="sng" dirty="0" smtClean="0">
                <a:solidFill>
                  <a:srgbClr val="002060"/>
                </a:solidFill>
              </a:rPr>
              <a:t>Code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commonly referred to as 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VS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an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5" tooltip="Integrated development environment"/>
              </a:rPr>
              <a:t>integrated development environment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developed by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6" tooltip="Microsoft"/>
              </a:rPr>
              <a:t>Microsoft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for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7" tooltip="Windows"/>
              </a:rPr>
              <a:t>Windows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8" tooltip="Linux"/>
              </a:rPr>
              <a:t>Linux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hlinkClick r:id="rId9" tooltip="MacOS"/>
              </a:rPr>
              <a:t>macOS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and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0" tooltip="Web browser"/>
              </a:rPr>
              <a:t>web browsers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Features include support for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1" tooltip="Debugging"/>
              </a:rPr>
              <a:t>debugging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2" tooltip="Syntax highlighting"/>
              </a:rPr>
              <a:t>syntax highlighting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3" tooltip="Intelligent code completion"/>
              </a:rPr>
              <a:t>intelligent code completion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4" tooltip="Snippet (programming)"/>
              </a:rPr>
              <a:t>snippets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5" tooltip="Code refactoring"/>
              </a:rPr>
              <a:t>code refactoring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 and embedded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6" tooltip="Version control"/>
              </a:rPr>
              <a:t>version control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with 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hlinkClick r:id="rId17" tooltip="Git"/>
              </a:rPr>
              <a:t>Git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. Users can change the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8" tooltip="Theme (computing)"/>
              </a:rPr>
              <a:t>theme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19" tooltip="Keyboard shortcut"/>
              </a:rPr>
              <a:t>keyboard shortcuts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 preferences, and install 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hlinkClick r:id="rId20" tooltip="Plug-in (computing)"/>
              </a:rPr>
              <a:t>extensions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 that add functionality.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818" y="4012065"/>
            <a:ext cx="66461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Python</a:t>
            </a:r>
            <a:r>
              <a:rPr lang="en-US" sz="2000" b="1" dirty="0" smtClean="0">
                <a:solidFill>
                  <a:srgbClr val="002060"/>
                </a:solidFill>
              </a:rPr>
              <a:t>: </a:t>
            </a:r>
            <a:r>
              <a:rPr lang="en-US" sz="2000" dirty="0"/>
              <a:t>Python is a </a:t>
            </a:r>
            <a:r>
              <a:rPr lang="en-US" sz="2000" dirty="0">
                <a:hlinkClick r:id="rId21" tooltip="High-level programming language"/>
              </a:rPr>
              <a:t>high-level</a:t>
            </a:r>
            <a:r>
              <a:rPr lang="en-US" sz="2000" dirty="0"/>
              <a:t>, </a:t>
            </a:r>
            <a:r>
              <a:rPr lang="en-US" sz="2000" dirty="0">
                <a:hlinkClick r:id="rId22" tooltip="General-purpose programming language"/>
              </a:rPr>
              <a:t>general-purpose programming </a:t>
            </a:r>
            <a:r>
              <a:rPr lang="en-US" sz="2000" dirty="0" smtClean="0">
                <a:hlinkClick r:id="rId22" tooltip="General-purpose programming language"/>
              </a:rPr>
              <a:t/>
            </a:r>
            <a:br>
              <a:rPr lang="en-US" sz="2000" dirty="0" smtClean="0">
                <a:hlinkClick r:id="rId22" tooltip="General-purpose programming language"/>
              </a:rPr>
            </a:br>
            <a:r>
              <a:rPr lang="en-US" sz="2000" dirty="0" smtClean="0">
                <a:hlinkClick r:id="rId22" tooltip="General-purpose programming language"/>
              </a:rPr>
              <a:t>language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Its </a:t>
            </a:r>
            <a:r>
              <a:rPr lang="en-US" sz="2000" dirty="0"/>
              <a:t>design philosophy emphasizes </a:t>
            </a:r>
            <a:r>
              <a:rPr lang="en-US" sz="2000" dirty="0">
                <a:hlinkClick r:id="rId23" tooltip="Code readability"/>
              </a:rPr>
              <a:t>code readability</a:t>
            </a:r>
            <a:r>
              <a:rPr lang="en-US" sz="2000" dirty="0"/>
              <a:t>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with the </a:t>
            </a:r>
            <a:r>
              <a:rPr lang="en-US" sz="2000" dirty="0"/>
              <a:t>use </a:t>
            </a:r>
            <a:r>
              <a:rPr lang="en-US" sz="2000" dirty="0" smtClean="0"/>
              <a:t>of</a:t>
            </a:r>
            <a:r>
              <a:rPr lang="en-US" sz="2000" dirty="0"/>
              <a:t> </a:t>
            </a:r>
            <a:r>
              <a:rPr lang="en-US" sz="2000" dirty="0">
                <a:hlinkClick r:id="rId24" tooltip="Significant indentation"/>
              </a:rPr>
              <a:t>significant indentation</a:t>
            </a:r>
            <a:r>
              <a:rPr lang="en-US" sz="2000" dirty="0"/>
              <a:t>.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60000"/>
                <a:lumOff val="40000"/>
              </a:schemeClr>
            </a:gs>
            <a:gs pos="74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/>
          <p:cNvSpPr/>
          <p:nvPr/>
        </p:nvSpPr>
        <p:spPr>
          <a:xfrm rot="5400000">
            <a:off x="3829576" y="4277022"/>
            <a:ext cx="2459206" cy="1887854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 rot="5400000">
            <a:off x="595459" y="597091"/>
            <a:ext cx="4516093" cy="3903612"/>
          </a:xfrm>
          <a:prstGeom prst="hexagon">
            <a:avLst/>
          </a:prstGeom>
          <a:noFill/>
          <a:ln w="28575">
            <a:solidFill>
              <a:schemeClr val="accent1">
                <a:lumMod val="60000"/>
                <a:lumOff val="40000"/>
                <a:alpha val="8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0"/>
            <a:ext cx="4991100" cy="6858000"/>
          </a:xfrm>
          <a:prstGeom prst="rect">
            <a:avLst/>
          </a:prstGeom>
          <a:effectLst>
            <a:innerShdw blurRad="63500" dist="50800" dir="10620000">
              <a:schemeClr val="accent1">
                <a:lumMod val="60000"/>
                <a:lumOff val="40000"/>
              </a:schemeClr>
            </a:inn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76912" y="290851"/>
            <a:ext cx="6858888" cy="11188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5400" b="1" u="sng" dirty="0">
                <a:latin typeface="Modern No. 20" panose="02070704070505020303" pitchFamily="18" charset="0"/>
              </a:rPr>
              <a:t>Project Architecture &amp; </a:t>
            </a:r>
            <a:r>
              <a:rPr lang="en-US" altLang="en-US" sz="5400" b="1" u="sng" dirty="0" smtClean="0">
                <a:latin typeface="Modern No. 20" panose="02070704070505020303" pitchFamily="18" charset="0"/>
              </a:rPr>
              <a:t>Design :</a:t>
            </a:r>
            <a:endParaRPr lang="en-IN" sz="5400" b="1" u="sng" dirty="0">
              <a:latin typeface="Modern No. 20" panose="02070704070505020303" pitchFamily="18" charset="0"/>
              <a:cs typeface="Aparajita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6912" y="5402587"/>
            <a:ext cx="7068438" cy="1134720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smtClean="0">
                <a:latin typeface="+mn-lt"/>
              </a:rPr>
              <a:t>Core Mathematical Operations:</a:t>
            </a:r>
            <a:r>
              <a:rPr lang="en-US" sz="2600" dirty="0" smtClean="0">
                <a:latin typeface="+mn-lt"/>
              </a:rPr>
              <a:t> Addition, subtraction, multiplication, and division.</a:t>
            </a:r>
            <a:endParaRPr lang="en-US" sz="2600" dirty="0"/>
          </a:p>
        </p:txBody>
      </p:sp>
      <p:sp>
        <p:nvSpPr>
          <p:cNvPr id="16" name="Rectangle 15"/>
          <p:cNvSpPr/>
          <p:nvPr/>
        </p:nvSpPr>
        <p:spPr>
          <a:xfrm>
            <a:off x="176912" y="1886474"/>
            <a:ext cx="68588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 smtClean="0"/>
              <a:t> Equation </a:t>
            </a:r>
            <a:r>
              <a:rPr lang="en-US" sz="2600" b="1" dirty="0"/>
              <a:t>Display Area (Screen):</a:t>
            </a:r>
            <a:r>
              <a:rPr lang="en-US" sz="2600" dirty="0"/>
              <a:t> To show mathematical expressions and results.</a:t>
            </a:r>
            <a:br>
              <a:rPr lang="en-US" sz="2600" dirty="0"/>
            </a:br>
            <a:endParaRPr lang="en-IN" sz="2600" dirty="0"/>
          </a:p>
        </p:txBody>
      </p:sp>
      <p:sp>
        <p:nvSpPr>
          <p:cNvPr id="17" name="Rectangle 16"/>
          <p:cNvSpPr/>
          <p:nvPr/>
        </p:nvSpPr>
        <p:spPr>
          <a:xfrm>
            <a:off x="176912" y="3929348"/>
            <a:ext cx="68588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 smtClean="0"/>
              <a:t> Result </a:t>
            </a:r>
            <a:r>
              <a:rPr lang="en-US" sz="2600" b="1" dirty="0"/>
              <a:t>Calculation &amp; Clear Functionality:</a:t>
            </a:r>
            <a:r>
              <a:rPr lang="en-US" sz="2600" dirty="0"/>
              <a:t> Displaying results after calculations and providing a "Clear" button for resetting the screen.</a:t>
            </a:r>
            <a:endParaRPr lang="en-IN" sz="2600" dirty="0"/>
          </a:p>
        </p:txBody>
      </p:sp>
      <p:sp>
        <p:nvSpPr>
          <p:cNvPr id="18" name="Rectangle 17"/>
          <p:cNvSpPr/>
          <p:nvPr/>
        </p:nvSpPr>
        <p:spPr>
          <a:xfrm>
            <a:off x="176912" y="2846800"/>
            <a:ext cx="68588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 smtClean="0"/>
              <a:t> Clickable </a:t>
            </a:r>
            <a:r>
              <a:rPr lang="en-US" sz="2600" b="1" dirty="0"/>
              <a:t>Buttons:</a:t>
            </a:r>
            <a:r>
              <a:rPr lang="en-US" sz="2600" dirty="0"/>
              <a:t> Representing numbers (0-9) and operators (+, -, *, ÷, etc.).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08111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709"/>
                    </a14:imgEffect>
                    <a14:imgEffect>
                      <a14:saturation sat="6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74700" y="4166850"/>
            <a:ext cx="11417300" cy="25514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Core Python: </a:t>
            </a:r>
            <a:r>
              <a:rPr lang="en-US" dirty="0"/>
              <a:t>I</a:t>
            </a:r>
            <a:r>
              <a:rPr lang="en-US" dirty="0" smtClean="0"/>
              <a:t> gained experience with core Python programming constructs like  functions, variables, control structures, and error handling.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err="1" smtClean="0"/>
              <a:t>Tkinter</a:t>
            </a:r>
            <a:r>
              <a:rPr lang="en-US" b="1" dirty="0" smtClean="0"/>
              <a:t> Library:</a:t>
            </a:r>
            <a:r>
              <a:rPr lang="en-US" dirty="0" smtClean="0"/>
              <a:t> Learned how to build a GUI using </a:t>
            </a:r>
            <a:r>
              <a:rPr lang="en-US" dirty="0" err="1" smtClean="0"/>
              <a:t>Tkinter</a:t>
            </a:r>
            <a:r>
              <a:rPr lang="en-US" dirty="0" smtClean="0"/>
              <a:t>, adding interactive buttons,              entry fields, and event handling.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Visual Studio Code (IDE):</a:t>
            </a:r>
            <a:r>
              <a:rPr lang="en-US" dirty="0" smtClean="0"/>
              <a:t> Used Visual Studio Code for writing and debugging the code.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/>
              <a:t>GitHub:</a:t>
            </a:r>
            <a:r>
              <a:rPr lang="en-US" dirty="0" smtClean="0"/>
              <a:t> Version-controlled the project and learned to manage code on GitHub.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2552" y="3289301"/>
            <a:ext cx="8444247" cy="8648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u="sng" dirty="0" smtClean="0">
                <a:latin typeface="Modern No. 20" panose="02070704070505020303" pitchFamily="18" charset="0"/>
              </a:rPr>
              <a:t>Tools </a:t>
            </a:r>
            <a:r>
              <a:rPr lang="en-US" sz="5400" b="1" u="sng" dirty="0">
                <a:latin typeface="Modern No. 20" panose="02070704070505020303" pitchFamily="18" charset="0"/>
              </a:rPr>
              <a:t>&amp; Technologies </a:t>
            </a:r>
            <a:r>
              <a:rPr lang="en-US" sz="5400" b="1" u="sng" dirty="0" smtClean="0">
                <a:latin typeface="Modern No. 20" panose="02070704070505020303" pitchFamily="18" charset="0"/>
              </a:rPr>
              <a:t>Used :</a:t>
            </a:r>
            <a:endParaRPr lang="en-US" sz="5400" b="1" u="sn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-153289" y="259656"/>
            <a:ext cx="128229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u="sng" dirty="0" smtClean="0">
                <a:latin typeface="Modern No. 20" panose="02070704070505020303" pitchFamily="18" charset="0"/>
              </a:rPr>
              <a:t>Main </a:t>
            </a:r>
            <a:r>
              <a:rPr lang="en-US" altLang="en-US" sz="5400" b="1" u="sng" dirty="0">
                <a:latin typeface="Modern No. 20" panose="02070704070505020303" pitchFamily="18" charset="0"/>
              </a:rPr>
              <a:t>components</a:t>
            </a:r>
            <a:r>
              <a:rPr lang="en-US" altLang="en-US" sz="5400" u="sng" dirty="0">
                <a:latin typeface="Modern No. 20" panose="02070704070505020303" pitchFamily="18" charset="0"/>
              </a:rPr>
              <a:t> </a:t>
            </a:r>
            <a:r>
              <a:rPr lang="en-US" altLang="en-US" sz="6000" u="sng" dirty="0" smtClean="0">
                <a:latin typeface="Modern No. 20" panose="02070704070505020303" pitchFamily="18" charset="0"/>
              </a:rPr>
              <a:t>:</a:t>
            </a:r>
            <a:endParaRPr lang="en-US" altLang="en-US" sz="5400" u="sng" dirty="0">
              <a:latin typeface="Modern No. 20" panose="02070704070505020303" pitchFamily="18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Display (Screen):</a:t>
            </a:r>
            <a:r>
              <a:rPr lang="en-US" altLang="en-US" sz="2400" dirty="0"/>
              <a:t> An entry widget to show inputs 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results.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Buttons:</a:t>
            </a:r>
            <a:r>
              <a:rPr lang="en-US" altLang="en-US" sz="2400" dirty="0"/>
              <a:t> Created using </a:t>
            </a:r>
            <a:r>
              <a:rPr lang="en-US" altLang="en-US" sz="2400" dirty="0" err="1"/>
              <a:t>Tkinter</a:t>
            </a:r>
            <a:r>
              <a:rPr lang="en-US" altLang="en-US" sz="2400" dirty="0"/>
              <a:t> Button widget</a:t>
            </a:r>
            <a:r>
              <a:rPr lang="en-US" altLang="en-US" sz="2400" dirty="0" smtClean="0"/>
              <a:t>, each representing a </a:t>
            </a:r>
            <a:r>
              <a:rPr lang="en-US" altLang="en-US" sz="2400" dirty="0"/>
              <a:t>number or operator.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Backspace and Clear Function:</a:t>
            </a:r>
            <a:r>
              <a:rPr lang="en-US" altLang="en-US" sz="2400" dirty="0"/>
              <a:t> The calculator </a:t>
            </a:r>
            <a:r>
              <a:rPr lang="en-US" altLang="en-US" sz="2400" dirty="0" smtClean="0"/>
              <a:t>can remove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last </a:t>
            </a:r>
            <a:r>
              <a:rPr lang="en-US" altLang="en-US" sz="2400" dirty="0"/>
              <a:t>character or reset </a:t>
            </a:r>
            <a:endParaRPr lang="en-US" altLang="en-US" sz="2400" dirty="0" smtClean="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                                                    the </a:t>
            </a:r>
            <a:r>
              <a:rPr lang="en-US" altLang="en-US" sz="2400" dirty="0"/>
              <a:t>screen</a:t>
            </a:r>
            <a:r>
              <a:rPr lang="en-US" altLang="en-US" sz="2400" dirty="0" smtClean="0"/>
              <a:t>.</a:t>
            </a:r>
            <a:endParaRPr lang="en-IN" altLang="en-US" sz="2400" dirty="0"/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/>
              <a:t>Output Field</a:t>
            </a:r>
            <a:r>
              <a:rPr lang="en-US" sz="2400" dirty="0"/>
              <a:t>: Displays the result of the calculation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5973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494907" y="347696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u="sng" dirty="0" smtClean="0">
                <a:latin typeface="Modern No. 20" panose="02070704070505020303" pitchFamily="18" charset="0"/>
              </a:rPr>
              <a:t>Challenges Faced :</a:t>
            </a:r>
          </a:p>
          <a:p>
            <a:r>
              <a:rPr lang="en-US" b="1" dirty="0" smtClean="0"/>
              <a:t>Understanding </a:t>
            </a:r>
            <a:r>
              <a:rPr lang="en-US" b="1" dirty="0" err="1" smtClean="0"/>
              <a:t>Tkinter</a:t>
            </a:r>
            <a:r>
              <a:rPr lang="en-US" b="1" dirty="0" smtClean="0"/>
              <a:t> Layout:</a:t>
            </a:r>
            <a:r>
              <a:rPr lang="en-US" dirty="0" smtClean="0"/>
              <a:t> Designing the layout of the calculator and arranging buttons and screens correctly was initially tricky.</a:t>
            </a:r>
          </a:p>
          <a:p>
            <a:r>
              <a:rPr lang="en-US" b="1" dirty="0" smtClean="0"/>
              <a:t>Handling Math Operations Safely:</a:t>
            </a:r>
            <a:r>
              <a:rPr lang="en-US" dirty="0" smtClean="0"/>
              <a:t> Ensuring the proper handling of mathematical expressions (like division by zero, invalid characters, etc.).</a:t>
            </a:r>
          </a:p>
          <a:p>
            <a:r>
              <a:rPr lang="en-US" b="1" dirty="0" smtClean="0"/>
              <a:t>Error Handling:</a:t>
            </a:r>
            <a:r>
              <a:rPr lang="en-US" dirty="0" smtClean="0"/>
              <a:t> Adding exception handling to avoid crashes when invalid input is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56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00200" y="2544763"/>
            <a:ext cx="9144000" cy="2387600"/>
          </a:xfrm>
        </p:spPr>
        <p:txBody>
          <a:bodyPr>
            <a:noAutofit/>
          </a:bodyPr>
          <a:lstStyle/>
          <a:p>
            <a:r>
              <a:rPr lang="en-US" b="1" dirty="0" smtClean="0"/>
              <a:t>Conclusion: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400" dirty="0" smtClean="0"/>
              <a:t>“Through this project, I developed a functional calculator that leverages core Python and </a:t>
            </a:r>
            <a:r>
              <a:rPr lang="en-US" sz="4400" dirty="0" err="1" smtClean="0"/>
              <a:t>Tkinter</a:t>
            </a:r>
            <a:r>
              <a:rPr lang="en-US" sz="4400" dirty="0" smtClean="0"/>
              <a:t> skills, meeting the project requirements effectively.”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9972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436" y="237184"/>
            <a:ext cx="56108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u="sng" dirty="0">
                <a:latin typeface="Modern No. 20" panose="02070704070505020303" pitchFamily="18" charset="0"/>
              </a:rPr>
              <a:t>References or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6532" y="1161011"/>
            <a:ext cx="6679649" cy="2292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Python </a:t>
            </a:r>
            <a:r>
              <a:rPr lang="en-IN" sz="2400" b="1" dirty="0" smtClean="0"/>
              <a:t>Documentation &amp; Download:</a:t>
            </a:r>
          </a:p>
          <a:p>
            <a:endParaRPr lang="en-IN" sz="11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Official Python documentation for syntax, functions, and libraries</a:t>
            </a:r>
            <a:r>
              <a:rPr lang="en-IN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Link:-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://docs.python.org/3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Link:- </a:t>
            </a:r>
            <a:r>
              <a:rPr lang="en-US" dirty="0">
                <a:hlinkClick r:id="rId4"/>
              </a:rPr>
              <a:t>https://www.python.org/downloads/release/python-3132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6532" y="2682888"/>
            <a:ext cx="3107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/>
              <a:t>Tkinter</a:t>
            </a:r>
            <a:r>
              <a:rPr lang="en-IN" sz="2400" b="1" dirty="0"/>
              <a:t> Library for </a:t>
            </a:r>
            <a:r>
              <a:rPr lang="en-IN" sz="2400" b="1" dirty="0" smtClean="0"/>
              <a:t>GUI: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16532" y="3144553"/>
            <a:ext cx="81345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Link:- </a:t>
            </a: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docs.python.org/3/library/tkinter.html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Link:- </a:t>
            </a:r>
            <a:r>
              <a:rPr lang="en-IN" dirty="0" smtClean="0">
                <a:hlinkClick r:id="rId6"/>
              </a:rPr>
              <a:t>https</a:t>
            </a:r>
            <a:r>
              <a:rPr lang="en-IN" dirty="0">
                <a:hlinkClick r:id="rId6"/>
              </a:rPr>
              <a:t>://www.geeksforgeeks.org/python-simple-gui-calculator-using-tkinter</a:t>
            </a:r>
            <a:r>
              <a:rPr lang="en-IN" dirty="0" smtClean="0">
                <a:hlinkClick r:id="rId6"/>
              </a:rPr>
              <a:t>/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6" name="Rectangle 5"/>
          <p:cNvSpPr/>
          <p:nvPr/>
        </p:nvSpPr>
        <p:spPr>
          <a:xfrm>
            <a:off x="916532" y="3927766"/>
            <a:ext cx="44116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Visual Studio Code: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 smtClean="0"/>
              <a:t>Link:- </a:t>
            </a:r>
            <a:r>
              <a:rPr lang="en-IN" dirty="0" smtClean="0">
                <a:hlinkClick r:id="rId7"/>
              </a:rPr>
              <a:t>https</a:t>
            </a:r>
            <a:r>
              <a:rPr lang="en-IN" dirty="0">
                <a:hlinkClick r:id="rId7"/>
              </a:rPr>
              <a:t>://</a:t>
            </a:r>
            <a:r>
              <a:rPr lang="en-IN" dirty="0" smtClean="0">
                <a:hlinkClick r:id="rId7"/>
              </a:rPr>
              <a:t>code.visualstudio.com/docs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3156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577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Aparajita</vt:lpstr>
      <vt:lpstr>Arial</vt:lpstr>
      <vt:lpstr>Calibri</vt:lpstr>
      <vt:lpstr>Calibri Light</vt:lpstr>
      <vt:lpstr>Modern No. 20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Core Mathematical Operations: Addition, subtraction, multiplication, and division.</vt:lpstr>
      <vt:lpstr>PowerPoint Presentation</vt:lpstr>
      <vt:lpstr>PowerPoint Presentation</vt:lpstr>
      <vt:lpstr>Conclusion: “Through this project, I developed a functional calculator that leverages core Python and Tkinter skills, meeting the project requirements effectively.”</vt:lpstr>
      <vt:lpstr>PowerPoint Presentation</vt:lpstr>
      <vt:lpstr>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 IT Solution</dc:title>
  <dc:creator>oj</dc:creator>
  <cp:lastModifiedBy>oj</cp:lastModifiedBy>
  <cp:revision>38</cp:revision>
  <dcterms:created xsi:type="dcterms:W3CDTF">2025-02-07T16:37:20Z</dcterms:created>
  <dcterms:modified xsi:type="dcterms:W3CDTF">2025-02-14T16:17:06Z</dcterms:modified>
</cp:coreProperties>
</file>