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8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6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8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975" y="1905000"/>
            <a:ext cx="8607425" cy="11350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SQL injection</a:t>
            </a:r>
            <a:r>
              <a:rPr lang="en-US" sz="1200" dirty="0"/>
              <a:t> is a code injection technique that might destroy your database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SQL injection </a:t>
            </a:r>
            <a:r>
              <a:rPr lang="en-US" sz="1200" dirty="0"/>
              <a:t>is one of the most common web hacking techniques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SQL injection </a:t>
            </a:r>
            <a:r>
              <a:rPr lang="en-US" sz="1200" dirty="0"/>
              <a:t>is the placement of malicious code in SQL statements, via web page input.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172" y="2758255"/>
            <a:ext cx="30342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</a:rPr>
              <a:t>SQL Injection Based on 1=1 is Always True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" y="3352800"/>
            <a:ext cx="2934109" cy="42868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200401" y="465137"/>
            <a:ext cx="5791200" cy="4335464"/>
          </a:xfrm>
          <a:prstGeom prst="wedgeRoundRectCallout">
            <a:avLst>
              <a:gd name="adj1" fmla="val -59567"/>
              <a:gd name="adj2" fmla="val 2143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SQL </a:t>
            </a:r>
            <a:r>
              <a:rPr lang="en-US" sz="1200" dirty="0"/>
              <a:t>injection usually occurs when you ask a user for input, like their </a:t>
            </a:r>
            <a:r>
              <a:rPr lang="en-US" sz="1200" dirty="0" smtClean="0"/>
              <a:t>username/</a:t>
            </a:r>
            <a:r>
              <a:rPr lang="en-US" sz="1200" dirty="0" err="1" smtClean="0"/>
              <a:t>userid</a:t>
            </a:r>
            <a:r>
              <a:rPr lang="en-US" sz="1200" dirty="0" smtClean="0"/>
              <a:t>, </a:t>
            </a:r>
            <a:r>
              <a:rPr lang="en-US" sz="1200" dirty="0"/>
              <a:t>the user gives you an SQL statement that you will </a:t>
            </a:r>
            <a:r>
              <a:rPr lang="en-US" sz="1200" b="1" dirty="0"/>
              <a:t>unknowingly</a:t>
            </a:r>
            <a:r>
              <a:rPr lang="en-US" sz="1200" dirty="0"/>
              <a:t> run on your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Look at the following example which creates a SELECT statement by adding a variable (</a:t>
            </a:r>
            <a:r>
              <a:rPr lang="en-US" sz="1200" dirty="0" err="1"/>
              <a:t>txtUserId</a:t>
            </a:r>
            <a:r>
              <a:rPr lang="en-US" sz="1200" dirty="0"/>
              <a:t>) to a select string. The variable is fetched from user input (</a:t>
            </a:r>
            <a:r>
              <a:rPr lang="en-US" sz="1200" dirty="0" err="1"/>
              <a:t>getRequestString</a:t>
            </a:r>
            <a:r>
              <a:rPr lang="en-US" sz="1200" dirty="0" smtClean="0"/>
              <a:t>):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err="1">
                <a:solidFill>
                  <a:srgbClr val="00B0F0"/>
                </a:solidFill>
              </a:rPr>
              <a:t>txtUserId</a:t>
            </a:r>
            <a:r>
              <a:rPr lang="en-US" sz="1200" b="1" dirty="0">
                <a:solidFill>
                  <a:srgbClr val="00B0F0"/>
                </a:solidFill>
              </a:rPr>
              <a:t> = </a:t>
            </a:r>
            <a:r>
              <a:rPr lang="en-US" sz="1200" b="1" dirty="0" err="1">
                <a:solidFill>
                  <a:srgbClr val="00B0F0"/>
                </a:solidFill>
              </a:rPr>
              <a:t>getRequestString</a:t>
            </a:r>
            <a:r>
              <a:rPr lang="en-US" sz="1200" b="1" dirty="0">
                <a:solidFill>
                  <a:srgbClr val="00B0F0"/>
                </a:solidFill>
              </a:rPr>
              <a:t>("</a:t>
            </a:r>
            <a:r>
              <a:rPr lang="en-US" sz="1200" b="1" dirty="0" err="1">
                <a:solidFill>
                  <a:srgbClr val="00B0F0"/>
                </a:solidFill>
              </a:rPr>
              <a:t>UserId</a:t>
            </a:r>
            <a:r>
              <a:rPr lang="en-US" sz="1200" b="1" dirty="0">
                <a:solidFill>
                  <a:srgbClr val="00B0F0"/>
                </a:solidFill>
              </a:rPr>
              <a:t>");</a:t>
            </a:r>
            <a:br>
              <a:rPr lang="en-US" sz="1200" b="1" dirty="0">
                <a:solidFill>
                  <a:srgbClr val="00B0F0"/>
                </a:solidFill>
              </a:rPr>
            </a:br>
            <a:r>
              <a:rPr lang="en-US" sz="1200" b="1" dirty="0" err="1">
                <a:solidFill>
                  <a:srgbClr val="00B0F0"/>
                </a:solidFill>
              </a:rPr>
              <a:t>txtSQL</a:t>
            </a:r>
            <a:r>
              <a:rPr lang="en-US" sz="1200" b="1" dirty="0">
                <a:solidFill>
                  <a:srgbClr val="00B0F0"/>
                </a:solidFill>
              </a:rPr>
              <a:t> = "SELECT * FROM Users WHERE </a:t>
            </a:r>
            <a:r>
              <a:rPr lang="en-US" sz="1200" b="1" dirty="0" err="1">
                <a:solidFill>
                  <a:srgbClr val="00B0F0"/>
                </a:solidFill>
              </a:rPr>
              <a:t>UserId</a:t>
            </a:r>
            <a:r>
              <a:rPr lang="en-US" sz="1200" b="1" dirty="0">
                <a:solidFill>
                  <a:srgbClr val="00B0F0"/>
                </a:solidFill>
              </a:rPr>
              <a:t> = " + </a:t>
            </a:r>
            <a:r>
              <a:rPr lang="en-US" sz="1200" b="1" dirty="0" err="1">
                <a:solidFill>
                  <a:srgbClr val="00B0F0"/>
                </a:solidFill>
              </a:rPr>
              <a:t>txtUserId</a:t>
            </a:r>
            <a:r>
              <a:rPr lang="en-US" sz="1200" b="1" dirty="0">
                <a:solidFill>
                  <a:srgbClr val="00B0F0"/>
                </a:solidFill>
              </a:rPr>
              <a:t>;</a:t>
            </a:r>
            <a:endParaRPr lang="en-US" sz="1200" b="1" dirty="0" smtClean="0">
              <a:solidFill>
                <a:srgbClr val="00B0F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original purpose of the code was to create an SQL statement to select a user, with a given user </a:t>
            </a:r>
            <a:r>
              <a:rPr lang="en-US" sz="1200" dirty="0" err="1" smtClean="0"/>
              <a:t>id.If</a:t>
            </a:r>
            <a:r>
              <a:rPr lang="en-US" sz="1200" dirty="0" smtClean="0"/>
              <a:t> </a:t>
            </a:r>
            <a:r>
              <a:rPr lang="en-US" sz="1200" dirty="0"/>
              <a:t>there is nothing to prevent a user from entering "wrong" input, the user can enter some "smart" input like </a:t>
            </a:r>
            <a:r>
              <a:rPr lang="en-US" sz="1200" dirty="0" smtClean="0"/>
              <a:t>this.</a:t>
            </a:r>
            <a:r>
              <a:rPr lang="en-US" sz="1200" dirty="0"/>
              <a:t> Then, the SQL statement will look like this</a:t>
            </a:r>
            <a:r>
              <a:rPr lang="en-US" sz="1200" dirty="0" smtClean="0"/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r>
              <a:rPr lang="en-US" sz="1200" dirty="0">
                <a:solidFill>
                  <a:srgbClr val="00B0F0"/>
                </a:solidFill>
              </a:rPr>
              <a:t>       </a:t>
            </a:r>
            <a:r>
              <a:rPr lang="en-US" sz="1200" b="1" dirty="0" smtClean="0">
                <a:solidFill>
                  <a:srgbClr val="00B0F0"/>
                </a:solidFill>
              </a:rPr>
              <a:t>SELECT</a:t>
            </a:r>
            <a:r>
              <a:rPr lang="en-US" sz="1200" b="1" dirty="0">
                <a:solidFill>
                  <a:srgbClr val="00B0F0"/>
                </a:solidFill>
              </a:rPr>
              <a:t> * FROM Users WHERE </a:t>
            </a:r>
            <a:r>
              <a:rPr lang="en-US" sz="1200" b="1" dirty="0" err="1">
                <a:solidFill>
                  <a:srgbClr val="00B0F0"/>
                </a:solidFill>
              </a:rPr>
              <a:t>UserId</a:t>
            </a:r>
            <a:r>
              <a:rPr lang="en-US" sz="1200" b="1" dirty="0">
                <a:solidFill>
                  <a:srgbClr val="00B0F0"/>
                </a:solidFill>
              </a:rPr>
              <a:t> = 105 OR 1=1;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SQL above is valid and will return ALL rows from the "Users" table, </a:t>
            </a:r>
            <a:r>
              <a:rPr lang="en-US" sz="1200" dirty="0" smtClean="0"/>
              <a:t>      since</a:t>
            </a:r>
            <a:r>
              <a:rPr lang="en-US" sz="1200" dirty="0"/>
              <a:t> </a:t>
            </a:r>
            <a:r>
              <a:rPr lang="en-US" sz="1200" b="1" dirty="0" smtClean="0">
                <a:solidFill>
                  <a:srgbClr val="FF0000"/>
                </a:solidFill>
              </a:rPr>
              <a:t>OR </a:t>
            </a:r>
            <a:r>
              <a:rPr lang="en-US" sz="1200" b="1" dirty="0">
                <a:solidFill>
                  <a:srgbClr val="FF0000"/>
                </a:solidFill>
              </a:rPr>
              <a:t>1=1</a:t>
            </a:r>
            <a:r>
              <a:rPr lang="en-US" sz="1200" dirty="0"/>
              <a:t> is always TRUE</a:t>
            </a:r>
            <a:r>
              <a:rPr lang="en-US" sz="1200" dirty="0" smtClean="0"/>
              <a:t>.</a:t>
            </a:r>
            <a:r>
              <a:rPr lang="en-US" sz="1200" dirty="0"/>
              <a:t> if the "Users" table contains names and </a:t>
            </a:r>
            <a:r>
              <a:rPr lang="en-US" sz="1200" dirty="0" smtClean="0"/>
              <a:t>passwords then a </a:t>
            </a:r>
            <a:r>
              <a:rPr lang="en-US" sz="1200" dirty="0"/>
              <a:t>hacker might get access to all the user names and passwords in a database, by simply inserting 105 OR 1=1 into the input field.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442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1" y="2700421"/>
            <a:ext cx="2866628" cy="72858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221" y="2385996"/>
            <a:ext cx="33238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SQL Injection Based on </a:t>
            </a:r>
            <a:r>
              <a:rPr lang="en-US" sz="1200" dirty="0" smtClean="0"/>
              <a:t>Batched SQL </a:t>
            </a:r>
            <a:r>
              <a:rPr lang="en-US" sz="1200" dirty="0"/>
              <a:t>Statements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27646" y="1524000"/>
            <a:ext cx="4953000" cy="1929063"/>
          </a:xfrm>
          <a:prstGeom prst="wedgeRoundRectCallout">
            <a:avLst>
              <a:gd name="adj1" fmla="val -61577"/>
              <a:gd name="adj2" fmla="val 346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Most </a:t>
            </a:r>
            <a:r>
              <a:rPr lang="en-US" sz="1200" dirty="0"/>
              <a:t>databases support batched SQL </a:t>
            </a:r>
            <a:r>
              <a:rPr lang="en-US" sz="1200" dirty="0" smtClean="0"/>
              <a:t>statement. A </a:t>
            </a:r>
            <a:r>
              <a:rPr lang="en-US" sz="1200" dirty="0"/>
              <a:t>batch of SQL statements is a group of two or more SQL statements, separated by semicolons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lvl="1"/>
            <a:r>
              <a:rPr lang="en-US" sz="1200" dirty="0" err="1">
                <a:solidFill>
                  <a:srgbClr val="002060"/>
                </a:solidFill>
              </a:rPr>
              <a:t>txtUserId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dirty="0" err="1">
                <a:solidFill>
                  <a:srgbClr val="002060"/>
                </a:solidFill>
              </a:rPr>
              <a:t>getRequestString</a:t>
            </a:r>
            <a:r>
              <a:rPr lang="en-US" sz="1200" dirty="0">
                <a:solidFill>
                  <a:srgbClr val="002060"/>
                </a:solidFill>
              </a:rPr>
              <a:t>("</a:t>
            </a:r>
            <a:r>
              <a:rPr lang="en-US" sz="1200" dirty="0" err="1">
                <a:solidFill>
                  <a:srgbClr val="002060"/>
                </a:solidFill>
              </a:rPr>
              <a:t>UserId</a:t>
            </a:r>
            <a:r>
              <a:rPr lang="en-US" sz="1200" dirty="0">
                <a:solidFill>
                  <a:srgbClr val="002060"/>
                </a:solidFill>
              </a:rPr>
              <a:t>");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 err="1">
                <a:solidFill>
                  <a:srgbClr val="002060"/>
                </a:solidFill>
              </a:rPr>
              <a:t>txtSQL</a:t>
            </a:r>
            <a:r>
              <a:rPr lang="en-US" sz="1200" dirty="0">
                <a:solidFill>
                  <a:srgbClr val="002060"/>
                </a:solidFill>
              </a:rPr>
              <a:t> = "SELECT * FROM Users WHERE </a:t>
            </a:r>
            <a:r>
              <a:rPr lang="en-US" sz="1200" dirty="0" err="1">
                <a:solidFill>
                  <a:srgbClr val="002060"/>
                </a:solidFill>
              </a:rPr>
              <a:t>UserId</a:t>
            </a:r>
            <a:r>
              <a:rPr lang="en-US" sz="1200" dirty="0">
                <a:solidFill>
                  <a:srgbClr val="002060"/>
                </a:solidFill>
              </a:rPr>
              <a:t> = " + </a:t>
            </a:r>
            <a:r>
              <a:rPr lang="en-US" sz="1200" dirty="0" err="1">
                <a:solidFill>
                  <a:srgbClr val="002060"/>
                </a:solidFill>
              </a:rPr>
              <a:t>txtUserId</a:t>
            </a:r>
            <a:r>
              <a:rPr lang="en-US" sz="1200" dirty="0" smtClean="0">
                <a:solidFill>
                  <a:srgbClr val="002060"/>
                </a:solidFill>
              </a:rPr>
              <a:t>;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SELECT * FROM Users WHERE </a:t>
            </a:r>
            <a:r>
              <a:rPr lang="en-US" sz="1200" dirty="0" err="1">
                <a:solidFill>
                  <a:srgbClr val="002060"/>
                </a:solidFill>
              </a:rPr>
              <a:t>UserId</a:t>
            </a:r>
            <a:r>
              <a:rPr lang="en-US" sz="1200" dirty="0">
                <a:solidFill>
                  <a:srgbClr val="002060"/>
                </a:solidFill>
              </a:rPr>
              <a:t> = 2; DROP TABLE users;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46" y="2971800"/>
            <a:ext cx="1905000" cy="2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79533"/>
            <a:ext cx="2286319" cy="1457528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369606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SQL Injection Based on </a:t>
            </a:r>
            <a:r>
              <a:rPr lang="en-US" sz="1400" dirty="0" smtClean="0"/>
              <a:t>“or“ ="" </a:t>
            </a:r>
            <a:r>
              <a:rPr lang="en-US" sz="1400" dirty="0"/>
              <a:t>is Always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2394" y="4295232"/>
            <a:ext cx="3238901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</a:rPr>
              <a:t>Here is an example of a user login on a web site: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852" y="3479533"/>
            <a:ext cx="2419688" cy="142894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60375" y="363154"/>
            <a:ext cx="8382000" cy="2987926"/>
          </a:xfrm>
          <a:prstGeom prst="wedgeRoundRectCallout">
            <a:avLst>
              <a:gd name="adj1" fmla="val 4063"/>
              <a:gd name="adj2" fmla="val 577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err="1" smtClean="0"/>
              <a:t>uName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getRequestString</a:t>
            </a:r>
            <a:r>
              <a:rPr lang="en-US" sz="1200" dirty="0"/>
              <a:t>("username");</a:t>
            </a:r>
            <a:br>
              <a:rPr lang="en-US" sz="1200" dirty="0"/>
            </a:br>
            <a:r>
              <a:rPr lang="en-US" sz="1200" dirty="0" err="1"/>
              <a:t>uPass</a:t>
            </a:r>
            <a:r>
              <a:rPr lang="en-US" sz="1200" dirty="0"/>
              <a:t> = </a:t>
            </a:r>
            <a:r>
              <a:rPr lang="en-US" sz="1200" dirty="0" err="1"/>
              <a:t>getRequestString</a:t>
            </a:r>
            <a:r>
              <a:rPr lang="en-US" sz="1200" dirty="0"/>
              <a:t>("</a:t>
            </a:r>
            <a:r>
              <a:rPr lang="en-US" sz="1200" dirty="0" err="1"/>
              <a:t>userpassword</a:t>
            </a:r>
            <a:r>
              <a:rPr lang="en-US" sz="1200" dirty="0"/>
              <a:t>");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sql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= 'SELECT * FROM Users WHERE USERNAME ="' +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uName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+ '" AND PASSWORD ="'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uPass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'"‘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SELECT * FROM Users WHERE USERNAME ="John Doe" AND PASSWORD ="</a:t>
            </a:r>
            <a:r>
              <a:rPr lang="en-US" sz="1200" dirty="0" err="1">
                <a:solidFill>
                  <a:srgbClr val="FF0000"/>
                </a:solidFill>
              </a:rPr>
              <a:t>myPass</a:t>
            </a:r>
            <a:r>
              <a:rPr lang="en-US" sz="1200" dirty="0">
                <a:solidFill>
                  <a:srgbClr val="FF0000"/>
                </a:solidFill>
              </a:rPr>
              <a:t>"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/>
              <a:t>A hacker might get access to user names and passwords in a database by simply inserting</a:t>
            </a:r>
            <a:r>
              <a:rPr lang="en-US" sz="1200" dirty="0">
                <a:solidFill>
                  <a:srgbClr val="C00000"/>
                </a:solidFill>
              </a:rPr>
              <a:t> " OR ""="</a:t>
            </a:r>
            <a:r>
              <a:rPr lang="en-US" sz="1200" dirty="0"/>
              <a:t> into the user name or password text </a:t>
            </a:r>
            <a:r>
              <a:rPr lang="en-US" sz="1200" dirty="0" smtClean="0"/>
              <a:t>box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SELECT * FROM Users WHERE USERNAME ="" OR ""="" AND PASSWORD ="" OR ""=""</a:t>
            </a:r>
            <a:endParaRPr lang="en-US" sz="1200" dirty="0" smtClean="0">
              <a:solidFill>
                <a:srgbClr val="C0000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/>
              <a:t>The SQL above is valid and will return all rows from the "Users" table, since </a:t>
            </a:r>
            <a:r>
              <a:rPr lang="en-US" sz="1200" b="1" dirty="0"/>
              <a:t>OR ""=""</a:t>
            </a:r>
            <a:r>
              <a:rPr lang="en-US" sz="1200" dirty="0"/>
              <a:t> is always TRUE.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2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744" y="494927"/>
            <a:ext cx="25150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</a:rPr>
              <a:t>Use SQL Parameters for Protection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6235" y="3733800"/>
            <a:ext cx="7957856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PreparedStatement</a:t>
            </a:r>
            <a:r>
              <a:rPr lang="en-US" sz="1200" dirty="0"/>
              <a:t> </a:t>
            </a:r>
            <a:r>
              <a:rPr lang="en-US" sz="1200" dirty="0" err="1"/>
              <a:t>stmt</a:t>
            </a:r>
            <a:r>
              <a:rPr lang="en-US" sz="1200" dirty="0"/>
              <a:t> = </a:t>
            </a:r>
            <a:r>
              <a:rPr lang="en-US" sz="1200" dirty="0" err="1"/>
              <a:t>connection.prepareStatement</a:t>
            </a:r>
            <a:r>
              <a:rPr lang="en-US" sz="1200" dirty="0"/>
              <a:t>("SELECT * FROM users WHERE </a:t>
            </a:r>
            <a:r>
              <a:rPr lang="en-US" sz="1200" dirty="0" err="1"/>
              <a:t>userid</a:t>
            </a:r>
            <a:r>
              <a:rPr lang="en-US" sz="1200" dirty="0"/>
              <a:t>=? AND password=?");</a:t>
            </a:r>
          </a:p>
          <a:p>
            <a:r>
              <a:rPr lang="en-US" sz="1200" dirty="0" err="1"/>
              <a:t>stmt.setString</a:t>
            </a:r>
            <a:r>
              <a:rPr lang="en-US" sz="1200" dirty="0"/>
              <a:t>(1, </a:t>
            </a:r>
            <a:r>
              <a:rPr lang="en-US" sz="1200" dirty="0" err="1"/>
              <a:t>userid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stmt.setString</a:t>
            </a:r>
            <a:r>
              <a:rPr lang="en-US" sz="1200" dirty="0"/>
              <a:t>(2, password);</a:t>
            </a:r>
          </a:p>
          <a:p>
            <a:r>
              <a:rPr lang="en-US" sz="1200" dirty="0" err="1"/>
              <a:t>ResultSet</a:t>
            </a:r>
            <a:r>
              <a:rPr lang="en-US" sz="1200" dirty="0"/>
              <a:t> </a:t>
            </a:r>
            <a:r>
              <a:rPr lang="en-US" sz="1200" dirty="0" err="1"/>
              <a:t>rs</a:t>
            </a:r>
            <a:r>
              <a:rPr lang="en-US" sz="1200" dirty="0"/>
              <a:t> = </a:t>
            </a:r>
            <a:r>
              <a:rPr lang="en-US" sz="1200" dirty="0" err="1"/>
              <a:t>stmt.executeQuery</a:t>
            </a:r>
            <a:r>
              <a:rPr lang="en-US" sz="1200" dirty="0"/>
              <a:t>();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49284" y="929494"/>
            <a:ext cx="8742315" cy="2192718"/>
          </a:xfrm>
          <a:prstGeom prst="wedgeRoundRectCallout">
            <a:avLst>
              <a:gd name="adj1" fmla="val -17750"/>
              <a:gd name="adj2" fmla="val 796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protect a web site from SQL injection, We can use SQL parameters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SQL parameters are values that are added to an SQL query at execution time, in a controlled manner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SQL engine checks each parameter to ensure that it is correct for its column and are treated literally, and not as part of the SQL to be executed.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 err="1"/>
              <a:t>PreparedStatement</a:t>
            </a:r>
            <a:r>
              <a:rPr lang="en-US" sz="1200" dirty="0"/>
              <a:t> represents a precompiled SQL statement that can be executed multiple times without having to recompile for every execution</a:t>
            </a:r>
            <a:r>
              <a:rPr lang="en-US" sz="1200" dirty="0" smtClean="0"/>
              <a:t>.</a:t>
            </a:r>
            <a:r>
              <a:rPr lang="en-US" sz="1200" dirty="0"/>
              <a:t> This code is not vulnerable to SQL Injection because it correctly uses parameterized queries. By utilizing Java's </a:t>
            </a:r>
            <a:r>
              <a:rPr lang="en-US" sz="1200" dirty="0" err="1"/>
              <a:t>PreparedStatement</a:t>
            </a:r>
            <a:r>
              <a:rPr lang="en-US" sz="1200" dirty="0"/>
              <a:t> class, bind variables (i.e. the question marks) and the corresponding </a:t>
            </a:r>
            <a:r>
              <a:rPr lang="en-US" sz="1200" dirty="0" err="1"/>
              <a:t>setString</a:t>
            </a:r>
            <a:r>
              <a:rPr lang="en-US" sz="1200" dirty="0"/>
              <a:t> methods, SQL Injection can be easily prevented.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375" y="3430332"/>
            <a:ext cx="10979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Secure Usage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2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7975" y="2580874"/>
            <a:ext cx="7957856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query = "SELECT * FROM users WHERE </a:t>
            </a:r>
            <a:r>
              <a:rPr lang="en-US" sz="1200" dirty="0" err="1"/>
              <a:t>userid</a:t>
            </a:r>
            <a:r>
              <a:rPr lang="en-US" sz="1200" dirty="0"/>
              <a:t> ='"+ </a:t>
            </a:r>
            <a:r>
              <a:rPr lang="en-US" sz="1200" dirty="0" err="1"/>
              <a:t>userid</a:t>
            </a:r>
            <a:r>
              <a:rPr lang="en-US" sz="1200" dirty="0"/>
              <a:t> + "'" + " AND password='" + password + "'";</a:t>
            </a:r>
          </a:p>
          <a:p>
            <a:r>
              <a:rPr lang="en-US" sz="1200" dirty="0"/>
              <a:t>Statement </a:t>
            </a:r>
            <a:r>
              <a:rPr lang="en-US" sz="1200" dirty="0" err="1"/>
              <a:t>stmt</a:t>
            </a:r>
            <a:r>
              <a:rPr lang="en-US" sz="1200" dirty="0"/>
              <a:t> = </a:t>
            </a:r>
            <a:r>
              <a:rPr lang="en-US" sz="1200" dirty="0" err="1"/>
              <a:t>connection.createStatement</a:t>
            </a:r>
            <a:r>
              <a:rPr lang="en-US" sz="1200" dirty="0"/>
              <a:t>();</a:t>
            </a:r>
          </a:p>
          <a:p>
            <a:r>
              <a:rPr lang="en-US" sz="1200" dirty="0" err="1"/>
              <a:t>ResultSet</a:t>
            </a:r>
            <a:r>
              <a:rPr lang="en-US" sz="1200" dirty="0"/>
              <a:t> </a:t>
            </a:r>
            <a:r>
              <a:rPr lang="en-US" sz="1200" dirty="0" err="1"/>
              <a:t>rs</a:t>
            </a:r>
            <a:r>
              <a:rPr lang="en-US" sz="1200" dirty="0"/>
              <a:t> = </a:t>
            </a:r>
            <a:r>
              <a:rPr lang="en-US" sz="1200" dirty="0" err="1"/>
              <a:t>stmt.executeQuery</a:t>
            </a:r>
            <a:r>
              <a:rPr lang="en-US" sz="1200" dirty="0"/>
              <a:t>(query);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55575" y="1143000"/>
            <a:ext cx="8742315" cy="760012"/>
          </a:xfrm>
          <a:prstGeom prst="wedgeRoundRectCallout">
            <a:avLst>
              <a:gd name="adj1" fmla="val -13897"/>
              <a:gd name="adj2" fmla="val 1353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code is vulnerable to SQL Injection because it uses dynamic queries to concatenate malicious data to the query itself. Notice that it uses the Statement class instead of the </a:t>
            </a:r>
            <a:r>
              <a:rPr lang="en-US" sz="1200" dirty="0" err="1"/>
              <a:t>PreparedStatement</a:t>
            </a:r>
            <a:r>
              <a:rPr lang="en-US" sz="1200" dirty="0"/>
              <a:t> class.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29229" y="2267780"/>
            <a:ext cx="12729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Vulnerable Usage</a:t>
            </a:r>
          </a:p>
        </p:txBody>
      </p:sp>
    </p:spTree>
    <p:extLst>
      <p:ext uri="{BB962C8B-B14F-4D97-AF65-F5344CB8AC3E}">
        <p14:creationId xmlns:p14="http://schemas.microsoft.com/office/powerpoint/2010/main" val="146862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7975" y="2580874"/>
            <a:ext cx="7957856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// Example #2</a:t>
            </a:r>
          </a:p>
          <a:p>
            <a:r>
              <a:rPr lang="en-US" sz="1200" dirty="0"/>
              <a:t>String query = "SELECT * FROM users WHERE </a:t>
            </a:r>
            <a:r>
              <a:rPr lang="en-US" sz="1200" dirty="0" err="1"/>
              <a:t>userid</a:t>
            </a:r>
            <a:r>
              <a:rPr lang="en-US" sz="1200" dirty="0"/>
              <a:t> ='"+ </a:t>
            </a:r>
            <a:r>
              <a:rPr lang="en-US" sz="1200" dirty="0" err="1"/>
              <a:t>userid</a:t>
            </a:r>
            <a:r>
              <a:rPr lang="en-US" sz="1200" dirty="0"/>
              <a:t> + "'" + " AND password='" + password + "'";</a:t>
            </a:r>
          </a:p>
          <a:p>
            <a:r>
              <a:rPr lang="en-US" sz="1200" dirty="0" err="1"/>
              <a:t>PreparedStatement</a:t>
            </a:r>
            <a:r>
              <a:rPr lang="en-US" sz="1200" dirty="0"/>
              <a:t> </a:t>
            </a:r>
            <a:r>
              <a:rPr lang="en-US" sz="1200" dirty="0" err="1"/>
              <a:t>stmt</a:t>
            </a:r>
            <a:r>
              <a:rPr lang="en-US" sz="1200" dirty="0"/>
              <a:t> = </a:t>
            </a:r>
            <a:r>
              <a:rPr lang="en-US" sz="1200" dirty="0" err="1"/>
              <a:t>connection.prepareStatement</a:t>
            </a:r>
            <a:r>
              <a:rPr lang="en-US" sz="1200" dirty="0"/>
              <a:t>(query);</a:t>
            </a:r>
          </a:p>
          <a:p>
            <a:r>
              <a:rPr lang="en-US" sz="1200" dirty="0" err="1"/>
              <a:t>ResultSet</a:t>
            </a:r>
            <a:r>
              <a:rPr lang="en-US" sz="1200" dirty="0"/>
              <a:t> </a:t>
            </a:r>
            <a:r>
              <a:rPr lang="en-US" sz="1200" dirty="0" err="1"/>
              <a:t>rs</a:t>
            </a:r>
            <a:r>
              <a:rPr lang="en-US" sz="1200" dirty="0"/>
              <a:t> = </a:t>
            </a:r>
            <a:r>
              <a:rPr lang="en-US" sz="1200" dirty="0" err="1"/>
              <a:t>stmt.executeQuery</a:t>
            </a:r>
            <a:r>
              <a:rPr lang="en-US" sz="1200" dirty="0"/>
              <a:t>();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55575" y="1143000"/>
            <a:ext cx="8742315" cy="760012"/>
          </a:xfrm>
          <a:prstGeom prst="wedgeRoundRectCallout">
            <a:avLst>
              <a:gd name="adj1" fmla="val -13897"/>
              <a:gd name="adj2" fmla="val 1353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code is also vulnerable to SQL Injection. Even though it uses the </a:t>
            </a:r>
            <a:r>
              <a:rPr lang="en-US" sz="1200" dirty="0" err="1"/>
              <a:t>PreparedStatement</a:t>
            </a:r>
            <a:r>
              <a:rPr lang="en-US" sz="1200" dirty="0"/>
              <a:t> class it is still creating the query dynamically via string concatenation.</a:t>
            </a:r>
            <a:endParaRPr lang="en-US" sz="700" dirty="0"/>
          </a:p>
        </p:txBody>
      </p:sp>
      <p:sp>
        <p:nvSpPr>
          <p:cNvPr id="18" name="Rectangle 17"/>
          <p:cNvSpPr/>
          <p:nvPr/>
        </p:nvSpPr>
        <p:spPr>
          <a:xfrm>
            <a:off x="429229" y="2267780"/>
            <a:ext cx="12729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Vulnerable Usage</a:t>
            </a:r>
          </a:p>
        </p:txBody>
      </p:sp>
    </p:spTree>
    <p:extLst>
      <p:ext uri="{BB962C8B-B14F-4D97-AF65-F5344CB8AC3E}">
        <p14:creationId xmlns:p14="http://schemas.microsoft.com/office/powerpoint/2010/main" val="205389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84160</TotalTime>
  <Words>308</Words>
  <Application>Microsoft Office PowerPoint</Application>
  <PresentationFormat>Custom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9510</cp:revision>
  <dcterms:created xsi:type="dcterms:W3CDTF">2006-08-16T00:00:00Z</dcterms:created>
  <dcterms:modified xsi:type="dcterms:W3CDTF">2020-09-01T09:49:02Z</dcterms:modified>
</cp:coreProperties>
</file>