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13"/>
  </p:notesMasterIdLst>
  <p:sldIdLst>
    <p:sldId id="458" r:id="rId2"/>
    <p:sldId id="459" r:id="rId3"/>
    <p:sldId id="460" r:id="rId4"/>
    <p:sldId id="462" r:id="rId5"/>
    <p:sldId id="467" r:id="rId6"/>
    <p:sldId id="463" r:id="rId7"/>
    <p:sldId id="464" r:id="rId8"/>
    <p:sldId id="469" r:id="rId9"/>
    <p:sldId id="468" r:id="rId10"/>
    <p:sldId id="470" r:id="rId11"/>
    <p:sldId id="466" r:id="rId1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37" autoAdjust="0"/>
    <p:restoredTop sz="86323" autoAdjust="0"/>
  </p:normalViewPr>
  <p:slideViewPr>
    <p:cSldViewPr>
      <p:cViewPr varScale="1">
        <p:scale>
          <a:sx n="100" d="100"/>
          <a:sy n="100" d="100"/>
        </p:scale>
        <p:origin x="636" y="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4/19/2019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6484" y="2057400"/>
            <a:ext cx="4210050" cy="151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ular Callout 3"/>
          <p:cNvSpPr/>
          <p:nvPr/>
        </p:nvSpPr>
        <p:spPr>
          <a:xfrm>
            <a:off x="682284" y="3962400"/>
            <a:ext cx="2289516" cy="306324"/>
          </a:xfrm>
          <a:prstGeom prst="wedgeRectCallout">
            <a:avLst>
              <a:gd name="adj1" fmla="val 54926"/>
              <a:gd name="adj2" fmla="val -307524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 smtClean="0"/>
          </a:p>
          <a:p>
            <a:pPr algn="ctr"/>
            <a:r>
              <a:rPr lang="en-US" sz="1200" dirty="0" smtClean="0"/>
              <a:t>SpringJMSProducer Application</a:t>
            </a:r>
          </a:p>
          <a:p>
            <a:pPr algn="ctr"/>
            <a:endParaRPr lang="en-US" sz="12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4715" y="4090328"/>
            <a:ext cx="1613085" cy="542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" name="Straight Arrow Connector 7"/>
          <p:cNvCxnSpPr/>
          <p:nvPr/>
        </p:nvCxnSpPr>
        <p:spPr>
          <a:xfrm flipH="1">
            <a:off x="4572000" y="3276600"/>
            <a:ext cx="69509" cy="914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3" name="Rectangular Callout 12"/>
          <p:cNvSpPr/>
          <p:nvPr/>
        </p:nvSpPr>
        <p:spPr>
          <a:xfrm>
            <a:off x="5925966" y="4129702"/>
            <a:ext cx="2279308" cy="306324"/>
          </a:xfrm>
          <a:prstGeom prst="wedgeRectCallout">
            <a:avLst>
              <a:gd name="adj1" fmla="val -33095"/>
              <a:gd name="adj2" fmla="val -357275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SpringJMSConsumer Application</a:t>
            </a:r>
            <a:endParaRPr lang="en-US" sz="1200" dirty="0"/>
          </a:p>
        </p:txBody>
      </p:sp>
      <p:sp>
        <p:nvSpPr>
          <p:cNvPr id="14" name="Rectangle 13"/>
          <p:cNvSpPr/>
          <p:nvPr/>
        </p:nvSpPr>
        <p:spPr>
          <a:xfrm>
            <a:off x="2286000" y="35739"/>
            <a:ext cx="477962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1200" dirty="0"/>
              <a:t>Spring </a:t>
            </a:r>
            <a:r>
              <a:rPr lang="en-US" sz="1200" dirty="0" smtClean="0"/>
              <a:t>+ JMS + ActiveMQ </a:t>
            </a:r>
            <a:r>
              <a:rPr lang="en-US" sz="1200" dirty="0"/>
              <a:t>Example with </a:t>
            </a:r>
            <a:r>
              <a:rPr lang="en-US" sz="1200" dirty="0" smtClean="0"/>
              <a:t>Annotations [Message Listener]</a:t>
            </a:r>
            <a:endParaRPr lang="en-US" sz="1200" dirty="0"/>
          </a:p>
        </p:txBody>
      </p:sp>
      <p:sp>
        <p:nvSpPr>
          <p:cNvPr id="12" name="Rounded Rectangle 11"/>
          <p:cNvSpPr/>
          <p:nvPr/>
        </p:nvSpPr>
        <p:spPr>
          <a:xfrm>
            <a:off x="534987" y="581089"/>
            <a:ext cx="8074025" cy="1032669"/>
          </a:xfrm>
          <a:prstGeom prst="round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b="1" dirty="0"/>
              <a:t>Queues [point-to-point]</a:t>
            </a:r>
            <a:r>
              <a:rPr lang="en-US" sz="1200" dirty="0"/>
              <a:t>: </a:t>
            </a:r>
            <a:endParaRPr lang="en-US" sz="1200" dirty="0" smtClean="0"/>
          </a:p>
          <a:p>
            <a:endParaRPr lang="en-US" sz="1200" dirty="0" smtClean="0"/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dirty="0" smtClean="0"/>
              <a:t>Queue’s </a:t>
            </a:r>
            <a:r>
              <a:rPr lang="en-US" sz="1200" dirty="0"/>
              <a:t>are based on point-to-point messaging model where messages are sent to a queue. </a:t>
            </a:r>
            <a:endParaRPr lang="en-US" sz="1200" dirty="0" smtClean="0"/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dirty="0" smtClean="0"/>
              <a:t>Each </a:t>
            </a:r>
            <a:r>
              <a:rPr lang="en-US" sz="1200" dirty="0"/>
              <a:t>message has exactly one sender and one receiver. </a:t>
            </a:r>
            <a:endParaRPr lang="en-US" sz="1200" dirty="0" smtClean="0"/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dirty="0" smtClean="0"/>
              <a:t>Message </a:t>
            </a:r>
            <a:r>
              <a:rPr lang="en-US" sz="1200" dirty="0"/>
              <a:t>is guaranteed to be delivered to only one receiver.</a:t>
            </a:r>
          </a:p>
        </p:txBody>
      </p:sp>
    </p:spTree>
    <p:extLst>
      <p:ext uri="{BB962C8B-B14F-4D97-AF65-F5344CB8AC3E}">
        <p14:creationId xmlns:p14="http://schemas.microsoft.com/office/powerpoint/2010/main" val="2803017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429000" y="35739"/>
            <a:ext cx="2209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smtClean="0"/>
              <a:t>SpringJMSConsumer Application</a:t>
            </a:r>
            <a:endParaRPr lang="en-US" sz="12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796" y="446284"/>
            <a:ext cx="6183312" cy="3268662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796" y="3810000"/>
            <a:ext cx="8869804" cy="1105490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2534937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750" y="685800"/>
            <a:ext cx="8340725" cy="41332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 flipH="1" flipV="1">
            <a:off x="1981200" y="3810000"/>
            <a:ext cx="53340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 flipV="1">
            <a:off x="4495800" y="3810000"/>
            <a:ext cx="53340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5562600" y="3810000"/>
            <a:ext cx="53340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3429000" y="35739"/>
            <a:ext cx="2209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smtClean="0"/>
              <a:t>SpringJMSConsumer Application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607590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150" y="381001"/>
            <a:ext cx="5045075" cy="4495799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cxnSp>
        <p:nvCxnSpPr>
          <p:cNvPr id="12" name="Straight Arrow Connector 11"/>
          <p:cNvCxnSpPr/>
          <p:nvPr/>
        </p:nvCxnSpPr>
        <p:spPr>
          <a:xfrm flipH="1">
            <a:off x="2895600" y="3429000"/>
            <a:ext cx="68580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2895600" y="2971800"/>
            <a:ext cx="60960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3429000" y="35739"/>
            <a:ext cx="2209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smtClean="0"/>
              <a:t>SpringJMSProducer Application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497400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381000"/>
            <a:ext cx="4578350" cy="4518684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4900" y="371475"/>
            <a:ext cx="4038600" cy="1997178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cxnSp>
        <p:nvCxnSpPr>
          <p:cNvPr id="5" name="Straight Arrow Connector 4"/>
          <p:cNvCxnSpPr/>
          <p:nvPr/>
        </p:nvCxnSpPr>
        <p:spPr>
          <a:xfrm flipH="1" flipV="1">
            <a:off x="7086600" y="1905000"/>
            <a:ext cx="45720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4914900" y="2743200"/>
            <a:ext cx="4152900" cy="2057400"/>
          </a:xfrm>
          <a:prstGeom prst="round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800" b="1" dirty="0" err="1" smtClean="0"/>
              <a:t>JmsTemplate</a:t>
            </a:r>
            <a:r>
              <a:rPr lang="en-US" sz="800" dirty="0" smtClean="0"/>
              <a:t> </a:t>
            </a:r>
            <a:r>
              <a:rPr lang="en-US" sz="800" dirty="0"/>
              <a:t>: </a:t>
            </a:r>
            <a:r>
              <a:rPr lang="en-US" sz="800" dirty="0" err="1"/>
              <a:t>JmsTemplate</a:t>
            </a:r>
            <a:r>
              <a:rPr lang="en-US" sz="800" dirty="0"/>
              <a:t> provides an abstraction which hides all the complexities of JMS communication. </a:t>
            </a:r>
            <a:endParaRPr lang="en-US" sz="800" dirty="0" smtClean="0"/>
          </a:p>
          <a:p>
            <a:pPr marL="171450" indent="-171450">
              <a:buFont typeface="Wingdings" pitchFamily="2" charset="2"/>
              <a:buChar char="ü"/>
            </a:pPr>
            <a:endParaRPr lang="en-US" sz="800" dirty="0" smtClean="0"/>
          </a:p>
          <a:p>
            <a:pPr marL="171450" indent="-171450">
              <a:buFont typeface="Wingdings" pitchFamily="2" charset="2"/>
              <a:buChar char="ü"/>
            </a:pPr>
            <a:r>
              <a:rPr lang="en-US" sz="800" dirty="0" smtClean="0"/>
              <a:t>Without </a:t>
            </a:r>
            <a:r>
              <a:rPr lang="en-US" sz="800" dirty="0" err="1"/>
              <a:t>JmsTemplate</a:t>
            </a:r>
            <a:r>
              <a:rPr lang="en-US" sz="800" dirty="0"/>
              <a:t>, you will be forced to create connections/sessions/</a:t>
            </a:r>
            <a:r>
              <a:rPr lang="en-US" sz="800" dirty="0" err="1"/>
              <a:t>MessageProducers</a:t>
            </a:r>
            <a:r>
              <a:rPr lang="en-US" sz="800" dirty="0"/>
              <a:t>/</a:t>
            </a:r>
            <a:r>
              <a:rPr lang="en-US" sz="800" dirty="0" err="1"/>
              <a:t>MessageConsumers</a:t>
            </a:r>
            <a:r>
              <a:rPr lang="en-US" sz="800" dirty="0"/>
              <a:t> and catch all the nasty exception platform may throw. </a:t>
            </a:r>
            <a:endParaRPr lang="en-US" sz="800" dirty="0" smtClean="0"/>
          </a:p>
          <a:p>
            <a:pPr marL="171450" indent="-171450">
              <a:buFont typeface="Wingdings" pitchFamily="2" charset="2"/>
              <a:buChar char="ü"/>
            </a:pPr>
            <a:endParaRPr lang="en-US" sz="8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800" dirty="0" smtClean="0"/>
              <a:t>With </a:t>
            </a:r>
            <a:r>
              <a:rPr lang="en-US" sz="800" dirty="0" err="1"/>
              <a:t>JmsTemplate</a:t>
            </a:r>
            <a:r>
              <a:rPr lang="en-US" sz="800" dirty="0"/>
              <a:t> ,you get simple API’s to work with , and spring behind-the-scenes take care of all the JMS complexities. It takes care of creating a connection, obtaining a session, and finally sending [as well as synchronous receiving] of message. We will be using </a:t>
            </a:r>
            <a:r>
              <a:rPr lang="en-US" sz="800" dirty="0" err="1"/>
              <a:t>JmsTemplate</a:t>
            </a:r>
            <a:r>
              <a:rPr lang="en-US" sz="800" dirty="0"/>
              <a:t> for sending the message. </a:t>
            </a:r>
            <a:endParaRPr lang="en-US" sz="800" dirty="0" smtClean="0"/>
          </a:p>
          <a:p>
            <a:pPr marL="171450" indent="-171450">
              <a:buFont typeface="Wingdings" pitchFamily="2" charset="2"/>
              <a:buChar char="ü"/>
            </a:pPr>
            <a:endParaRPr lang="en-US" sz="8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800" dirty="0" smtClean="0"/>
              <a:t>Do </a:t>
            </a:r>
            <a:r>
              <a:rPr lang="en-US" sz="800" dirty="0"/>
              <a:t>note that </a:t>
            </a:r>
            <a:r>
              <a:rPr lang="en-US" sz="800" dirty="0" err="1"/>
              <a:t>JmsTemplate</a:t>
            </a:r>
            <a:r>
              <a:rPr lang="en-US" sz="800" dirty="0"/>
              <a:t> also provides possibilities for receiving message but that is synchronous[blocks the listening application], and usually not preferred when asynchronous communication is possible.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429000" y="35739"/>
            <a:ext cx="2209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smtClean="0"/>
              <a:t>SpringJMSProducer Application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110584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4" y="446088"/>
            <a:ext cx="3533775" cy="4563463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sp>
        <p:nvSpPr>
          <p:cNvPr id="7" name="Rectangle 6"/>
          <p:cNvSpPr/>
          <p:nvPr/>
        </p:nvSpPr>
        <p:spPr>
          <a:xfrm>
            <a:off x="3429000" y="35739"/>
            <a:ext cx="2209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smtClean="0"/>
              <a:t>SpringJMSProducer Application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966250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446088"/>
            <a:ext cx="4321175" cy="4030662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sp>
        <p:nvSpPr>
          <p:cNvPr id="8" name="Rectangle 7"/>
          <p:cNvSpPr/>
          <p:nvPr/>
        </p:nvSpPr>
        <p:spPr>
          <a:xfrm>
            <a:off x="3429000" y="35739"/>
            <a:ext cx="2209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smtClean="0"/>
              <a:t>SpringJMSProducer Application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241411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88" y="3543300"/>
            <a:ext cx="9012237" cy="1485900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2971800" y="4248150"/>
            <a:ext cx="609600" cy="76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63" y="381000"/>
            <a:ext cx="6230937" cy="3116263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sp>
        <p:nvSpPr>
          <p:cNvPr id="9" name="Rectangle 8"/>
          <p:cNvSpPr/>
          <p:nvPr/>
        </p:nvSpPr>
        <p:spPr>
          <a:xfrm>
            <a:off x="3429000" y="35739"/>
            <a:ext cx="2209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smtClean="0"/>
              <a:t>SpringJMSProducer Application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738893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4" y="838200"/>
            <a:ext cx="8930703" cy="3805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H="1" flipV="1">
            <a:off x="1828800" y="3962400"/>
            <a:ext cx="53340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4563775" y="4081463"/>
            <a:ext cx="53340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5715000" y="4081463"/>
            <a:ext cx="53340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429000" y="35739"/>
            <a:ext cx="2209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smtClean="0"/>
              <a:t>SpringJMSProducer Application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959538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429000" y="35739"/>
            <a:ext cx="2209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smtClean="0"/>
              <a:t>SpringJMSConsumer Application</a:t>
            </a:r>
            <a:endParaRPr lang="en-US" sz="12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420688"/>
            <a:ext cx="4476750" cy="4303712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534937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429000" y="35739"/>
            <a:ext cx="2209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smtClean="0"/>
              <a:t>SpringJMSConsumer Application</a:t>
            </a:r>
            <a:endParaRPr lang="en-US" sz="1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22" y="481635"/>
            <a:ext cx="4881562" cy="4305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8484" y="2716484"/>
            <a:ext cx="3962400" cy="22828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799" y="481635"/>
            <a:ext cx="3473041" cy="1616485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90208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83452</TotalTime>
  <Words>207</Words>
  <Application>Microsoft Office PowerPoint</Application>
  <PresentationFormat>Custom</PresentationFormat>
  <Paragraphs>37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Home</cp:lastModifiedBy>
  <cp:revision>9224</cp:revision>
  <dcterms:created xsi:type="dcterms:W3CDTF">2006-08-16T00:00:00Z</dcterms:created>
  <dcterms:modified xsi:type="dcterms:W3CDTF">2019-04-19T05:34:27Z</dcterms:modified>
</cp:coreProperties>
</file>