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9"/>
  </p:notesMasterIdLst>
  <p:sldIdLst>
    <p:sldId id="468" r:id="rId2"/>
    <p:sldId id="469" r:id="rId3"/>
    <p:sldId id="471" r:id="rId4"/>
    <p:sldId id="466" r:id="rId5"/>
    <p:sldId id="470" r:id="rId6"/>
    <p:sldId id="467" r:id="rId7"/>
    <p:sldId id="473"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7" autoAdjust="0"/>
    <p:restoredTop sz="86323" autoAdjust="0"/>
  </p:normalViewPr>
  <p:slideViewPr>
    <p:cSldViewPr>
      <p:cViewPr varScale="1">
        <p:scale>
          <a:sx n="100" d="100"/>
          <a:sy n="100" d="100"/>
        </p:scale>
        <p:origin x="63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4/10/2020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09808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25868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255160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78162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280790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p14:dur="0"/>
    </mc:Choice>
    <mc:Fallback>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sp>
        <p:nvSpPr>
          <p:cNvPr id="4" name="Rectangle 3"/>
          <p:cNvSpPr/>
          <p:nvPr/>
        </p:nvSpPr>
        <p:spPr>
          <a:xfrm>
            <a:off x="155575" y="838200"/>
            <a:ext cx="8836025" cy="3581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b="1" dirty="0"/>
              <a:t>Spring Batch </a:t>
            </a:r>
            <a:r>
              <a:rPr lang="en-US" sz="1200" dirty="0"/>
              <a:t>is a lightweight batch framework which can be used by enterprise systems to develop robust batch applications for the daily operations.</a:t>
            </a:r>
            <a:endParaRPr lang="en-US" sz="1200" dirty="0" smtClean="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Consider </a:t>
            </a:r>
            <a:r>
              <a:rPr lang="en-US" sz="1200" dirty="0"/>
              <a:t>an environment where users have to do a lot of batch processing. This will be quite different from a typical web application which has to work 24/7. </a:t>
            </a:r>
            <a:endParaRPr lang="en-US" sz="1200" dirty="0" smtClean="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But </a:t>
            </a:r>
            <a:r>
              <a:rPr lang="en-US" sz="1200" dirty="0"/>
              <a:t>in classic environments it's not unusual to do the heavy lifting for example during the night when there are no regular users using your system. </a:t>
            </a:r>
            <a:r>
              <a:rPr lang="en-US" sz="1200" dirty="0">
                <a:solidFill>
                  <a:srgbClr val="FF0000"/>
                </a:solidFill>
              </a:rPr>
              <a:t>Batch processing includes typical tasks like reading and writing to files, transforming data, reading from or writing to databases, create reports, import and export data</a:t>
            </a:r>
            <a:r>
              <a:rPr lang="en-US" sz="1200" dirty="0"/>
              <a:t> and things like that</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smtClean="0"/>
              <a:t>Often </a:t>
            </a:r>
            <a:r>
              <a:rPr lang="en-US" sz="1200" dirty="0"/>
              <a:t>these steps have to be chained together or you have to create more complex workflows where you have to define which job steps can be run in parallel or have to be run sequentially etc. That's where a framework like Spring Batch can be very handy</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Spring Boot Batch provides reusable functions that are essential in processing large volumes of records, including logging/tracing, transaction management, job processing statistics, job restart, skip, and resource management. It also provides more advanced technical services and features that will enable extremely high-volume and high performance batch jobs though optimization and partitioning </a:t>
            </a:r>
            <a:r>
              <a:rPr lang="en-US" sz="1200" dirty="0" smtClean="0"/>
              <a:t>techniques. Simple </a:t>
            </a:r>
            <a:r>
              <a:rPr lang="en-US" sz="1200" dirty="0"/>
              <a:t>as well as complex, high-volume batch jobs can leverage the framework in a highly scalable manner to process significant volumes of information</a:t>
            </a:r>
            <a:endParaRPr lang="en-US" sz="1200" b="1" dirty="0"/>
          </a:p>
        </p:txBody>
      </p:sp>
    </p:spTree>
    <p:extLst>
      <p:ext uri="{BB962C8B-B14F-4D97-AF65-F5344CB8AC3E}">
        <p14:creationId xmlns:p14="http://schemas.microsoft.com/office/powerpoint/2010/main" val="15527470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pic>
        <p:nvPicPr>
          <p:cNvPr id="5" name="Picture 4"/>
          <p:cNvPicPr>
            <a:picLocks noChangeAspect="1"/>
          </p:cNvPicPr>
          <p:nvPr/>
        </p:nvPicPr>
        <p:blipFill>
          <a:blip r:embed="rId3"/>
          <a:stretch>
            <a:fillRect/>
          </a:stretch>
        </p:blipFill>
        <p:spPr>
          <a:xfrm>
            <a:off x="488950" y="762000"/>
            <a:ext cx="7811590" cy="4034177"/>
          </a:xfrm>
          <a:prstGeom prst="rect">
            <a:avLst/>
          </a:prstGeom>
        </p:spPr>
      </p:pic>
    </p:spTree>
    <p:extLst>
      <p:ext uri="{BB962C8B-B14F-4D97-AF65-F5344CB8AC3E}">
        <p14:creationId xmlns:p14="http://schemas.microsoft.com/office/powerpoint/2010/main" val="2265232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sp>
        <p:nvSpPr>
          <p:cNvPr id="4" name="Rectangle 3"/>
          <p:cNvSpPr/>
          <p:nvPr/>
        </p:nvSpPr>
        <p:spPr>
          <a:xfrm>
            <a:off x="336550" y="685800"/>
            <a:ext cx="8683625" cy="39624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fontAlgn="base"/>
            <a:r>
              <a:rPr lang="en-US" sz="1200" dirty="0"/>
              <a:t>Any Spring Batch job has 2 main components, Job, and Steps. A job may have multiple steps. Each step has a compulsory reader and writer routines and an optional processor unit</a:t>
            </a:r>
            <a:r>
              <a:rPr lang="en-US" sz="1200" dirty="0" smtClean="0"/>
              <a:t>.</a:t>
            </a:r>
            <a:br>
              <a:rPr lang="en-US" sz="1200" dirty="0" smtClean="0"/>
            </a:br>
            <a:endParaRPr lang="en-US" sz="1200" dirty="0"/>
          </a:p>
          <a:p>
            <a:pPr fontAlgn="base"/>
            <a:r>
              <a:rPr lang="en-US" sz="1200" b="1" dirty="0"/>
              <a:t>Step</a:t>
            </a:r>
          </a:p>
          <a:p>
            <a:pPr fontAlgn="base"/>
            <a:r>
              <a:rPr lang="en-US" sz="1200" dirty="0"/>
              <a:t>A Step is a fundamental unit of any Job. It is a domain object that encapsulates an independent, sequential phase of a batch job. A Step defines necessary information to define and control the actual batch processing</a:t>
            </a:r>
            <a:r>
              <a:rPr lang="en-US" sz="1200" dirty="0" smtClean="0"/>
              <a:t>.</a:t>
            </a:r>
          </a:p>
          <a:p>
            <a:pPr fontAlgn="base"/>
            <a:endParaRPr lang="en-US" sz="1200" dirty="0"/>
          </a:p>
          <a:p>
            <a:pPr fontAlgn="base"/>
            <a:r>
              <a:rPr lang="en-US" sz="1200" b="1" dirty="0"/>
              <a:t>Item Reader</a:t>
            </a:r>
          </a:p>
          <a:p>
            <a:pPr fontAlgn="base"/>
            <a:r>
              <a:rPr lang="en-US" sz="1200" dirty="0" err="1"/>
              <a:t>ItemReader</a:t>
            </a:r>
            <a:r>
              <a:rPr lang="en-US" sz="1200" dirty="0"/>
              <a:t> is an abstract representation of how data is provided as input to a Step. When the inputs are exhausted, the </a:t>
            </a:r>
            <a:r>
              <a:rPr lang="en-US" sz="1200" dirty="0" err="1"/>
              <a:t>ItemReader</a:t>
            </a:r>
            <a:r>
              <a:rPr lang="en-US" sz="1200" dirty="0"/>
              <a:t> returns null</a:t>
            </a:r>
            <a:r>
              <a:rPr lang="en-US" sz="1200" dirty="0" smtClean="0"/>
              <a:t>.</a:t>
            </a:r>
          </a:p>
          <a:p>
            <a:pPr fontAlgn="base"/>
            <a:endParaRPr lang="en-US" sz="1200" dirty="0"/>
          </a:p>
          <a:p>
            <a:pPr fontAlgn="base"/>
            <a:r>
              <a:rPr lang="en-US" sz="1200" b="1" dirty="0"/>
              <a:t>Item Processor</a:t>
            </a:r>
          </a:p>
          <a:p>
            <a:pPr fontAlgn="base"/>
            <a:r>
              <a:rPr lang="en-US" sz="1200" dirty="0" err="1"/>
              <a:t>ItemProcessor</a:t>
            </a:r>
            <a:r>
              <a:rPr lang="en-US" sz="1200" dirty="0"/>
              <a:t> represents the business processing of an item. The data read by </a:t>
            </a:r>
            <a:r>
              <a:rPr lang="en-US" sz="1200" dirty="0" err="1"/>
              <a:t>ItemReader</a:t>
            </a:r>
            <a:r>
              <a:rPr lang="en-US" sz="1200" dirty="0"/>
              <a:t> can be passed on to </a:t>
            </a:r>
            <a:r>
              <a:rPr lang="en-US" sz="1200" dirty="0" err="1"/>
              <a:t>ItemProcessor</a:t>
            </a:r>
            <a:r>
              <a:rPr lang="en-US" sz="1200" dirty="0"/>
              <a:t>. In this unit, the data is transformed and sent for writing. If, while processing the item, it becomes invalid for further processing, you can return null. The nulls are not written by </a:t>
            </a:r>
            <a:r>
              <a:rPr lang="en-US" sz="1200" dirty="0" err="1"/>
              <a:t>ItemWriter</a:t>
            </a:r>
            <a:r>
              <a:rPr lang="en-US" sz="1200" dirty="0" smtClean="0"/>
              <a:t>.</a:t>
            </a:r>
          </a:p>
          <a:p>
            <a:pPr fontAlgn="base"/>
            <a:endParaRPr lang="en-US" sz="1200" dirty="0"/>
          </a:p>
          <a:p>
            <a:pPr fontAlgn="base"/>
            <a:r>
              <a:rPr lang="en-US" sz="1200" b="1" dirty="0"/>
              <a:t>Item Writer</a:t>
            </a:r>
          </a:p>
          <a:p>
            <a:pPr fontAlgn="base"/>
            <a:r>
              <a:rPr lang="en-US" sz="1200" dirty="0" err="1"/>
              <a:t>ItemWriter</a:t>
            </a:r>
            <a:r>
              <a:rPr lang="en-US" sz="1200" dirty="0"/>
              <a:t> is the output of a Step. The writer writes one batch or chunk of items at a time to the target system. </a:t>
            </a:r>
            <a:r>
              <a:rPr lang="en-US" sz="1200" dirty="0" err="1"/>
              <a:t>ItemWriter</a:t>
            </a:r>
            <a:r>
              <a:rPr lang="en-US" sz="1200" dirty="0"/>
              <a:t> has no knowledge of the input it will receive next, only the item that was passed in its current invocation.</a:t>
            </a:r>
          </a:p>
          <a:p>
            <a:pPr algn="ctr"/>
            <a:endParaRPr lang="en-US" sz="1200" dirty="0"/>
          </a:p>
        </p:txBody>
      </p:sp>
    </p:spTree>
    <p:extLst>
      <p:ext uri="{BB962C8B-B14F-4D97-AF65-F5344CB8AC3E}">
        <p14:creationId xmlns:p14="http://schemas.microsoft.com/office/powerpoint/2010/main" val="2287970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886833" y="1562100"/>
            <a:ext cx="4437767" cy="3390900"/>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sp>
        <p:nvSpPr>
          <p:cNvPr id="10" name="Rounded Rectangle 9"/>
          <p:cNvSpPr/>
          <p:nvPr/>
        </p:nvSpPr>
        <p:spPr>
          <a:xfrm>
            <a:off x="2379482" y="1981200"/>
            <a:ext cx="3580516"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Read the CSV file</a:t>
            </a:r>
            <a:endParaRPr lang="en-US" sz="1200" dirty="0"/>
          </a:p>
        </p:txBody>
      </p:sp>
      <p:pic>
        <p:nvPicPr>
          <p:cNvPr id="1026" name="Picture 2" descr="Image result for csv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23" y="1752600"/>
            <a:ext cx="838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le 22"/>
          <p:cNvSpPr/>
          <p:nvPr/>
        </p:nvSpPr>
        <p:spPr>
          <a:xfrm>
            <a:off x="2378598" y="2971800"/>
            <a:ext cx="3581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Intermediate processor(Transform the data if needed)</a:t>
            </a:r>
            <a:endParaRPr lang="en-US" sz="1200" dirty="0"/>
          </a:p>
        </p:txBody>
      </p:sp>
      <p:sp>
        <p:nvSpPr>
          <p:cNvPr id="24" name="Rounded Rectangle 23"/>
          <p:cNvSpPr/>
          <p:nvPr/>
        </p:nvSpPr>
        <p:spPr>
          <a:xfrm>
            <a:off x="2417140" y="4305300"/>
            <a:ext cx="3542858"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smtClean="0"/>
              <a:t>Persist the data in the database</a:t>
            </a:r>
            <a:endParaRPr lang="en-US" sz="1200" dirty="0"/>
          </a:p>
        </p:txBody>
      </p:sp>
      <p:cxnSp>
        <p:nvCxnSpPr>
          <p:cNvPr id="15" name="Straight Arrow Connector 14"/>
          <p:cNvCxnSpPr>
            <a:stCxn id="10" idx="2"/>
            <a:endCxn id="23" idx="0"/>
          </p:cNvCxnSpPr>
          <p:nvPr/>
        </p:nvCxnSpPr>
        <p:spPr>
          <a:xfrm flipH="1">
            <a:off x="4169298" y="2362200"/>
            <a:ext cx="442"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4168414" y="3543300"/>
            <a:ext cx="884" cy="762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endCxn id="10" idx="1"/>
          </p:cNvCxnSpPr>
          <p:nvPr/>
        </p:nvCxnSpPr>
        <p:spPr>
          <a:xfrm>
            <a:off x="854598" y="2171700"/>
            <a:ext cx="152488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3490856" y="1257300"/>
            <a:ext cx="1019574" cy="27699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1200" dirty="0"/>
              <a:t>Batch Service</a:t>
            </a:r>
          </a:p>
        </p:txBody>
      </p:sp>
      <p:sp>
        <p:nvSpPr>
          <p:cNvPr id="5" name="Rounded Rectangular Callout 4"/>
          <p:cNvSpPr/>
          <p:nvPr/>
        </p:nvSpPr>
        <p:spPr>
          <a:xfrm>
            <a:off x="5410200" y="609600"/>
            <a:ext cx="3200400" cy="612648"/>
          </a:xfrm>
          <a:prstGeom prst="wedgeRoundRectCallout">
            <a:avLst>
              <a:gd name="adj1" fmla="val -79008"/>
              <a:gd name="adj2" fmla="val 7634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Batch Service is a process to execute more than one command in a single task.</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3" y="2634578"/>
            <a:ext cx="1636641" cy="973138"/>
          </a:xfrm>
          <a:prstGeom prst="rect">
            <a:avLst/>
          </a:prstGeom>
          <a:ln/>
        </p:spPr>
        <p:style>
          <a:lnRef idx="1">
            <a:schemeClr val="accent4"/>
          </a:lnRef>
          <a:fillRef idx="3">
            <a:schemeClr val="accent4"/>
          </a:fillRef>
          <a:effectRef idx="2">
            <a:schemeClr val="accent4"/>
          </a:effectRef>
          <a:fontRef idx="minor">
            <a:schemeClr val="lt1"/>
          </a:fontRef>
        </p:style>
      </p:pic>
      <p:sp>
        <p:nvSpPr>
          <p:cNvPr id="17" name="Rounded Rectangle 16"/>
          <p:cNvSpPr/>
          <p:nvPr/>
        </p:nvSpPr>
        <p:spPr>
          <a:xfrm>
            <a:off x="6705600" y="4293909"/>
            <a:ext cx="2438400" cy="381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JobCompletionNotificationListener</a:t>
            </a:r>
          </a:p>
        </p:txBody>
      </p:sp>
      <p:cxnSp>
        <p:nvCxnSpPr>
          <p:cNvPr id="11" name="Straight Arrow Connector 10"/>
          <p:cNvCxnSpPr>
            <a:endCxn id="17" idx="1"/>
          </p:cNvCxnSpPr>
          <p:nvPr/>
        </p:nvCxnSpPr>
        <p:spPr>
          <a:xfrm flipV="1">
            <a:off x="6332799" y="4484409"/>
            <a:ext cx="372801" cy="113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Rounded Rectangular Callout 20"/>
          <p:cNvSpPr/>
          <p:nvPr/>
        </p:nvSpPr>
        <p:spPr>
          <a:xfrm>
            <a:off x="6172200" y="3367820"/>
            <a:ext cx="1600200" cy="594580"/>
          </a:xfrm>
          <a:prstGeom prst="wedgeRoundRectCallout">
            <a:avLst>
              <a:gd name="adj1" fmla="val -30795"/>
              <a:gd name="adj2" fmla="val 13416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smtClean="0"/>
              <a:t>After job completed notify</a:t>
            </a:r>
            <a:endParaRPr lang="en-US" sz="1200" dirty="0"/>
          </a:p>
        </p:txBody>
      </p:sp>
      <p:sp>
        <p:nvSpPr>
          <p:cNvPr id="9" name="Rectangle 8"/>
          <p:cNvSpPr/>
          <p:nvPr/>
        </p:nvSpPr>
        <p:spPr>
          <a:xfrm>
            <a:off x="2403147" y="1704201"/>
            <a:ext cx="966034"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Item Reader</a:t>
            </a:r>
            <a:endParaRPr lang="en-US" sz="1200" dirty="0"/>
          </a:p>
        </p:txBody>
      </p:sp>
      <p:sp>
        <p:nvSpPr>
          <p:cNvPr id="22" name="Rectangle 21"/>
          <p:cNvSpPr/>
          <p:nvPr/>
        </p:nvSpPr>
        <p:spPr>
          <a:xfrm>
            <a:off x="2462966" y="2680900"/>
            <a:ext cx="1133131"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200" b="1" dirty="0"/>
              <a:t>Item Processor</a:t>
            </a:r>
          </a:p>
        </p:txBody>
      </p:sp>
      <p:sp>
        <p:nvSpPr>
          <p:cNvPr id="25" name="Rectangle 24"/>
          <p:cNvSpPr/>
          <p:nvPr/>
        </p:nvSpPr>
        <p:spPr>
          <a:xfrm>
            <a:off x="2462966" y="3976300"/>
            <a:ext cx="925318"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pPr fontAlgn="base"/>
            <a:r>
              <a:rPr lang="en-US" sz="1200" b="1" dirty="0"/>
              <a:t>Item Writer</a:t>
            </a:r>
          </a:p>
        </p:txBody>
      </p:sp>
    </p:spTree>
    <p:extLst>
      <p:ext uri="{BB962C8B-B14F-4D97-AF65-F5344CB8AC3E}">
        <p14:creationId xmlns:p14="http://schemas.microsoft.com/office/powerpoint/2010/main" val="42418614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pic>
        <p:nvPicPr>
          <p:cNvPr id="9" name="Picture 8"/>
          <p:cNvPicPr>
            <a:picLocks noChangeAspect="1"/>
          </p:cNvPicPr>
          <p:nvPr/>
        </p:nvPicPr>
        <p:blipFill>
          <a:blip r:embed="rId3"/>
          <a:stretch>
            <a:fillRect/>
          </a:stretch>
        </p:blipFill>
        <p:spPr>
          <a:xfrm>
            <a:off x="155575" y="2438400"/>
            <a:ext cx="8230749" cy="2514951"/>
          </a:xfrm>
          <a:prstGeom prst="rect">
            <a:avLst/>
          </a:prstGeom>
        </p:spPr>
        <p:style>
          <a:lnRef idx="1">
            <a:schemeClr val="accent4"/>
          </a:lnRef>
          <a:fillRef idx="2">
            <a:schemeClr val="accent4"/>
          </a:fillRef>
          <a:effectRef idx="1">
            <a:schemeClr val="accent4"/>
          </a:effectRef>
          <a:fontRef idx="minor">
            <a:schemeClr val="dk1"/>
          </a:fontRef>
        </p:style>
      </p:pic>
      <p:sp>
        <p:nvSpPr>
          <p:cNvPr id="12" name="Rounded Rectangular Callout 11"/>
          <p:cNvSpPr/>
          <p:nvPr/>
        </p:nvSpPr>
        <p:spPr>
          <a:xfrm>
            <a:off x="307975" y="388938"/>
            <a:ext cx="8534400" cy="1744662"/>
          </a:xfrm>
          <a:prstGeom prst="wedgeRoundRectCallout">
            <a:avLst>
              <a:gd name="adj1" fmla="val -7329"/>
              <a:gd name="adj2" fmla="val 6908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The first method defines the job, and the second one defines a single step. Jobs are built from steps, where each step can involve a reader, a processor, and a writer</a:t>
            </a:r>
            <a:r>
              <a:rPr lang="en-US" sz="1200" dirty="0" smtClean="0"/>
              <a:t>.</a:t>
            </a:r>
            <a:br>
              <a:rPr lang="en-US" sz="1200" dirty="0" smtClean="0"/>
            </a:br>
            <a:endParaRPr lang="en-US" sz="1200" dirty="0"/>
          </a:p>
          <a:p>
            <a:pPr marL="171450" indent="-171450">
              <a:buFont typeface="Wingdings" panose="05000000000000000000" pitchFamily="2" charset="2"/>
              <a:buChar char="ü"/>
            </a:pPr>
            <a:r>
              <a:rPr lang="en-US" sz="1200" dirty="0"/>
              <a:t>In this job definition, you need an incrementer, because jobs use a database to maintain execution state. You then list each step, (though this job has only one step). The job ends, and the Java API produces a perfectly configured job</a:t>
            </a:r>
            <a:r>
              <a:rPr lang="en-US" sz="1200" dirty="0" smtClean="0"/>
              <a:t>.</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the step definition, you define how much data to write at a time. In this case, it writes up to </a:t>
            </a:r>
            <a:r>
              <a:rPr lang="en-US" sz="1200" dirty="0" smtClean="0"/>
              <a:t>4 records </a:t>
            </a:r>
            <a:r>
              <a:rPr lang="en-US" sz="1200" dirty="0"/>
              <a:t>at a time. Next, you configure the reader, processor, and writer by using the beans injected earlier.</a:t>
            </a:r>
          </a:p>
          <a:p>
            <a:pPr marL="171450" indent="-171450" algn="ctr">
              <a:buFont typeface="Wingdings" panose="05000000000000000000" pitchFamily="2" charset="2"/>
              <a:buChar char="ü"/>
            </a:pPr>
            <a:endParaRPr lang="en-US" sz="1200" dirty="0"/>
          </a:p>
        </p:txBody>
      </p:sp>
    </p:spTree>
    <p:extLst>
      <p:ext uri="{BB962C8B-B14F-4D97-AF65-F5344CB8AC3E}">
        <p14:creationId xmlns:p14="http://schemas.microsoft.com/office/powerpoint/2010/main" val="1338504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50" y="1981200"/>
            <a:ext cx="4219575" cy="1257300"/>
          </a:xfrm>
          <a:prstGeom prst="rect">
            <a:avLst/>
          </a:prstGeom>
          <a:ln/>
        </p:spPr>
        <p:style>
          <a:lnRef idx="1">
            <a:schemeClr val="accent4"/>
          </a:lnRef>
          <a:fillRef idx="2">
            <a:schemeClr val="accent4"/>
          </a:fillRef>
          <a:effectRef idx="1">
            <a:schemeClr val="accent4"/>
          </a:effectRef>
          <a:fontRef idx="minor">
            <a:schemeClr val="dk1"/>
          </a:fontRef>
        </p:style>
      </p:pic>
      <p:sp>
        <p:nvSpPr>
          <p:cNvPr id="18" name="Rounded Rectangular Callout 17"/>
          <p:cNvSpPr/>
          <p:nvPr/>
        </p:nvSpPr>
        <p:spPr>
          <a:xfrm>
            <a:off x="4724400" y="1222248"/>
            <a:ext cx="3200400" cy="612648"/>
          </a:xfrm>
          <a:prstGeom prst="wedgeRoundRectCallout">
            <a:avLst>
              <a:gd name="adj1" fmla="val -79008"/>
              <a:gd name="adj2" fmla="val 76348"/>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a:t>
            </a:r>
            <a:r>
              <a:rPr lang="en-US" sz="1200" b="1" dirty="0">
                <a:solidFill>
                  <a:srgbClr val="FF0000"/>
                </a:solidFill>
              </a:rPr>
              <a:t>@EnableBatchProcessing</a:t>
            </a:r>
            <a:r>
              <a:rPr lang="en-US" sz="1200" dirty="0"/>
              <a:t> annotation is used to enable the batch operations for your Spring Boot application.</a:t>
            </a:r>
          </a:p>
        </p:txBody>
      </p:sp>
      <p:sp>
        <p:nvSpPr>
          <p:cNvPr id="8" name="Rectangle 7"/>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spTree>
    <p:extLst>
      <p:ext uri="{BB962C8B-B14F-4D97-AF65-F5344CB8AC3E}">
        <p14:creationId xmlns:p14="http://schemas.microsoft.com/office/powerpoint/2010/main" val="10823187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6525" y="1257300"/>
            <a:ext cx="7339013" cy="3401006"/>
          </a:xfrm>
          <a:prstGeom prst="rect">
            <a:avLst/>
          </a:prstGeom>
        </p:spPr>
        <p:style>
          <a:lnRef idx="1">
            <a:schemeClr val="accent4"/>
          </a:lnRef>
          <a:fillRef idx="2">
            <a:schemeClr val="accent4"/>
          </a:fillRef>
          <a:effectRef idx="1">
            <a:schemeClr val="accent4"/>
          </a:effectRef>
          <a:fontRef idx="minor">
            <a:schemeClr val="dk1"/>
          </a:fontRef>
        </p:style>
      </p:pic>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2" descr="Image result for activemq imag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Spring Boot - Batch Service</a:t>
            </a:r>
            <a:endParaRPr lang="en-US" sz="1200" dirty="0"/>
          </a:p>
        </p:txBody>
      </p:sp>
      <p:sp>
        <p:nvSpPr>
          <p:cNvPr id="10" name="Rounded Rectangular Callout 9"/>
          <p:cNvSpPr/>
          <p:nvPr/>
        </p:nvSpPr>
        <p:spPr>
          <a:xfrm>
            <a:off x="4114800" y="533400"/>
            <a:ext cx="4648200" cy="1447800"/>
          </a:xfrm>
          <a:prstGeom prst="wedgeRoundRectCallout">
            <a:avLst>
              <a:gd name="adj1" fmla="val -87205"/>
              <a:gd name="adj2" fmla="val 32269"/>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smtClean="0"/>
          </a:p>
          <a:p>
            <a:endParaRPr lang="en-US" sz="1200" dirty="0" smtClean="0"/>
          </a:p>
          <a:p>
            <a:r>
              <a:rPr lang="en-US" sz="1200" dirty="0" smtClean="0"/>
              <a:t>By default, Spring boot runs all the job as soon as it has started its context. If you want to disable that you can define below the property</a:t>
            </a:r>
          </a:p>
          <a:p>
            <a:endParaRPr lang="en-US" sz="1200" dirty="0" smtClean="0"/>
          </a:p>
          <a:p>
            <a:r>
              <a:rPr lang="en-US" sz="1200" dirty="0" smtClean="0">
                <a:solidFill>
                  <a:srgbClr val="FF0000"/>
                </a:solidFill>
              </a:rPr>
              <a:t>spring.batch.job.enabled=false</a:t>
            </a:r>
          </a:p>
          <a:p>
            <a:endParaRPr lang="en-US" sz="1200" dirty="0" smtClean="0">
              <a:solidFill>
                <a:srgbClr val="FF0000"/>
              </a:solidFill>
            </a:endParaRPr>
          </a:p>
          <a:p>
            <a:r>
              <a:rPr lang="en-US" sz="1200" dirty="0" smtClean="0">
                <a:solidFill>
                  <a:schemeClr val="tx1"/>
                </a:solidFill>
              </a:rPr>
              <a:t>As we want to run the job manually, we will define a controller and we will call the job when that end point is loaded.</a:t>
            </a:r>
          </a:p>
          <a:p>
            <a:endParaRPr lang="en-US" sz="1200" dirty="0" smtClean="0">
              <a:solidFill>
                <a:schemeClr val="tx1"/>
              </a:solidFill>
            </a:endParaRPr>
          </a:p>
          <a:p>
            <a:endParaRPr lang="en-US" sz="1200" dirty="0">
              <a:solidFill>
                <a:srgbClr val="FF0000"/>
              </a:solidFill>
            </a:endParaRPr>
          </a:p>
        </p:txBody>
      </p:sp>
      <p:sp>
        <p:nvSpPr>
          <p:cNvPr id="5" name="Rectangle 4"/>
          <p:cNvSpPr/>
          <p:nvPr/>
        </p:nvSpPr>
        <p:spPr>
          <a:xfrm>
            <a:off x="0" y="773668"/>
            <a:ext cx="2018501" cy="369332"/>
          </a:xfrm>
          <a:prstGeom prst="rect">
            <a:avLst/>
          </a:prstGeom>
        </p:spPr>
        <p:txBody>
          <a:bodyPr wrap="none">
            <a:spAutoFit/>
          </a:bodyPr>
          <a:lstStyle/>
          <a:p>
            <a:pPr fontAlgn="base"/>
            <a:r>
              <a:rPr lang="en-US" b="1" dirty="0">
                <a:solidFill>
                  <a:srgbClr val="0072C6"/>
                </a:solidFill>
                <a:latin typeface="Gudea"/>
              </a:rPr>
              <a:t>Invoking the Job</a:t>
            </a:r>
            <a:endParaRPr lang="en-US" b="1" i="0" dirty="0">
              <a:solidFill>
                <a:srgbClr val="0072C6"/>
              </a:solidFill>
              <a:effectLst/>
              <a:latin typeface="Gudea"/>
            </a:endParaRPr>
          </a:p>
        </p:txBody>
      </p:sp>
    </p:spTree>
    <p:extLst>
      <p:ext uri="{BB962C8B-B14F-4D97-AF65-F5344CB8AC3E}">
        <p14:creationId xmlns:p14="http://schemas.microsoft.com/office/powerpoint/2010/main" val="1163700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88478</TotalTime>
  <Words>241</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Gudea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9535</cp:revision>
  <dcterms:created xsi:type="dcterms:W3CDTF">2006-08-16T00:00:00Z</dcterms:created>
  <dcterms:modified xsi:type="dcterms:W3CDTF">2020-04-10T04:30:22Z</dcterms:modified>
</cp:coreProperties>
</file>