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69" r:id="rId2"/>
    <p:sldId id="470" r:id="rId3"/>
    <p:sldId id="471" r:id="rId4"/>
    <p:sldId id="466"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0CCC3-837D-4716-A232-B7EB285112FE}" type="doc">
      <dgm:prSet loTypeId="urn:microsoft.com/office/officeart/2005/8/layout/process1" loCatId="process" qsTypeId="urn:microsoft.com/office/officeart/2005/8/quickstyle/simple1" qsCatId="simple" csTypeId="urn:microsoft.com/office/officeart/2005/8/colors/accent1_2" csCatId="accent1" phldr="1"/>
      <dgm:spPr/>
    </dgm:pt>
    <dgm:pt modelId="{41536570-82A5-4EE0-ADB4-8745F0E2F412}">
      <dgm:prSet phldrT="[Text]"/>
      <dgm:spPr/>
      <dgm:t>
        <a:bodyPr/>
        <a:lstStyle/>
        <a:p>
          <a:pPr algn="ctr"/>
          <a:r>
            <a:rPr lang="en-US" dirty="0" smtClean="0"/>
            <a:t>Security filter which will examine the incoming requests, fetch the authorization information (basic </a:t>
          </a:r>
          <a:r>
            <a:rPr lang="en-US" dirty="0" err="1" smtClean="0"/>
            <a:t>auth</a:t>
          </a:r>
          <a:r>
            <a:rPr lang="en-US" dirty="0" smtClean="0"/>
            <a:t> in this example)</a:t>
          </a:r>
          <a:endParaRPr lang="en-US" dirty="0"/>
        </a:p>
      </dgm:t>
    </dgm:pt>
    <dgm:pt modelId="{0B753560-88A4-4CB4-88B3-45E0989ACE4E}" type="parTrans" cxnId="{2E2B72B7-DBB8-457F-ABAA-EE4E1D338342}">
      <dgm:prSet/>
      <dgm:spPr/>
      <dgm:t>
        <a:bodyPr/>
        <a:lstStyle/>
        <a:p>
          <a:endParaRPr lang="en-US"/>
        </a:p>
      </dgm:t>
    </dgm:pt>
    <dgm:pt modelId="{86EA8B65-A809-4599-855B-373FBF2978C5}" type="sibTrans" cxnId="{2E2B72B7-DBB8-457F-ABAA-EE4E1D338342}">
      <dgm:prSet/>
      <dgm:spPr/>
      <dgm:t>
        <a:bodyPr/>
        <a:lstStyle/>
        <a:p>
          <a:endParaRPr lang="en-US"/>
        </a:p>
      </dgm:t>
    </dgm:pt>
    <dgm:pt modelId="{7BB2D57D-C0BB-446C-851D-DA4638D8D340}">
      <dgm:prSet phldrT="[Text]"/>
      <dgm:spPr/>
      <dgm:t>
        <a:bodyPr/>
        <a:lstStyle/>
        <a:p>
          <a:r>
            <a:rPr lang="en-US" dirty="0" smtClean="0"/>
            <a:t>Security filter will match </a:t>
          </a:r>
        </a:p>
        <a:p>
          <a:r>
            <a:rPr lang="en-US" dirty="0" smtClean="0"/>
            <a:t>user name and password</a:t>
          </a:r>
          <a:endParaRPr lang="en-US" dirty="0"/>
        </a:p>
      </dgm:t>
    </dgm:pt>
    <dgm:pt modelId="{FE976324-3721-4AE6-A328-B8DE0A2DD6B9}" type="parTrans" cxnId="{D8FB9BE7-2E28-4FD9-A3EA-7000F40F97A9}">
      <dgm:prSet/>
      <dgm:spPr/>
      <dgm:t>
        <a:bodyPr/>
        <a:lstStyle/>
        <a:p>
          <a:endParaRPr lang="en-US"/>
        </a:p>
      </dgm:t>
    </dgm:pt>
    <dgm:pt modelId="{905231F0-2B5A-480C-A460-B9529B72CBBA}" type="sibTrans" cxnId="{D8FB9BE7-2E28-4FD9-A3EA-7000F40F97A9}">
      <dgm:prSet/>
      <dgm:spPr/>
      <dgm:t>
        <a:bodyPr/>
        <a:lstStyle/>
        <a:p>
          <a:endParaRPr lang="en-US"/>
        </a:p>
      </dgm:t>
    </dgm:pt>
    <dgm:pt modelId="{E8276DC0-4DA0-4022-AE5B-C9365A993BE6}">
      <dgm:prSet phldrT="[Text]"/>
      <dgm:spPr/>
      <dgm:t>
        <a:bodyPr/>
        <a:lstStyle/>
        <a:p>
          <a:r>
            <a:rPr lang="en-US" dirty="0" smtClean="0"/>
            <a:t>Security filter will verify the user’s access level by it’s role</a:t>
          </a:r>
          <a:endParaRPr lang="en-US" dirty="0"/>
        </a:p>
      </dgm:t>
    </dgm:pt>
    <dgm:pt modelId="{43427BAA-83F4-4C33-8F7B-E23D74EBFF1B}" type="parTrans" cxnId="{A7D19532-04FF-4089-B6AC-B51A585BD2FF}">
      <dgm:prSet/>
      <dgm:spPr/>
      <dgm:t>
        <a:bodyPr/>
        <a:lstStyle/>
        <a:p>
          <a:endParaRPr lang="en-US"/>
        </a:p>
      </dgm:t>
    </dgm:pt>
    <dgm:pt modelId="{A33054C5-B6DD-43DF-8840-387AA844EC21}" type="sibTrans" cxnId="{A7D19532-04FF-4089-B6AC-B51A585BD2FF}">
      <dgm:prSet/>
      <dgm:spPr/>
      <dgm:t>
        <a:bodyPr/>
        <a:lstStyle/>
        <a:p>
          <a:endParaRPr lang="en-US"/>
        </a:p>
      </dgm:t>
    </dgm:pt>
    <dgm:pt modelId="{DC8C05EA-D460-469A-97F1-C90FDBE49574}">
      <dgm:prSet phldrT="[Text]"/>
      <dgm:spPr/>
      <dgm:t>
        <a:bodyPr/>
        <a:lstStyle/>
        <a:p>
          <a:r>
            <a:rPr lang="en-US" dirty="0" smtClean="0"/>
            <a:t>If user have permission then API will be accessed else user will get access denied response.</a:t>
          </a:r>
          <a:endParaRPr lang="en-US" dirty="0"/>
        </a:p>
      </dgm:t>
    </dgm:pt>
    <dgm:pt modelId="{6D24B3A5-7277-4E58-8050-B1EF4CA5132A}" type="parTrans" cxnId="{8CFDC207-3F08-49D4-A5D0-A3EC24914BB9}">
      <dgm:prSet/>
      <dgm:spPr/>
      <dgm:t>
        <a:bodyPr/>
        <a:lstStyle/>
        <a:p>
          <a:endParaRPr lang="en-US"/>
        </a:p>
      </dgm:t>
    </dgm:pt>
    <dgm:pt modelId="{3A7F849C-D3D5-448F-B8BA-F1D0523FE991}" type="sibTrans" cxnId="{8CFDC207-3F08-49D4-A5D0-A3EC24914BB9}">
      <dgm:prSet/>
      <dgm:spPr/>
      <dgm:t>
        <a:bodyPr/>
        <a:lstStyle/>
        <a:p>
          <a:endParaRPr lang="en-US"/>
        </a:p>
      </dgm:t>
    </dgm:pt>
    <dgm:pt modelId="{E70B25CC-225A-4CA3-99E1-76D9CCE8D11D}" type="pres">
      <dgm:prSet presAssocID="{9E20CCC3-837D-4716-A232-B7EB285112FE}" presName="Name0" presStyleCnt="0">
        <dgm:presLayoutVars>
          <dgm:dir/>
          <dgm:resizeHandles val="exact"/>
        </dgm:presLayoutVars>
      </dgm:prSet>
      <dgm:spPr/>
    </dgm:pt>
    <dgm:pt modelId="{B7FC9467-0C91-4CC9-A647-3491A6FA420E}" type="pres">
      <dgm:prSet presAssocID="{41536570-82A5-4EE0-ADB4-8745F0E2F412}" presName="node" presStyleLbl="node1" presStyleIdx="0" presStyleCnt="4">
        <dgm:presLayoutVars>
          <dgm:bulletEnabled val="1"/>
        </dgm:presLayoutVars>
      </dgm:prSet>
      <dgm:spPr/>
      <dgm:t>
        <a:bodyPr/>
        <a:lstStyle/>
        <a:p>
          <a:endParaRPr lang="en-US"/>
        </a:p>
      </dgm:t>
    </dgm:pt>
    <dgm:pt modelId="{34617664-B8B2-411A-A8AB-7E715B56CCDD}" type="pres">
      <dgm:prSet presAssocID="{86EA8B65-A809-4599-855B-373FBF2978C5}" presName="sibTrans" presStyleLbl="sibTrans2D1" presStyleIdx="0" presStyleCnt="3"/>
      <dgm:spPr/>
    </dgm:pt>
    <dgm:pt modelId="{28EA41CF-E1EF-4AC7-8566-8F7725EDA4B9}" type="pres">
      <dgm:prSet presAssocID="{86EA8B65-A809-4599-855B-373FBF2978C5}" presName="connectorText" presStyleLbl="sibTrans2D1" presStyleIdx="0" presStyleCnt="3"/>
      <dgm:spPr/>
    </dgm:pt>
    <dgm:pt modelId="{02774A2D-F4F2-486E-93BF-231426226F06}" type="pres">
      <dgm:prSet presAssocID="{7BB2D57D-C0BB-446C-851D-DA4638D8D340}" presName="node" presStyleLbl="node1" presStyleIdx="1" presStyleCnt="4">
        <dgm:presLayoutVars>
          <dgm:bulletEnabled val="1"/>
        </dgm:presLayoutVars>
      </dgm:prSet>
      <dgm:spPr/>
      <dgm:t>
        <a:bodyPr/>
        <a:lstStyle/>
        <a:p>
          <a:endParaRPr lang="en-US"/>
        </a:p>
      </dgm:t>
    </dgm:pt>
    <dgm:pt modelId="{80F156DC-A553-4F13-801E-13D662DF722D}" type="pres">
      <dgm:prSet presAssocID="{905231F0-2B5A-480C-A460-B9529B72CBBA}" presName="sibTrans" presStyleLbl="sibTrans2D1" presStyleIdx="1" presStyleCnt="3"/>
      <dgm:spPr/>
    </dgm:pt>
    <dgm:pt modelId="{FC75287E-C13D-4FE1-9E22-BD4BA5B51029}" type="pres">
      <dgm:prSet presAssocID="{905231F0-2B5A-480C-A460-B9529B72CBBA}" presName="connectorText" presStyleLbl="sibTrans2D1" presStyleIdx="1" presStyleCnt="3"/>
      <dgm:spPr/>
    </dgm:pt>
    <dgm:pt modelId="{48D276F6-1561-426F-A088-BA5A67F8D8F0}" type="pres">
      <dgm:prSet presAssocID="{E8276DC0-4DA0-4022-AE5B-C9365A993BE6}" presName="node" presStyleLbl="node1" presStyleIdx="2" presStyleCnt="4">
        <dgm:presLayoutVars>
          <dgm:bulletEnabled val="1"/>
        </dgm:presLayoutVars>
      </dgm:prSet>
      <dgm:spPr/>
      <dgm:t>
        <a:bodyPr/>
        <a:lstStyle/>
        <a:p>
          <a:endParaRPr lang="en-US"/>
        </a:p>
      </dgm:t>
    </dgm:pt>
    <dgm:pt modelId="{52CF296A-3B13-4D9C-BFCB-63174110F9E4}" type="pres">
      <dgm:prSet presAssocID="{A33054C5-B6DD-43DF-8840-387AA844EC21}" presName="sibTrans" presStyleLbl="sibTrans2D1" presStyleIdx="2" presStyleCnt="3"/>
      <dgm:spPr/>
    </dgm:pt>
    <dgm:pt modelId="{54C0C49A-BC69-41BD-AF1B-3CA4909A01F0}" type="pres">
      <dgm:prSet presAssocID="{A33054C5-B6DD-43DF-8840-387AA844EC21}" presName="connectorText" presStyleLbl="sibTrans2D1" presStyleIdx="2" presStyleCnt="3"/>
      <dgm:spPr/>
    </dgm:pt>
    <dgm:pt modelId="{2BF3466F-61CE-4502-A252-80357656D576}" type="pres">
      <dgm:prSet presAssocID="{DC8C05EA-D460-469A-97F1-C90FDBE49574}" presName="node" presStyleLbl="node1" presStyleIdx="3" presStyleCnt="4">
        <dgm:presLayoutVars>
          <dgm:bulletEnabled val="1"/>
        </dgm:presLayoutVars>
      </dgm:prSet>
      <dgm:spPr/>
      <dgm:t>
        <a:bodyPr/>
        <a:lstStyle/>
        <a:p>
          <a:endParaRPr lang="en-US"/>
        </a:p>
      </dgm:t>
    </dgm:pt>
  </dgm:ptLst>
  <dgm:cxnLst>
    <dgm:cxn modelId="{B64AB0BC-8E25-4808-8DA1-51C9AA7C25E6}" type="presOf" srcId="{41536570-82A5-4EE0-ADB4-8745F0E2F412}" destId="{B7FC9467-0C91-4CC9-A647-3491A6FA420E}" srcOrd="0" destOrd="0" presId="urn:microsoft.com/office/officeart/2005/8/layout/process1"/>
    <dgm:cxn modelId="{D8FB9BE7-2E28-4FD9-A3EA-7000F40F97A9}" srcId="{9E20CCC3-837D-4716-A232-B7EB285112FE}" destId="{7BB2D57D-C0BB-446C-851D-DA4638D8D340}" srcOrd="1" destOrd="0" parTransId="{FE976324-3721-4AE6-A328-B8DE0A2DD6B9}" sibTransId="{905231F0-2B5A-480C-A460-B9529B72CBBA}"/>
    <dgm:cxn modelId="{60E4EB29-8A20-43AD-A63D-E05F158B1567}" type="presOf" srcId="{DC8C05EA-D460-469A-97F1-C90FDBE49574}" destId="{2BF3466F-61CE-4502-A252-80357656D576}" srcOrd="0" destOrd="0" presId="urn:microsoft.com/office/officeart/2005/8/layout/process1"/>
    <dgm:cxn modelId="{2E2B72B7-DBB8-457F-ABAA-EE4E1D338342}" srcId="{9E20CCC3-837D-4716-A232-B7EB285112FE}" destId="{41536570-82A5-4EE0-ADB4-8745F0E2F412}" srcOrd="0" destOrd="0" parTransId="{0B753560-88A4-4CB4-88B3-45E0989ACE4E}" sibTransId="{86EA8B65-A809-4599-855B-373FBF2978C5}"/>
    <dgm:cxn modelId="{21774AD5-A0F3-45CC-8407-6874765B86FB}" type="presOf" srcId="{A33054C5-B6DD-43DF-8840-387AA844EC21}" destId="{52CF296A-3B13-4D9C-BFCB-63174110F9E4}" srcOrd="0" destOrd="0" presId="urn:microsoft.com/office/officeart/2005/8/layout/process1"/>
    <dgm:cxn modelId="{785C8CA4-89BB-4C0A-9823-DFC37C11EA3C}" type="presOf" srcId="{905231F0-2B5A-480C-A460-B9529B72CBBA}" destId="{80F156DC-A553-4F13-801E-13D662DF722D}" srcOrd="0" destOrd="0" presId="urn:microsoft.com/office/officeart/2005/8/layout/process1"/>
    <dgm:cxn modelId="{A7D19532-04FF-4089-B6AC-B51A585BD2FF}" srcId="{9E20CCC3-837D-4716-A232-B7EB285112FE}" destId="{E8276DC0-4DA0-4022-AE5B-C9365A993BE6}" srcOrd="2" destOrd="0" parTransId="{43427BAA-83F4-4C33-8F7B-E23D74EBFF1B}" sibTransId="{A33054C5-B6DD-43DF-8840-387AA844EC21}"/>
    <dgm:cxn modelId="{7A5C42FB-3534-4EF1-A528-C587CA4C23B2}" type="presOf" srcId="{7BB2D57D-C0BB-446C-851D-DA4638D8D340}" destId="{02774A2D-F4F2-486E-93BF-231426226F06}" srcOrd="0" destOrd="0" presId="urn:microsoft.com/office/officeart/2005/8/layout/process1"/>
    <dgm:cxn modelId="{8CFDC207-3F08-49D4-A5D0-A3EC24914BB9}" srcId="{9E20CCC3-837D-4716-A232-B7EB285112FE}" destId="{DC8C05EA-D460-469A-97F1-C90FDBE49574}" srcOrd="3" destOrd="0" parTransId="{6D24B3A5-7277-4E58-8050-B1EF4CA5132A}" sibTransId="{3A7F849C-D3D5-448F-B8BA-F1D0523FE991}"/>
    <dgm:cxn modelId="{33F7C1E0-4A94-4587-BA16-11194EC8B3C9}" type="presOf" srcId="{905231F0-2B5A-480C-A460-B9529B72CBBA}" destId="{FC75287E-C13D-4FE1-9E22-BD4BA5B51029}" srcOrd="1" destOrd="0" presId="urn:microsoft.com/office/officeart/2005/8/layout/process1"/>
    <dgm:cxn modelId="{E667AD2A-2BBB-425C-85A4-133C870DF720}" type="presOf" srcId="{A33054C5-B6DD-43DF-8840-387AA844EC21}" destId="{54C0C49A-BC69-41BD-AF1B-3CA4909A01F0}" srcOrd="1" destOrd="0" presId="urn:microsoft.com/office/officeart/2005/8/layout/process1"/>
    <dgm:cxn modelId="{31CBB4E9-4262-4C0C-A265-6414F04764F7}" type="presOf" srcId="{86EA8B65-A809-4599-855B-373FBF2978C5}" destId="{28EA41CF-E1EF-4AC7-8566-8F7725EDA4B9}" srcOrd="1" destOrd="0" presId="urn:microsoft.com/office/officeart/2005/8/layout/process1"/>
    <dgm:cxn modelId="{4B1E1E94-7E5E-4955-BB33-E0C1C6E8BC09}" type="presOf" srcId="{86EA8B65-A809-4599-855B-373FBF2978C5}" destId="{34617664-B8B2-411A-A8AB-7E715B56CCDD}" srcOrd="0" destOrd="0" presId="urn:microsoft.com/office/officeart/2005/8/layout/process1"/>
    <dgm:cxn modelId="{0A4AD0F0-6C12-467E-8A49-8AC6D5755C84}" type="presOf" srcId="{E8276DC0-4DA0-4022-AE5B-C9365A993BE6}" destId="{48D276F6-1561-426F-A088-BA5A67F8D8F0}" srcOrd="0" destOrd="0" presId="urn:microsoft.com/office/officeart/2005/8/layout/process1"/>
    <dgm:cxn modelId="{0B77A316-7E8F-4771-91DE-E9EB38AF6D51}" type="presOf" srcId="{9E20CCC3-837D-4716-A232-B7EB285112FE}" destId="{E70B25CC-225A-4CA3-99E1-76D9CCE8D11D}" srcOrd="0" destOrd="0" presId="urn:microsoft.com/office/officeart/2005/8/layout/process1"/>
    <dgm:cxn modelId="{F9A84985-915D-4A94-A71A-CDC2FF49670A}" type="presParOf" srcId="{E70B25CC-225A-4CA3-99E1-76D9CCE8D11D}" destId="{B7FC9467-0C91-4CC9-A647-3491A6FA420E}" srcOrd="0" destOrd="0" presId="urn:microsoft.com/office/officeart/2005/8/layout/process1"/>
    <dgm:cxn modelId="{A1C1135A-A18E-4BC4-B7F7-A22A70F5433D}" type="presParOf" srcId="{E70B25CC-225A-4CA3-99E1-76D9CCE8D11D}" destId="{34617664-B8B2-411A-A8AB-7E715B56CCDD}" srcOrd="1" destOrd="0" presId="urn:microsoft.com/office/officeart/2005/8/layout/process1"/>
    <dgm:cxn modelId="{7E03FAA7-88D3-4683-B014-DC1D4425BAA7}" type="presParOf" srcId="{34617664-B8B2-411A-A8AB-7E715B56CCDD}" destId="{28EA41CF-E1EF-4AC7-8566-8F7725EDA4B9}" srcOrd="0" destOrd="0" presId="urn:microsoft.com/office/officeart/2005/8/layout/process1"/>
    <dgm:cxn modelId="{B3A908A8-D614-4FFB-AFB9-6F5FBC3A2A9E}" type="presParOf" srcId="{E70B25CC-225A-4CA3-99E1-76D9CCE8D11D}" destId="{02774A2D-F4F2-486E-93BF-231426226F06}" srcOrd="2" destOrd="0" presId="urn:microsoft.com/office/officeart/2005/8/layout/process1"/>
    <dgm:cxn modelId="{1FC209C6-398F-4496-94CE-40DFA433864C}" type="presParOf" srcId="{E70B25CC-225A-4CA3-99E1-76D9CCE8D11D}" destId="{80F156DC-A553-4F13-801E-13D662DF722D}" srcOrd="3" destOrd="0" presId="urn:microsoft.com/office/officeart/2005/8/layout/process1"/>
    <dgm:cxn modelId="{8F058482-4814-434A-82CF-C44D5A56CF99}" type="presParOf" srcId="{80F156DC-A553-4F13-801E-13D662DF722D}" destId="{FC75287E-C13D-4FE1-9E22-BD4BA5B51029}" srcOrd="0" destOrd="0" presId="urn:microsoft.com/office/officeart/2005/8/layout/process1"/>
    <dgm:cxn modelId="{F799DBE3-1092-44D3-9B06-9904FA8395F2}" type="presParOf" srcId="{E70B25CC-225A-4CA3-99E1-76D9CCE8D11D}" destId="{48D276F6-1561-426F-A088-BA5A67F8D8F0}" srcOrd="4" destOrd="0" presId="urn:microsoft.com/office/officeart/2005/8/layout/process1"/>
    <dgm:cxn modelId="{503ADD04-0DB4-45AA-B259-C682F7D4E7FA}" type="presParOf" srcId="{E70B25CC-225A-4CA3-99E1-76D9CCE8D11D}" destId="{52CF296A-3B13-4D9C-BFCB-63174110F9E4}" srcOrd="5" destOrd="0" presId="urn:microsoft.com/office/officeart/2005/8/layout/process1"/>
    <dgm:cxn modelId="{A04EE4F9-B380-499D-951D-63BBF9E437FD}" type="presParOf" srcId="{52CF296A-3B13-4D9C-BFCB-63174110F9E4}" destId="{54C0C49A-BC69-41BD-AF1B-3CA4909A01F0}" srcOrd="0" destOrd="0" presId="urn:microsoft.com/office/officeart/2005/8/layout/process1"/>
    <dgm:cxn modelId="{5CB7DE6D-9EB5-426E-B6C5-360FCB82FDD7}" type="presParOf" srcId="{E70B25CC-225A-4CA3-99E1-76D9CCE8D11D}" destId="{2BF3466F-61CE-4502-A252-80357656D57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C9467-0C91-4CC9-A647-3491A6FA420E}">
      <dsp:nvSpPr>
        <dsp:cNvPr id="0" name=""/>
        <dsp:cNvSpPr/>
      </dsp:nvSpPr>
      <dsp:spPr>
        <a:xfrm>
          <a:off x="3307" y="295926"/>
          <a:ext cx="1446250" cy="1965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Security filter which will examine the incoming requests, fetch the authorization information (basic </a:t>
          </a:r>
          <a:r>
            <a:rPr lang="en-US" sz="1400" kern="1200" dirty="0" err="1" smtClean="0"/>
            <a:t>auth</a:t>
          </a:r>
          <a:r>
            <a:rPr lang="en-US" sz="1400" kern="1200" dirty="0" smtClean="0"/>
            <a:t> in this example)</a:t>
          </a:r>
          <a:endParaRPr lang="en-US" sz="1400" kern="1200" dirty="0"/>
        </a:p>
      </dsp:txBody>
      <dsp:txXfrm>
        <a:off x="45666" y="338285"/>
        <a:ext cx="1361532" cy="1881278"/>
      </dsp:txXfrm>
    </dsp:sp>
    <dsp:sp modelId="{34617664-B8B2-411A-A8AB-7E715B56CCDD}">
      <dsp:nvSpPr>
        <dsp:cNvPr id="0" name=""/>
        <dsp:cNvSpPr/>
      </dsp:nvSpPr>
      <dsp:spPr>
        <a:xfrm>
          <a:off x="1594183" y="1099589"/>
          <a:ext cx="306605" cy="358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594183" y="1171323"/>
        <a:ext cx="214624" cy="215202"/>
      </dsp:txXfrm>
    </dsp:sp>
    <dsp:sp modelId="{02774A2D-F4F2-486E-93BF-231426226F06}">
      <dsp:nvSpPr>
        <dsp:cNvPr id="0" name=""/>
        <dsp:cNvSpPr/>
      </dsp:nvSpPr>
      <dsp:spPr>
        <a:xfrm>
          <a:off x="2028058" y="295926"/>
          <a:ext cx="1446250" cy="1965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Security filter will match </a:t>
          </a:r>
        </a:p>
        <a:p>
          <a:pPr lvl="0" algn="ctr" defTabSz="622300">
            <a:lnSpc>
              <a:spcPct val="90000"/>
            </a:lnSpc>
            <a:spcBef>
              <a:spcPct val="0"/>
            </a:spcBef>
            <a:spcAft>
              <a:spcPct val="35000"/>
            </a:spcAft>
          </a:pPr>
          <a:r>
            <a:rPr lang="en-US" sz="1400" kern="1200" dirty="0" smtClean="0"/>
            <a:t>user name and password</a:t>
          </a:r>
          <a:endParaRPr lang="en-US" sz="1400" kern="1200" dirty="0"/>
        </a:p>
      </dsp:txBody>
      <dsp:txXfrm>
        <a:off x="2070417" y="338285"/>
        <a:ext cx="1361532" cy="1881278"/>
      </dsp:txXfrm>
    </dsp:sp>
    <dsp:sp modelId="{80F156DC-A553-4F13-801E-13D662DF722D}">
      <dsp:nvSpPr>
        <dsp:cNvPr id="0" name=""/>
        <dsp:cNvSpPr/>
      </dsp:nvSpPr>
      <dsp:spPr>
        <a:xfrm>
          <a:off x="3618933" y="1099589"/>
          <a:ext cx="306605" cy="358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618933" y="1171323"/>
        <a:ext cx="214624" cy="215202"/>
      </dsp:txXfrm>
    </dsp:sp>
    <dsp:sp modelId="{48D276F6-1561-426F-A088-BA5A67F8D8F0}">
      <dsp:nvSpPr>
        <dsp:cNvPr id="0" name=""/>
        <dsp:cNvSpPr/>
      </dsp:nvSpPr>
      <dsp:spPr>
        <a:xfrm>
          <a:off x="4052808" y="295926"/>
          <a:ext cx="1446250" cy="1965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Security filter will verify the user’s access level by it’s role</a:t>
          </a:r>
          <a:endParaRPr lang="en-US" sz="1400" kern="1200" dirty="0"/>
        </a:p>
      </dsp:txBody>
      <dsp:txXfrm>
        <a:off x="4095167" y="338285"/>
        <a:ext cx="1361532" cy="1881278"/>
      </dsp:txXfrm>
    </dsp:sp>
    <dsp:sp modelId="{52CF296A-3B13-4D9C-BFCB-63174110F9E4}">
      <dsp:nvSpPr>
        <dsp:cNvPr id="0" name=""/>
        <dsp:cNvSpPr/>
      </dsp:nvSpPr>
      <dsp:spPr>
        <a:xfrm>
          <a:off x="5643683" y="1099589"/>
          <a:ext cx="306605" cy="358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643683" y="1171323"/>
        <a:ext cx="214624" cy="215202"/>
      </dsp:txXfrm>
    </dsp:sp>
    <dsp:sp modelId="{2BF3466F-61CE-4502-A252-80357656D576}">
      <dsp:nvSpPr>
        <dsp:cNvPr id="0" name=""/>
        <dsp:cNvSpPr/>
      </dsp:nvSpPr>
      <dsp:spPr>
        <a:xfrm>
          <a:off x="6077558" y="295926"/>
          <a:ext cx="1446250" cy="19659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If user have permission then API will be accessed else user will get access denied response.</a:t>
          </a:r>
          <a:endParaRPr lang="en-US" sz="1400" kern="1200" dirty="0"/>
        </a:p>
      </dsp:txBody>
      <dsp:txXfrm>
        <a:off x="6119917" y="338285"/>
        <a:ext cx="1361532" cy="18812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3/12/2020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2809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08442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70530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362200" y="35739"/>
            <a:ext cx="449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a:t>
            </a:r>
            <a:r>
              <a:rPr lang="en-US" sz="1200" dirty="0" smtClean="0"/>
              <a:t>Boot + </a:t>
            </a:r>
            <a:r>
              <a:rPr lang="en-US" sz="1200" dirty="0"/>
              <a:t>Jersey </a:t>
            </a:r>
            <a:r>
              <a:rPr lang="en-US" sz="1200" dirty="0"/>
              <a:t>– Role Based Security with JAX-RS Annotations</a:t>
            </a:r>
          </a:p>
        </p:txBody>
      </p:sp>
      <p:sp>
        <p:nvSpPr>
          <p:cNvPr id="8" name="Rounded Rectangle 7"/>
          <p:cNvSpPr/>
          <p:nvPr/>
        </p:nvSpPr>
        <p:spPr>
          <a:xfrm>
            <a:off x="4267200" y="1563624"/>
            <a:ext cx="1600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SpringBootDemo</a:t>
            </a:r>
          </a:p>
        </p:txBody>
      </p:sp>
      <p:sp>
        <p:nvSpPr>
          <p:cNvPr id="9" name="Flowchart: Magnetic Disk 8"/>
          <p:cNvSpPr/>
          <p:nvPr/>
        </p:nvSpPr>
        <p:spPr>
          <a:xfrm>
            <a:off x="6781800" y="1676400"/>
            <a:ext cx="914400" cy="612648"/>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DB</a:t>
            </a:r>
            <a:endParaRPr lang="en-US" dirty="0"/>
          </a:p>
        </p:txBody>
      </p:sp>
      <p:cxnSp>
        <p:nvCxnSpPr>
          <p:cNvPr id="10" name="Straight Arrow Connector 9"/>
          <p:cNvCxnSpPr/>
          <p:nvPr/>
        </p:nvCxnSpPr>
        <p:spPr>
          <a:xfrm flipV="1">
            <a:off x="3364207" y="2021264"/>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V="1">
            <a:off x="5867400" y="1994068"/>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2" name="Rounded Rectangular Callout 11"/>
          <p:cNvSpPr/>
          <p:nvPr/>
        </p:nvSpPr>
        <p:spPr>
          <a:xfrm>
            <a:off x="3886200" y="3163824"/>
            <a:ext cx="4876800" cy="1331976"/>
          </a:xfrm>
          <a:prstGeom prst="wedgeRoundRectCallout">
            <a:avLst>
              <a:gd name="adj1" fmla="val -33147"/>
              <a:gd name="adj2" fmla="val -10972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dirty="0" smtClean="0"/>
          </a:p>
          <a:p>
            <a:pPr marL="171450" indent="-171450">
              <a:buFont typeface="Wingdings" panose="05000000000000000000" pitchFamily="2" charset="2"/>
              <a:buChar char="ü"/>
            </a:pPr>
            <a:r>
              <a:rPr lang="en-US" sz="1200" dirty="0" smtClean="0"/>
              <a:t>REST API end points to Create/Update/Get/delete/Get list of Employee details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We will create JAX-RS 2.0 </a:t>
            </a:r>
            <a:r>
              <a:rPr lang="en-US" sz="1200" dirty="0">
                <a:solidFill>
                  <a:srgbClr val="C00000"/>
                </a:solidFill>
              </a:rPr>
              <a:t>REST APIs </a:t>
            </a:r>
            <a:r>
              <a:rPr lang="en-US" sz="1200" dirty="0"/>
              <a:t>using Spring Boot and </a:t>
            </a:r>
            <a:r>
              <a:rPr lang="en-US" sz="1200" dirty="0">
                <a:solidFill>
                  <a:srgbClr val="C00000"/>
                </a:solidFill>
              </a:rPr>
              <a:t>Jersey</a:t>
            </a:r>
            <a:r>
              <a:rPr lang="en-US" sz="1200" dirty="0"/>
              <a:t> framework, and add role based security using JAX-RS annotations e.g. </a:t>
            </a:r>
            <a:r>
              <a:rPr lang="en-US" sz="1200" dirty="0">
                <a:solidFill>
                  <a:srgbClr val="C00000"/>
                </a:solidFill>
              </a:rPr>
              <a:t>@</a:t>
            </a:r>
            <a:r>
              <a:rPr lang="en-US" sz="1200" dirty="0" err="1">
                <a:solidFill>
                  <a:srgbClr val="C00000"/>
                </a:solidFill>
              </a:rPr>
              <a:t>PermitAll</a:t>
            </a:r>
            <a:r>
              <a:rPr lang="en-US" sz="1200" dirty="0">
                <a:solidFill>
                  <a:srgbClr val="C00000"/>
                </a:solidFill>
              </a:rPr>
              <a:t>, @</a:t>
            </a:r>
            <a:r>
              <a:rPr lang="en-US" sz="1200" dirty="0" err="1">
                <a:solidFill>
                  <a:srgbClr val="C00000"/>
                </a:solidFill>
              </a:rPr>
              <a:t>RolesAllowed</a:t>
            </a:r>
            <a:r>
              <a:rPr lang="en-US" sz="1200" dirty="0">
                <a:solidFill>
                  <a:srgbClr val="C00000"/>
                </a:solidFill>
              </a:rPr>
              <a:t> or @</a:t>
            </a:r>
            <a:r>
              <a:rPr lang="en-US" sz="1200" dirty="0" err="1">
                <a:solidFill>
                  <a:srgbClr val="C00000"/>
                </a:solidFill>
              </a:rPr>
              <a:t>DenyAll</a:t>
            </a:r>
            <a:r>
              <a:rPr lang="en-US" sz="1200" dirty="0"/>
              <a:t>.</a:t>
            </a:r>
          </a:p>
          <a:p>
            <a:pPr marL="171450" indent="-171450">
              <a:buFont typeface="Wingdings" panose="05000000000000000000" pitchFamily="2" charset="2"/>
              <a:buChar char="ü"/>
            </a:pPr>
            <a:endParaRPr lang="en-US" sz="1200" dirty="0"/>
          </a:p>
        </p:txBody>
      </p:sp>
      <p:pic>
        <p:nvPicPr>
          <p:cNvPr id="13"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9807" y="16764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47080" y="1398961"/>
            <a:ext cx="114505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Postman client</a:t>
            </a:r>
            <a:endParaRPr lang="en-US" sz="1200" dirty="0"/>
          </a:p>
        </p:txBody>
      </p:sp>
      <p:sp>
        <p:nvSpPr>
          <p:cNvPr id="16" name="Rounded Rectangular Callout 15"/>
          <p:cNvSpPr/>
          <p:nvPr/>
        </p:nvSpPr>
        <p:spPr>
          <a:xfrm>
            <a:off x="687387" y="3149684"/>
            <a:ext cx="2398713" cy="776140"/>
          </a:xfrm>
          <a:prstGeom prst="wedgeRoundRectCallout">
            <a:avLst>
              <a:gd name="adj1" fmla="val 38663"/>
              <a:gd name="adj2" fmla="val -13251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a:t>
            </a:r>
            <a:r>
              <a:rPr lang="en-US" sz="1200" dirty="0" smtClean="0"/>
              <a:t>onsuming </a:t>
            </a:r>
            <a:r>
              <a:rPr lang="en-US" sz="1200" dirty="0"/>
              <a:t>a RESTful </a:t>
            </a:r>
            <a:endParaRPr lang="en-US" sz="1200" dirty="0" smtClean="0"/>
          </a:p>
          <a:p>
            <a:r>
              <a:rPr lang="en-US" sz="1200" dirty="0" smtClean="0"/>
              <a:t>Web </a:t>
            </a:r>
            <a:r>
              <a:rPr lang="en-US" sz="1200" dirty="0"/>
              <a:t>Services by using  </a:t>
            </a:r>
            <a:r>
              <a:rPr lang="en-US" sz="1200" dirty="0" smtClean="0"/>
              <a:t>Postman client</a:t>
            </a:r>
            <a:endParaRPr lang="en-US" sz="1200" dirty="0"/>
          </a:p>
        </p:txBody>
      </p:sp>
    </p:spTree>
    <p:extLst>
      <p:ext uri="{BB962C8B-B14F-4D97-AF65-F5344CB8AC3E}">
        <p14:creationId xmlns:p14="http://schemas.microsoft.com/office/powerpoint/2010/main" val="326150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86" y="1066800"/>
            <a:ext cx="4542390" cy="3811588"/>
          </a:xfrm>
          <a:prstGeom prst="rect">
            <a:avLst/>
          </a:prstGeom>
          <a:ln/>
        </p:spPr>
        <p:style>
          <a:lnRef idx="1">
            <a:schemeClr val="accent4"/>
          </a:lnRef>
          <a:fillRef idx="2">
            <a:schemeClr val="accent4"/>
          </a:fillRef>
          <a:effectRef idx="1">
            <a:schemeClr val="accent4"/>
          </a:effectRef>
          <a:fontRef idx="minor">
            <a:schemeClr val="dk1"/>
          </a:fontRef>
        </p:style>
      </p:pic>
      <p:cxnSp>
        <p:nvCxnSpPr>
          <p:cNvPr id="5" name="Straight Arrow Connector 4"/>
          <p:cNvCxnSpPr/>
          <p:nvPr/>
        </p:nvCxnSpPr>
        <p:spPr>
          <a:xfrm flipH="1" flipV="1">
            <a:off x="2895600" y="2286000"/>
            <a:ext cx="3810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2348208" y="44752"/>
            <a:ext cx="406370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a:t>
            </a:r>
            <a:r>
              <a:rPr lang="en-US" sz="1200" dirty="0" smtClean="0"/>
              <a:t>Boot - Building </a:t>
            </a:r>
            <a:r>
              <a:rPr lang="en-US" sz="1200" dirty="0"/>
              <a:t>Restful Web Services With </a:t>
            </a:r>
            <a:r>
              <a:rPr lang="en-US" sz="1200" dirty="0" smtClean="0"/>
              <a:t>Jersey + JPA</a:t>
            </a:r>
            <a:endParaRPr lang="en-US" sz="1200" dirty="0"/>
          </a:p>
        </p:txBody>
      </p:sp>
    </p:spTree>
    <p:extLst>
      <p:ext uri="{BB962C8B-B14F-4D97-AF65-F5344CB8AC3E}">
        <p14:creationId xmlns:p14="http://schemas.microsoft.com/office/powerpoint/2010/main" val="376507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nvSpPr>
        <p:spPr>
          <a:xfrm>
            <a:off x="155575" y="3962400"/>
            <a:ext cx="8716585"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smtClean="0"/>
              <a:t>Security </a:t>
            </a:r>
            <a:r>
              <a:rPr lang="en-US" sz="1200" dirty="0"/>
              <a:t>filter which will examine the incoming requests, fetch the authorization information (basic auth in this example), and then will match user name and password, and finally it will verify the user’s access level by it’s role. If everything matches, API will be accessed else user will get access denied response.</a:t>
            </a:r>
          </a:p>
        </p:txBody>
      </p:sp>
      <p:sp>
        <p:nvSpPr>
          <p:cNvPr id="7" name="TextBox 6"/>
          <p:cNvSpPr txBox="1"/>
          <p:nvPr/>
        </p:nvSpPr>
        <p:spPr>
          <a:xfrm>
            <a:off x="155575" y="3643699"/>
            <a:ext cx="1042208"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dirty="0" smtClean="0"/>
              <a:t>Security Filter</a:t>
            </a:r>
            <a:endParaRPr lang="en-US" sz="1200" dirty="0"/>
          </a:p>
        </p:txBody>
      </p:sp>
      <p:sp>
        <p:nvSpPr>
          <p:cNvPr id="10" name="Rectangle 9"/>
          <p:cNvSpPr/>
          <p:nvPr/>
        </p:nvSpPr>
        <p:spPr>
          <a:xfrm>
            <a:off x="2362200" y="35739"/>
            <a:ext cx="449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a:t>
            </a:r>
            <a:r>
              <a:rPr lang="en-US" sz="1200" dirty="0" smtClean="0"/>
              <a:t>Boot + </a:t>
            </a:r>
            <a:r>
              <a:rPr lang="en-US" sz="1200" dirty="0"/>
              <a:t>Jersey </a:t>
            </a:r>
            <a:r>
              <a:rPr lang="en-US" sz="1200" dirty="0"/>
              <a:t>– Role Based Security with JAX-RS Annotations</a:t>
            </a:r>
          </a:p>
        </p:txBody>
      </p:sp>
      <p:graphicFrame>
        <p:nvGraphicFramePr>
          <p:cNvPr id="8" name="Diagram 7"/>
          <p:cNvGraphicFramePr/>
          <p:nvPr>
            <p:extLst>
              <p:ext uri="{D42A27DB-BD31-4B8C-83A1-F6EECF244321}">
                <p14:modId xmlns:p14="http://schemas.microsoft.com/office/powerpoint/2010/main" val="1913607005"/>
              </p:ext>
            </p:extLst>
          </p:nvPr>
        </p:nvGraphicFramePr>
        <p:xfrm>
          <a:off x="1188257" y="933449"/>
          <a:ext cx="7527117" cy="2557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1" name="Straight Arrow Connector 10"/>
          <p:cNvCxnSpPr>
            <a:endCxn id="8" idx="1"/>
          </p:cNvCxnSpPr>
          <p:nvPr/>
        </p:nvCxnSpPr>
        <p:spPr>
          <a:xfrm>
            <a:off x="155575" y="2208599"/>
            <a:ext cx="1032682" cy="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625" y="1886122"/>
            <a:ext cx="68999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Request</a:t>
            </a:r>
            <a:endParaRPr lang="en-US" sz="1200" dirty="0"/>
          </a:p>
        </p:txBody>
      </p:sp>
    </p:spTree>
    <p:extLst>
      <p:ext uri="{BB962C8B-B14F-4D97-AF65-F5344CB8AC3E}">
        <p14:creationId xmlns:p14="http://schemas.microsoft.com/office/powerpoint/2010/main" val="391292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4514850" cy="2676525"/>
          </a:xfrm>
          <a:prstGeom prst="rect">
            <a:avLst/>
          </a:prstGeom>
          <a:ln/>
        </p:spPr>
        <p:style>
          <a:lnRef idx="1">
            <a:schemeClr val="accent4"/>
          </a:lnRef>
          <a:fillRef idx="3">
            <a:schemeClr val="accent4"/>
          </a:fillRef>
          <a:effectRef idx="2">
            <a:schemeClr val="accent4"/>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ounded Rectangular Callout 3"/>
          <p:cNvSpPr/>
          <p:nvPr/>
        </p:nvSpPr>
        <p:spPr>
          <a:xfrm>
            <a:off x="4842234" y="1219200"/>
            <a:ext cx="4149365" cy="2743200"/>
          </a:xfrm>
          <a:prstGeom prst="wedgeRoundRectCallout">
            <a:avLst>
              <a:gd name="adj1" fmla="val -79888"/>
              <a:gd name="adj2" fmla="val 793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Now we have a JAX-RS resource and we want to access it from spring boot application which include Jersey dependency. Let’s register this resource as Jersey resource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Look at the </a:t>
            </a:r>
            <a:r>
              <a:rPr lang="en-US" sz="1200" b="1" dirty="0">
                <a:solidFill>
                  <a:srgbClr val="C00000"/>
                </a:solidFill>
              </a:rPr>
              <a:t>@Component</a:t>
            </a:r>
            <a:r>
              <a:rPr lang="en-US" sz="1200" dirty="0"/>
              <a:t> annotation. It enables this class to be registered while spring boot auto scans the java classes in source folder</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a:solidFill>
                  <a:srgbClr val="C00000"/>
                </a:solidFill>
              </a:rPr>
              <a:t>ResourceConfig</a:t>
            </a:r>
            <a:r>
              <a:rPr lang="en-US" sz="1200" dirty="0"/>
              <a:t> provides advanced capabilities to simplify registration of JAX-RS components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b="1" dirty="0" err="1">
                <a:solidFill>
                  <a:srgbClr val="C00000"/>
                </a:solidFill>
              </a:rPr>
              <a:t>SecurityFilter</a:t>
            </a:r>
            <a:r>
              <a:rPr lang="en-US" sz="1200" dirty="0"/>
              <a:t> class is the actual auth details processor</a:t>
            </a:r>
          </a:p>
          <a:p>
            <a:endParaRPr lang="en-US" sz="1200" dirty="0"/>
          </a:p>
        </p:txBody>
      </p:sp>
      <p:sp>
        <p:nvSpPr>
          <p:cNvPr id="10" name="Rectangle 9"/>
          <p:cNvSpPr/>
          <p:nvPr/>
        </p:nvSpPr>
        <p:spPr>
          <a:xfrm>
            <a:off x="2362200" y="35739"/>
            <a:ext cx="449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a:t>
            </a:r>
            <a:r>
              <a:rPr lang="en-US" sz="1200" dirty="0" smtClean="0"/>
              <a:t>Boot + </a:t>
            </a:r>
            <a:r>
              <a:rPr lang="en-US" sz="1200" dirty="0"/>
              <a:t>Jersey </a:t>
            </a:r>
            <a:r>
              <a:rPr lang="en-US" sz="1200" dirty="0"/>
              <a:t>– Role Based Security with JAX-RS Annotations</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cxnSp>
        <p:nvCxnSpPr>
          <p:cNvPr id="5" name="Straight Arrow Connector 4"/>
          <p:cNvCxnSpPr/>
          <p:nvPr/>
        </p:nvCxnSpPr>
        <p:spPr>
          <a:xfrm flipH="1" flipV="1">
            <a:off x="2895600" y="2286000"/>
            <a:ext cx="381000" cy="228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 y="617538"/>
            <a:ext cx="8531225" cy="410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362200" y="35739"/>
            <a:ext cx="4495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Spring </a:t>
            </a:r>
            <a:r>
              <a:rPr lang="en-US" sz="1200" dirty="0" smtClean="0"/>
              <a:t>Boot + </a:t>
            </a:r>
            <a:r>
              <a:rPr lang="en-US" sz="1200" dirty="0"/>
              <a:t>Jersey </a:t>
            </a:r>
            <a:r>
              <a:rPr lang="en-US" sz="1200" dirty="0"/>
              <a:t>– Role Based Security with JAX-RS Annotations</a:t>
            </a:r>
          </a:p>
        </p:txBody>
      </p:sp>
    </p:spTree>
    <p:extLst>
      <p:ext uri="{BB962C8B-B14F-4D97-AF65-F5344CB8AC3E}">
        <p14:creationId xmlns:p14="http://schemas.microsoft.com/office/powerpoint/2010/main" val="9675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88142</TotalTime>
  <Words>265</Words>
  <Application>Microsoft Office PowerPoint</Application>
  <PresentationFormat>Custom</PresentationFormat>
  <Paragraphs>34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9549</cp:revision>
  <dcterms:created xsi:type="dcterms:W3CDTF">2006-08-16T00:00:00Z</dcterms:created>
  <dcterms:modified xsi:type="dcterms:W3CDTF">2020-03-12T05:33:08Z</dcterms:modified>
</cp:coreProperties>
</file>