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65" r:id="rId2"/>
    <p:sldId id="466" r:id="rId3"/>
    <p:sldId id="467" r:id="rId4"/>
    <p:sldId id="468"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1" d="100"/>
          <a:sy n="101" d="100"/>
        </p:scale>
        <p:origin x="-600"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4/20/2019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45207" y="21838"/>
            <a:ext cx="13601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t>
            </a:r>
            <a:r>
              <a:rPr lang="en-US" sz="1200" dirty="0" smtClean="0"/>
              <a:t>JPA</a:t>
            </a:r>
            <a:endParaRPr lang="en-US" sz="1200" dirty="0"/>
          </a:p>
        </p:txBody>
      </p:sp>
      <p:sp>
        <p:nvSpPr>
          <p:cNvPr id="11" name="Rounded Rectangle 10"/>
          <p:cNvSpPr/>
          <p:nvPr/>
        </p:nvSpPr>
        <p:spPr>
          <a:xfrm>
            <a:off x="4648200" y="1618174"/>
            <a:ext cx="16002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SpringBootDemo</a:t>
            </a:r>
          </a:p>
        </p:txBody>
      </p:sp>
      <p:sp>
        <p:nvSpPr>
          <p:cNvPr id="7" name="Flowchart: Magnetic Disk 6"/>
          <p:cNvSpPr/>
          <p:nvPr/>
        </p:nvSpPr>
        <p:spPr>
          <a:xfrm>
            <a:off x="7162800" y="1730950"/>
            <a:ext cx="914400" cy="612648"/>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DB</a:t>
            </a:r>
            <a:endParaRPr lang="en-US"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1" name="Straight Arrow Connector 20"/>
          <p:cNvCxnSpPr/>
          <p:nvPr/>
        </p:nvCxnSpPr>
        <p:spPr>
          <a:xfrm flipV="1">
            <a:off x="3745207" y="2075814"/>
            <a:ext cx="911225" cy="44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6248400" y="2048618"/>
            <a:ext cx="911225" cy="44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4724400" y="3218374"/>
            <a:ext cx="1447800" cy="612648"/>
          </a:xfrm>
          <a:prstGeom prst="wedgeRoundRectCallout">
            <a:avLst>
              <a:gd name="adj1" fmla="val -2602"/>
              <a:gd name="adj2" fmla="val -17138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Create/Update/Get/delete/Get </a:t>
            </a:r>
            <a:r>
              <a:rPr lang="en-US" sz="1200" dirty="0" smtClean="0"/>
              <a:t>list of Employee details</a:t>
            </a:r>
            <a:endParaRPr lang="en-US" sz="1200" dirty="0"/>
          </a:p>
        </p:txBody>
      </p:sp>
      <p:sp>
        <p:nvSpPr>
          <p:cNvPr id="24" name="Rounded Rectangular Callout 23"/>
          <p:cNvSpPr/>
          <p:nvPr/>
        </p:nvSpPr>
        <p:spPr>
          <a:xfrm>
            <a:off x="1068387" y="3204234"/>
            <a:ext cx="2398713" cy="776140"/>
          </a:xfrm>
          <a:prstGeom prst="wedgeRoundRectCallout">
            <a:avLst>
              <a:gd name="adj1" fmla="val 38663"/>
              <a:gd name="adj2" fmla="val -13251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C</a:t>
            </a:r>
            <a:r>
              <a:rPr lang="en-US" sz="1200" dirty="0" smtClean="0"/>
              <a:t>onsuming </a:t>
            </a:r>
            <a:r>
              <a:rPr lang="en-US" sz="1200" dirty="0"/>
              <a:t>a RESTful Web Services by using </a:t>
            </a:r>
            <a:r>
              <a:rPr lang="en-US" sz="1200" dirty="0"/>
              <a:t> </a:t>
            </a:r>
            <a:r>
              <a:rPr lang="en-US" sz="1200" dirty="0" smtClean="0"/>
              <a:t>Postman client</a:t>
            </a:r>
            <a:endParaRPr lang="en-US" sz="1200" dirty="0"/>
          </a:p>
        </p:txBody>
      </p:sp>
      <p:pic>
        <p:nvPicPr>
          <p:cNvPr id="15"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0807" y="173095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728080" y="1453511"/>
            <a:ext cx="114505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Postman </a:t>
            </a:r>
            <a:r>
              <a:rPr lang="en-US" sz="1200" dirty="0" smtClean="0"/>
              <a:t>client</a:t>
            </a:r>
            <a:endParaRPr lang="en-US" sz="1200" dirty="0"/>
          </a:p>
        </p:txBody>
      </p:sp>
    </p:spTree>
    <p:extLst>
      <p:ext uri="{BB962C8B-B14F-4D97-AF65-F5344CB8AC3E}">
        <p14:creationId xmlns:p14="http://schemas.microsoft.com/office/powerpoint/2010/main" val="125429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45207" y="21838"/>
            <a:ext cx="13601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t>
            </a:r>
            <a:r>
              <a:rPr lang="en-US" sz="1200" dirty="0" smtClean="0"/>
              <a:t>JPA</a:t>
            </a:r>
            <a:endParaRPr lang="en-US" sz="1200"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99" y="2590800"/>
            <a:ext cx="4629150" cy="942975"/>
          </a:xfrm>
          <a:prstGeom prst="rect">
            <a:avLst/>
          </a:prstGeom>
          <a:ln/>
        </p:spPr>
        <p:style>
          <a:lnRef idx="1">
            <a:schemeClr val="accent4"/>
          </a:lnRef>
          <a:fillRef idx="2">
            <a:schemeClr val="accent4"/>
          </a:fillRef>
          <a:effectRef idx="1">
            <a:schemeClr val="accent4"/>
          </a:effectRef>
          <a:fontRef idx="minor">
            <a:schemeClr val="dk1"/>
          </a:fontRef>
        </p:style>
      </p:pic>
      <p:sp>
        <p:nvSpPr>
          <p:cNvPr id="4" name="Rounded Rectangular Callout 3"/>
          <p:cNvSpPr/>
          <p:nvPr/>
        </p:nvSpPr>
        <p:spPr>
          <a:xfrm>
            <a:off x="301018" y="762000"/>
            <a:ext cx="8368613" cy="986660"/>
          </a:xfrm>
          <a:prstGeom prst="wedgeRoundRectCallout">
            <a:avLst>
              <a:gd name="adj1" fmla="val -14322"/>
              <a:gd name="adj2" fmla="val 13285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Spring Boot provides </a:t>
            </a:r>
            <a:r>
              <a:rPr lang="en-US" sz="1200" b="1" dirty="0"/>
              <a:t>spring-boot-starter-data-</a:t>
            </a:r>
            <a:r>
              <a:rPr lang="en-US" sz="1200" b="1" dirty="0" err="1"/>
              <a:t>jpa</a:t>
            </a:r>
            <a:r>
              <a:rPr lang="en-US" sz="1200" dirty="0"/>
              <a:t> starter to connect Spring application with relational database efficiently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 Data JPA provides complete abstraction over the DAO layer. We don’t need to write the implementation for the DAO layer anymore; Spring Data auto-generates the implementation DAO implementations.</a:t>
            </a:r>
            <a:endParaRPr lang="en-US" sz="1200" dirty="0"/>
          </a:p>
        </p:txBody>
      </p:sp>
    </p:spTree>
    <p:extLst>
      <p:ext uri="{BB962C8B-B14F-4D97-AF65-F5344CB8AC3E}">
        <p14:creationId xmlns:p14="http://schemas.microsoft.com/office/powerpoint/2010/main" val="402187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52800"/>
            <a:ext cx="4791075" cy="15811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45207" y="21838"/>
            <a:ext cx="13601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t>
            </a:r>
            <a:r>
              <a:rPr lang="en-US" sz="1200" dirty="0" smtClean="0"/>
              <a:t>JPA</a:t>
            </a:r>
            <a:endParaRPr lang="en-US" sz="1200"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ular Callout 4"/>
          <p:cNvSpPr/>
          <p:nvPr/>
        </p:nvSpPr>
        <p:spPr>
          <a:xfrm>
            <a:off x="155575" y="647390"/>
            <a:ext cx="8912225" cy="2019610"/>
          </a:xfrm>
          <a:prstGeom prst="wedgeRoundRectCallout">
            <a:avLst>
              <a:gd name="adj1" fmla="val -6204"/>
              <a:gd name="adj2" fmla="val 8569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JPA</a:t>
            </a:r>
            <a:r>
              <a:rPr lang="en-US" sz="1200" dirty="0"/>
              <a:t> </a:t>
            </a:r>
            <a:r>
              <a:rPr lang="en-US" sz="1200" dirty="0" smtClean="0"/>
              <a:t>Entity </a:t>
            </a:r>
            <a:r>
              <a:rPr lang="en-US" sz="1200" dirty="0"/>
              <a:t>is any Java POJO, which can represent the underlying table structure. As our service is based on </a:t>
            </a:r>
            <a:r>
              <a:rPr lang="en-US" sz="1200" dirty="0" smtClean="0"/>
              <a:t>the Employee</a:t>
            </a:r>
            <a:r>
              <a:rPr lang="en-US" sz="1200" dirty="0"/>
              <a:t> table, </a:t>
            </a:r>
            <a:r>
              <a:rPr lang="en-US" sz="1200" dirty="0" smtClean="0"/>
              <a:t>we created </a:t>
            </a:r>
            <a:r>
              <a:rPr lang="en-US" sz="1200" dirty="0"/>
              <a:t>a </a:t>
            </a:r>
            <a:r>
              <a:rPr lang="en-US" sz="1200" dirty="0" smtClean="0"/>
              <a:t>Employee</a:t>
            </a:r>
            <a:r>
              <a:rPr lang="en-US" sz="1200" dirty="0"/>
              <a:t> Entity object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a:t>
            </a:r>
            <a:r>
              <a:rPr lang="en-US" sz="1200" dirty="0" smtClean="0"/>
              <a:t>POJO </a:t>
            </a:r>
            <a:r>
              <a:rPr lang="en-US" sz="1200" dirty="0"/>
              <a:t>is annotated with </a:t>
            </a:r>
            <a:r>
              <a:rPr lang="en-US" sz="1200" dirty="0"/>
              <a:t>@Entity</a:t>
            </a:r>
            <a:r>
              <a:rPr lang="en-US" sz="1200" dirty="0"/>
              <a:t>, which is to denote this is an entity object for the table name </a:t>
            </a:r>
            <a:r>
              <a:rPr lang="en-US" sz="1200" dirty="0" smtClean="0"/>
              <a:t>Employee.</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id</a:t>
            </a:r>
            <a:r>
              <a:rPr lang="en-US" sz="1200" dirty="0"/>
              <a:t> is our Primary Key and, hence, marked as </a:t>
            </a:r>
            <a:r>
              <a:rPr lang="en-US" sz="1200" dirty="0"/>
              <a:t>@Id</a:t>
            </a:r>
            <a:r>
              <a:rPr lang="en-US" sz="1200" dirty="0" smtClean="0"/>
              <a:t>.</a:t>
            </a:r>
            <a:r>
              <a:rPr lang="en-US" sz="1200" dirty="0"/>
              <a:t> The field </a:t>
            </a:r>
            <a:r>
              <a:rPr lang="en-US" sz="1200" dirty="0"/>
              <a:t>id</a:t>
            </a:r>
            <a:r>
              <a:rPr lang="en-US" sz="1200" dirty="0"/>
              <a:t> is also marked with </a:t>
            </a:r>
            <a:r>
              <a:rPr lang="en-US" sz="1200" dirty="0">
                <a:solidFill>
                  <a:srgbClr val="FF0000"/>
                </a:solidFill>
              </a:rPr>
              <a:t>@GeneratedValue</a:t>
            </a:r>
            <a:r>
              <a:rPr lang="en-US" sz="1200" dirty="0"/>
              <a:t>,</a:t>
            </a:r>
            <a:r>
              <a:rPr lang="en-US" sz="1200" dirty="0" smtClean="0"/>
              <a:t> </a:t>
            </a:r>
            <a:r>
              <a:rPr lang="en-US" sz="1200" dirty="0"/>
              <a:t>which denotes that this is an Auto-Increment column and Hibernate will take care of putting in the next value. Hibernate will first query the underlying table to know the max value of the column and increment it with next insert. This also means that we don’t need to specify any value for the </a:t>
            </a:r>
            <a:r>
              <a:rPr lang="en-US" sz="1200" dirty="0"/>
              <a:t>Id</a:t>
            </a:r>
            <a:r>
              <a:rPr lang="en-US" sz="1200" dirty="0"/>
              <a:t> column and can leave it blank.</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1696203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804" y="2743200"/>
            <a:ext cx="6440487" cy="16954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45207" y="21838"/>
            <a:ext cx="13601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t>
            </a:r>
            <a:r>
              <a:rPr lang="en-US" sz="1200" dirty="0" smtClean="0"/>
              <a:t>JPA</a:t>
            </a:r>
            <a:endParaRPr lang="en-US" sz="1200"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ular Callout 4"/>
          <p:cNvSpPr/>
          <p:nvPr/>
        </p:nvSpPr>
        <p:spPr>
          <a:xfrm>
            <a:off x="155575" y="1066800"/>
            <a:ext cx="8912225" cy="1219200"/>
          </a:xfrm>
          <a:prstGeom prst="wedgeRoundRectCallout">
            <a:avLst>
              <a:gd name="adj1" fmla="val -6838"/>
              <a:gd name="adj2" fmla="val 9212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Repository represents the DAO layer, which typically does all the database operations. Thanks to Spring Data, who provides the implementations for these </a:t>
            </a:r>
            <a:r>
              <a:rPr lang="en-US" sz="1200" dirty="0" smtClean="0"/>
              <a:t>methods.</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There are no method declarations here in the </a:t>
            </a:r>
            <a:r>
              <a:rPr lang="en-US" sz="1200" dirty="0" err="1"/>
              <a:t>EmployeeRepository</a:t>
            </a:r>
            <a:r>
              <a:rPr lang="en-US" sz="1200" dirty="0" smtClean="0"/>
              <a:t>. </a:t>
            </a:r>
            <a:r>
              <a:rPr lang="en-US" sz="1200" dirty="0"/>
              <a:t>That is because Spring Data’s </a:t>
            </a:r>
            <a:r>
              <a:rPr lang="en-US" sz="1200" dirty="0"/>
              <a:t> </a:t>
            </a:r>
            <a:r>
              <a:rPr lang="en-US" sz="1200" dirty="0" err="1" smtClean="0"/>
              <a:t>CrudRepository</a:t>
            </a:r>
            <a:r>
              <a:rPr lang="en-US" sz="1200" dirty="0" smtClean="0"/>
              <a:t> Interface</a:t>
            </a:r>
            <a:r>
              <a:rPr lang="en-US" sz="1200" dirty="0"/>
              <a:t> has already declared basic CRUD methods.</a:t>
            </a:r>
            <a:endParaRPr lang="en-US" sz="1200" dirty="0"/>
          </a:p>
        </p:txBody>
      </p:sp>
    </p:spTree>
    <p:extLst>
      <p:ext uri="{BB962C8B-B14F-4D97-AF65-F5344CB8AC3E}">
        <p14:creationId xmlns:p14="http://schemas.microsoft.com/office/powerpoint/2010/main" val="119706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87786</TotalTime>
  <Words>46</Words>
  <Application>Microsoft Office PowerPoint</Application>
  <PresentationFormat>Custom</PresentationFormat>
  <Paragraphs>26</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9503</cp:revision>
  <dcterms:created xsi:type="dcterms:W3CDTF">2006-08-16T00:00:00Z</dcterms:created>
  <dcterms:modified xsi:type="dcterms:W3CDTF">2019-04-20T09:33:35Z</dcterms:modified>
</cp:coreProperties>
</file>