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4"/>
  </p:notesMasterIdLst>
  <p:sldIdLst>
    <p:sldId id="458" r:id="rId2"/>
    <p:sldId id="459" r:id="rId3"/>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85">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73" autoAdjust="0"/>
    <p:restoredTop sz="86323" autoAdjust="0"/>
  </p:normalViewPr>
  <p:slideViewPr>
    <p:cSldViewPr>
      <p:cViewPr varScale="1">
        <p:scale>
          <a:sx n="100" d="100"/>
          <a:sy n="100" d="100"/>
        </p:scale>
        <p:origin x="666"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6/13/2020</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6/13/2020</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 name="Rectangle 8"/>
          <p:cNvSpPr/>
          <p:nvPr/>
        </p:nvSpPr>
        <p:spPr>
          <a:xfrm>
            <a:off x="3429000" y="35739"/>
            <a:ext cx="21336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SQL INSERT INTO Statement</a:t>
            </a:r>
          </a:p>
        </p:txBody>
      </p:sp>
      <p:sp>
        <p:nvSpPr>
          <p:cNvPr id="5" name="AutoShape 2" descr="Image result for xml symbol"/>
          <p:cNvSpPr>
            <a:spLocks noChangeAspect="1" noChangeArrowheads="1"/>
          </p:cNvSpPr>
          <p:nvPr/>
        </p:nvSpPr>
        <p:spPr bwMode="auto">
          <a:xfrm>
            <a:off x="973137" y="1775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Rectangular Callout 16"/>
          <p:cNvSpPr/>
          <p:nvPr/>
        </p:nvSpPr>
        <p:spPr>
          <a:xfrm>
            <a:off x="165100" y="1260726"/>
            <a:ext cx="5035550" cy="292192"/>
          </a:xfrm>
          <a:prstGeom prst="wedgeRectCallout">
            <a:avLst>
              <a:gd name="adj1" fmla="val -3783"/>
              <a:gd name="adj2" fmla="val 196214"/>
            </a:avLst>
          </a:prstGeom>
          <a:ln w="3175"/>
        </p:spPr>
        <p:style>
          <a:lnRef idx="2">
            <a:schemeClr val="accent4"/>
          </a:lnRef>
          <a:fillRef idx="1">
            <a:schemeClr val="lt1"/>
          </a:fillRef>
          <a:effectRef idx="0">
            <a:schemeClr val="accent4"/>
          </a:effectRef>
          <a:fontRef idx="minor">
            <a:schemeClr val="dk1"/>
          </a:fontRef>
        </p:style>
        <p:txBody>
          <a:bodyPr rtlCol="0" anchor="ctr"/>
          <a:lstStyle/>
          <a:p>
            <a:r>
              <a:rPr lang="en-US" sz="1200" dirty="0"/>
              <a:t>The first way specifies both the column names and the values to be inserted</a:t>
            </a:r>
          </a:p>
        </p:txBody>
      </p:sp>
      <p:sp>
        <p:nvSpPr>
          <p:cNvPr id="11" name="Rectangle 10"/>
          <p:cNvSpPr/>
          <p:nvPr/>
        </p:nvSpPr>
        <p:spPr>
          <a:xfrm>
            <a:off x="449262" y="1955327"/>
            <a:ext cx="3852863" cy="461665"/>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r>
              <a:rPr lang="en-US" sz="1200" dirty="0"/>
              <a:t>INSERT INTO </a:t>
            </a:r>
            <a:r>
              <a:rPr lang="en-US" sz="1200" i="1" dirty="0" err="1"/>
              <a:t>table_name</a:t>
            </a:r>
            <a:r>
              <a:rPr lang="en-US" sz="1200" dirty="0"/>
              <a:t> (</a:t>
            </a:r>
            <a:r>
              <a:rPr lang="en-US" sz="1200" i="1" dirty="0"/>
              <a:t>column1</a:t>
            </a:r>
            <a:r>
              <a:rPr lang="en-US" sz="1200" dirty="0"/>
              <a:t>,</a:t>
            </a:r>
            <a:r>
              <a:rPr lang="en-US" sz="1200" i="1" dirty="0"/>
              <a:t> column2</a:t>
            </a:r>
            <a:r>
              <a:rPr lang="en-US" sz="1200" dirty="0"/>
              <a:t>,</a:t>
            </a:r>
            <a:r>
              <a:rPr lang="en-US" sz="1200" i="1" dirty="0"/>
              <a:t> column3</a:t>
            </a:r>
            <a:r>
              <a:rPr lang="en-US" sz="1200" dirty="0"/>
              <a:t>, ...)</a:t>
            </a:r>
            <a:br>
              <a:rPr lang="en-US" sz="1200" dirty="0"/>
            </a:br>
            <a:r>
              <a:rPr lang="en-US" sz="1200" dirty="0"/>
              <a:t>VALUES (</a:t>
            </a:r>
            <a:r>
              <a:rPr lang="en-US" sz="1200" i="1" dirty="0"/>
              <a:t>value1</a:t>
            </a:r>
            <a:r>
              <a:rPr lang="en-US" sz="1200" dirty="0"/>
              <a:t>,</a:t>
            </a:r>
            <a:r>
              <a:rPr lang="en-US" sz="1200" i="1" dirty="0"/>
              <a:t> value2</a:t>
            </a:r>
            <a:r>
              <a:rPr lang="en-US" sz="1200" dirty="0"/>
              <a:t>,</a:t>
            </a:r>
            <a:r>
              <a:rPr lang="en-US" sz="1200" i="1" dirty="0"/>
              <a:t> value3</a:t>
            </a:r>
            <a:r>
              <a:rPr lang="en-US" sz="1200" dirty="0"/>
              <a:t>, ...);</a:t>
            </a:r>
          </a:p>
        </p:txBody>
      </p:sp>
      <p:sp>
        <p:nvSpPr>
          <p:cNvPr id="8" name="Rectangle 7"/>
          <p:cNvSpPr/>
          <p:nvPr/>
        </p:nvSpPr>
        <p:spPr>
          <a:xfrm>
            <a:off x="2543657" y="492939"/>
            <a:ext cx="4390544" cy="276999"/>
          </a:xfrm>
          <a:prstGeom prst="rect">
            <a:avLst/>
          </a:prstGeom>
          <a:ln/>
        </p:spPr>
        <p:style>
          <a:lnRef idx="1">
            <a:schemeClr val="accent2"/>
          </a:lnRef>
          <a:fillRef idx="3">
            <a:schemeClr val="accent2"/>
          </a:fillRef>
          <a:effectRef idx="2">
            <a:schemeClr val="accent2"/>
          </a:effectRef>
          <a:fontRef idx="minor">
            <a:schemeClr val="lt1"/>
          </a:fontRef>
        </p:style>
        <p:txBody>
          <a:bodyPr wrap="square">
            <a:spAutoFit/>
          </a:bodyPr>
          <a:lstStyle/>
          <a:p>
            <a:r>
              <a:rPr lang="en-US" sz="1200" dirty="0"/>
              <a:t>The INSERT INTO statement is used to insert new records in a table.</a:t>
            </a:r>
          </a:p>
        </p:txBody>
      </p:sp>
      <p:sp>
        <p:nvSpPr>
          <p:cNvPr id="10" name="Oval 9"/>
          <p:cNvSpPr/>
          <p:nvPr/>
        </p:nvSpPr>
        <p:spPr>
          <a:xfrm>
            <a:off x="174625" y="2093740"/>
            <a:ext cx="228600" cy="199169"/>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smtClean="0"/>
              <a:t>1</a:t>
            </a:r>
            <a:endParaRPr lang="en-US" sz="1200" dirty="0"/>
          </a:p>
        </p:txBody>
      </p:sp>
      <p:sp>
        <p:nvSpPr>
          <p:cNvPr id="15" name="AutoShape 2" descr="Image result for xml symbol"/>
          <p:cNvSpPr>
            <a:spLocks noChangeAspect="1" noChangeArrowheads="1"/>
          </p:cNvSpPr>
          <p:nvPr/>
        </p:nvSpPr>
        <p:spPr bwMode="auto">
          <a:xfrm>
            <a:off x="4826000" y="414795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Rectangular Callout 17"/>
          <p:cNvSpPr/>
          <p:nvPr/>
        </p:nvSpPr>
        <p:spPr>
          <a:xfrm>
            <a:off x="4017963" y="3336747"/>
            <a:ext cx="5035550" cy="588191"/>
          </a:xfrm>
          <a:prstGeom prst="wedgeRectCallout">
            <a:avLst>
              <a:gd name="adj1" fmla="val -757"/>
              <a:gd name="adj2" fmla="val 115245"/>
            </a:avLst>
          </a:prstGeom>
          <a:ln w="3175"/>
        </p:spPr>
        <p:style>
          <a:lnRef idx="2">
            <a:schemeClr val="accent4"/>
          </a:lnRef>
          <a:fillRef idx="1">
            <a:schemeClr val="lt1"/>
          </a:fillRef>
          <a:effectRef idx="0">
            <a:schemeClr val="accent4"/>
          </a:effectRef>
          <a:fontRef idx="minor">
            <a:schemeClr val="dk1"/>
          </a:fontRef>
        </p:style>
        <p:txBody>
          <a:bodyPr rtlCol="0" anchor="ctr"/>
          <a:lstStyle/>
          <a:p>
            <a:r>
              <a:rPr lang="en-US" sz="1200" dirty="0"/>
              <a:t>If you are adding values for all the columns of the table, you do not need to specify the column names in the SQL query. However, make sure the order of the values is in the same order as the columns in the table. </a:t>
            </a:r>
          </a:p>
        </p:txBody>
      </p:sp>
      <p:sp>
        <p:nvSpPr>
          <p:cNvPr id="19" name="Rectangle 18"/>
          <p:cNvSpPr/>
          <p:nvPr/>
        </p:nvSpPr>
        <p:spPr>
          <a:xfrm>
            <a:off x="4302125" y="4327347"/>
            <a:ext cx="3852863" cy="461665"/>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r>
              <a:rPr lang="en-US" sz="1200" dirty="0"/>
              <a:t>INSERT INTO </a:t>
            </a:r>
            <a:r>
              <a:rPr lang="en-US" sz="1200" i="1" dirty="0" err="1"/>
              <a:t>table_name</a:t>
            </a:r>
            <a:r>
              <a:rPr lang="en-US" sz="1200" dirty="0"/>
              <a:t/>
            </a:r>
            <a:br>
              <a:rPr lang="en-US" sz="1200" dirty="0"/>
            </a:br>
            <a:r>
              <a:rPr lang="en-US" sz="1200" dirty="0"/>
              <a:t>VALUES (</a:t>
            </a:r>
            <a:r>
              <a:rPr lang="en-US" sz="1200" i="1" dirty="0"/>
              <a:t>value1</a:t>
            </a:r>
            <a:r>
              <a:rPr lang="en-US" sz="1200" dirty="0"/>
              <a:t>,</a:t>
            </a:r>
            <a:r>
              <a:rPr lang="en-US" sz="1200" i="1" dirty="0"/>
              <a:t> value2</a:t>
            </a:r>
            <a:r>
              <a:rPr lang="en-US" sz="1200" dirty="0"/>
              <a:t>,</a:t>
            </a:r>
            <a:r>
              <a:rPr lang="en-US" sz="1200" i="1" dirty="0"/>
              <a:t> value3</a:t>
            </a:r>
            <a:r>
              <a:rPr lang="en-US" sz="1200" dirty="0"/>
              <a:t>, ...);</a:t>
            </a:r>
          </a:p>
        </p:txBody>
      </p:sp>
      <p:sp>
        <p:nvSpPr>
          <p:cNvPr id="20" name="Oval 19"/>
          <p:cNvSpPr/>
          <p:nvPr/>
        </p:nvSpPr>
        <p:spPr>
          <a:xfrm>
            <a:off x="4027488" y="4465760"/>
            <a:ext cx="228600" cy="199169"/>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a:t>2</a:t>
            </a:r>
          </a:p>
        </p:txBody>
      </p:sp>
    </p:spTree>
    <p:extLst>
      <p:ext uri="{BB962C8B-B14F-4D97-AF65-F5344CB8AC3E}">
        <p14:creationId xmlns:p14="http://schemas.microsoft.com/office/powerpoint/2010/main" val="28467745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55575" y="1563469"/>
            <a:ext cx="7467600" cy="646331"/>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r>
              <a:rPr lang="en-US" sz="1200" dirty="0"/>
              <a:t>INSERT INTO employee(</a:t>
            </a:r>
            <a:r>
              <a:rPr lang="en-US" sz="1200" dirty="0" err="1"/>
              <a:t>ID,NAME,AGE,SALARY,city,country</a:t>
            </a:r>
            <a:r>
              <a:rPr lang="en-US" sz="1200" dirty="0"/>
              <a:t>) VALUES (7,'Jack',65,70000,'Bangalore','India</a:t>
            </a:r>
            <a:r>
              <a:rPr lang="en-US" sz="1200" dirty="0" smtClean="0"/>
              <a:t>');</a:t>
            </a:r>
          </a:p>
          <a:p>
            <a:endParaRPr lang="en-US" sz="1200" dirty="0"/>
          </a:p>
          <a:p>
            <a:r>
              <a:rPr lang="en-US" sz="1200" dirty="0" smtClean="0"/>
              <a:t>INSERT INTO </a:t>
            </a:r>
            <a:r>
              <a:rPr lang="en-US" sz="1200" dirty="0"/>
              <a:t>employee VALUES (8,'Rocky',55,80000,'Bangalore','India');</a:t>
            </a:r>
          </a:p>
        </p:txBody>
      </p:sp>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 name="Rectangle 8"/>
          <p:cNvSpPr/>
          <p:nvPr/>
        </p:nvSpPr>
        <p:spPr>
          <a:xfrm>
            <a:off x="3429000" y="35739"/>
            <a:ext cx="21336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SQL INSERT INTO Statement</a:t>
            </a:r>
          </a:p>
        </p:txBody>
      </p:sp>
      <p:sp>
        <p:nvSpPr>
          <p:cNvPr id="5" name="AutoShape 2" descr="Image result for xml symbo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Rectangular Callout 16"/>
          <p:cNvSpPr/>
          <p:nvPr/>
        </p:nvSpPr>
        <p:spPr>
          <a:xfrm>
            <a:off x="155575" y="774263"/>
            <a:ext cx="3883025" cy="304673"/>
          </a:xfrm>
          <a:prstGeom prst="wedgeRectCallout">
            <a:avLst>
              <a:gd name="adj1" fmla="val 25772"/>
              <a:gd name="adj2" fmla="val 215009"/>
            </a:avLst>
          </a:prstGeom>
          <a:ln w="3175"/>
        </p:spPr>
        <p:style>
          <a:lnRef idx="2">
            <a:schemeClr val="accent4"/>
          </a:lnRef>
          <a:fillRef idx="1">
            <a:schemeClr val="lt1"/>
          </a:fillRef>
          <a:effectRef idx="0">
            <a:schemeClr val="accent4"/>
          </a:effectRef>
          <a:fontRef idx="minor">
            <a:schemeClr val="dk1"/>
          </a:fontRef>
        </p:style>
        <p:txBody>
          <a:bodyPr rtlCol="0" anchor="ctr"/>
          <a:lstStyle/>
          <a:p>
            <a:r>
              <a:rPr lang="en-US" sz="1200" dirty="0"/>
              <a:t>I</a:t>
            </a:r>
            <a:r>
              <a:rPr lang="en-US" sz="1200" dirty="0" smtClean="0"/>
              <a:t>nserts </a:t>
            </a:r>
            <a:r>
              <a:rPr lang="en-US" sz="1200" dirty="0"/>
              <a:t>a new </a:t>
            </a:r>
            <a:r>
              <a:rPr lang="en-US" sz="1200" dirty="0" smtClean="0"/>
              <a:t>record[all columns] </a:t>
            </a:r>
            <a:r>
              <a:rPr lang="en-US" sz="1200" dirty="0"/>
              <a:t>in the </a:t>
            </a:r>
            <a:r>
              <a:rPr lang="en-US" sz="1200" dirty="0" smtClean="0"/>
              <a:t>"employee" </a:t>
            </a:r>
            <a:r>
              <a:rPr lang="en-US" sz="1200" dirty="0"/>
              <a:t>table</a:t>
            </a:r>
          </a:p>
        </p:txBody>
      </p:sp>
      <p:sp>
        <p:nvSpPr>
          <p:cNvPr id="12" name="Rectangle 11"/>
          <p:cNvSpPr/>
          <p:nvPr/>
        </p:nvSpPr>
        <p:spPr>
          <a:xfrm>
            <a:off x="3429000" y="4100899"/>
            <a:ext cx="54102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r>
              <a:rPr lang="en-US" sz="1200" dirty="0"/>
              <a:t>INSERT </a:t>
            </a:r>
            <a:r>
              <a:rPr lang="en-US" sz="1200" dirty="0" smtClean="0"/>
              <a:t>INTO </a:t>
            </a:r>
            <a:r>
              <a:rPr lang="en-US" sz="1200" dirty="0"/>
              <a:t>employee(</a:t>
            </a:r>
            <a:r>
              <a:rPr lang="en-US" sz="1200" dirty="0" err="1"/>
              <a:t>ID,NAME,AGE,country</a:t>
            </a:r>
            <a:r>
              <a:rPr lang="en-US" sz="1200" dirty="0"/>
              <a:t>) VALUES (9,'Raj',67,'India');</a:t>
            </a:r>
            <a:endParaRPr lang="en-US" sz="1200" dirty="0"/>
          </a:p>
        </p:txBody>
      </p:sp>
      <p:sp>
        <p:nvSpPr>
          <p:cNvPr id="14" name="Rectangular Callout 13"/>
          <p:cNvSpPr/>
          <p:nvPr/>
        </p:nvSpPr>
        <p:spPr>
          <a:xfrm>
            <a:off x="3429000" y="3311693"/>
            <a:ext cx="3883025" cy="304673"/>
          </a:xfrm>
          <a:prstGeom prst="wedgeRectCallout">
            <a:avLst>
              <a:gd name="adj1" fmla="val 25772"/>
              <a:gd name="adj2" fmla="val 215009"/>
            </a:avLst>
          </a:prstGeom>
          <a:ln w="3175"/>
        </p:spPr>
        <p:style>
          <a:lnRef idx="2">
            <a:schemeClr val="accent4"/>
          </a:lnRef>
          <a:fillRef idx="1">
            <a:schemeClr val="lt1"/>
          </a:fillRef>
          <a:effectRef idx="0">
            <a:schemeClr val="accent4"/>
          </a:effectRef>
          <a:fontRef idx="minor">
            <a:schemeClr val="dk1"/>
          </a:fontRef>
        </p:style>
        <p:txBody>
          <a:bodyPr rtlCol="0" anchor="ctr"/>
          <a:lstStyle/>
          <a:p>
            <a:r>
              <a:rPr lang="en-US" sz="1200" dirty="0"/>
              <a:t>It is also possible to only insert data in specific columns.</a:t>
            </a:r>
          </a:p>
        </p:txBody>
      </p:sp>
      <p:sp>
        <p:nvSpPr>
          <p:cNvPr id="15" name="Oval 14"/>
          <p:cNvSpPr/>
          <p:nvPr/>
        </p:nvSpPr>
        <p:spPr>
          <a:xfrm>
            <a:off x="7696200" y="1787049"/>
            <a:ext cx="228600" cy="199169"/>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smtClean="0"/>
              <a:t>1</a:t>
            </a:r>
            <a:endParaRPr lang="en-US" sz="1200" dirty="0"/>
          </a:p>
        </p:txBody>
      </p:sp>
      <p:sp>
        <p:nvSpPr>
          <p:cNvPr id="18" name="Oval 17"/>
          <p:cNvSpPr/>
          <p:nvPr/>
        </p:nvSpPr>
        <p:spPr>
          <a:xfrm>
            <a:off x="3048000" y="4139813"/>
            <a:ext cx="228600" cy="199169"/>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a:t>2</a:t>
            </a:r>
          </a:p>
        </p:txBody>
      </p:sp>
    </p:spTree>
    <p:extLst>
      <p:ext uri="{BB962C8B-B14F-4D97-AF65-F5344CB8AC3E}">
        <p14:creationId xmlns:p14="http://schemas.microsoft.com/office/powerpoint/2010/main" val="38424179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83424</TotalTime>
  <Words>155</Words>
  <Application>Microsoft Office PowerPoint</Application>
  <PresentationFormat>Custom</PresentationFormat>
  <Paragraphs>19</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Ramesh</cp:lastModifiedBy>
  <cp:revision>9250</cp:revision>
  <dcterms:created xsi:type="dcterms:W3CDTF">2006-08-16T00:00:00Z</dcterms:created>
  <dcterms:modified xsi:type="dcterms:W3CDTF">2020-06-13T04:03:00Z</dcterms:modified>
</cp:coreProperties>
</file>