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72" r:id="rId1"/>
  </p:sldMasterIdLst>
  <p:notesMasterIdLst>
    <p:notesMasterId r:id="rId6"/>
  </p:notesMasterIdLst>
  <p:sldIdLst>
    <p:sldId id="458" r:id="rId2"/>
    <p:sldId id="459" r:id="rId3"/>
    <p:sldId id="460" r:id="rId4"/>
    <p:sldId id="461" r:id="rId5"/>
  </p:sldIdLst>
  <p:sldSz cx="9144000" cy="50292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AE45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873" autoAdjust="0"/>
    <p:restoredTop sz="86323" autoAdjust="0"/>
  </p:normalViewPr>
  <p:slideViewPr>
    <p:cSldViewPr>
      <p:cViewPr>
        <p:scale>
          <a:sx n="100" d="100"/>
          <a:sy n="100" d="100"/>
        </p:scale>
        <p:origin x="-654" y="-102"/>
      </p:cViewPr>
      <p:guideLst>
        <p:guide orient="horz" pos="1585"/>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56" d="100"/>
          <a:sy n="56" d="100"/>
        </p:scale>
        <p:origin x="-2838"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2274EC6-3890-417B-9308-14EFBD00FA63}" type="datetimeFigureOut">
              <a:rPr lang="en-US" smtClean="0"/>
              <a:t>11/19/2019</a:t>
            </a:fld>
            <a:endParaRPr lang="en-US" dirty="0"/>
          </a:p>
        </p:txBody>
      </p:sp>
      <p:sp>
        <p:nvSpPr>
          <p:cNvPr id="4" name="Slide Image Placeholder 3"/>
          <p:cNvSpPr>
            <a:spLocks noGrp="1" noRot="1" noChangeAspect="1"/>
          </p:cNvSpPr>
          <p:nvPr>
            <p:ph type="sldImg" idx="2"/>
          </p:nvPr>
        </p:nvSpPr>
        <p:spPr>
          <a:xfrm>
            <a:off x="312738" y="685800"/>
            <a:ext cx="62325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883C400-BD9D-4609-A213-F91E9750031E}" type="slidenum">
              <a:rPr lang="en-US" smtClean="0"/>
              <a:t>‹#›</a:t>
            </a:fld>
            <a:endParaRPr lang="en-US" dirty="0"/>
          </a:p>
        </p:txBody>
      </p:sp>
    </p:spTree>
    <p:extLst>
      <p:ext uri="{BB962C8B-B14F-4D97-AF65-F5344CB8AC3E}">
        <p14:creationId xmlns:p14="http://schemas.microsoft.com/office/powerpoint/2010/main" val="28317832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1</a:t>
            </a:fld>
            <a:endParaRPr lang="en-US" dirty="0"/>
          </a:p>
        </p:txBody>
      </p:sp>
    </p:spTree>
    <p:extLst>
      <p:ext uri="{BB962C8B-B14F-4D97-AF65-F5344CB8AC3E}">
        <p14:creationId xmlns:p14="http://schemas.microsoft.com/office/powerpoint/2010/main" val="41955587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2</a:t>
            </a:fld>
            <a:endParaRPr lang="en-US" dirty="0"/>
          </a:p>
        </p:txBody>
      </p:sp>
    </p:spTree>
    <p:extLst>
      <p:ext uri="{BB962C8B-B14F-4D97-AF65-F5344CB8AC3E}">
        <p14:creationId xmlns:p14="http://schemas.microsoft.com/office/powerpoint/2010/main" val="41955587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3</a:t>
            </a:fld>
            <a:endParaRPr lang="en-US" dirty="0"/>
          </a:p>
        </p:txBody>
      </p:sp>
    </p:spTree>
    <p:extLst>
      <p:ext uri="{BB962C8B-B14F-4D97-AF65-F5344CB8AC3E}">
        <p14:creationId xmlns:p14="http://schemas.microsoft.com/office/powerpoint/2010/main" val="41955587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4</a:t>
            </a:fld>
            <a:endParaRPr lang="en-US" dirty="0"/>
          </a:p>
        </p:txBody>
      </p:sp>
    </p:spTree>
    <p:extLst>
      <p:ext uri="{BB962C8B-B14F-4D97-AF65-F5344CB8AC3E}">
        <p14:creationId xmlns:p14="http://schemas.microsoft.com/office/powerpoint/2010/main" val="41955587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62312"/>
            <a:ext cx="7772400" cy="1078018"/>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849880"/>
            <a:ext cx="6400800" cy="128524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4853860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412241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47850"/>
            <a:ext cx="2057400" cy="314674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47850"/>
            <a:ext cx="6019800" cy="314674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7864953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7079184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231729"/>
            <a:ext cx="7772400" cy="99885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31592"/>
            <a:ext cx="7772400" cy="110013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3594926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860320"/>
            <a:ext cx="4038600" cy="24342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860320"/>
            <a:ext cx="4038600" cy="24342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11/19/2019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76105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1401"/>
            <a:ext cx="8229600" cy="8382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25749"/>
            <a:ext cx="4040188" cy="46915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594908"/>
            <a:ext cx="4040188" cy="289761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30" y="1125749"/>
            <a:ext cx="4041775" cy="46915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30" y="1594908"/>
            <a:ext cx="4041775" cy="289761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11/19/2019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9052261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11/19/2019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036352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11/19/2019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1825545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5" y="200237"/>
            <a:ext cx="3008313" cy="85217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0239"/>
            <a:ext cx="5111750" cy="429228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5" y="1052409"/>
            <a:ext cx="3008313" cy="344011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651598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520440"/>
            <a:ext cx="5486400" cy="41560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49368"/>
            <a:ext cx="5486400" cy="301752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3936048"/>
            <a:ext cx="5486400" cy="59023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476501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1401"/>
            <a:ext cx="8229600" cy="8382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173480"/>
            <a:ext cx="8229600" cy="331904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661325"/>
            <a:ext cx="2133600" cy="267758"/>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11/19/2019</a:t>
            </a:fld>
            <a:endParaRPr lang="en-US" dirty="0"/>
          </a:p>
        </p:txBody>
      </p:sp>
      <p:sp>
        <p:nvSpPr>
          <p:cNvPr id="5" name="Footer Placeholder 4"/>
          <p:cNvSpPr>
            <a:spLocks noGrp="1"/>
          </p:cNvSpPr>
          <p:nvPr>
            <p:ph type="ftr" sz="quarter" idx="3"/>
          </p:nvPr>
        </p:nvSpPr>
        <p:spPr>
          <a:xfrm>
            <a:off x="3124200" y="4661325"/>
            <a:ext cx="2895600" cy="267758"/>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4661325"/>
            <a:ext cx="2133600" cy="267758"/>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2499436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2" name="AutoShape 2" descr="Image result for fil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 name="AutoShape 4" descr="Image result for file"/>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 name="Rectangle 8"/>
          <p:cNvSpPr/>
          <p:nvPr/>
        </p:nvSpPr>
        <p:spPr>
          <a:xfrm>
            <a:off x="3657600" y="35739"/>
            <a:ext cx="1676400"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a:t>MongoDB - Overview</a:t>
            </a:r>
          </a:p>
        </p:txBody>
      </p:sp>
      <p:sp>
        <p:nvSpPr>
          <p:cNvPr id="5" name="AutoShape 2" descr="Image result for xml symbol"/>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4" descr="Image result for xml symbol"/>
          <p:cNvSpPr>
            <a:spLocks noChangeAspect="1" noChangeArrowheads="1"/>
          </p:cNvSpPr>
          <p:nvPr/>
        </p:nvSpPr>
        <p:spPr bwMode="auto">
          <a:xfrm>
            <a:off x="-755650"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2" descr="Image result for mongodb"/>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26" name="Picture 2" descr="Imag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30437" y="2667000"/>
            <a:ext cx="4340225" cy="2287280"/>
          </a:xfrm>
          <a:prstGeom prst="rect">
            <a:avLst/>
          </a:prstGeom>
        </p:spPr>
        <p:style>
          <a:lnRef idx="1">
            <a:schemeClr val="accent5"/>
          </a:lnRef>
          <a:fillRef idx="2">
            <a:schemeClr val="accent5"/>
          </a:fillRef>
          <a:effectRef idx="1">
            <a:schemeClr val="accent5"/>
          </a:effectRef>
          <a:fontRef idx="minor">
            <a:schemeClr val="dk1"/>
          </a:fontRef>
        </p:style>
      </p:pic>
      <p:sp>
        <p:nvSpPr>
          <p:cNvPr id="7" name="Rectangular Callout 6"/>
          <p:cNvSpPr/>
          <p:nvPr/>
        </p:nvSpPr>
        <p:spPr>
          <a:xfrm>
            <a:off x="155575" y="465136"/>
            <a:ext cx="8836025" cy="1897063"/>
          </a:xfrm>
          <a:prstGeom prst="wedgeRectCallout">
            <a:avLst>
              <a:gd name="adj1" fmla="val -4742"/>
              <a:gd name="adj2" fmla="val 70774"/>
            </a:avLst>
          </a:prstGeom>
        </p:spPr>
        <p:style>
          <a:lnRef idx="1">
            <a:schemeClr val="accent2"/>
          </a:lnRef>
          <a:fillRef idx="3">
            <a:schemeClr val="accent2"/>
          </a:fillRef>
          <a:effectRef idx="2">
            <a:schemeClr val="accent2"/>
          </a:effectRef>
          <a:fontRef idx="minor">
            <a:schemeClr val="lt1"/>
          </a:fontRef>
        </p:style>
        <p:txBody>
          <a:bodyPr rtlCol="0" anchor="ctr"/>
          <a:lstStyle/>
          <a:p>
            <a:pPr marL="171450" indent="-171450">
              <a:buFont typeface="Wingdings" pitchFamily="2" charset="2"/>
              <a:buChar char="ü"/>
            </a:pPr>
            <a:r>
              <a:rPr lang="en-US" sz="1200" dirty="0"/>
              <a:t>MongoDB is an open source document oriented database. MongoDB falls in the category of the </a:t>
            </a:r>
            <a:r>
              <a:rPr lang="en-US" sz="1200" dirty="0" err="1"/>
              <a:t>NoSQL</a:t>
            </a:r>
            <a:r>
              <a:rPr lang="en-US" sz="1200" dirty="0"/>
              <a:t> – Database which means it doesn’t follow fixed schema structure like in relational </a:t>
            </a:r>
            <a:r>
              <a:rPr lang="en-US" sz="1200" dirty="0" smtClean="0"/>
              <a:t>databases.</a:t>
            </a:r>
          </a:p>
          <a:p>
            <a:pPr marL="171450" indent="-171450">
              <a:buFont typeface="Wingdings" pitchFamily="2" charset="2"/>
              <a:buChar char="ü"/>
            </a:pPr>
            <a:endParaRPr lang="en-US" sz="1200" dirty="0"/>
          </a:p>
          <a:p>
            <a:pPr marL="171450" indent="-171450">
              <a:buFont typeface="Wingdings" pitchFamily="2" charset="2"/>
              <a:buChar char="ü"/>
            </a:pPr>
            <a:r>
              <a:rPr lang="en-US" sz="1200" dirty="0" smtClean="0"/>
              <a:t>MongoDB </a:t>
            </a:r>
            <a:r>
              <a:rPr lang="en-US" sz="1200" dirty="0"/>
              <a:t>can be installed on Windows, Linux and MAC so it is a cross platform database. It doesn’t support joins but it can represent rich, hierarchical data structures. And of the best feature the like the most is that it is easily scalable and can give high performance</a:t>
            </a:r>
            <a:r>
              <a:rPr lang="en-US" sz="1200" dirty="0" smtClean="0"/>
              <a:t>.</a:t>
            </a:r>
          </a:p>
          <a:p>
            <a:pPr marL="171450" indent="-171450">
              <a:buFont typeface="Wingdings" pitchFamily="2" charset="2"/>
              <a:buChar char="ü"/>
            </a:pPr>
            <a:endParaRPr lang="en-US" sz="1200" dirty="0"/>
          </a:p>
          <a:p>
            <a:pPr marL="171450" indent="-171450">
              <a:buFont typeface="Wingdings" pitchFamily="2" charset="2"/>
              <a:buChar char="ü"/>
            </a:pPr>
            <a:r>
              <a:rPr lang="en-US" sz="1200" dirty="0"/>
              <a:t>A single MongoDB server typically has multiple </a:t>
            </a:r>
            <a:r>
              <a:rPr lang="en-US" sz="1200" dirty="0" err="1"/>
              <a:t>databases.</a:t>
            </a:r>
            <a:r>
              <a:rPr lang="en-US" sz="1200" dirty="0" err="1" smtClean="0"/>
              <a:t>Database</a:t>
            </a:r>
            <a:r>
              <a:rPr lang="en-US" sz="1200" dirty="0" smtClean="0"/>
              <a:t> </a:t>
            </a:r>
            <a:r>
              <a:rPr lang="en-US" sz="1200" dirty="0"/>
              <a:t>is a physical container for </a:t>
            </a:r>
            <a:r>
              <a:rPr lang="en-US" sz="1200" dirty="0" smtClean="0"/>
              <a:t>collections. MongoDB </a:t>
            </a:r>
            <a:r>
              <a:rPr lang="en-US" sz="1200" dirty="0"/>
              <a:t>is schema-less what it means is that every collection can contain different types of object. Every object is also called </a:t>
            </a:r>
            <a:r>
              <a:rPr lang="en-US" sz="1200" b="1" dirty="0"/>
              <a:t>document</a:t>
            </a:r>
            <a:r>
              <a:rPr lang="en-US" sz="1200" dirty="0"/>
              <a:t> which is represented as a JSON (JavaScript Object Notation) structure: a list of key-value pairs. The value can be of three types: a primitive value, an array of documents or again a list of key-value pairs.</a:t>
            </a:r>
            <a:endParaRPr lang="en-US" sz="1200" dirty="0"/>
          </a:p>
        </p:txBody>
      </p:sp>
    </p:spTree>
    <p:extLst>
      <p:ext uri="{BB962C8B-B14F-4D97-AF65-F5344CB8AC3E}">
        <p14:creationId xmlns:p14="http://schemas.microsoft.com/office/powerpoint/2010/main" val="28467745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2" name="AutoShape 2" descr="Image result for fil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 name="AutoShape 4" descr="Image result for file"/>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 name="Rectangle 8"/>
          <p:cNvSpPr/>
          <p:nvPr/>
        </p:nvSpPr>
        <p:spPr>
          <a:xfrm>
            <a:off x="3657600" y="35739"/>
            <a:ext cx="1676400"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a:t>MongoDB - Overview</a:t>
            </a:r>
          </a:p>
        </p:txBody>
      </p:sp>
      <p:sp>
        <p:nvSpPr>
          <p:cNvPr id="5" name="AutoShape 2" descr="Image result for xml symbol"/>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4" descr="Image result for xml symbol"/>
          <p:cNvSpPr>
            <a:spLocks noChangeAspect="1" noChangeArrowheads="1"/>
          </p:cNvSpPr>
          <p:nvPr/>
        </p:nvSpPr>
        <p:spPr bwMode="auto">
          <a:xfrm>
            <a:off x="-755650"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aphicFrame>
        <p:nvGraphicFramePr>
          <p:cNvPr id="8" name="Table 7"/>
          <p:cNvGraphicFramePr>
            <a:graphicFrameLocks noGrp="1"/>
          </p:cNvGraphicFramePr>
          <p:nvPr>
            <p:extLst>
              <p:ext uri="{D42A27DB-BD31-4B8C-83A1-F6EECF244321}">
                <p14:modId xmlns:p14="http://schemas.microsoft.com/office/powerpoint/2010/main" val="1421220590"/>
              </p:ext>
            </p:extLst>
          </p:nvPr>
        </p:nvGraphicFramePr>
        <p:xfrm>
          <a:off x="155575" y="677863"/>
          <a:ext cx="8531226" cy="2595880"/>
        </p:xfrm>
        <a:graphic>
          <a:graphicData uri="http://schemas.openxmlformats.org/drawingml/2006/table">
            <a:tbl>
              <a:tblPr firstRow="1" bandRow="1">
                <a:tableStyleId>{17292A2E-F333-43FB-9621-5CBBE7FDCDCB}</a:tableStyleId>
              </a:tblPr>
              <a:tblGrid>
                <a:gridCol w="4265613"/>
                <a:gridCol w="4265613"/>
              </a:tblGrid>
              <a:tr h="370840">
                <a:tc>
                  <a:txBody>
                    <a:bodyPr/>
                    <a:lstStyle/>
                    <a:p>
                      <a:r>
                        <a:rPr lang="en-US" sz="1200" b="1" i="0" kern="1200" dirty="0" smtClean="0">
                          <a:solidFill>
                            <a:schemeClr val="bg1"/>
                          </a:solidFill>
                          <a:effectLst/>
                          <a:latin typeface="+mn-lt"/>
                          <a:ea typeface="+mn-ea"/>
                          <a:cs typeface="+mn-cs"/>
                        </a:rPr>
                        <a:t>RDBMS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b="1" i="0" kern="1200" dirty="0" smtClean="0">
                          <a:solidFill>
                            <a:schemeClr val="bg1"/>
                          </a:solidFill>
                          <a:effectLst/>
                          <a:latin typeface="+mn-lt"/>
                          <a:ea typeface="+mn-ea"/>
                          <a:cs typeface="+mn-cs"/>
                        </a:rPr>
                        <a:t>MongoDB</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fontAlgn="t"/>
                      <a:r>
                        <a:rPr lang="en-US" sz="1200" dirty="0">
                          <a:effectLst/>
                        </a:rPr>
                        <a:t>Database</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US" sz="1200">
                          <a:effectLst/>
                        </a:rPr>
                        <a:t>Database</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fontAlgn="t"/>
                      <a:r>
                        <a:rPr lang="en-US" sz="1200">
                          <a:effectLst/>
                        </a:rPr>
                        <a:t>Table</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US" sz="1200">
                          <a:effectLst/>
                        </a:rPr>
                        <a:t>Collection</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fontAlgn="t"/>
                      <a:r>
                        <a:rPr lang="en-US" sz="1200">
                          <a:effectLst/>
                        </a:rPr>
                        <a:t>Tuple/Row</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US" sz="1200">
                          <a:effectLst/>
                        </a:rPr>
                        <a:t>Document</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fontAlgn="t"/>
                      <a:r>
                        <a:rPr lang="en-US" sz="1200" dirty="0">
                          <a:effectLst/>
                        </a:rPr>
                        <a:t>column</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US" sz="1200">
                          <a:effectLst/>
                        </a:rPr>
                        <a:t>Field</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fontAlgn="t"/>
                      <a:r>
                        <a:rPr lang="en-US" sz="1200">
                          <a:effectLst/>
                        </a:rPr>
                        <a:t>Table Join</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US" sz="1200">
                          <a:effectLst/>
                        </a:rPr>
                        <a:t>Embedded Documents</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fontAlgn="t"/>
                      <a:r>
                        <a:rPr lang="en-US" sz="1200">
                          <a:effectLst/>
                        </a:rPr>
                        <a:t>Primary Key</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US" sz="1200" dirty="0">
                          <a:effectLst/>
                        </a:rPr>
                        <a:t>Primary Key (Default key _id provided by </a:t>
                      </a:r>
                      <a:r>
                        <a:rPr lang="en-US" sz="1200" dirty="0" err="1">
                          <a:effectLst/>
                        </a:rPr>
                        <a:t>mongodb</a:t>
                      </a:r>
                      <a:r>
                        <a:rPr lang="en-US" sz="1200" dirty="0">
                          <a:effectLst/>
                        </a:rPr>
                        <a:t> itself)</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1" name="Rectangle 10"/>
          <p:cNvSpPr/>
          <p:nvPr/>
        </p:nvSpPr>
        <p:spPr>
          <a:xfrm>
            <a:off x="146050" y="381000"/>
            <a:ext cx="5378450" cy="276999"/>
          </a:xfrm>
          <a:prstGeom prst="rect">
            <a:avLst/>
          </a:prstGeom>
        </p:spPr>
        <p:style>
          <a:lnRef idx="1">
            <a:schemeClr val="accent2"/>
          </a:lnRef>
          <a:fillRef idx="3">
            <a:schemeClr val="accent2"/>
          </a:fillRef>
          <a:effectRef idx="2">
            <a:schemeClr val="accent2"/>
          </a:effectRef>
          <a:fontRef idx="minor">
            <a:schemeClr val="lt1"/>
          </a:fontRef>
        </p:style>
        <p:txBody>
          <a:bodyPr wrap="square">
            <a:spAutoFit/>
          </a:bodyPr>
          <a:lstStyle/>
          <a:p>
            <a:r>
              <a:rPr lang="en-US" sz="1200" dirty="0"/>
              <a:t>The following table shows the relationship of RDBMS terminology with MongoDB</a:t>
            </a:r>
            <a:endParaRPr lang="en-US" sz="1200" dirty="0"/>
          </a:p>
        </p:txBody>
      </p:sp>
      <p:graphicFrame>
        <p:nvGraphicFramePr>
          <p:cNvPr id="13" name="Table 12"/>
          <p:cNvGraphicFramePr>
            <a:graphicFrameLocks noGrp="1"/>
          </p:cNvGraphicFramePr>
          <p:nvPr>
            <p:extLst>
              <p:ext uri="{D42A27DB-BD31-4B8C-83A1-F6EECF244321}">
                <p14:modId xmlns:p14="http://schemas.microsoft.com/office/powerpoint/2010/main" val="3819820194"/>
              </p:ext>
            </p:extLst>
          </p:nvPr>
        </p:nvGraphicFramePr>
        <p:xfrm>
          <a:off x="146050" y="3840480"/>
          <a:ext cx="8531226" cy="1112520"/>
        </p:xfrm>
        <a:graphic>
          <a:graphicData uri="http://schemas.openxmlformats.org/drawingml/2006/table">
            <a:tbl>
              <a:tblPr firstRow="1" bandRow="1">
                <a:tableStyleId>{17292A2E-F333-43FB-9621-5CBBE7FDCDCB}</a:tableStyleId>
              </a:tblPr>
              <a:tblGrid>
                <a:gridCol w="4265613"/>
                <a:gridCol w="4265613"/>
              </a:tblGrid>
              <a:tr h="370840">
                <a:tc>
                  <a:txBody>
                    <a:bodyPr/>
                    <a:lstStyle/>
                    <a:p>
                      <a:r>
                        <a:rPr lang="en-US" sz="1200" b="1" i="0" kern="1200" dirty="0" smtClean="0">
                          <a:solidFill>
                            <a:schemeClr val="bg1"/>
                          </a:solidFill>
                          <a:effectLst/>
                          <a:latin typeface="+mn-lt"/>
                          <a:ea typeface="+mn-ea"/>
                          <a:cs typeface="+mn-cs"/>
                        </a:rPr>
                        <a:t>RDBMS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b="1" i="0" kern="1200" dirty="0" smtClean="0">
                          <a:solidFill>
                            <a:schemeClr val="bg1"/>
                          </a:solidFill>
                          <a:effectLst/>
                          <a:latin typeface="+mn-lt"/>
                          <a:ea typeface="+mn-ea"/>
                          <a:cs typeface="+mn-cs"/>
                        </a:rPr>
                        <a:t>MongoDB</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fontAlgn="t"/>
                      <a:r>
                        <a:rPr lang="en-US" sz="1200" b="0" i="0" kern="1200" dirty="0" err="1" smtClean="0">
                          <a:solidFill>
                            <a:schemeClr val="tx1"/>
                          </a:solidFill>
                          <a:effectLst/>
                          <a:latin typeface="+mn-lt"/>
                          <a:ea typeface="+mn-ea"/>
                          <a:cs typeface="+mn-cs"/>
                        </a:rPr>
                        <a:t>Mysqld</a:t>
                      </a:r>
                      <a:r>
                        <a:rPr lang="en-US" sz="1200" b="0" i="0" kern="1200" dirty="0" smtClean="0">
                          <a:solidFill>
                            <a:schemeClr val="tx1"/>
                          </a:solidFill>
                          <a:effectLst/>
                          <a:latin typeface="+mn-lt"/>
                          <a:ea typeface="+mn-ea"/>
                          <a:cs typeface="+mn-cs"/>
                        </a:rPr>
                        <a:t>/Oracle</a:t>
                      </a:r>
                      <a:endParaRPr lang="en-US" sz="1200" dirty="0">
                        <a:effectLst/>
                      </a:endParaRP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US" sz="1200" b="0" i="0" kern="1200" dirty="0" smtClean="0">
                          <a:solidFill>
                            <a:schemeClr val="tx1"/>
                          </a:solidFill>
                          <a:effectLst/>
                          <a:latin typeface="+mn-lt"/>
                          <a:ea typeface="+mn-ea"/>
                          <a:cs typeface="+mn-cs"/>
                        </a:rPr>
                        <a:t>mongod</a:t>
                      </a:r>
                      <a:endParaRPr lang="en-US" sz="1200" dirty="0">
                        <a:effectLst/>
                      </a:endParaRP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fontAlgn="t"/>
                      <a:r>
                        <a:rPr lang="en-US" sz="1200" b="0" i="0" kern="1200" dirty="0" err="1" smtClean="0">
                          <a:solidFill>
                            <a:schemeClr val="tx1"/>
                          </a:solidFill>
                          <a:effectLst/>
                          <a:latin typeface="+mn-lt"/>
                          <a:ea typeface="+mn-ea"/>
                          <a:cs typeface="+mn-cs"/>
                        </a:rPr>
                        <a:t>mysql</a:t>
                      </a:r>
                      <a:r>
                        <a:rPr lang="en-US" sz="1200" b="0" i="0" kern="1200" dirty="0" smtClean="0">
                          <a:solidFill>
                            <a:schemeClr val="tx1"/>
                          </a:solidFill>
                          <a:effectLst/>
                          <a:latin typeface="+mn-lt"/>
                          <a:ea typeface="+mn-ea"/>
                          <a:cs typeface="+mn-cs"/>
                        </a:rPr>
                        <a:t>/</a:t>
                      </a:r>
                      <a:r>
                        <a:rPr lang="en-US" sz="1200" b="0" i="0" kern="1200" dirty="0" err="1" smtClean="0">
                          <a:solidFill>
                            <a:schemeClr val="tx1"/>
                          </a:solidFill>
                          <a:effectLst/>
                          <a:latin typeface="+mn-lt"/>
                          <a:ea typeface="+mn-ea"/>
                          <a:cs typeface="+mn-cs"/>
                        </a:rPr>
                        <a:t>sqlplus</a:t>
                      </a:r>
                      <a:endParaRPr lang="en-US" sz="1200" dirty="0">
                        <a:effectLst/>
                      </a:endParaRP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US" sz="1200" b="0" i="0" kern="1200" dirty="0" smtClean="0">
                          <a:solidFill>
                            <a:schemeClr val="tx1"/>
                          </a:solidFill>
                          <a:effectLst/>
                          <a:latin typeface="+mn-lt"/>
                          <a:ea typeface="+mn-ea"/>
                          <a:cs typeface="+mn-cs"/>
                        </a:rPr>
                        <a:t>mongo</a:t>
                      </a:r>
                      <a:endParaRPr lang="en-US" sz="1200" dirty="0">
                        <a:effectLst/>
                      </a:endParaRP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4" name="Rectangle 13"/>
          <p:cNvSpPr/>
          <p:nvPr/>
        </p:nvSpPr>
        <p:spPr>
          <a:xfrm>
            <a:off x="146050" y="3519100"/>
            <a:ext cx="2139950" cy="276999"/>
          </a:xfrm>
          <a:prstGeom prst="rect">
            <a:avLst/>
          </a:prstGeom>
        </p:spPr>
        <p:style>
          <a:lnRef idx="1">
            <a:schemeClr val="accent2"/>
          </a:lnRef>
          <a:fillRef idx="3">
            <a:schemeClr val="accent2"/>
          </a:fillRef>
          <a:effectRef idx="2">
            <a:schemeClr val="accent2"/>
          </a:effectRef>
          <a:fontRef idx="minor">
            <a:schemeClr val="lt1"/>
          </a:fontRef>
        </p:style>
        <p:txBody>
          <a:bodyPr wrap="square">
            <a:spAutoFit/>
          </a:bodyPr>
          <a:lstStyle/>
          <a:p>
            <a:r>
              <a:rPr lang="en-US" sz="1200" b="1" dirty="0"/>
              <a:t>Database Server and Client</a:t>
            </a:r>
            <a:endParaRPr lang="en-US" sz="1200" dirty="0"/>
          </a:p>
        </p:txBody>
      </p:sp>
    </p:spTree>
    <p:extLst>
      <p:ext uri="{BB962C8B-B14F-4D97-AF65-F5344CB8AC3E}">
        <p14:creationId xmlns:p14="http://schemas.microsoft.com/office/powerpoint/2010/main" val="1588240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2" name="AutoShape 2" descr="Image result for fil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 name="AutoShape 4" descr="Image result for file"/>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 name="Rectangle 8"/>
          <p:cNvSpPr/>
          <p:nvPr/>
        </p:nvSpPr>
        <p:spPr>
          <a:xfrm>
            <a:off x="3657600" y="35739"/>
            <a:ext cx="1676400"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a:t>MongoDB - Overview</a:t>
            </a:r>
          </a:p>
        </p:txBody>
      </p:sp>
      <p:sp>
        <p:nvSpPr>
          <p:cNvPr id="5" name="AutoShape 2" descr="Image result for xml symbol"/>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4" descr="Image result for xml symbol"/>
          <p:cNvSpPr>
            <a:spLocks noChangeAspect="1" noChangeArrowheads="1"/>
          </p:cNvSpPr>
          <p:nvPr/>
        </p:nvSpPr>
        <p:spPr bwMode="auto">
          <a:xfrm>
            <a:off x="-755650"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750" y="1143000"/>
            <a:ext cx="5048250" cy="336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ular Callout 6"/>
          <p:cNvSpPr/>
          <p:nvPr/>
        </p:nvSpPr>
        <p:spPr>
          <a:xfrm>
            <a:off x="5638800" y="312739"/>
            <a:ext cx="3352800" cy="4259261"/>
          </a:xfrm>
          <a:prstGeom prst="wedgeRectCallout">
            <a:avLst>
              <a:gd name="adj1" fmla="val -68154"/>
              <a:gd name="adj2" fmla="val -8808"/>
            </a:avLst>
          </a:prstGeom>
        </p:spPr>
        <p:style>
          <a:lnRef idx="1">
            <a:schemeClr val="accent2"/>
          </a:lnRef>
          <a:fillRef idx="3">
            <a:schemeClr val="accent2"/>
          </a:fillRef>
          <a:effectRef idx="2">
            <a:schemeClr val="accent2"/>
          </a:effectRef>
          <a:fontRef idx="minor">
            <a:schemeClr val="lt1"/>
          </a:fontRef>
        </p:style>
        <p:txBody>
          <a:bodyPr rtlCol="0" anchor="ctr"/>
          <a:lstStyle/>
          <a:p>
            <a:pPr marL="171450" indent="-171450">
              <a:buFont typeface="Wingdings" pitchFamily="2" charset="2"/>
              <a:buChar char="ü"/>
            </a:pPr>
            <a:r>
              <a:rPr lang="en-US" sz="1200" dirty="0" smtClean="0"/>
              <a:t>This</a:t>
            </a:r>
            <a:r>
              <a:rPr lang="en-US" sz="1200" dirty="0"/>
              <a:t> document contains information of a student in the key-value pair. </a:t>
            </a:r>
            <a:endParaRPr lang="en-US" sz="1200" dirty="0" smtClean="0"/>
          </a:p>
          <a:p>
            <a:pPr marL="171450" indent="-171450">
              <a:buFont typeface="Wingdings" pitchFamily="2" charset="2"/>
              <a:buChar char="ü"/>
            </a:pPr>
            <a:endParaRPr lang="en-US" sz="1200" dirty="0"/>
          </a:p>
          <a:p>
            <a:pPr marL="171450" indent="-171450">
              <a:buFont typeface="Wingdings" pitchFamily="2" charset="2"/>
              <a:buChar char="ü"/>
            </a:pPr>
            <a:r>
              <a:rPr lang="en-US" sz="1200" dirty="0" smtClean="0"/>
              <a:t>It </a:t>
            </a:r>
            <a:r>
              <a:rPr lang="en-US" sz="1200" dirty="0"/>
              <a:t>contains unique _id for the record, name and its value, class and its value, subjects and its value is in the form of array, address contains its value in form of another in-document and grade contains its value in form of arrays of documents</a:t>
            </a:r>
            <a:r>
              <a:rPr lang="en-US" sz="1200" dirty="0" smtClean="0"/>
              <a:t>.</a:t>
            </a:r>
          </a:p>
          <a:p>
            <a:pPr marL="171450" indent="-171450">
              <a:buFont typeface="Wingdings" pitchFamily="2" charset="2"/>
              <a:buChar char="ü"/>
            </a:pPr>
            <a:endParaRPr lang="en-US" sz="1200" dirty="0"/>
          </a:p>
          <a:p>
            <a:pPr marL="171450" indent="-171450">
              <a:buFont typeface="Wingdings" pitchFamily="2" charset="2"/>
              <a:buChar char="ü"/>
            </a:pPr>
            <a:r>
              <a:rPr lang="en-US" sz="1200" dirty="0"/>
              <a:t>If we have to represent the same record in Relational world then we would require at least three tables. One to store basic information like _id, name, class, address and another to store subjects and another one to store grades etc. But here we stored the whole relational information in one complete document this is how we managed the deficiency of joins and constraints in MongoDB. In MongoDB we do not have joins but it’s up to us the developers how we are designing our schema to manage relations.</a:t>
            </a:r>
            <a:endParaRPr lang="en-US" sz="1200" dirty="0"/>
          </a:p>
        </p:txBody>
      </p:sp>
      <p:sp>
        <p:nvSpPr>
          <p:cNvPr id="10" name="Rectangle 9"/>
          <p:cNvSpPr/>
          <p:nvPr/>
        </p:nvSpPr>
        <p:spPr>
          <a:xfrm>
            <a:off x="307975" y="744925"/>
            <a:ext cx="1332609" cy="276999"/>
          </a:xfrm>
          <a:prstGeom prst="rect">
            <a:avLst/>
          </a:prstGeom>
        </p:spPr>
        <p:style>
          <a:lnRef idx="1">
            <a:schemeClr val="accent2"/>
          </a:lnRef>
          <a:fillRef idx="3">
            <a:schemeClr val="accent2"/>
          </a:fillRef>
          <a:effectRef idx="2">
            <a:schemeClr val="accent2"/>
          </a:effectRef>
          <a:fontRef idx="minor">
            <a:schemeClr val="lt1"/>
          </a:fontRef>
        </p:style>
        <p:txBody>
          <a:bodyPr wrap="none">
            <a:spAutoFit/>
          </a:bodyPr>
          <a:lstStyle/>
          <a:p>
            <a:r>
              <a:rPr lang="en-US" sz="1200" dirty="0"/>
              <a:t>Sample Document</a:t>
            </a:r>
          </a:p>
        </p:txBody>
      </p:sp>
    </p:spTree>
    <p:extLst>
      <p:ext uri="{BB962C8B-B14F-4D97-AF65-F5344CB8AC3E}">
        <p14:creationId xmlns:p14="http://schemas.microsoft.com/office/powerpoint/2010/main" val="994664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2" name="AutoShape 2" descr="Image result for fil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 name="AutoShape 4" descr="Image result for file"/>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 name="Rectangle 8"/>
          <p:cNvSpPr/>
          <p:nvPr/>
        </p:nvSpPr>
        <p:spPr>
          <a:xfrm>
            <a:off x="3657600" y="35739"/>
            <a:ext cx="1676400"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a:t>MongoDB - Overview</a:t>
            </a:r>
          </a:p>
        </p:txBody>
      </p:sp>
      <p:sp>
        <p:nvSpPr>
          <p:cNvPr id="5" name="AutoShape 2" descr="Image result for xml symbol"/>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4" descr="Image result for xml symbol"/>
          <p:cNvSpPr>
            <a:spLocks noChangeAspect="1" noChangeArrowheads="1"/>
          </p:cNvSpPr>
          <p:nvPr/>
        </p:nvSpPr>
        <p:spPr bwMode="auto">
          <a:xfrm>
            <a:off x="-755650"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750" y="1143000"/>
            <a:ext cx="5048250" cy="336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ular Callout 6"/>
          <p:cNvSpPr/>
          <p:nvPr/>
        </p:nvSpPr>
        <p:spPr>
          <a:xfrm>
            <a:off x="5562600" y="366711"/>
            <a:ext cx="3352800" cy="2471738"/>
          </a:xfrm>
          <a:prstGeom prst="wedgeRectCallout">
            <a:avLst>
              <a:gd name="adj1" fmla="val -115881"/>
              <a:gd name="adj2" fmla="val -10735"/>
            </a:avLst>
          </a:prstGeom>
        </p:spPr>
        <p:style>
          <a:lnRef idx="1">
            <a:schemeClr val="accent4"/>
          </a:lnRef>
          <a:fillRef idx="2">
            <a:schemeClr val="accent4"/>
          </a:fillRef>
          <a:effectRef idx="1">
            <a:schemeClr val="accent4"/>
          </a:effectRef>
          <a:fontRef idx="minor">
            <a:schemeClr val="dk1"/>
          </a:fontRef>
        </p:style>
        <p:txBody>
          <a:bodyPr rtlCol="0" anchor="ctr"/>
          <a:lstStyle/>
          <a:p>
            <a:pPr marL="171450" indent="-171450">
              <a:buFont typeface="Wingdings" pitchFamily="2" charset="2"/>
              <a:buChar char="ü"/>
            </a:pPr>
            <a:r>
              <a:rPr lang="en-US" sz="1200" b="1" dirty="0"/>
              <a:t>_id</a:t>
            </a:r>
            <a:r>
              <a:rPr lang="en-US" sz="1200" dirty="0"/>
              <a:t> is a 12 bytes hexadecimal number which assures the uniqueness of every document. </a:t>
            </a:r>
            <a:endParaRPr lang="en-US" sz="1200" dirty="0" smtClean="0"/>
          </a:p>
          <a:p>
            <a:pPr marL="171450" indent="-171450">
              <a:buFont typeface="Wingdings" pitchFamily="2" charset="2"/>
              <a:buChar char="ü"/>
            </a:pPr>
            <a:endParaRPr lang="en-US" sz="1200" dirty="0"/>
          </a:p>
          <a:p>
            <a:pPr marL="171450" indent="-171450">
              <a:buFont typeface="Wingdings" pitchFamily="2" charset="2"/>
              <a:buChar char="ü"/>
            </a:pPr>
            <a:r>
              <a:rPr lang="en-US" sz="1200" dirty="0" smtClean="0"/>
              <a:t>We </a:t>
            </a:r>
            <a:r>
              <a:rPr lang="en-US" sz="1200" dirty="0"/>
              <a:t>can provide _id while inserting the document. If you don’t provide then MongoDB provides a unique id for every document. </a:t>
            </a:r>
            <a:endParaRPr lang="en-US" sz="1200" dirty="0" smtClean="0"/>
          </a:p>
          <a:p>
            <a:pPr marL="171450" indent="-171450">
              <a:buFont typeface="Wingdings" pitchFamily="2" charset="2"/>
              <a:buChar char="ü"/>
            </a:pPr>
            <a:endParaRPr lang="en-US" sz="1200" dirty="0"/>
          </a:p>
          <a:p>
            <a:pPr marL="171450" indent="-171450">
              <a:buFont typeface="Wingdings" pitchFamily="2" charset="2"/>
              <a:buChar char="ü"/>
            </a:pPr>
            <a:r>
              <a:rPr lang="en-US" sz="1200" dirty="0" smtClean="0"/>
              <a:t>These </a:t>
            </a:r>
            <a:r>
              <a:rPr lang="en-US" sz="1200" dirty="0"/>
              <a:t>12 bytes first 4 bytes for the current timestamp, next 3 bytes for machine id, next 2 bytes for process id of MongoDB server and remaining 3 bytes are simple incremental VALUE.</a:t>
            </a:r>
            <a:endParaRPr lang="en-US" sz="1200" dirty="0"/>
          </a:p>
        </p:txBody>
      </p:sp>
      <p:sp>
        <p:nvSpPr>
          <p:cNvPr id="10" name="Rectangle 9"/>
          <p:cNvSpPr/>
          <p:nvPr/>
        </p:nvSpPr>
        <p:spPr>
          <a:xfrm>
            <a:off x="307975" y="744925"/>
            <a:ext cx="1332609" cy="276999"/>
          </a:xfrm>
          <a:prstGeom prst="rect">
            <a:avLst/>
          </a:prstGeom>
        </p:spPr>
        <p:style>
          <a:lnRef idx="1">
            <a:schemeClr val="accent2"/>
          </a:lnRef>
          <a:fillRef idx="3">
            <a:schemeClr val="accent2"/>
          </a:fillRef>
          <a:effectRef idx="2">
            <a:schemeClr val="accent2"/>
          </a:effectRef>
          <a:fontRef idx="minor">
            <a:schemeClr val="lt1"/>
          </a:fontRef>
        </p:style>
        <p:txBody>
          <a:bodyPr wrap="none">
            <a:spAutoFit/>
          </a:bodyPr>
          <a:lstStyle/>
          <a:p>
            <a:r>
              <a:rPr lang="en-US" sz="1200" dirty="0"/>
              <a:t>Sample Document</a:t>
            </a:r>
          </a:p>
        </p:txBody>
      </p:sp>
      <p:pic>
        <p:nvPicPr>
          <p:cNvPr id="3074" name="Picture 2" descr="Image result for mongo _i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33850" y="2855459"/>
            <a:ext cx="4495800" cy="1605644"/>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p:cNvSpPr/>
          <p:nvPr/>
        </p:nvSpPr>
        <p:spPr>
          <a:xfrm>
            <a:off x="4133850" y="3048000"/>
            <a:ext cx="731290" cy="276999"/>
          </a:xfrm>
          <a:prstGeom prst="rect">
            <a:avLst/>
          </a:prstGeom>
        </p:spPr>
        <p:style>
          <a:lnRef idx="1">
            <a:schemeClr val="accent2"/>
          </a:lnRef>
          <a:fillRef idx="3">
            <a:schemeClr val="accent2"/>
          </a:fillRef>
          <a:effectRef idx="2">
            <a:schemeClr val="accent2"/>
          </a:effectRef>
          <a:fontRef idx="minor">
            <a:schemeClr val="lt1"/>
          </a:fontRef>
        </p:style>
        <p:txBody>
          <a:bodyPr wrap="none">
            <a:spAutoFit/>
          </a:bodyPr>
          <a:lstStyle/>
          <a:p>
            <a:r>
              <a:rPr lang="en-US" sz="1200" dirty="0" err="1" smtClean="0"/>
              <a:t>ObjectID</a:t>
            </a:r>
            <a:endParaRPr lang="en-US" sz="1200" dirty="0"/>
          </a:p>
        </p:txBody>
      </p:sp>
    </p:spTree>
    <p:extLst>
      <p:ext uri="{BB962C8B-B14F-4D97-AF65-F5344CB8AC3E}">
        <p14:creationId xmlns:p14="http://schemas.microsoft.com/office/powerpoint/2010/main" val="29295798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83324</TotalTime>
  <Words>195</Words>
  <Application>Microsoft Office PowerPoint</Application>
  <PresentationFormat>Custom</PresentationFormat>
  <Paragraphs>48</Paragraphs>
  <Slides>4</Slides>
  <Notes>4</Notes>
  <HiddenSlides>0</HiddenSlides>
  <MMClips>0</MMClip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Office Theme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Ramesh</dc:creator>
  <cp:lastModifiedBy>Ramesh</cp:lastModifiedBy>
  <cp:revision>9232</cp:revision>
  <dcterms:created xsi:type="dcterms:W3CDTF">2006-08-16T00:00:00Z</dcterms:created>
  <dcterms:modified xsi:type="dcterms:W3CDTF">2019-11-19T13:36:41Z</dcterms:modified>
</cp:coreProperties>
</file>