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58" r:id="rId2"/>
    <p:sldId id="459" r:id="rId3"/>
    <p:sldId id="460" r:id="rId4"/>
    <p:sldId id="461"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9" d="100"/>
          <a:sy n="99" d="100"/>
        </p:scale>
        <p:origin x="69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Image result for mongodb"/>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7" y="2667000"/>
            <a:ext cx="4340225" cy="2287280"/>
          </a:xfrm>
          <a:prstGeom prst="rect">
            <a:avLst/>
          </a:prstGeom>
        </p:spPr>
        <p:style>
          <a:lnRef idx="1">
            <a:schemeClr val="accent5"/>
          </a:lnRef>
          <a:fillRef idx="2">
            <a:schemeClr val="accent5"/>
          </a:fillRef>
          <a:effectRef idx="1">
            <a:schemeClr val="accent5"/>
          </a:effectRef>
          <a:fontRef idx="minor">
            <a:schemeClr val="dk1"/>
          </a:fontRef>
        </p:style>
      </p:pic>
      <p:sp>
        <p:nvSpPr>
          <p:cNvPr id="7" name="Rectangular Callout 6"/>
          <p:cNvSpPr/>
          <p:nvPr/>
        </p:nvSpPr>
        <p:spPr>
          <a:xfrm>
            <a:off x="155575" y="465136"/>
            <a:ext cx="8836025" cy="1897063"/>
          </a:xfrm>
          <a:prstGeom prst="wedgeRectCallout">
            <a:avLst>
              <a:gd name="adj1" fmla="val -4742"/>
              <a:gd name="adj2" fmla="val 70774"/>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MongoDB is an open source document oriented database. MongoDB falls in the category of the </a:t>
            </a:r>
            <a:r>
              <a:rPr lang="en-US" sz="1200" dirty="0" err="1"/>
              <a:t>NoSQL</a:t>
            </a:r>
            <a:r>
              <a:rPr lang="en-US" sz="1200" dirty="0"/>
              <a:t> – Database which means it doesn’t follow fixed schema structure like in relational </a:t>
            </a:r>
            <a:r>
              <a:rPr lang="en-US" sz="1200" dirty="0" smtClean="0"/>
              <a:t>databases.</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MongoDB </a:t>
            </a:r>
            <a:r>
              <a:rPr lang="en-US" sz="1200" dirty="0"/>
              <a:t>can be installed on Windows, Linux and MAC so it is a cross platform database. It doesn’t support joins but it can represent rich, hierarchical data structures. And of the best feature the like the most is that it is easily scalable and can give high performance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 single MongoDB server typically has multiple </a:t>
            </a:r>
            <a:r>
              <a:rPr lang="en-US" sz="1200" dirty="0" smtClean="0"/>
              <a:t>databases. Database </a:t>
            </a:r>
            <a:r>
              <a:rPr lang="en-US" sz="1200" dirty="0"/>
              <a:t>is a physical container for </a:t>
            </a:r>
            <a:r>
              <a:rPr lang="en-US" sz="1200" dirty="0" smtClean="0"/>
              <a:t>collections. MongoDB </a:t>
            </a:r>
            <a:r>
              <a:rPr lang="en-US" sz="1200" dirty="0"/>
              <a:t>is schema-less what it means is that every collection can contain different types of object. Every object is also called </a:t>
            </a:r>
            <a:r>
              <a:rPr lang="en-US" sz="1200" b="1" dirty="0"/>
              <a:t>document</a:t>
            </a:r>
            <a:r>
              <a:rPr lang="en-US" sz="1200" dirty="0"/>
              <a:t> which is represented as a JSON (JavaScript Object Notation) structure: a list of key-value pairs. The value can be of three types: a primitive value, an array of documents or again a list of key-value pairs.</a:t>
            </a:r>
          </a:p>
        </p:txBody>
      </p:sp>
      <p:sp>
        <p:nvSpPr>
          <p:cNvPr id="8" name="TextBox 7"/>
          <p:cNvSpPr txBox="1"/>
          <p:nvPr/>
        </p:nvSpPr>
        <p:spPr>
          <a:xfrm>
            <a:off x="5304240" y="2666997"/>
            <a:ext cx="124316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MongoDB Server</a:t>
            </a:r>
            <a:endParaRPr lang="en-US" sz="1200" dirty="0"/>
          </a:p>
        </p:txBody>
      </p:sp>
    </p:spTree>
    <p:extLst>
      <p:ext uri="{BB962C8B-B14F-4D97-AF65-F5344CB8AC3E}">
        <p14:creationId xmlns:p14="http://schemas.microsoft.com/office/powerpoint/2010/main" val="284677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03287652"/>
              </p:ext>
            </p:extLst>
          </p:nvPr>
        </p:nvGraphicFramePr>
        <p:xfrm>
          <a:off x="155575" y="677863"/>
          <a:ext cx="8531226" cy="2595880"/>
        </p:xfrm>
        <a:graphic>
          <a:graphicData uri="http://schemas.openxmlformats.org/drawingml/2006/table">
            <a:tbl>
              <a:tblPr firstRow="1" bandRow="1">
                <a:tableStyleId>{17292A2E-F333-43FB-9621-5CBBE7FDCDCB}</a:tableStyleId>
              </a:tblPr>
              <a:tblGrid>
                <a:gridCol w="4265613">
                  <a:extLst>
                    <a:ext uri="{9D8B030D-6E8A-4147-A177-3AD203B41FA5}">
                      <a16:colId xmlns:a16="http://schemas.microsoft.com/office/drawing/2014/main" val="20000"/>
                    </a:ext>
                  </a:extLst>
                </a:gridCol>
                <a:gridCol w="4265613">
                  <a:extLst>
                    <a:ext uri="{9D8B030D-6E8A-4147-A177-3AD203B41FA5}">
                      <a16:colId xmlns:a16="http://schemas.microsoft.com/office/drawing/2014/main" val="20001"/>
                    </a:ext>
                  </a:extLst>
                </a:gridCol>
              </a:tblGrid>
              <a:tr h="370840">
                <a:tc>
                  <a:txBody>
                    <a:bodyPr/>
                    <a:lstStyle/>
                    <a:p>
                      <a:r>
                        <a:rPr lang="en-US" sz="1200" b="1" i="0" kern="1200" dirty="0" smtClean="0">
                          <a:solidFill>
                            <a:schemeClr val="bg1"/>
                          </a:solidFill>
                          <a:effectLst/>
                          <a:latin typeface="+mn-lt"/>
                          <a:ea typeface="+mn-ea"/>
                          <a:cs typeface="+mn-cs"/>
                        </a:rPr>
                        <a:t>RDBMS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dirty="0" smtClean="0">
                          <a:solidFill>
                            <a:schemeClr val="bg1"/>
                          </a:solidFill>
                          <a:effectLst/>
                          <a:latin typeface="+mn-lt"/>
                          <a:ea typeface="+mn-ea"/>
                          <a:cs typeface="+mn-cs"/>
                        </a:rPr>
                        <a:t>MongoDB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fontAlgn="t"/>
                      <a:r>
                        <a:rPr lang="en-US" sz="1200" dirty="0">
                          <a:effectLst/>
                        </a:rPr>
                        <a:t>Database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Database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fontAlgn="t"/>
                      <a:r>
                        <a:rPr lang="en-US" sz="1200">
                          <a:effectLst/>
                        </a:rPr>
                        <a:t>Table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fontAlgn="t"/>
                      <a:r>
                        <a:rPr lang="en-US" sz="1200">
                          <a:effectLst/>
                        </a:rPr>
                        <a:t>Tuple/Row</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Document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fontAlgn="t"/>
                      <a:r>
                        <a:rPr lang="en-US" sz="1200" dirty="0">
                          <a:effectLst/>
                        </a:rPr>
                        <a:t>column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Field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fontAlgn="t"/>
                      <a:r>
                        <a:rPr lang="en-US" sz="1200">
                          <a:effectLst/>
                        </a:rPr>
                        <a:t>Table Join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a:effectLst/>
                        </a:rPr>
                        <a:t>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fontAlgn="t"/>
                      <a:r>
                        <a:rPr lang="en-US" sz="1200">
                          <a:effectLst/>
                        </a:rPr>
                        <a:t>Primary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dirty="0">
                          <a:effectLst/>
                        </a:rPr>
                        <a:t>Primary Key (Default key </a:t>
                      </a:r>
                      <a:r>
                        <a:rPr lang="en-US" sz="1200" dirty="0">
                          <a:solidFill>
                            <a:srgbClr val="FF0000"/>
                          </a:solidFill>
                          <a:effectLst/>
                        </a:rPr>
                        <a:t>_id </a:t>
                      </a:r>
                      <a:r>
                        <a:rPr lang="en-US" sz="1200" dirty="0">
                          <a:effectLst/>
                        </a:rPr>
                        <a:t>provided by </a:t>
                      </a:r>
                      <a:r>
                        <a:rPr lang="en-US" sz="1200" dirty="0" smtClean="0">
                          <a:effectLst/>
                        </a:rPr>
                        <a:t>MongoDB </a:t>
                      </a:r>
                      <a:r>
                        <a:rPr lang="en-US" sz="1200" dirty="0">
                          <a:effectLst/>
                        </a:rPr>
                        <a:t>itself)</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Rectangle 10"/>
          <p:cNvSpPr/>
          <p:nvPr/>
        </p:nvSpPr>
        <p:spPr>
          <a:xfrm>
            <a:off x="146050" y="381000"/>
            <a:ext cx="5378450"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The following table shows the relationship of RDBMS terminology with MongoDB</a:t>
            </a:r>
          </a:p>
        </p:txBody>
      </p:sp>
      <p:graphicFrame>
        <p:nvGraphicFramePr>
          <p:cNvPr id="13" name="Table 12"/>
          <p:cNvGraphicFramePr>
            <a:graphicFrameLocks noGrp="1"/>
          </p:cNvGraphicFramePr>
          <p:nvPr>
            <p:extLst>
              <p:ext uri="{D42A27DB-BD31-4B8C-83A1-F6EECF244321}">
                <p14:modId xmlns:p14="http://schemas.microsoft.com/office/powerpoint/2010/main" val="3819820194"/>
              </p:ext>
            </p:extLst>
          </p:nvPr>
        </p:nvGraphicFramePr>
        <p:xfrm>
          <a:off x="146050" y="3840480"/>
          <a:ext cx="8531226" cy="1112520"/>
        </p:xfrm>
        <a:graphic>
          <a:graphicData uri="http://schemas.openxmlformats.org/drawingml/2006/table">
            <a:tbl>
              <a:tblPr firstRow="1" bandRow="1">
                <a:tableStyleId>{17292A2E-F333-43FB-9621-5CBBE7FDCDCB}</a:tableStyleId>
              </a:tblPr>
              <a:tblGrid>
                <a:gridCol w="4265613">
                  <a:extLst>
                    <a:ext uri="{9D8B030D-6E8A-4147-A177-3AD203B41FA5}">
                      <a16:colId xmlns:a16="http://schemas.microsoft.com/office/drawing/2014/main" val="20000"/>
                    </a:ext>
                  </a:extLst>
                </a:gridCol>
                <a:gridCol w="4265613">
                  <a:extLst>
                    <a:ext uri="{9D8B030D-6E8A-4147-A177-3AD203B41FA5}">
                      <a16:colId xmlns:a16="http://schemas.microsoft.com/office/drawing/2014/main" val="20001"/>
                    </a:ext>
                  </a:extLst>
                </a:gridCol>
              </a:tblGrid>
              <a:tr h="370840">
                <a:tc>
                  <a:txBody>
                    <a:bodyPr/>
                    <a:lstStyle/>
                    <a:p>
                      <a:r>
                        <a:rPr lang="en-US" sz="1200" b="1" i="0" kern="1200" dirty="0" smtClean="0">
                          <a:solidFill>
                            <a:schemeClr val="bg1"/>
                          </a:solidFill>
                          <a:effectLst/>
                          <a:latin typeface="+mn-lt"/>
                          <a:ea typeface="+mn-ea"/>
                          <a:cs typeface="+mn-cs"/>
                        </a:rPr>
                        <a:t>RDBMS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dirty="0" smtClean="0">
                          <a:solidFill>
                            <a:schemeClr val="bg1"/>
                          </a:solidFill>
                          <a:effectLst/>
                          <a:latin typeface="+mn-lt"/>
                          <a:ea typeface="+mn-ea"/>
                          <a:cs typeface="+mn-cs"/>
                        </a:rPr>
                        <a:t>MongoDB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fontAlgn="t"/>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/Oracle</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b="0" i="0" kern="1200" dirty="0" smtClean="0">
                          <a:solidFill>
                            <a:schemeClr val="tx1"/>
                          </a:solidFill>
                          <a:effectLst/>
                          <a:latin typeface="+mn-lt"/>
                          <a:ea typeface="+mn-ea"/>
                          <a:cs typeface="+mn-cs"/>
                        </a:rPr>
                        <a:t>mongod</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fontAlgn="t"/>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sqlplus</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200" b="0" i="0" kern="1200" dirty="0" smtClean="0">
                          <a:solidFill>
                            <a:schemeClr val="tx1"/>
                          </a:solidFill>
                          <a:effectLst/>
                          <a:latin typeface="+mn-lt"/>
                          <a:ea typeface="+mn-ea"/>
                          <a:cs typeface="+mn-cs"/>
                        </a:rPr>
                        <a:t>mongo</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Rectangle 13"/>
          <p:cNvSpPr/>
          <p:nvPr/>
        </p:nvSpPr>
        <p:spPr>
          <a:xfrm>
            <a:off x="146050" y="3519100"/>
            <a:ext cx="2139950"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b="1" dirty="0"/>
              <a:t>Database Server and Client</a:t>
            </a:r>
            <a:endParaRPr lang="en-US" sz="1200" dirty="0"/>
          </a:p>
        </p:txBody>
      </p:sp>
    </p:spTree>
    <p:extLst>
      <p:ext uri="{BB962C8B-B14F-4D97-AF65-F5344CB8AC3E}">
        <p14:creationId xmlns:p14="http://schemas.microsoft.com/office/powerpoint/2010/main" val="158824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143000"/>
            <a:ext cx="5048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638800" y="312739"/>
            <a:ext cx="3352800" cy="4259261"/>
          </a:xfrm>
          <a:prstGeom prst="wedgeRectCallout">
            <a:avLst>
              <a:gd name="adj1" fmla="val -68154"/>
              <a:gd name="adj2" fmla="val -8808"/>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171450" indent="-171450">
              <a:buFont typeface="Wingdings" pitchFamily="2" charset="2"/>
              <a:buChar char="ü"/>
            </a:pPr>
            <a:r>
              <a:rPr lang="en-US" sz="1200" dirty="0" smtClean="0">
                <a:solidFill>
                  <a:schemeClr val="tx1">
                    <a:lumMod val="95000"/>
                    <a:lumOff val="5000"/>
                  </a:schemeClr>
                </a:solidFill>
              </a:rPr>
              <a:t>This</a:t>
            </a:r>
            <a:r>
              <a:rPr lang="en-US" sz="1200" dirty="0">
                <a:solidFill>
                  <a:schemeClr val="tx1">
                    <a:lumMod val="95000"/>
                    <a:lumOff val="5000"/>
                  </a:schemeClr>
                </a:solidFill>
              </a:rPr>
              <a:t> document contains information of a student in the key-value pair. </a:t>
            </a:r>
            <a:endParaRPr lang="en-US" sz="1200" dirty="0" smtClean="0">
              <a:solidFill>
                <a:schemeClr val="tx1">
                  <a:lumMod val="95000"/>
                  <a:lumOff val="5000"/>
                </a:schemeClr>
              </a:solidFill>
            </a:endParaRPr>
          </a:p>
          <a:p>
            <a:pPr marL="171450" indent="-171450">
              <a:buFont typeface="Wingdings" pitchFamily="2" charset="2"/>
              <a:buChar char="ü"/>
            </a:pPr>
            <a:endParaRPr lang="en-US" sz="1200" dirty="0">
              <a:solidFill>
                <a:schemeClr val="tx1">
                  <a:lumMod val="95000"/>
                  <a:lumOff val="5000"/>
                </a:schemeClr>
              </a:solidFill>
            </a:endParaRPr>
          </a:p>
          <a:p>
            <a:pPr marL="171450" indent="-171450">
              <a:buFont typeface="Wingdings" pitchFamily="2" charset="2"/>
              <a:buChar char="ü"/>
            </a:pPr>
            <a:r>
              <a:rPr lang="en-US" sz="1200" dirty="0" smtClean="0">
                <a:solidFill>
                  <a:schemeClr val="tx1">
                    <a:lumMod val="95000"/>
                    <a:lumOff val="5000"/>
                  </a:schemeClr>
                </a:solidFill>
              </a:rPr>
              <a:t>It </a:t>
            </a:r>
            <a:r>
              <a:rPr lang="en-US" sz="1200" dirty="0">
                <a:solidFill>
                  <a:schemeClr val="tx1">
                    <a:lumMod val="95000"/>
                    <a:lumOff val="5000"/>
                  </a:schemeClr>
                </a:solidFill>
              </a:rPr>
              <a:t>contains unique _id for the record, name and its value, class and its value, subjects and its value is in the form of array, address contains its value in form of another in-document and grade contains its value in form of arrays of documents</a:t>
            </a:r>
            <a:r>
              <a:rPr lang="en-US" sz="1200" dirty="0" smtClean="0">
                <a:solidFill>
                  <a:schemeClr val="tx1">
                    <a:lumMod val="95000"/>
                    <a:lumOff val="5000"/>
                  </a:schemeClr>
                </a:solidFill>
              </a:rPr>
              <a:t>.</a:t>
            </a:r>
          </a:p>
          <a:p>
            <a:pPr marL="171450" indent="-171450">
              <a:buFont typeface="Wingdings" pitchFamily="2" charset="2"/>
              <a:buChar char="ü"/>
            </a:pPr>
            <a:endParaRPr lang="en-US" sz="1200" dirty="0">
              <a:solidFill>
                <a:schemeClr val="tx1">
                  <a:lumMod val="95000"/>
                  <a:lumOff val="5000"/>
                </a:schemeClr>
              </a:solidFill>
            </a:endParaRPr>
          </a:p>
          <a:p>
            <a:pPr marL="171450" indent="-171450">
              <a:buFont typeface="Wingdings" pitchFamily="2" charset="2"/>
              <a:buChar char="ü"/>
            </a:pPr>
            <a:r>
              <a:rPr lang="en-US" sz="1200" dirty="0">
                <a:solidFill>
                  <a:schemeClr val="tx1">
                    <a:lumMod val="95000"/>
                    <a:lumOff val="5000"/>
                  </a:schemeClr>
                </a:solidFill>
              </a:rPr>
              <a:t>If we have to represent the same record in Relational world then we would require at least three tables. One to store basic information like _id, name, class, address and another to store subjects and another one to store grades etc. But here we stored the whole relational information in one complete document this is how we managed the deficiency of joins and constraints in MongoDB. In MongoDB we do not have joins but it’s up to us the developers how we are designing our schema to manage relations.</a:t>
            </a:r>
          </a:p>
        </p:txBody>
      </p:sp>
      <p:sp>
        <p:nvSpPr>
          <p:cNvPr id="10" name="Rectangle 9"/>
          <p:cNvSpPr/>
          <p:nvPr/>
        </p:nvSpPr>
        <p:spPr>
          <a:xfrm>
            <a:off x="307975" y="744925"/>
            <a:ext cx="133260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Sample Document</a:t>
            </a:r>
          </a:p>
        </p:txBody>
      </p:sp>
    </p:spTree>
    <p:extLst>
      <p:ext uri="{BB962C8B-B14F-4D97-AF65-F5344CB8AC3E}">
        <p14:creationId xmlns:p14="http://schemas.microsoft.com/office/powerpoint/2010/main" val="9946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MongoDB - Overview</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143000"/>
            <a:ext cx="5048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562600" y="366711"/>
            <a:ext cx="3352800" cy="2471738"/>
          </a:xfrm>
          <a:prstGeom prst="wedgeRectCallout">
            <a:avLst>
              <a:gd name="adj1" fmla="val -115881"/>
              <a:gd name="adj2" fmla="val -10735"/>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171450" indent="-171450">
              <a:buFont typeface="Wingdings" pitchFamily="2" charset="2"/>
              <a:buChar char="ü"/>
            </a:pPr>
            <a:r>
              <a:rPr lang="en-US" sz="1200" b="1" dirty="0">
                <a:solidFill>
                  <a:srgbClr val="C00000"/>
                </a:solidFill>
              </a:rPr>
              <a:t>_id</a:t>
            </a:r>
            <a:r>
              <a:rPr lang="en-US" sz="1200" dirty="0"/>
              <a:t> is a 12 bytes hexadecimal number which assures the uniqueness of every document.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We </a:t>
            </a:r>
            <a:r>
              <a:rPr lang="en-US" sz="1200" dirty="0"/>
              <a:t>can provide </a:t>
            </a:r>
            <a:r>
              <a:rPr lang="en-US" sz="1200" dirty="0">
                <a:solidFill>
                  <a:srgbClr val="C00000"/>
                </a:solidFill>
              </a:rPr>
              <a:t>_id </a:t>
            </a:r>
            <a:r>
              <a:rPr lang="en-US" sz="1200" dirty="0"/>
              <a:t>while inserting the document. If you don’t provide then MongoDB provides a unique id for every document.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12 bytes first 4 bytes for the </a:t>
            </a:r>
            <a:r>
              <a:rPr lang="en-US" sz="1200" dirty="0">
                <a:solidFill>
                  <a:srgbClr val="C00000"/>
                </a:solidFill>
              </a:rPr>
              <a:t>current</a:t>
            </a:r>
            <a:r>
              <a:rPr lang="en-US" sz="1200" dirty="0"/>
              <a:t> </a:t>
            </a:r>
            <a:r>
              <a:rPr lang="en-US" sz="1200" dirty="0">
                <a:solidFill>
                  <a:srgbClr val="C00000"/>
                </a:solidFill>
              </a:rPr>
              <a:t>timestamp</a:t>
            </a:r>
            <a:r>
              <a:rPr lang="en-US" sz="1200" dirty="0"/>
              <a:t>, next 3 bytes for </a:t>
            </a:r>
            <a:r>
              <a:rPr lang="en-US" sz="1200" dirty="0">
                <a:solidFill>
                  <a:srgbClr val="C00000"/>
                </a:solidFill>
              </a:rPr>
              <a:t>machine id</a:t>
            </a:r>
            <a:r>
              <a:rPr lang="en-US" sz="1200" dirty="0"/>
              <a:t>, next 2 bytes for </a:t>
            </a:r>
            <a:r>
              <a:rPr lang="en-US" sz="1200" dirty="0">
                <a:solidFill>
                  <a:srgbClr val="C00000"/>
                </a:solidFill>
              </a:rPr>
              <a:t>process id </a:t>
            </a:r>
            <a:r>
              <a:rPr lang="en-US" sz="1200" dirty="0"/>
              <a:t>of MongoDB server and remaining 3 bytes are simple </a:t>
            </a:r>
            <a:r>
              <a:rPr lang="en-US" sz="1200" dirty="0">
                <a:solidFill>
                  <a:srgbClr val="C00000"/>
                </a:solidFill>
              </a:rPr>
              <a:t>incremental VALUE</a:t>
            </a:r>
            <a:r>
              <a:rPr lang="en-US" sz="1200" dirty="0"/>
              <a:t>.</a:t>
            </a:r>
          </a:p>
        </p:txBody>
      </p:sp>
      <p:sp>
        <p:nvSpPr>
          <p:cNvPr id="10" name="Rectangle 9"/>
          <p:cNvSpPr/>
          <p:nvPr/>
        </p:nvSpPr>
        <p:spPr>
          <a:xfrm>
            <a:off x="307975" y="744925"/>
            <a:ext cx="133260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Sample Document</a:t>
            </a:r>
          </a:p>
        </p:txBody>
      </p:sp>
      <p:pic>
        <p:nvPicPr>
          <p:cNvPr id="3074" name="Picture 2" descr="Image result for mongo _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850" y="2855459"/>
            <a:ext cx="4495800" cy="160564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133850" y="3048000"/>
            <a:ext cx="73129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err="1" smtClean="0"/>
              <a:t>ObjectID</a:t>
            </a:r>
            <a:endParaRPr lang="en-US" sz="1200" dirty="0"/>
          </a:p>
        </p:txBody>
      </p:sp>
    </p:spTree>
    <p:extLst>
      <p:ext uri="{BB962C8B-B14F-4D97-AF65-F5344CB8AC3E}">
        <p14:creationId xmlns:p14="http://schemas.microsoft.com/office/powerpoint/2010/main" val="292957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83435</TotalTime>
  <Words>199</Words>
  <Application>Microsoft Office PowerPoint</Application>
  <PresentationFormat>Custom</PresentationFormat>
  <Paragraphs>49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9241</cp:revision>
  <dcterms:created xsi:type="dcterms:W3CDTF">2006-08-16T00:00:00Z</dcterms:created>
  <dcterms:modified xsi:type="dcterms:W3CDTF">2020-09-07T09:09:17Z</dcterms:modified>
</cp:coreProperties>
</file>