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43"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varScale="1">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2/23/2019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2971800" y="35739"/>
            <a:ext cx="2590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Inserting data using SimpleJdbcInsert</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2176781"/>
            <a:ext cx="4949675" cy="2776219"/>
          </a:xfrm>
          <a:prstGeom prst="rect">
            <a:avLst/>
          </a:prstGeom>
          <a:ln/>
        </p:spPr>
        <p:style>
          <a:lnRef idx="1">
            <a:schemeClr val="accent4"/>
          </a:lnRef>
          <a:fillRef idx="3">
            <a:schemeClr val="accent4"/>
          </a:fillRef>
          <a:effectRef idx="2">
            <a:schemeClr val="accent4"/>
          </a:effectRef>
          <a:fontRef idx="minor">
            <a:schemeClr val="lt1"/>
          </a:fontRef>
        </p:style>
      </p:pic>
      <p:sp>
        <p:nvSpPr>
          <p:cNvPr id="9" name="Rounded Rectangular Callout 8"/>
          <p:cNvSpPr/>
          <p:nvPr/>
        </p:nvSpPr>
        <p:spPr>
          <a:xfrm>
            <a:off x="155575" y="465138"/>
            <a:ext cx="8683625" cy="1402963"/>
          </a:xfrm>
          <a:prstGeom prst="wedgeRoundRectCallout">
            <a:avLst>
              <a:gd name="adj1" fmla="val -3485"/>
              <a:gd name="adj2" fmla="val 75278"/>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000" dirty="0"/>
              <a:t>Let’s start by looking at the </a:t>
            </a:r>
            <a:r>
              <a:rPr lang="en-US" sz="1000" dirty="0">
                <a:solidFill>
                  <a:srgbClr val="FF0000"/>
                </a:solidFill>
              </a:rPr>
              <a:t>SimpleJdbcInsert</a:t>
            </a:r>
            <a:r>
              <a:rPr lang="en-US" sz="1000" dirty="0"/>
              <a:t> class with the minimal amount of configuration options. You should instantiate the SimpleJdbcInsert in the data access layer’s initialization method. For this example, the initializing method is the </a:t>
            </a:r>
            <a:r>
              <a:rPr lang="en-US" sz="1000" dirty="0">
                <a:solidFill>
                  <a:srgbClr val="FF0000"/>
                </a:solidFill>
              </a:rPr>
              <a:t>setDataSource</a:t>
            </a:r>
            <a:r>
              <a:rPr lang="en-US" sz="1000" dirty="0"/>
              <a:t> method. You do not need to subclass the SimpleJdbcInsert class; simply create a new instance and set the table name using the </a:t>
            </a:r>
            <a:r>
              <a:rPr lang="en-US" sz="1000" dirty="0">
                <a:solidFill>
                  <a:srgbClr val="FF0000"/>
                </a:solidFill>
              </a:rPr>
              <a:t>withTableName</a:t>
            </a:r>
            <a:r>
              <a:rPr lang="en-US" sz="1000" dirty="0"/>
              <a:t> method. Configuration methods for this class follow the "fluid" style that returns the instance of the SimpleJdbcInsert, which allows you to chain all configuration methods. This example uses only one configuration </a:t>
            </a:r>
            <a:r>
              <a:rPr lang="en-US" sz="1000" dirty="0" smtClean="0"/>
              <a:t>method.</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The execute method used here takes a plain </a:t>
            </a:r>
            <a:r>
              <a:rPr lang="en-US" sz="1000" dirty="0" err="1"/>
              <a:t>java.utils.Map</a:t>
            </a:r>
            <a:r>
              <a:rPr lang="en-US" sz="1000" dirty="0"/>
              <a:t> as its only parameter. The important thing to note here is that the keys used for the Map must match the column names of the table as defined in the database. This is because we read the metadata in order to construct the actual insert statement.</a:t>
            </a:r>
          </a:p>
        </p:txBody>
      </p:sp>
      <p:pic>
        <p:nvPicPr>
          <p:cNvPr id="5" name="Picture 4"/>
          <p:cNvPicPr>
            <a:picLocks noChangeAspect="1"/>
          </p:cNvPicPr>
          <p:nvPr/>
        </p:nvPicPr>
        <p:blipFill>
          <a:blip r:embed="rId4"/>
          <a:stretch>
            <a:fillRect/>
          </a:stretch>
        </p:blipFill>
        <p:spPr>
          <a:xfrm>
            <a:off x="5181600" y="3602990"/>
            <a:ext cx="3810000" cy="1189521"/>
          </a:xfrm>
          <a:prstGeom prst="rect">
            <a:avLst/>
          </a:prstGeom>
        </p:spPr>
        <p:style>
          <a:lnRef idx="1">
            <a:schemeClr val="accent6"/>
          </a:lnRef>
          <a:fillRef idx="2">
            <a:schemeClr val="accent6"/>
          </a:fillRef>
          <a:effectRef idx="1">
            <a:schemeClr val="accent6"/>
          </a:effectRef>
          <a:fontRef idx="minor">
            <a:schemeClr val="dk1"/>
          </a:fontRef>
        </p:style>
      </p:pic>
    </p:spTree>
    <p:extLst>
      <p:ext uri="{BB962C8B-B14F-4D97-AF65-F5344CB8AC3E}">
        <p14:creationId xmlns:p14="http://schemas.microsoft.com/office/powerpoint/2010/main" val="46214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82609</TotalTime>
  <Words>11</Words>
  <Application>Microsoft Office PowerPoint</Application>
  <PresentationFormat>Custom</PresentationFormat>
  <Paragraphs>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Home</cp:lastModifiedBy>
  <cp:revision>8974</cp:revision>
  <dcterms:created xsi:type="dcterms:W3CDTF">2006-08-16T00:00:00Z</dcterms:created>
  <dcterms:modified xsi:type="dcterms:W3CDTF">2019-02-23T03:18:55Z</dcterms:modified>
</cp:coreProperties>
</file>