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7"/>
  </p:notesMasterIdLst>
  <p:sldIdLst>
    <p:sldId id="463" r:id="rId2"/>
    <p:sldId id="464" r:id="rId3"/>
    <p:sldId id="465" r:id="rId4"/>
    <p:sldId id="466" r:id="rId5"/>
    <p:sldId id="467" r:id="rId6"/>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p:scale>
          <a:sx n="100" d="100"/>
          <a:sy n="100" d="100"/>
        </p:scale>
        <p:origin x="-654"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1/28/2020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beginnersbook.com/2017/09/mongodb-indexing-tutorial-with-example/"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505200" y="35739"/>
            <a:ext cx="1676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a:t>MongoDB</a:t>
            </a:r>
            <a:r>
              <a:rPr lang="en-US" sz="1200" dirty="0"/>
              <a:t> Indexing</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 name="Rectangle 6"/>
          <p:cNvSpPr/>
          <p:nvPr/>
        </p:nvSpPr>
        <p:spPr>
          <a:xfrm>
            <a:off x="307974" y="1219200"/>
            <a:ext cx="8683625" cy="26670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An </a:t>
            </a:r>
            <a:r>
              <a:rPr lang="en-US" sz="1200" b="1" dirty="0"/>
              <a:t>index</a:t>
            </a:r>
            <a:r>
              <a:rPr lang="en-US" sz="1200" dirty="0"/>
              <a:t> in </a:t>
            </a:r>
            <a:r>
              <a:rPr lang="en-US" sz="1200" dirty="0" err="1"/>
              <a:t>MongoDB</a:t>
            </a:r>
            <a:r>
              <a:rPr lang="en-US" sz="1200" dirty="0"/>
              <a:t> is a special data structure that holds the data of few fields of documents on which the index is created.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Indexes </a:t>
            </a:r>
            <a:r>
              <a:rPr lang="en-US" sz="1200" dirty="0"/>
              <a:t>improve the speed of search operations in database because instead of searching the whole document, the search is performed on the indexes that holds only few fields. </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On </a:t>
            </a:r>
            <a:r>
              <a:rPr lang="en-US" sz="1200" dirty="0"/>
              <a:t>the other hand, having too many indexes can hamper the performance of insert, update and delete operations because of the additional write and additional data space used by indexes</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Indexes support the efficient resolution of queries. Without indexes, </a:t>
            </a:r>
            <a:r>
              <a:rPr lang="en-US" sz="1200" dirty="0" err="1"/>
              <a:t>MongoDB</a:t>
            </a:r>
            <a:r>
              <a:rPr lang="en-US" sz="1200" dirty="0"/>
              <a:t> must scan every document of a collection to select those documents that match the query statement. This scan is highly inefficient and require </a:t>
            </a:r>
            <a:r>
              <a:rPr lang="en-US" sz="1200" dirty="0" err="1"/>
              <a:t>MongoDB</a:t>
            </a:r>
            <a:r>
              <a:rPr lang="en-US" sz="1200" dirty="0"/>
              <a:t> to process a large volume of data</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Indexes are special data structures, that store a small portion of the data set in an easy-to-traverse form. The index stores the value of a specific field or set of fields, ordered by the value of the field as specified in the index.</a:t>
            </a:r>
            <a:endParaRPr lang="en-US" sz="1200" dirty="0"/>
          </a:p>
        </p:txBody>
      </p:sp>
    </p:spTree>
    <p:extLst>
      <p:ext uri="{BB962C8B-B14F-4D97-AF65-F5344CB8AC3E}">
        <p14:creationId xmlns:p14="http://schemas.microsoft.com/office/powerpoint/2010/main" val="2601602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505200" y="35739"/>
            <a:ext cx="1676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a:t>MongoDB</a:t>
            </a:r>
            <a:r>
              <a:rPr lang="en-US" sz="1200" dirty="0"/>
              <a:t> Indexing</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0" name="TextBox 9"/>
          <p:cNvSpPr txBox="1"/>
          <p:nvPr/>
        </p:nvSpPr>
        <p:spPr>
          <a:xfrm>
            <a:off x="460375" y="1357610"/>
            <a:ext cx="3574312" cy="276999"/>
          </a:xfrm>
          <a:prstGeom prst="rect">
            <a:avLst/>
          </a:prstGeom>
          <a:ln w="3175"/>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200" dirty="0" err="1"/>
              <a:t>db.collection_name.createIndex</a:t>
            </a:r>
            <a:r>
              <a:rPr lang="en-US" sz="1200" dirty="0"/>
              <a:t>({</a:t>
            </a:r>
            <a:r>
              <a:rPr lang="en-US" sz="1200" dirty="0" err="1"/>
              <a:t>field_name</a:t>
            </a:r>
            <a:r>
              <a:rPr lang="en-US" sz="1200" dirty="0"/>
              <a:t>: 1 or -1})</a:t>
            </a:r>
            <a:endParaRPr lang="en-US" sz="1200" dirty="0"/>
          </a:p>
        </p:txBody>
      </p:sp>
      <p:sp>
        <p:nvSpPr>
          <p:cNvPr id="11" name="TextBox 10"/>
          <p:cNvSpPr txBox="1"/>
          <p:nvPr/>
        </p:nvSpPr>
        <p:spPr>
          <a:xfrm>
            <a:off x="460375" y="1043285"/>
            <a:ext cx="1488356"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Syntax - </a:t>
            </a:r>
            <a:r>
              <a:rPr lang="en-US" sz="1200" dirty="0"/>
              <a:t>create </a:t>
            </a:r>
            <a:r>
              <a:rPr lang="en-US" sz="1200" dirty="0" smtClean="0"/>
              <a:t>index</a:t>
            </a:r>
            <a:endParaRPr lang="en-US" sz="1200" dirty="0"/>
          </a:p>
        </p:txBody>
      </p:sp>
      <p:sp>
        <p:nvSpPr>
          <p:cNvPr id="12" name="TextBox 11"/>
          <p:cNvSpPr txBox="1"/>
          <p:nvPr/>
        </p:nvSpPr>
        <p:spPr>
          <a:xfrm>
            <a:off x="4862378" y="2514600"/>
            <a:ext cx="3160352" cy="276999"/>
          </a:xfrm>
          <a:prstGeom prst="rect">
            <a:avLst/>
          </a:prstGeom>
          <a:ln w="3175"/>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200" dirty="0" err="1"/>
              <a:t>db.studentdata.createIndex</a:t>
            </a:r>
            <a:r>
              <a:rPr lang="en-US" sz="1200" dirty="0"/>
              <a:t>({</a:t>
            </a:r>
            <a:r>
              <a:rPr lang="en-US" sz="1200" dirty="0" err="1"/>
              <a:t>student_name</a:t>
            </a:r>
            <a:r>
              <a:rPr lang="en-US" sz="1200" dirty="0"/>
              <a:t>: 1})</a:t>
            </a:r>
            <a:endParaRPr lang="en-US" sz="1200" dirty="0"/>
          </a:p>
        </p:txBody>
      </p:sp>
      <p:sp>
        <p:nvSpPr>
          <p:cNvPr id="13" name="TextBox 12"/>
          <p:cNvSpPr txBox="1"/>
          <p:nvPr/>
        </p:nvSpPr>
        <p:spPr>
          <a:xfrm>
            <a:off x="4862378" y="2200275"/>
            <a:ext cx="714106"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Example</a:t>
            </a:r>
            <a:endParaRPr lang="en-US" sz="1200" dirty="0"/>
          </a:p>
        </p:txBody>
      </p:sp>
      <p:sp>
        <p:nvSpPr>
          <p:cNvPr id="14" name="Rounded Rectangular Callout 13"/>
          <p:cNvSpPr/>
          <p:nvPr/>
        </p:nvSpPr>
        <p:spPr>
          <a:xfrm>
            <a:off x="4876800" y="709910"/>
            <a:ext cx="4267200" cy="1295399"/>
          </a:xfrm>
          <a:prstGeom prst="wedgeRoundRectCallout">
            <a:avLst>
              <a:gd name="adj1" fmla="val -10119"/>
              <a:gd name="adj2" fmla="val 85294"/>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For example, I have a collection </a:t>
            </a:r>
            <a:r>
              <a:rPr lang="en-US" sz="1200" dirty="0" err="1"/>
              <a:t>studentdata</a:t>
            </a:r>
            <a:r>
              <a:rPr lang="en-US" sz="1200" dirty="0"/>
              <a:t>. The documents inside this collection have following fields:</a:t>
            </a:r>
            <a:r>
              <a:rPr lang="en-US" sz="1200" dirty="0"/>
              <a:t/>
            </a:r>
            <a:br>
              <a:rPr lang="en-US" sz="1200" dirty="0"/>
            </a:br>
            <a:r>
              <a:rPr lang="en-US" sz="1200" dirty="0" err="1"/>
              <a:t>student_name</a:t>
            </a:r>
            <a:r>
              <a:rPr lang="en-US" sz="1200" dirty="0"/>
              <a:t>, </a:t>
            </a:r>
            <a:r>
              <a:rPr lang="en-US" sz="1200" dirty="0" err="1"/>
              <a:t>student_id</a:t>
            </a:r>
            <a:r>
              <a:rPr lang="en-US" sz="1200" dirty="0"/>
              <a:t> and </a:t>
            </a:r>
            <a:r>
              <a:rPr lang="en-US" sz="1200" dirty="0" err="1" smtClean="0"/>
              <a:t>student_age</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a:t>Lets say I want to create the index on </a:t>
            </a:r>
            <a:r>
              <a:rPr lang="en-US" sz="1200" dirty="0" err="1"/>
              <a:t>student_name</a:t>
            </a:r>
            <a:r>
              <a:rPr lang="en-US" sz="1200" dirty="0"/>
              <a:t> field in ascending order:</a:t>
            </a:r>
            <a:endParaRPr lang="en-US" sz="1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3505200"/>
            <a:ext cx="4752975" cy="1352550"/>
          </a:xfrm>
          <a:prstGeom prst="rect">
            <a:avLst/>
          </a:prstGeom>
          <a:ln/>
        </p:spPr>
        <p:style>
          <a:lnRef idx="1">
            <a:schemeClr val="accent3"/>
          </a:lnRef>
          <a:fillRef idx="2">
            <a:schemeClr val="accent3"/>
          </a:fillRef>
          <a:effectRef idx="1">
            <a:schemeClr val="accent3"/>
          </a:effectRef>
          <a:fontRef idx="minor">
            <a:schemeClr val="dk1"/>
          </a:fontRef>
        </p:style>
      </p:pic>
      <p:sp>
        <p:nvSpPr>
          <p:cNvPr id="16" name="Rounded Rectangular Callout 15"/>
          <p:cNvSpPr/>
          <p:nvPr/>
        </p:nvSpPr>
        <p:spPr>
          <a:xfrm>
            <a:off x="5486401" y="3028950"/>
            <a:ext cx="3505200" cy="1828800"/>
          </a:xfrm>
          <a:prstGeom prst="wedgeRoundRectCallout">
            <a:avLst>
              <a:gd name="adj1" fmla="val -61294"/>
              <a:gd name="adj2" fmla="val 735"/>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We have created the index on </a:t>
            </a:r>
            <a:r>
              <a:rPr lang="en-US" sz="1200" dirty="0" err="1"/>
              <a:t>student_name</a:t>
            </a:r>
            <a:r>
              <a:rPr lang="en-US" sz="1200" dirty="0"/>
              <a:t> which means when someone searches the document based on the </a:t>
            </a:r>
            <a:r>
              <a:rPr lang="en-US" sz="1200" dirty="0" err="1"/>
              <a:t>student_name</a:t>
            </a:r>
            <a:r>
              <a:rPr lang="en-US" sz="1200" dirty="0"/>
              <a:t>, the search will be faster because the index will be used for this search. So this is important to create the index on the field that will be frequently searched in a collection</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Number of indexes before the command is executed (_id) </a:t>
            </a:r>
            <a:endParaRPr lang="en-US" sz="1200" dirty="0"/>
          </a:p>
        </p:txBody>
      </p:sp>
    </p:spTree>
    <p:extLst>
      <p:ext uri="{BB962C8B-B14F-4D97-AF65-F5344CB8AC3E}">
        <p14:creationId xmlns:p14="http://schemas.microsoft.com/office/powerpoint/2010/main" val="2579997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505200" y="35739"/>
            <a:ext cx="1676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a:t>MongoDB</a:t>
            </a:r>
            <a:r>
              <a:rPr lang="en-US" sz="1200" dirty="0"/>
              <a:t> Indexing</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0" name="TextBox 9"/>
          <p:cNvSpPr txBox="1"/>
          <p:nvPr/>
        </p:nvSpPr>
        <p:spPr>
          <a:xfrm>
            <a:off x="460375" y="1357610"/>
            <a:ext cx="2228431" cy="276999"/>
          </a:xfrm>
          <a:prstGeom prst="rect">
            <a:avLst/>
          </a:prstGeom>
          <a:ln w="3175"/>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200" dirty="0" err="1"/>
              <a:t>db.collection_name.getIndexes</a:t>
            </a:r>
            <a:r>
              <a:rPr lang="en-US" sz="1200" dirty="0"/>
              <a:t>()</a:t>
            </a:r>
            <a:endParaRPr lang="en-US" sz="1200" dirty="0"/>
          </a:p>
        </p:txBody>
      </p:sp>
      <p:sp>
        <p:nvSpPr>
          <p:cNvPr id="11" name="TextBox 10"/>
          <p:cNvSpPr txBox="1"/>
          <p:nvPr/>
        </p:nvSpPr>
        <p:spPr>
          <a:xfrm>
            <a:off x="460375" y="1043285"/>
            <a:ext cx="2813847"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Syntax - </a:t>
            </a:r>
            <a:r>
              <a:rPr lang="en-US" sz="1200" dirty="0"/>
              <a:t>Finding the indexes in a </a:t>
            </a:r>
            <a:r>
              <a:rPr lang="en-US" sz="1200" dirty="0" smtClean="0"/>
              <a:t>collection</a:t>
            </a:r>
            <a:endParaRPr lang="en-US" sz="1200" dirty="0"/>
          </a:p>
        </p:txBody>
      </p:sp>
      <p:sp>
        <p:nvSpPr>
          <p:cNvPr id="12" name="TextBox 11"/>
          <p:cNvSpPr txBox="1"/>
          <p:nvPr/>
        </p:nvSpPr>
        <p:spPr>
          <a:xfrm>
            <a:off x="4862378" y="2514600"/>
            <a:ext cx="1941044" cy="276999"/>
          </a:xfrm>
          <a:prstGeom prst="rect">
            <a:avLst/>
          </a:prstGeom>
          <a:ln w="3175"/>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200" dirty="0" err="1"/>
              <a:t>db.studentdata.getIndexes</a:t>
            </a:r>
            <a:r>
              <a:rPr lang="en-US" sz="1200" dirty="0"/>
              <a:t>()</a:t>
            </a:r>
            <a:endParaRPr lang="en-US" sz="1200" dirty="0"/>
          </a:p>
        </p:txBody>
      </p:sp>
      <p:sp>
        <p:nvSpPr>
          <p:cNvPr id="13" name="TextBox 12"/>
          <p:cNvSpPr txBox="1"/>
          <p:nvPr/>
        </p:nvSpPr>
        <p:spPr>
          <a:xfrm>
            <a:off x="4862378" y="2200275"/>
            <a:ext cx="714106"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Example</a:t>
            </a:r>
            <a:endParaRPr lang="en-US" sz="1200" dirty="0"/>
          </a:p>
        </p:txBody>
      </p:sp>
      <p:sp>
        <p:nvSpPr>
          <p:cNvPr id="14" name="Rounded Rectangular Callout 13"/>
          <p:cNvSpPr/>
          <p:nvPr/>
        </p:nvSpPr>
        <p:spPr>
          <a:xfrm>
            <a:off x="4876800" y="709910"/>
            <a:ext cx="4267200" cy="1295399"/>
          </a:xfrm>
          <a:prstGeom prst="wedgeRoundRectCallout">
            <a:avLst>
              <a:gd name="adj1" fmla="val -10119"/>
              <a:gd name="adj2" fmla="val 85294"/>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For example, I have a collection </a:t>
            </a:r>
            <a:r>
              <a:rPr lang="en-US" sz="1200" dirty="0" err="1"/>
              <a:t>studentdata</a:t>
            </a:r>
            <a:r>
              <a:rPr lang="en-US" sz="1200" dirty="0"/>
              <a:t>. The documents inside this collection have following fields:</a:t>
            </a:r>
            <a:r>
              <a:rPr lang="en-US" sz="1200" dirty="0"/>
              <a:t/>
            </a:r>
            <a:br>
              <a:rPr lang="en-US" sz="1200" dirty="0"/>
            </a:br>
            <a:r>
              <a:rPr lang="en-US" sz="1200" dirty="0" err="1"/>
              <a:t>student_name</a:t>
            </a:r>
            <a:r>
              <a:rPr lang="en-US" sz="1200" dirty="0"/>
              <a:t>, </a:t>
            </a:r>
            <a:r>
              <a:rPr lang="en-US" sz="1200" dirty="0" err="1"/>
              <a:t>student_id</a:t>
            </a:r>
            <a:r>
              <a:rPr lang="en-US" sz="1200" dirty="0"/>
              <a:t> and </a:t>
            </a:r>
            <a:r>
              <a:rPr lang="en-US" sz="1200" dirty="0" err="1" smtClean="0"/>
              <a:t>student_age</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a:t>Lets say I want to create the index on </a:t>
            </a:r>
            <a:r>
              <a:rPr lang="en-US" sz="1200" dirty="0" err="1"/>
              <a:t>student_name</a:t>
            </a:r>
            <a:r>
              <a:rPr lang="en-US" sz="1200" dirty="0"/>
              <a:t> field in ascending order:</a:t>
            </a:r>
            <a:endParaRPr lang="en-US" sz="1200" dirty="0"/>
          </a:p>
        </p:txBody>
      </p:sp>
      <p:sp>
        <p:nvSpPr>
          <p:cNvPr id="16" name="Rounded Rectangular Callout 15"/>
          <p:cNvSpPr/>
          <p:nvPr/>
        </p:nvSpPr>
        <p:spPr>
          <a:xfrm>
            <a:off x="5486401" y="3733800"/>
            <a:ext cx="3505200" cy="1123950"/>
          </a:xfrm>
          <a:prstGeom prst="wedgeRoundRectCallout">
            <a:avLst>
              <a:gd name="adj1" fmla="val -61294"/>
              <a:gd name="adj2" fmla="val 735"/>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The output shows that we have two indexes in this collection. The default index created on _id and the index that we have created on </a:t>
            </a:r>
            <a:r>
              <a:rPr lang="en-US" sz="1200" dirty="0" err="1"/>
              <a:t>student_name</a:t>
            </a:r>
            <a:r>
              <a:rPr lang="en-US" sz="1200" dirty="0"/>
              <a:t> field.</a:t>
            </a:r>
            <a:endParaRPr lang="en-US" sz="1200" dirty="0"/>
          </a:p>
        </p:txBody>
      </p:sp>
    </p:spTree>
    <p:extLst>
      <p:ext uri="{BB962C8B-B14F-4D97-AF65-F5344CB8AC3E}">
        <p14:creationId xmlns:p14="http://schemas.microsoft.com/office/powerpoint/2010/main" val="230678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505200" y="35739"/>
            <a:ext cx="1676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a:t>MongoDB</a:t>
            </a:r>
            <a:r>
              <a:rPr lang="en-US" sz="1200" dirty="0"/>
              <a:t> Indexing</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0" name="TextBox 9"/>
          <p:cNvSpPr txBox="1"/>
          <p:nvPr/>
        </p:nvSpPr>
        <p:spPr>
          <a:xfrm>
            <a:off x="460375" y="1357610"/>
            <a:ext cx="3207545" cy="276999"/>
          </a:xfrm>
          <a:prstGeom prst="rect">
            <a:avLst/>
          </a:prstGeom>
          <a:ln w="3175"/>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200" dirty="0" err="1"/>
              <a:t>db.collection_name.dropIndex</a:t>
            </a:r>
            <a:r>
              <a:rPr lang="en-US" sz="1200" dirty="0"/>
              <a:t>({</a:t>
            </a:r>
            <a:r>
              <a:rPr lang="en-US" sz="1200" dirty="0" err="1"/>
              <a:t>index_name</a:t>
            </a:r>
            <a:r>
              <a:rPr lang="en-US" sz="1200" dirty="0"/>
              <a:t>: 1})</a:t>
            </a:r>
            <a:endParaRPr lang="en-US" sz="1200" dirty="0"/>
          </a:p>
        </p:txBody>
      </p:sp>
      <p:sp>
        <p:nvSpPr>
          <p:cNvPr id="11" name="TextBox 10"/>
          <p:cNvSpPr txBox="1"/>
          <p:nvPr/>
        </p:nvSpPr>
        <p:spPr>
          <a:xfrm>
            <a:off x="460375" y="1043285"/>
            <a:ext cx="2309030"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Syntax - </a:t>
            </a:r>
            <a:r>
              <a:rPr lang="en-US" sz="1200" dirty="0"/>
              <a:t>Dropping a specific index</a:t>
            </a:r>
            <a:endParaRPr lang="en-US" sz="1200" dirty="0"/>
          </a:p>
        </p:txBody>
      </p:sp>
      <p:sp>
        <p:nvSpPr>
          <p:cNvPr id="12" name="TextBox 11"/>
          <p:cNvSpPr txBox="1"/>
          <p:nvPr/>
        </p:nvSpPr>
        <p:spPr>
          <a:xfrm>
            <a:off x="4862378" y="2514600"/>
            <a:ext cx="3060390" cy="276999"/>
          </a:xfrm>
          <a:prstGeom prst="rect">
            <a:avLst/>
          </a:prstGeom>
          <a:ln w="3175"/>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200" dirty="0" err="1"/>
              <a:t>db.studentdata.dropIndex</a:t>
            </a:r>
            <a:r>
              <a:rPr lang="en-US" sz="1200" dirty="0"/>
              <a:t>({</a:t>
            </a:r>
            <a:r>
              <a:rPr lang="en-US" sz="1200" dirty="0" err="1"/>
              <a:t>student_name</a:t>
            </a:r>
            <a:r>
              <a:rPr lang="en-US" sz="1200" dirty="0"/>
              <a:t>: 1})</a:t>
            </a:r>
            <a:endParaRPr lang="en-US" sz="1200" dirty="0"/>
          </a:p>
        </p:txBody>
      </p:sp>
      <p:sp>
        <p:nvSpPr>
          <p:cNvPr id="13" name="TextBox 12"/>
          <p:cNvSpPr txBox="1"/>
          <p:nvPr/>
        </p:nvSpPr>
        <p:spPr>
          <a:xfrm>
            <a:off x="4862378" y="2200275"/>
            <a:ext cx="714106"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Example</a:t>
            </a:r>
            <a:endParaRPr lang="en-US" sz="1200" dirty="0"/>
          </a:p>
        </p:txBody>
      </p:sp>
      <p:sp>
        <p:nvSpPr>
          <p:cNvPr id="14" name="Rounded Rectangular Callout 13"/>
          <p:cNvSpPr/>
          <p:nvPr/>
        </p:nvSpPr>
        <p:spPr>
          <a:xfrm>
            <a:off x="4876800" y="1181784"/>
            <a:ext cx="4267200" cy="823525"/>
          </a:xfrm>
          <a:prstGeom prst="wedgeRoundRectCallout">
            <a:avLst>
              <a:gd name="adj1" fmla="val -9896"/>
              <a:gd name="adj2" fmla="val 110740"/>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Lets drop the index that we have created on </a:t>
            </a:r>
            <a:r>
              <a:rPr lang="en-US" sz="1200" dirty="0" err="1"/>
              <a:t>student_name</a:t>
            </a:r>
            <a:r>
              <a:rPr lang="en-US" sz="1200" dirty="0"/>
              <a:t> field in the collection </a:t>
            </a:r>
            <a:r>
              <a:rPr lang="en-US" sz="1200" dirty="0" err="1"/>
              <a:t>studentdata</a:t>
            </a:r>
            <a:r>
              <a:rPr lang="en-US" sz="1200" dirty="0"/>
              <a:t>. The command for this:</a:t>
            </a:r>
            <a:endParaRPr lang="en-US" sz="1200" dirty="0"/>
          </a:p>
        </p:txBody>
      </p:sp>
      <p:sp>
        <p:nvSpPr>
          <p:cNvPr id="16" name="Rounded Rectangular Callout 15"/>
          <p:cNvSpPr/>
          <p:nvPr/>
        </p:nvSpPr>
        <p:spPr>
          <a:xfrm>
            <a:off x="5486401" y="3733800"/>
            <a:ext cx="3505200" cy="1123950"/>
          </a:xfrm>
          <a:prstGeom prst="wedgeRoundRectCallout">
            <a:avLst>
              <a:gd name="adj1" fmla="val -61294"/>
              <a:gd name="adj2" fmla="val 735"/>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err="1"/>
              <a:t>nIndexesWas</a:t>
            </a:r>
            <a:r>
              <a:rPr lang="en-US" sz="1200" dirty="0"/>
              <a:t>: It shows how many indexes were there before this command got executed</a:t>
            </a:r>
            <a:r>
              <a:rPr lang="en-US" sz="1200" dirty="0"/>
              <a:t/>
            </a:r>
            <a:br>
              <a:rPr lang="en-US" sz="1200" dirty="0"/>
            </a:br>
            <a:r>
              <a:rPr lang="en-US" sz="1200" dirty="0"/>
              <a:t>ok: 1: This means the command is executed successfully.</a:t>
            </a:r>
            <a:endParaRPr lang="en-US" sz="1200" dirty="0"/>
          </a:p>
        </p:txBody>
      </p:sp>
      <p:sp>
        <p:nvSpPr>
          <p:cNvPr id="7" name="Rectangle 6"/>
          <p:cNvSpPr/>
          <p:nvPr/>
        </p:nvSpPr>
        <p:spPr>
          <a:xfrm>
            <a:off x="1381920" y="396954"/>
            <a:ext cx="4572000" cy="646331"/>
          </a:xfrm>
          <a:prstGeom prst="rect">
            <a:avLst/>
          </a:prstGeom>
        </p:spPr>
        <p:txBody>
          <a:bodyPr>
            <a:spAutoFit/>
          </a:bodyPr>
          <a:lstStyle/>
          <a:p>
            <a:r>
              <a:rPr lang="en-US" dirty="0">
                <a:hlinkClick r:id="rId3"/>
              </a:rPr>
              <a:t>https://beginnersbook.com/2017/09/mongodb-indexing-tutorial-with-example/</a:t>
            </a:r>
            <a:endParaRPr lang="en-US" dirty="0"/>
          </a:p>
        </p:txBody>
      </p:sp>
    </p:spTree>
    <p:extLst>
      <p:ext uri="{BB962C8B-B14F-4D97-AF65-F5344CB8AC3E}">
        <p14:creationId xmlns:p14="http://schemas.microsoft.com/office/powerpoint/2010/main" val="3958774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505200" y="35739"/>
            <a:ext cx="1676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a:t>MongoDB</a:t>
            </a:r>
            <a:r>
              <a:rPr lang="en-US" sz="1200" dirty="0"/>
              <a:t> Indexing</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0" name="TextBox 9"/>
          <p:cNvSpPr txBox="1"/>
          <p:nvPr/>
        </p:nvSpPr>
        <p:spPr>
          <a:xfrm>
            <a:off x="460375" y="1357610"/>
            <a:ext cx="2320956" cy="276999"/>
          </a:xfrm>
          <a:prstGeom prst="rect">
            <a:avLst/>
          </a:prstGeom>
          <a:ln w="3175"/>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200" dirty="0" err="1"/>
              <a:t>db.collection_name.dropIndexes</a:t>
            </a:r>
            <a:r>
              <a:rPr lang="en-US" sz="1200" dirty="0"/>
              <a:t>()</a:t>
            </a:r>
            <a:endParaRPr lang="en-US" sz="1200" dirty="0"/>
          </a:p>
        </p:txBody>
      </p:sp>
      <p:sp>
        <p:nvSpPr>
          <p:cNvPr id="11" name="TextBox 10"/>
          <p:cNvSpPr txBox="1"/>
          <p:nvPr/>
        </p:nvSpPr>
        <p:spPr>
          <a:xfrm>
            <a:off x="460375" y="1043285"/>
            <a:ext cx="2258888"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Syntax - </a:t>
            </a:r>
            <a:r>
              <a:rPr lang="en-US" sz="1200" dirty="0"/>
              <a:t>Dropping all the indexes</a:t>
            </a:r>
            <a:endParaRPr lang="en-US" sz="1200" dirty="0"/>
          </a:p>
        </p:txBody>
      </p:sp>
      <p:sp>
        <p:nvSpPr>
          <p:cNvPr id="12" name="TextBox 11"/>
          <p:cNvSpPr txBox="1"/>
          <p:nvPr/>
        </p:nvSpPr>
        <p:spPr>
          <a:xfrm>
            <a:off x="4862378" y="2514600"/>
            <a:ext cx="2033570" cy="276999"/>
          </a:xfrm>
          <a:prstGeom prst="rect">
            <a:avLst/>
          </a:prstGeom>
          <a:ln w="3175"/>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200" dirty="0" err="1"/>
              <a:t>db.studentdata.dropIndexes</a:t>
            </a:r>
            <a:r>
              <a:rPr lang="en-US" sz="1200" dirty="0" smtClean="0"/>
              <a:t>()</a:t>
            </a:r>
            <a:endParaRPr lang="en-US" sz="1200" dirty="0"/>
          </a:p>
        </p:txBody>
      </p:sp>
      <p:sp>
        <p:nvSpPr>
          <p:cNvPr id="13" name="TextBox 12"/>
          <p:cNvSpPr txBox="1"/>
          <p:nvPr/>
        </p:nvSpPr>
        <p:spPr>
          <a:xfrm>
            <a:off x="4862378" y="2200275"/>
            <a:ext cx="714106"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Example</a:t>
            </a:r>
            <a:endParaRPr lang="en-US" sz="1200" dirty="0"/>
          </a:p>
        </p:txBody>
      </p:sp>
      <p:sp>
        <p:nvSpPr>
          <p:cNvPr id="14" name="Rounded Rectangular Callout 13"/>
          <p:cNvSpPr/>
          <p:nvPr/>
        </p:nvSpPr>
        <p:spPr>
          <a:xfrm>
            <a:off x="4876800" y="1181784"/>
            <a:ext cx="4267200" cy="823525"/>
          </a:xfrm>
          <a:prstGeom prst="wedgeRoundRectCallout">
            <a:avLst>
              <a:gd name="adj1" fmla="val -9896"/>
              <a:gd name="adj2" fmla="val 110740"/>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Lets say we want to drop all the indexes of </a:t>
            </a:r>
            <a:r>
              <a:rPr lang="en-US" sz="1200" dirty="0" err="1"/>
              <a:t>studentdata</a:t>
            </a:r>
            <a:r>
              <a:rPr lang="en-US" sz="1200" dirty="0"/>
              <a:t> collection.</a:t>
            </a:r>
            <a:endParaRPr lang="en-US" sz="1200" dirty="0"/>
          </a:p>
        </p:txBody>
      </p:sp>
      <p:sp>
        <p:nvSpPr>
          <p:cNvPr id="16" name="Rounded Rectangular Callout 15"/>
          <p:cNvSpPr/>
          <p:nvPr/>
        </p:nvSpPr>
        <p:spPr>
          <a:xfrm>
            <a:off x="5486401" y="3733800"/>
            <a:ext cx="3505200" cy="1123950"/>
          </a:xfrm>
          <a:prstGeom prst="wedgeRoundRectCallout">
            <a:avLst>
              <a:gd name="adj1" fmla="val -61294"/>
              <a:gd name="adj2" fmla="val 735"/>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The message “non-_id indexes dropped for collection” indicates that the default index _id will still remain and cannot be dropped. </a:t>
            </a:r>
            <a:r>
              <a:rPr lang="en-US" sz="1200"/>
              <a:t>This means that using this method we can only drop indexes that we have created, we can’t drop the default index created on _id field.</a:t>
            </a:r>
            <a:endParaRPr lang="en-US" sz="1200" dirty="0"/>
          </a:p>
        </p:txBody>
      </p:sp>
    </p:spTree>
    <p:extLst>
      <p:ext uri="{BB962C8B-B14F-4D97-AF65-F5344CB8AC3E}">
        <p14:creationId xmlns:p14="http://schemas.microsoft.com/office/powerpoint/2010/main" val="1148698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83769</TotalTime>
  <Words>279</Words>
  <Application>Microsoft Office PowerPoint</Application>
  <PresentationFormat>Custom</PresentationFormat>
  <Paragraphs>50</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9557</cp:revision>
  <dcterms:created xsi:type="dcterms:W3CDTF">2006-08-16T00:00:00Z</dcterms:created>
  <dcterms:modified xsi:type="dcterms:W3CDTF">2020-01-28T09:35:47Z</dcterms:modified>
</cp:coreProperties>
</file>